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40"/>
  </p:notesMasterIdLst>
  <p:sldIdLst>
    <p:sldId id="256" r:id="rId2"/>
    <p:sldId id="257" r:id="rId3"/>
    <p:sldId id="258" r:id="rId4"/>
    <p:sldId id="282" r:id="rId5"/>
    <p:sldId id="274" r:id="rId6"/>
    <p:sldId id="275" r:id="rId7"/>
    <p:sldId id="276" r:id="rId8"/>
    <p:sldId id="259" r:id="rId9"/>
    <p:sldId id="277" r:id="rId10"/>
    <p:sldId id="260" r:id="rId11"/>
    <p:sldId id="278" r:id="rId12"/>
    <p:sldId id="4902" r:id="rId13"/>
    <p:sldId id="283" r:id="rId14"/>
    <p:sldId id="284" r:id="rId15"/>
    <p:sldId id="285" r:id="rId16"/>
    <p:sldId id="261" r:id="rId17"/>
    <p:sldId id="272" r:id="rId18"/>
    <p:sldId id="262" r:id="rId19"/>
    <p:sldId id="263" r:id="rId20"/>
    <p:sldId id="286" r:id="rId21"/>
    <p:sldId id="4910" r:id="rId22"/>
    <p:sldId id="264" r:id="rId23"/>
    <p:sldId id="265" r:id="rId24"/>
    <p:sldId id="4907" r:id="rId25"/>
    <p:sldId id="266" r:id="rId26"/>
    <p:sldId id="267" r:id="rId27"/>
    <p:sldId id="268" r:id="rId28"/>
    <p:sldId id="269" r:id="rId29"/>
    <p:sldId id="4906" r:id="rId30"/>
    <p:sldId id="271" r:id="rId31"/>
    <p:sldId id="270" r:id="rId32"/>
    <p:sldId id="4908" r:id="rId33"/>
    <p:sldId id="273" r:id="rId34"/>
    <p:sldId id="4912" r:id="rId35"/>
    <p:sldId id="4904" r:id="rId36"/>
    <p:sldId id="4903" r:id="rId37"/>
    <p:sldId id="280" r:id="rId38"/>
    <p:sldId id="491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A5D72-91EB-9127-3F73-DA5BD8CC48A8}" v="21" dt="2025-04-22T05:49:15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/>
    <p:restoredTop sz="89688"/>
  </p:normalViewPr>
  <p:slideViewPr>
    <p:cSldViewPr snapToGrid="0">
      <p:cViewPr varScale="1">
        <p:scale>
          <a:sx n="85" d="100"/>
          <a:sy n="85" d="100"/>
        </p:scale>
        <p:origin x="151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 lee" userId="4312169bfe0948b4" providerId="Windows Live" clId="Web-{A02A5D72-91EB-9127-3F73-DA5BD8CC48A8}"/>
    <pc:docChg chg="addSld delSld modSld">
      <pc:chgData name="nelson lee" userId="4312169bfe0948b4" providerId="Windows Live" clId="Web-{A02A5D72-91EB-9127-3F73-DA5BD8CC48A8}" dt="2025-04-22T05:49:15.636" v="21"/>
      <pc:docMkLst>
        <pc:docMk/>
      </pc:docMkLst>
      <pc:sldChg chg="delSp modSp new">
        <pc:chgData name="nelson lee" userId="4312169bfe0948b4" providerId="Windows Live" clId="Web-{A02A5D72-91EB-9127-3F73-DA5BD8CC48A8}" dt="2025-04-22T05:48:49.213" v="13" actId="20577"/>
        <pc:sldMkLst>
          <pc:docMk/>
          <pc:sldMk cId="138898345" sldId="4900"/>
        </pc:sldMkLst>
        <pc:spChg chg="del">
          <ac:chgData name="nelson lee" userId="4312169bfe0948b4" providerId="Windows Live" clId="Web-{A02A5D72-91EB-9127-3F73-DA5BD8CC48A8}" dt="2025-04-22T05:48:21.307" v="10"/>
          <ac:spMkLst>
            <pc:docMk/>
            <pc:sldMk cId="138898345" sldId="4900"/>
            <ac:spMk id="2" creationId="{A433B428-FE71-82F8-2DA1-CA51B07D6518}"/>
          </ac:spMkLst>
        </pc:spChg>
        <pc:spChg chg="mod">
          <ac:chgData name="nelson lee" userId="4312169bfe0948b4" providerId="Windows Live" clId="Web-{A02A5D72-91EB-9127-3F73-DA5BD8CC48A8}" dt="2025-04-22T05:48:49.213" v="13" actId="20577"/>
          <ac:spMkLst>
            <pc:docMk/>
            <pc:sldMk cId="138898345" sldId="4900"/>
            <ac:spMk id="3" creationId="{930A2A62-64EB-11BB-A2A6-5E5C1CECA914}"/>
          </ac:spMkLst>
        </pc:spChg>
      </pc:sldChg>
      <pc:sldChg chg="modSp add replId">
        <pc:chgData name="nelson lee" userId="4312169bfe0948b4" providerId="Windows Live" clId="Web-{A02A5D72-91EB-9127-3F73-DA5BD8CC48A8}" dt="2025-04-22T05:49:05.167" v="17" actId="20577"/>
        <pc:sldMkLst>
          <pc:docMk/>
          <pc:sldMk cId="497379532" sldId="4901"/>
        </pc:sldMkLst>
        <pc:spChg chg="mod">
          <ac:chgData name="nelson lee" userId="4312169bfe0948b4" providerId="Windows Live" clId="Web-{A02A5D72-91EB-9127-3F73-DA5BD8CC48A8}" dt="2025-04-22T05:49:05.167" v="17" actId="20577"/>
          <ac:spMkLst>
            <pc:docMk/>
            <pc:sldMk cId="497379532" sldId="4901"/>
            <ac:spMk id="3" creationId="{F13C4AE1-885F-5094-D524-9DB11015D8BB}"/>
          </ac:spMkLst>
        </pc:spChg>
      </pc:sldChg>
      <pc:sldChg chg="modSp add del replId">
        <pc:chgData name="nelson lee" userId="4312169bfe0948b4" providerId="Windows Live" clId="Web-{A02A5D72-91EB-9127-3F73-DA5BD8CC48A8}" dt="2025-04-22T05:49:15.636" v="21"/>
        <pc:sldMkLst>
          <pc:docMk/>
          <pc:sldMk cId="2607096178" sldId="4902"/>
        </pc:sldMkLst>
        <pc:spChg chg="mod">
          <ac:chgData name="nelson lee" userId="4312169bfe0948b4" providerId="Windows Live" clId="Web-{A02A5D72-91EB-9127-3F73-DA5BD8CC48A8}" dt="2025-04-22T05:49:13.714" v="20" actId="20577"/>
          <ac:spMkLst>
            <pc:docMk/>
            <pc:sldMk cId="2607096178" sldId="4902"/>
            <ac:spMk id="3" creationId="{9B655C36-C1AF-1DE4-5BF8-7F1287EB5B7E}"/>
          </ac:spMkLst>
        </pc:spChg>
      </pc:sldChg>
    </pc:docChg>
  </pc:docChgLst>
  <pc:docChgLst>
    <pc:chgData name="nelson lee" userId="4312169bfe0948b4" providerId="Windows Live" clId="Web-{5CFAF489-70C4-639F-196F-98069B7D3A92}"/>
    <pc:docChg chg="addSld delSld addMainMaster modMainMaster">
      <pc:chgData name="nelson lee" userId="4312169bfe0948b4" providerId="Windows Live" clId="Web-{5CFAF489-70C4-639F-196F-98069B7D3A92}" dt="2025-04-19T07:17:49.088" v="5"/>
      <pc:docMkLst>
        <pc:docMk/>
      </pc:docMkLst>
      <pc:sldChg chg="add del">
        <pc:chgData name="nelson lee" userId="4312169bfe0948b4" providerId="Windows Live" clId="Web-{5CFAF489-70C4-639F-196F-98069B7D3A92}" dt="2025-04-19T07:17:36.791" v="2"/>
        <pc:sldMkLst>
          <pc:docMk/>
          <pc:sldMk cId="504464043" sldId="4880"/>
        </pc:sldMkLst>
      </pc:sldChg>
      <pc:sldChg chg="add del">
        <pc:chgData name="nelson lee" userId="4312169bfe0948b4" providerId="Windows Live" clId="Web-{5CFAF489-70C4-639F-196F-98069B7D3A92}" dt="2025-04-19T07:17:49.088" v="5"/>
        <pc:sldMkLst>
          <pc:docMk/>
          <pc:sldMk cId="3971781101" sldId="4881"/>
        </pc:sldMkLst>
      </pc:sldChg>
      <pc:sldMasterChg chg="add addSldLayout">
        <pc:chgData name="nelson lee" userId="4312169bfe0948b4" providerId="Windows Live" clId="Web-{5CFAF489-70C4-639F-196F-98069B7D3A92}" dt="2025-04-19T07:17:36.791" v="2"/>
        <pc:sldMasterMkLst>
          <pc:docMk/>
          <pc:sldMasterMk cId="15816057" sldId="2147483660"/>
        </pc:sldMasterMkLst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865910254" sldId="2147483661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3012888452" sldId="2147483662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880831649" sldId="2147483663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2315059088" sldId="2147483664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2573900387" sldId="2147483665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780634906" sldId="2147483666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429802917" sldId="2147483667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1798518615" sldId="2147483668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1042380234" sldId="2147483669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3279096216" sldId="2147483670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1229942205" sldId="2147483671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1188395991" sldId="2147483672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3310232535" sldId="2147483673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1224081936" sldId="2147483674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252613739" sldId="2147483675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3787811238" sldId="2147483676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3015172326" sldId="2147483677"/>
          </pc:sldLayoutMkLst>
        </pc:sldLayoutChg>
        <pc:sldLayoutChg chg="add">
          <pc:chgData name="nelson lee" userId="4312169bfe0948b4" providerId="Windows Live" clId="Web-{5CFAF489-70C4-639F-196F-98069B7D3A92}" dt="2025-04-19T07:17:36.791" v="2"/>
          <pc:sldLayoutMkLst>
            <pc:docMk/>
            <pc:sldMasterMk cId="15816057" sldId="2147483660"/>
            <pc:sldLayoutMk cId="2908652828" sldId="2147483678"/>
          </pc:sldLayoutMkLst>
        </pc:sldLayoutChg>
      </pc:sldMasterChg>
      <pc:sldMasterChg chg="replId modSldLayout">
        <pc:chgData name="nelson lee" userId="4312169bfe0948b4" providerId="Windows Live" clId="Web-{5CFAF489-70C4-639F-196F-98069B7D3A92}" dt="2025-04-19T07:17:36.791" v="2"/>
        <pc:sldMasterMkLst>
          <pc:docMk/>
          <pc:sldMasterMk cId="0" sldId="2147483689"/>
        </pc:sldMasterMkLst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82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83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84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85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86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87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88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90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91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92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93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94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95"/>
          </pc:sldLayoutMkLst>
        </pc:sldLayoutChg>
        <pc:sldLayoutChg chg="replId">
          <pc:chgData name="nelson lee" userId="4312169bfe0948b4" providerId="Windows Live" clId="Web-{5CFAF489-70C4-639F-196F-98069B7D3A92}" dt="2025-04-19T07:17:36.791" v="2"/>
          <pc:sldLayoutMkLst>
            <pc:docMk/>
            <pc:sldMasterMk cId="0" sldId="2147483689"/>
            <pc:sldLayoutMk cId="0" sldId="2147483696"/>
          </pc:sldLayoutMkLst>
        </pc:sldLayoutChg>
      </pc:sldMasterChg>
    </pc:docChg>
  </pc:docChgLst>
  <pc:docChgLst>
    <pc:chgData name="nelson lee" userId="4312169bfe0948b4" providerId="Windows Live" clId="Web-{9EC066FE-E2AD-F4A8-D958-BE0D6A36BC7C}"/>
    <pc:docChg chg="addSld">
      <pc:chgData name="nelson lee" userId="4312169bfe0948b4" providerId="Windows Live" clId="Web-{9EC066FE-E2AD-F4A8-D958-BE0D6A36BC7C}" dt="2025-04-19T07:22:48.028" v="0"/>
      <pc:docMkLst>
        <pc:docMk/>
      </pc:docMkLst>
      <pc:sldChg chg="add">
        <pc:chgData name="nelson lee" userId="4312169bfe0948b4" providerId="Windows Live" clId="Web-{9EC066FE-E2AD-F4A8-D958-BE0D6A36BC7C}" dt="2025-04-19T07:22:48.028" v="0"/>
        <pc:sldMkLst>
          <pc:docMk/>
          <pc:sldMk cId="1791690103" sldId="4899"/>
        </pc:sldMkLst>
      </pc:sldChg>
    </pc:docChg>
  </pc:docChgLst>
  <pc:docChgLst>
    <pc:chgData name="nelson lee" userId="4312169bfe0948b4" providerId="Windows Live" clId="Web-{826BDC1B-7B7D-7667-E087-2EDCEA5008C6}"/>
    <pc:docChg chg="addSld delSld modSld addMainMaster modMainMaster">
      <pc:chgData name="nelson lee" userId="4312169bfe0948b4" providerId="Windows Live" clId="Web-{826BDC1B-7B7D-7667-E087-2EDCEA5008C6}" dt="2025-04-19T07:14:29.582" v="8"/>
      <pc:docMkLst>
        <pc:docMk/>
      </pc:docMkLst>
      <pc:sldChg chg="addSp modSp">
        <pc:chgData name="nelson lee" userId="4312169bfe0948b4" providerId="Windows Live" clId="Web-{826BDC1B-7B7D-7667-E087-2EDCEA5008C6}" dt="2025-04-19T07:11:18.296" v="0"/>
        <pc:sldMkLst>
          <pc:docMk/>
          <pc:sldMk cId="4111204977" sldId="281"/>
        </pc:sldMkLst>
        <pc:picChg chg="add mod">
          <ac:chgData name="nelson lee" userId="4312169bfe0948b4" providerId="Windows Live" clId="Web-{826BDC1B-7B7D-7667-E087-2EDCEA5008C6}" dt="2025-04-19T07:11:18.296" v="0"/>
          <ac:picMkLst>
            <pc:docMk/>
            <pc:sldMk cId="4111204977" sldId="281"/>
            <ac:picMk id="5" creationId="{9380A19F-CB4F-B2CE-49AB-48E08D464A44}"/>
          </ac:picMkLst>
        </pc:picChg>
      </pc:sldChg>
      <pc:sldChg chg="add del">
        <pc:chgData name="nelson lee" userId="4312169bfe0948b4" providerId="Windows Live" clId="Web-{826BDC1B-7B7D-7667-E087-2EDCEA5008C6}" dt="2025-04-19T07:14:29.582" v="8"/>
        <pc:sldMkLst>
          <pc:docMk/>
          <pc:sldMk cId="783255231" sldId="287"/>
        </pc:sldMkLst>
      </pc:sldChg>
      <pc:sldChg chg="add">
        <pc:chgData name="nelson lee" userId="4312169bfe0948b4" providerId="Windows Live" clId="Web-{826BDC1B-7B7D-7667-E087-2EDCEA5008C6}" dt="2025-04-19T07:11:48.718" v="6"/>
        <pc:sldMkLst>
          <pc:docMk/>
          <pc:sldMk cId="2686644310" sldId="288"/>
        </pc:sldMkLst>
      </pc:sldChg>
      <pc:sldChg chg="add">
        <pc:chgData name="nelson lee" userId="4312169bfe0948b4" providerId="Windows Live" clId="Web-{826BDC1B-7B7D-7667-E087-2EDCEA5008C6}" dt="2025-04-19T07:14:26.551" v="7"/>
        <pc:sldMkLst>
          <pc:docMk/>
          <pc:sldMk cId="2085963367" sldId="289"/>
        </pc:sldMkLst>
      </pc:sldChg>
      <pc:sldMasterChg chg="add addSldLayout">
        <pc:chgData name="nelson lee" userId="4312169bfe0948b4" providerId="Windows Live" clId="Web-{826BDC1B-7B7D-7667-E087-2EDCEA5008C6}" dt="2025-04-19T07:11:41.374" v="5"/>
        <pc:sldMasterMkLst>
          <pc:docMk/>
          <pc:sldMasterMk cId="3091328036" sldId="2147483648"/>
        </pc:sldMasterMkLst>
        <pc:sldLayoutChg chg="add">
          <pc:chgData name="nelson lee" userId="4312169bfe0948b4" providerId="Windows Live" clId="Web-{826BDC1B-7B7D-7667-E087-2EDCEA5008C6}" dt="2025-04-19T07:11:41.374" v="5"/>
          <pc:sldLayoutMkLst>
            <pc:docMk/>
            <pc:sldMasterMk cId="3091328036" sldId="2147483648"/>
            <pc:sldLayoutMk cId="3784278490" sldId="2147483649"/>
          </pc:sldLayoutMkLst>
        </pc:sldLayoutChg>
        <pc:sldLayoutChg chg="add">
          <pc:chgData name="nelson lee" userId="4312169bfe0948b4" providerId="Windows Live" clId="Web-{826BDC1B-7B7D-7667-E087-2EDCEA5008C6}" dt="2025-04-19T07:11:41.374" v="5"/>
          <pc:sldLayoutMkLst>
            <pc:docMk/>
            <pc:sldMasterMk cId="3091328036" sldId="2147483648"/>
            <pc:sldLayoutMk cId="2584649966" sldId="2147483650"/>
          </pc:sldLayoutMkLst>
        </pc:sldLayoutChg>
        <pc:sldLayoutChg chg="add">
          <pc:chgData name="nelson lee" userId="4312169bfe0948b4" providerId="Windows Live" clId="Web-{826BDC1B-7B7D-7667-E087-2EDCEA5008C6}" dt="2025-04-19T07:11:41.374" v="5"/>
          <pc:sldLayoutMkLst>
            <pc:docMk/>
            <pc:sldMasterMk cId="3091328036" sldId="2147483648"/>
            <pc:sldLayoutMk cId="2528557813" sldId="2147483651"/>
          </pc:sldLayoutMkLst>
        </pc:sldLayoutChg>
        <pc:sldLayoutChg chg="add">
          <pc:chgData name="nelson lee" userId="4312169bfe0948b4" providerId="Windows Live" clId="Web-{826BDC1B-7B7D-7667-E087-2EDCEA5008C6}" dt="2025-04-19T07:11:41.374" v="5"/>
          <pc:sldLayoutMkLst>
            <pc:docMk/>
            <pc:sldMasterMk cId="3091328036" sldId="2147483648"/>
            <pc:sldLayoutMk cId="3425120653" sldId="2147483652"/>
          </pc:sldLayoutMkLst>
        </pc:sldLayoutChg>
        <pc:sldLayoutChg chg="add">
          <pc:chgData name="nelson lee" userId="4312169bfe0948b4" providerId="Windows Live" clId="Web-{826BDC1B-7B7D-7667-E087-2EDCEA5008C6}" dt="2025-04-19T07:11:41.374" v="5"/>
          <pc:sldLayoutMkLst>
            <pc:docMk/>
            <pc:sldMasterMk cId="3091328036" sldId="2147483648"/>
            <pc:sldLayoutMk cId="906410172" sldId="2147483653"/>
          </pc:sldLayoutMkLst>
        </pc:sldLayoutChg>
        <pc:sldLayoutChg chg="add">
          <pc:chgData name="nelson lee" userId="4312169bfe0948b4" providerId="Windows Live" clId="Web-{826BDC1B-7B7D-7667-E087-2EDCEA5008C6}" dt="2025-04-19T07:11:41.374" v="5"/>
          <pc:sldLayoutMkLst>
            <pc:docMk/>
            <pc:sldMasterMk cId="3091328036" sldId="2147483648"/>
            <pc:sldLayoutMk cId="1016711838" sldId="2147483654"/>
          </pc:sldLayoutMkLst>
        </pc:sldLayoutChg>
        <pc:sldLayoutChg chg="add">
          <pc:chgData name="nelson lee" userId="4312169bfe0948b4" providerId="Windows Live" clId="Web-{826BDC1B-7B7D-7667-E087-2EDCEA5008C6}" dt="2025-04-19T07:11:41.374" v="5"/>
          <pc:sldLayoutMkLst>
            <pc:docMk/>
            <pc:sldMasterMk cId="3091328036" sldId="2147483648"/>
            <pc:sldLayoutMk cId="2947586023" sldId="2147483655"/>
          </pc:sldLayoutMkLst>
        </pc:sldLayoutChg>
        <pc:sldLayoutChg chg="add">
          <pc:chgData name="nelson lee" userId="4312169bfe0948b4" providerId="Windows Live" clId="Web-{826BDC1B-7B7D-7667-E087-2EDCEA5008C6}" dt="2025-04-19T07:11:41.374" v="5"/>
          <pc:sldLayoutMkLst>
            <pc:docMk/>
            <pc:sldMasterMk cId="3091328036" sldId="2147483648"/>
            <pc:sldLayoutMk cId="83659250" sldId="2147483656"/>
          </pc:sldLayoutMkLst>
        </pc:sldLayoutChg>
        <pc:sldLayoutChg chg="add">
          <pc:chgData name="nelson lee" userId="4312169bfe0948b4" providerId="Windows Live" clId="Web-{826BDC1B-7B7D-7667-E087-2EDCEA5008C6}" dt="2025-04-19T07:11:41.374" v="5"/>
          <pc:sldLayoutMkLst>
            <pc:docMk/>
            <pc:sldMasterMk cId="3091328036" sldId="2147483648"/>
            <pc:sldLayoutMk cId="2016452444" sldId="2147483657"/>
          </pc:sldLayoutMkLst>
        </pc:sldLayoutChg>
        <pc:sldLayoutChg chg="add">
          <pc:chgData name="nelson lee" userId="4312169bfe0948b4" providerId="Windows Live" clId="Web-{826BDC1B-7B7D-7667-E087-2EDCEA5008C6}" dt="2025-04-19T07:11:41.374" v="5"/>
          <pc:sldLayoutMkLst>
            <pc:docMk/>
            <pc:sldMasterMk cId="3091328036" sldId="2147483648"/>
            <pc:sldLayoutMk cId="1861969481" sldId="2147483658"/>
          </pc:sldLayoutMkLst>
        </pc:sldLayoutChg>
        <pc:sldLayoutChg chg="add">
          <pc:chgData name="nelson lee" userId="4312169bfe0948b4" providerId="Windows Live" clId="Web-{826BDC1B-7B7D-7667-E087-2EDCEA5008C6}" dt="2025-04-19T07:11:41.374" v="5"/>
          <pc:sldLayoutMkLst>
            <pc:docMk/>
            <pc:sldMasterMk cId="3091328036" sldId="2147483648"/>
            <pc:sldLayoutMk cId="3518917855" sldId="2147483659"/>
          </pc:sldLayoutMkLst>
        </pc:sldLayoutChg>
      </pc:sldMasterChg>
      <pc:sldMasterChg chg="replId modSldLayout">
        <pc:chgData name="nelson lee" userId="4312169bfe0948b4" providerId="Windows Live" clId="Web-{826BDC1B-7B7D-7667-E087-2EDCEA5008C6}" dt="2025-04-19T07:11:41.374" v="5"/>
        <pc:sldMasterMkLst>
          <pc:docMk/>
          <pc:sldMasterMk cId="0" sldId="2147483689"/>
        </pc:sldMasterMkLst>
        <pc:sldLayoutChg chg="replId">
          <pc:chgData name="nelson lee" userId="4312169bfe0948b4" providerId="Windows Live" clId="Web-{826BDC1B-7B7D-7667-E087-2EDCEA5008C6}" dt="2025-04-19T07:11:41.374" v="5"/>
          <pc:sldLayoutMkLst>
            <pc:docMk/>
            <pc:sldMasterMk cId="0" sldId="2147483689"/>
            <pc:sldLayoutMk cId="0" sldId="2147483679"/>
          </pc:sldLayoutMkLst>
        </pc:sldLayoutChg>
        <pc:sldLayoutChg chg="replId">
          <pc:chgData name="nelson lee" userId="4312169bfe0948b4" providerId="Windows Live" clId="Web-{826BDC1B-7B7D-7667-E087-2EDCEA5008C6}" dt="2025-04-19T07:11:41.374" v="5"/>
          <pc:sldLayoutMkLst>
            <pc:docMk/>
            <pc:sldMasterMk cId="0" sldId="2147483689"/>
            <pc:sldLayoutMk cId="0" sldId="2147483680"/>
          </pc:sldLayoutMkLst>
        </pc:sldLayoutChg>
        <pc:sldLayoutChg chg="replId">
          <pc:chgData name="nelson lee" userId="4312169bfe0948b4" providerId="Windows Live" clId="Web-{826BDC1B-7B7D-7667-E087-2EDCEA5008C6}" dt="2025-04-19T07:11:41.374" v="5"/>
          <pc:sldLayoutMkLst>
            <pc:docMk/>
            <pc:sldMasterMk cId="0" sldId="2147483689"/>
            <pc:sldLayoutMk cId="0" sldId="2147483681"/>
          </pc:sldLayoutMkLst>
        </pc:sldLayoutChg>
        <pc:sldLayoutChg chg="replId">
          <pc:chgData name="nelson lee" userId="4312169bfe0948b4" providerId="Windows Live" clId="Web-{826BDC1B-7B7D-7667-E087-2EDCEA5008C6}" dt="2025-04-19T07:11:41.374" v="5"/>
          <pc:sldLayoutMkLst>
            <pc:docMk/>
            <pc:sldMasterMk cId="0" sldId="2147483689"/>
            <pc:sldLayoutMk cId="0" sldId="2147483690"/>
          </pc:sldLayoutMkLst>
        </pc:sldLayoutChg>
        <pc:sldLayoutChg chg="replId">
          <pc:chgData name="nelson lee" userId="4312169bfe0948b4" providerId="Windows Live" clId="Web-{826BDC1B-7B7D-7667-E087-2EDCEA5008C6}" dt="2025-04-19T07:11:41.374" v="5"/>
          <pc:sldLayoutMkLst>
            <pc:docMk/>
            <pc:sldMasterMk cId="0" sldId="2147483689"/>
            <pc:sldLayoutMk cId="0" sldId="2147483691"/>
          </pc:sldLayoutMkLst>
        </pc:sldLayoutChg>
        <pc:sldLayoutChg chg="replId">
          <pc:chgData name="nelson lee" userId="4312169bfe0948b4" providerId="Windows Live" clId="Web-{826BDC1B-7B7D-7667-E087-2EDCEA5008C6}" dt="2025-04-19T07:11:41.374" v="5"/>
          <pc:sldLayoutMkLst>
            <pc:docMk/>
            <pc:sldMasterMk cId="0" sldId="2147483689"/>
            <pc:sldLayoutMk cId="0" sldId="2147483692"/>
          </pc:sldLayoutMkLst>
        </pc:sldLayoutChg>
        <pc:sldLayoutChg chg="replId">
          <pc:chgData name="nelson lee" userId="4312169bfe0948b4" providerId="Windows Live" clId="Web-{826BDC1B-7B7D-7667-E087-2EDCEA5008C6}" dt="2025-04-19T07:11:41.374" v="5"/>
          <pc:sldLayoutMkLst>
            <pc:docMk/>
            <pc:sldMasterMk cId="0" sldId="2147483689"/>
            <pc:sldLayoutMk cId="0" sldId="2147483693"/>
          </pc:sldLayoutMkLst>
        </pc:sldLayoutChg>
        <pc:sldLayoutChg chg="replId">
          <pc:chgData name="nelson lee" userId="4312169bfe0948b4" providerId="Windows Live" clId="Web-{826BDC1B-7B7D-7667-E087-2EDCEA5008C6}" dt="2025-04-19T07:11:41.374" v="5"/>
          <pc:sldLayoutMkLst>
            <pc:docMk/>
            <pc:sldMasterMk cId="0" sldId="2147483689"/>
            <pc:sldLayoutMk cId="0" sldId="2147483694"/>
          </pc:sldLayoutMkLst>
        </pc:sldLayoutChg>
        <pc:sldLayoutChg chg="replId">
          <pc:chgData name="nelson lee" userId="4312169bfe0948b4" providerId="Windows Live" clId="Web-{826BDC1B-7B7D-7667-E087-2EDCEA5008C6}" dt="2025-04-19T07:11:41.374" v="5"/>
          <pc:sldLayoutMkLst>
            <pc:docMk/>
            <pc:sldMasterMk cId="0" sldId="2147483689"/>
            <pc:sldLayoutMk cId="0" sldId="2147483695"/>
          </pc:sldLayoutMkLst>
        </pc:sldLayoutChg>
        <pc:sldLayoutChg chg="replId">
          <pc:chgData name="nelson lee" userId="4312169bfe0948b4" providerId="Windows Live" clId="Web-{826BDC1B-7B7D-7667-E087-2EDCEA5008C6}" dt="2025-04-19T07:11:41.374" v="5"/>
          <pc:sldLayoutMkLst>
            <pc:docMk/>
            <pc:sldMasterMk cId="0" sldId="2147483689"/>
            <pc:sldLayoutMk cId="0" sldId="21474836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9BEF-2054-4E02-9310-EBBDEC3CD418}" type="datetimeFigureOut">
              <a:t>7/23/25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13B8-2A5A-43DE-8CEE-035786618F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0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8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0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2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19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9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7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27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08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64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00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86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94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25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49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09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46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2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3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82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3260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1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8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8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690EB-FC76-ED38-5A5F-3722BCC39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64095C-028B-69BD-DFE9-E4E12F25F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351373-62F8-242D-806D-BAE968E92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A2004-0361-A239-7FB1-E2F3F4A70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81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93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63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5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9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2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4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3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13B8-2A5A-43DE-8CEE-035786618F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79" r:id="rId8"/>
    <p:sldLayoutId id="2147483686" r:id="rId9"/>
    <p:sldLayoutId id="2147483685" r:id="rId10"/>
    <p:sldLayoutId id="2147483682" r:id="rId11"/>
    <p:sldLayoutId id="2147483684" r:id="rId12"/>
    <p:sldLayoutId id="2147483683" r:id="rId13"/>
    <p:sldLayoutId id="2147483687" r:id="rId14"/>
    <p:sldLayoutId id="2147483688" r:id="rId15"/>
    <p:sldLayoutId id="2147483680" r:id="rId16"/>
    <p:sldLayoutId id="214748368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Saint-Thomas-Aquina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Saint-Thomas-Aquina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7CE5-CDF8-7745-9A16-F5661E05F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基本护教学</a:t>
            </a:r>
            <a:r>
              <a:rPr lang="zh-CN" altLang="en-US"/>
              <a:t>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A6B67-D723-CF48-BFB4-4AF8442121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Intro to Apologetics </a:t>
            </a:r>
          </a:p>
        </p:txBody>
      </p:sp>
    </p:spTree>
    <p:extLst>
      <p:ext uri="{BB962C8B-B14F-4D97-AF65-F5344CB8AC3E}">
        <p14:creationId xmlns:p14="http://schemas.microsoft.com/office/powerpoint/2010/main" val="301234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8956-A4DA-B749-A0A9-C2E2A4A9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圣经的护教方式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BD7C62-8E0A-734C-9043-9FDD70248040}"/>
              </a:ext>
            </a:extLst>
          </p:cNvPr>
          <p:cNvSpPr/>
          <p:nvPr/>
        </p:nvSpPr>
        <p:spPr>
          <a:xfrm>
            <a:off x="868018" y="3195030"/>
            <a:ext cx="2320786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圣经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18896B-00F3-9C44-BA68-C7B4A95ECBCA}"/>
              </a:ext>
            </a:extLst>
          </p:cNvPr>
          <p:cNvGrpSpPr/>
          <p:nvPr/>
        </p:nvGrpSpPr>
        <p:grpSpPr>
          <a:xfrm>
            <a:off x="868018" y="1495439"/>
            <a:ext cx="2320786" cy="1699591"/>
            <a:chOff x="1943364" y="3508513"/>
            <a:chExt cx="1421296" cy="1699591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E355826A-70FE-3C4A-800F-71A57E7A915F}"/>
                </a:ext>
              </a:extLst>
            </p:cNvPr>
            <p:cNvSpPr/>
            <p:nvPr/>
          </p:nvSpPr>
          <p:spPr>
            <a:xfrm>
              <a:off x="1943364" y="3508513"/>
              <a:ext cx="1421296" cy="636104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434C6E-34CD-3243-8FAB-B744A9E52483}"/>
                </a:ext>
              </a:extLst>
            </p:cNvPr>
            <p:cNvSpPr/>
            <p:nvPr/>
          </p:nvSpPr>
          <p:spPr>
            <a:xfrm>
              <a:off x="1943364" y="4144617"/>
              <a:ext cx="1421296" cy="10634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/>
                <a:t>护教理论</a:t>
              </a:r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34E97B-D2CD-1542-BCAE-C30E10646B4C}"/>
              </a:ext>
            </a:extLst>
          </p:cNvPr>
          <p:cNvSpPr txBox="1"/>
          <p:nvPr/>
        </p:nvSpPr>
        <p:spPr>
          <a:xfrm>
            <a:off x="3598838" y="1343047"/>
            <a:ext cx="811939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SG" sz="2400" b="1"/>
              <a:t>太</a:t>
            </a:r>
            <a:r>
              <a:rPr lang="en-SG" altLang="ja-JP" sz="2400" b="1"/>
              <a:t> 7:24  </a:t>
            </a:r>
            <a:r>
              <a:rPr lang="ja-JP" altLang="en-SG" sz="2400" b="1"/>
              <a:t>「</a:t>
            </a:r>
            <a:r>
              <a:rPr lang="ja-JP" altLang="en-US" sz="2400" b="1"/>
              <a:t>所以，凡听见我这话就去行的，好比一个聪明人，把房子盖在磐石上；</a:t>
            </a:r>
            <a:r>
              <a:rPr lang="en-SG" altLang="ja-JP" sz="2400" b="1"/>
              <a:t>25  </a:t>
            </a:r>
            <a:r>
              <a:rPr lang="ja-JP" altLang="en-US" sz="2400" b="1"/>
              <a:t>雨淋，水冲，风吹，撞著那房子，房子总不倒塌，因为根基立在磐石上。</a:t>
            </a:r>
            <a:r>
              <a:rPr lang="en-SG" altLang="ja-JP" sz="2400" b="1"/>
              <a:t>26  </a:t>
            </a:r>
            <a:r>
              <a:rPr lang="ja-JP" altLang="en-US" sz="2400" b="1"/>
              <a:t>凡听见我这话不去行的，好比一个无知的人，把房子盖在沙土上；</a:t>
            </a:r>
            <a:r>
              <a:rPr lang="en-SG" altLang="ja-JP" sz="2400" b="1"/>
              <a:t>27  </a:t>
            </a:r>
            <a:r>
              <a:rPr lang="ja-JP" altLang="en-US" sz="2400" b="1"/>
              <a:t>雨淋，水冲，风吹，撞著那房子，房子就倒塌了，并且倒塌得很大。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97B297-7810-E74F-A026-0ABD85EA1B98}"/>
              </a:ext>
            </a:extLst>
          </p:cNvPr>
          <p:cNvSpPr txBox="1"/>
          <p:nvPr/>
        </p:nvSpPr>
        <p:spPr>
          <a:xfrm>
            <a:off x="3598838" y="4713200"/>
            <a:ext cx="811939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en-SG" altLang="ja-JP" sz="2400" b="1"/>
            </a:br>
            <a:r>
              <a:rPr lang="ja-JP" altLang="en-SG" sz="2400" b="1"/>
              <a:t>提后</a:t>
            </a:r>
            <a:r>
              <a:rPr lang="en-SG" altLang="ja-JP" sz="2400" b="1"/>
              <a:t>3:16  </a:t>
            </a:r>
            <a:r>
              <a:rPr lang="ja-JP" altLang="en-US" sz="2400" b="1"/>
              <a:t>圣经都是神所默示的，於教训、督责、使人归正、教导人学义都是有益的，</a:t>
            </a:r>
            <a:r>
              <a:rPr lang="en-SG" altLang="ja-JP" sz="2400" b="1"/>
              <a:t>17  </a:t>
            </a:r>
            <a:r>
              <a:rPr lang="ja-JP" altLang="en-US" sz="2400" b="1"/>
              <a:t>叫属神的人得以完全，预备行各样的善事。</a:t>
            </a:r>
          </a:p>
        </p:txBody>
      </p:sp>
    </p:spTree>
    <p:extLst>
      <p:ext uri="{BB962C8B-B14F-4D97-AF65-F5344CB8AC3E}">
        <p14:creationId xmlns:p14="http://schemas.microsoft.com/office/powerpoint/2010/main" val="406963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82EA-2C59-C34B-A5AA-1D19CCD6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en-US" b="1" err="1">
                <a:latin typeface="Hei" pitchFamily="2" charset="-122"/>
                <a:ea typeface="Hei" pitchFamily="2" charset="-122"/>
              </a:rPr>
              <a:t>系统神学</a:t>
            </a:r>
            <a:r>
              <a:rPr lang="zh-CN" altLang="en-US" b="1">
                <a:latin typeface="Hei" pitchFamily="2" charset="-122"/>
                <a:ea typeface="Hei" pitchFamily="2" charset="-122"/>
              </a:rPr>
              <a:t> </a:t>
            </a:r>
            <a:br>
              <a:rPr lang="en-SG" altLang="zh-CN" b="1">
                <a:latin typeface="Hei" pitchFamily="2" charset="-122"/>
                <a:ea typeface="Hei" pitchFamily="2" charset="-122"/>
              </a:rPr>
            </a:br>
            <a:r>
              <a:rPr lang="zh-CN" altLang="en-US" b="1">
                <a:latin typeface="Hei" pitchFamily="2" charset="-122"/>
                <a:ea typeface="Hei" pitchFamily="2" charset="-122"/>
              </a:rPr>
              <a:t>的必要性</a:t>
            </a:r>
            <a:endParaRPr lang="en-US" b="1">
              <a:latin typeface="Hei" pitchFamily="2" charset="-122"/>
              <a:ea typeface="Hei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EE71C-2116-AC44-8DB9-3A68DDB3F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98" r="10481" b="-2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AF186-BDD2-B041-BC02-EF8B86001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2584654"/>
            <a:ext cx="2216001" cy="3054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3D705D-709A-35A4-EBFB-973B9169CADC}"/>
              </a:ext>
            </a:extLst>
          </p:cNvPr>
          <p:cNvSpPr txBox="1"/>
          <p:nvPr/>
        </p:nvSpPr>
        <p:spPr>
          <a:xfrm>
            <a:off x="917978" y="6106083"/>
            <a:ext cx="1074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PMingLiU" panose="02020500000000000000" pitchFamily="18" charset="-120"/>
                <a:ea typeface="PMingLiU" panose="02020500000000000000" pitchFamily="18" charset="-120"/>
              </a:rPr>
              <a:t>整体符合圣经的一致性的系统解释</a:t>
            </a:r>
            <a:r>
              <a:rPr lang="zh-CN" altLang="en-US" sz="3200" b="1" dirty="0">
                <a:latin typeface="PMingLiU" panose="02020500000000000000" pitchFamily="18" charset="-120"/>
                <a:ea typeface="PMingLiU" panose="02020500000000000000" pitchFamily="18" charset="-120"/>
              </a:rPr>
              <a:t>并合理的一致性世界观</a:t>
            </a:r>
            <a:endParaRPr lang="en-US" sz="32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730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BCCC70-07EB-6804-FFAC-D635666BF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749B-3E1A-46D2-20D8-D72BF865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17" y="249438"/>
            <a:ext cx="3322912" cy="1641987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latin typeface="Hei" pitchFamily="2" charset="-122"/>
                <a:ea typeface="Hei" pitchFamily="2" charset="-122"/>
              </a:rPr>
              <a:t>以生命活出道 </a:t>
            </a:r>
            <a:br>
              <a:rPr lang="en-SG" altLang="zh-CN" b="1">
                <a:latin typeface="Hei" pitchFamily="2" charset="-122"/>
                <a:ea typeface="Hei" pitchFamily="2" charset="-122"/>
              </a:rPr>
            </a:br>
            <a:r>
              <a:rPr lang="zh-CN" altLang="en-US" b="1">
                <a:latin typeface="Hei" pitchFamily="2" charset="-122"/>
                <a:ea typeface="Hei" pitchFamily="2" charset="-122"/>
              </a:rPr>
              <a:t>的必要性</a:t>
            </a:r>
            <a:endParaRPr lang="en-US" b="1">
              <a:latin typeface="Hei" pitchFamily="2" charset="-122"/>
              <a:ea typeface="Hei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EC503-C67F-7970-732C-DECE96EB9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760CC-250E-37ED-811E-F7AE7C22174A}"/>
              </a:ext>
            </a:extLst>
          </p:cNvPr>
          <p:cNvSpPr/>
          <p:nvPr/>
        </p:nvSpPr>
        <p:spPr>
          <a:xfrm>
            <a:off x="4199205" y="1714658"/>
            <a:ext cx="7777635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SimHei" panose="02010609060101010101" pitchFamily="49" charset="-122"/>
                <a:ea typeface="SimHei" panose="02010609060101010101" pitchFamily="49" charset="-122"/>
              </a:rPr>
              <a:t>约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13:34  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我赐给你们一条新命令，乃是叫你们彼此相爱；我怎样爱你们，你们也要怎样相爱。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35  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你们若有彼此相爱的心，</a:t>
            </a:r>
            <a:r>
              <a:rPr lang="zh-CN" altLang="en-US" sz="32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众人因此就认出你们是我的门徒了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。」</a:t>
            </a:r>
            <a:endParaRPr lang="en-SG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SG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05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C6E2-05E8-2F44-ABCA-7CE656E7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9308"/>
          </a:xfrm>
        </p:spPr>
        <p:txBody>
          <a:bodyPr/>
          <a:lstStyle/>
          <a:p>
            <a:r>
              <a:rPr lang="en-US"/>
              <a:t>将</a:t>
            </a:r>
            <a:r>
              <a:rPr lang="zh-CN" altLang="en-US" sz="4400" b="1"/>
              <a:t>人所有的心意夺回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77E9-914D-2E4B-BB42-2DEE4E1BC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2052918"/>
            <a:ext cx="11479695" cy="419548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/>
              <a:t>林后</a:t>
            </a:r>
            <a:r>
              <a:rPr lang="en-US" altLang="zh-CN" sz="3200" b="1"/>
              <a:t>10:3  </a:t>
            </a:r>
            <a:r>
              <a:rPr lang="zh-CN" altLang="en-US" sz="3200" b="1"/>
              <a:t>因为我们虽然在血气中行事，却不凭著血气争战。</a:t>
            </a:r>
            <a:r>
              <a:rPr lang="en-US" altLang="zh-CN" sz="3200" b="1"/>
              <a:t>4  </a:t>
            </a:r>
            <a:r>
              <a:rPr lang="zh-CN" altLang="en-US" sz="3200" b="1"/>
              <a:t>我们争战的兵器本不是属血气的，乃是在神面前有能力，可以攻破坚固的营垒，</a:t>
            </a:r>
            <a:r>
              <a:rPr lang="en-US" altLang="zh-CN" sz="3200" b="1"/>
              <a:t>5  </a:t>
            </a:r>
            <a:r>
              <a:rPr lang="zh-CN" altLang="en-US" sz="3200" b="1"/>
              <a:t>将各样的计谋，各样拦阻人认识神的那些自高之事，一概攻破了，</a:t>
            </a:r>
            <a:r>
              <a:rPr lang="zh-CN" altLang="en-US" sz="3200" b="1">
                <a:solidFill>
                  <a:srgbClr val="FFC000"/>
                </a:solidFill>
              </a:rPr>
              <a:t>又将人所有的心意夺回，使他都顺服基督。</a:t>
            </a:r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3536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C6E2-05E8-2F44-ABCA-7CE656E7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9308"/>
          </a:xfrm>
        </p:spPr>
        <p:txBody>
          <a:bodyPr/>
          <a:lstStyle/>
          <a:p>
            <a:r>
              <a:rPr lang="en-US" dirty="0" err="1"/>
              <a:t>将</a:t>
            </a:r>
            <a:r>
              <a:rPr lang="zh-CN" altLang="en-US" sz="4400" b="1" dirty="0"/>
              <a:t>人所有的心意夺回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77E9-914D-2E4B-BB42-2DEE4E1BC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52" y="1331259"/>
            <a:ext cx="11479695" cy="419548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dirty="0"/>
              <a:t>圣经以神圣权威对不信的心说话，揭示人的罪、显明真理，并呼召悔改归信基督</a:t>
            </a:r>
            <a:endParaRPr lang="en-SG" altLang="zh-CN" sz="3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SG" altLang="zh-CN" sz="36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1" dirty="0"/>
              <a:t>教导基督徒如何合理的道出他们内心的盼望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806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C6E2-05E8-2F44-ABCA-7CE656E7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9308"/>
          </a:xfrm>
        </p:spPr>
        <p:txBody>
          <a:bodyPr/>
          <a:lstStyle/>
          <a:p>
            <a:r>
              <a:rPr lang="en-SG"/>
              <a:t>护教</a:t>
            </a:r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E070590B-D333-D446-9A4D-C2C2DEC4B35D}"/>
              </a:ext>
            </a:extLst>
          </p:cNvPr>
          <p:cNvSpPr/>
          <p:nvPr/>
        </p:nvSpPr>
        <p:spPr>
          <a:xfrm>
            <a:off x="3677478" y="1807288"/>
            <a:ext cx="4224131" cy="2872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/>
              <a:t>内心尊主</a:t>
            </a:r>
          </a:p>
          <a:p>
            <a:pPr algn="ctr">
              <a:lnSpc>
                <a:spcPct val="150000"/>
              </a:lnSpc>
            </a:pPr>
            <a:r>
              <a:rPr lang="en-US" sz="2800"/>
              <a:t>尊主的启示</a:t>
            </a:r>
            <a:r>
              <a:rPr lang="zh-CN" altLang="en-US" sz="2800"/>
              <a:t> </a:t>
            </a: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A3289-9D1F-2947-8AAC-D3342E1E0DC8}"/>
              </a:ext>
            </a:extLst>
          </p:cNvPr>
          <p:cNvSpPr txBox="1"/>
          <p:nvPr/>
        </p:nvSpPr>
        <p:spPr>
          <a:xfrm>
            <a:off x="5098774" y="1143000"/>
            <a:ext cx="242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证据</a:t>
            </a:r>
            <a:r>
              <a:rPr lang="zh-CN" altLang="en-US" sz="3200"/>
              <a:t> </a:t>
            </a:r>
            <a:r>
              <a:rPr lang="en-US" altLang="zh-CN" sz="3200"/>
              <a:t>Proofs </a:t>
            </a:r>
            <a:endParaRPr lang="en-US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0EE63-7371-6A45-BA25-887BF2F6AA82}"/>
              </a:ext>
            </a:extLst>
          </p:cNvPr>
          <p:cNvSpPr txBox="1"/>
          <p:nvPr/>
        </p:nvSpPr>
        <p:spPr>
          <a:xfrm>
            <a:off x="1394792" y="4865204"/>
            <a:ext cx="267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进攻 </a:t>
            </a:r>
            <a:r>
              <a:rPr lang="en-US" altLang="zh-CN" sz="3200"/>
              <a:t>Offense</a:t>
            </a:r>
            <a:endParaRPr lang="en-US" sz="3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B345E-7E96-934F-83CC-232BD319ADBE}"/>
              </a:ext>
            </a:extLst>
          </p:cNvPr>
          <p:cNvSpPr txBox="1"/>
          <p:nvPr/>
        </p:nvSpPr>
        <p:spPr>
          <a:xfrm>
            <a:off x="7202557" y="4971198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防守 </a:t>
            </a:r>
            <a:r>
              <a:rPr lang="en-US" altLang="zh-CN" sz="3200"/>
              <a:t>Defense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8799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917F-89C7-5142-B097-72173D26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学习护教学的好处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676C7-EAF4-8948-BD28-5653791D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91105" cy="4195481"/>
          </a:xfrm>
        </p:spPr>
        <p:txBody>
          <a:bodyPr>
            <a:normAutofit/>
          </a:bodyPr>
          <a:lstStyle/>
          <a:p>
            <a:r>
              <a:rPr lang="ja-JP" altLang="en-SG" sz="3200">
                <a:latin typeface="Hei" pitchFamily="2" charset="-122"/>
              </a:rPr>
              <a:t>人</a:t>
            </a:r>
            <a:r>
              <a:rPr lang="ja-JP" altLang="en-US" sz="3200">
                <a:latin typeface="Hei" pitchFamily="2" charset="-122"/>
              </a:rPr>
              <a:t>提出反对与攻击时</a:t>
            </a:r>
            <a:r>
              <a:rPr lang="zh-CN" altLang="en-US" sz="3200">
                <a:latin typeface="Hei" pitchFamily="2" charset="-122"/>
                <a:ea typeface="Hei" pitchFamily="2" charset="-122"/>
              </a:rPr>
              <a:t>，我们能提出依据来回应与解释</a:t>
            </a:r>
            <a:endParaRPr lang="en-SG" altLang="ja-JP" sz="3200">
              <a:latin typeface="Hei" pitchFamily="2" charset="-122"/>
              <a:ea typeface="Hei" pitchFamily="2" charset="-122"/>
            </a:endParaRPr>
          </a:p>
          <a:p>
            <a:r>
              <a:rPr lang="ja-JP" altLang="en-US" sz="3200">
                <a:latin typeface="Hei" pitchFamily="2" charset="-122"/>
              </a:rPr>
              <a:t>帮助我们维护信仰</a:t>
            </a:r>
            <a:endParaRPr lang="en-SG" altLang="ja-JP" sz="3200">
              <a:latin typeface="Hei" pitchFamily="2" charset="-122"/>
              <a:ea typeface="Hei" pitchFamily="2" charset="-122"/>
            </a:endParaRPr>
          </a:p>
          <a:p>
            <a:r>
              <a:rPr lang="ja-JP" altLang="en-US" sz="3200">
                <a:latin typeface="Hei" pitchFamily="2" charset="-122"/>
              </a:rPr>
              <a:t>帮助我们传福音</a:t>
            </a:r>
            <a:endParaRPr lang="en-SG" altLang="ja-JP" sz="3200">
              <a:latin typeface="Hei" pitchFamily="2" charset="-122"/>
              <a:ea typeface="Hei" pitchFamily="2" charset="-122"/>
            </a:endParaRPr>
          </a:p>
          <a:p>
            <a:r>
              <a:rPr lang="ja-JP" altLang="en-US" sz="3200">
                <a:latin typeface="Hei" pitchFamily="2" charset="-122"/>
              </a:rPr>
              <a:t>帮助我们明白圣经的真理</a:t>
            </a:r>
            <a:endParaRPr lang="en-SG" altLang="ja-JP" sz="3200">
              <a:latin typeface="Hei" pitchFamily="2" charset="-122"/>
              <a:ea typeface="Hei" pitchFamily="2" charset="-122"/>
            </a:endParaRPr>
          </a:p>
          <a:p>
            <a:r>
              <a:rPr lang="ja-JP" altLang="en-US" sz="3200">
                <a:latin typeface="Hei" pitchFamily="2" charset="-122"/>
              </a:rPr>
              <a:t>解除我们心中一些疑惑</a:t>
            </a:r>
            <a:endParaRPr lang="en-US" sz="3200">
              <a:latin typeface="Hei" pitchFamily="2" charset="-122"/>
              <a:ea typeface="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2496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917F-89C7-5142-B097-72173D26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学习护教学的一些基本要求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676C7-EAF4-8948-BD28-5653791D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04657" cy="4195481"/>
          </a:xfrm>
        </p:spPr>
        <p:txBody>
          <a:bodyPr>
            <a:normAutofit/>
          </a:bodyPr>
          <a:lstStyle/>
          <a:p>
            <a:r>
              <a:rPr lang="ja-JP" altLang="en-SG" sz="3200"/>
              <a:t>必须</a:t>
            </a:r>
            <a:r>
              <a:rPr lang="ja-JP" altLang="en-US" sz="3200"/>
              <a:t>是基督徒</a:t>
            </a:r>
            <a:r>
              <a:rPr lang="zh-CN" altLang="en-US" sz="3200"/>
              <a:t>，</a:t>
            </a:r>
            <a:endParaRPr lang="en-SG" altLang="zh-CN" sz="3200"/>
          </a:p>
          <a:p>
            <a:r>
              <a:rPr lang="ja-JP" altLang="en-SG" sz="3200"/>
              <a:t>必须</a:t>
            </a:r>
            <a:r>
              <a:rPr lang="ja-JP" altLang="en-US" sz="3200"/>
              <a:t>相信圣经</a:t>
            </a:r>
            <a:endParaRPr lang="en-SG" altLang="ja-JP" sz="3200"/>
          </a:p>
          <a:p>
            <a:r>
              <a:rPr lang="ja-JP" altLang="en-US" sz="3200"/>
              <a:t>最好能明白并接受一些基本教义如</a:t>
            </a:r>
            <a:r>
              <a:rPr lang="zh-CN" altLang="en-US" sz="3200"/>
              <a:t>：</a:t>
            </a:r>
            <a:r>
              <a:rPr lang="ja-JP" altLang="en-US" sz="3200"/>
              <a:t>预定论</a:t>
            </a:r>
            <a:r>
              <a:rPr lang="zh-CN" altLang="en-US" sz="3200"/>
              <a:t>、</a:t>
            </a:r>
            <a:r>
              <a:rPr lang="ja-JP" altLang="en-US" sz="3200"/>
              <a:t>重生</a:t>
            </a:r>
            <a:endParaRPr lang="en-SG" altLang="ja-JP" sz="3200"/>
          </a:p>
        </p:txBody>
      </p:sp>
    </p:spTree>
    <p:extLst>
      <p:ext uri="{BB962C8B-B14F-4D97-AF65-F5344CB8AC3E}">
        <p14:creationId xmlns:p14="http://schemas.microsoft.com/office/powerpoint/2010/main" val="75104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C00A7-9791-7344-A802-3D3947F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对护教的</a:t>
            </a:r>
            <a:r>
              <a:rPr lang="ja-JP" altLang="en-US">
                <a:solidFill>
                  <a:srgbClr val="00B0F0"/>
                </a:solidFill>
              </a:rPr>
              <a:t>一些错误观念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A43D-4F85-144D-AD7E-CA9DA9B47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45884"/>
            <a:ext cx="11545889" cy="4195481"/>
          </a:xfrm>
        </p:spPr>
        <p:txBody>
          <a:bodyPr/>
          <a:lstStyle/>
          <a:p>
            <a:r>
              <a:rPr lang="ja-JP" altLang="en-US" sz="3200"/>
              <a:t>我们只是唯独需要依靠圣灵</a:t>
            </a:r>
            <a:r>
              <a:rPr lang="zh-CN" altLang="en-US" sz="3200" dirty="0"/>
              <a:t> （不需明白圣经的真理来护教）</a:t>
            </a:r>
            <a:endParaRPr lang="en-SG" altLang="ja-JP" sz="3200" dirty="0"/>
          </a:p>
          <a:p>
            <a:r>
              <a:rPr lang="ja-JP" altLang="en-US" sz="3200"/>
              <a:t>神所预定拣选的人一定信主</a:t>
            </a:r>
            <a:r>
              <a:rPr lang="zh-CN" altLang="en-US" sz="3200" dirty="0"/>
              <a:t>，</a:t>
            </a:r>
            <a:r>
              <a:rPr lang="ja-JP" altLang="en-US" sz="3200"/>
              <a:t>所以我们不需要传福音或护教</a:t>
            </a:r>
            <a:r>
              <a:rPr lang="zh-CN" altLang="en-US" sz="3200" dirty="0"/>
              <a:t> </a:t>
            </a:r>
            <a:r>
              <a:rPr lang="en-US" altLang="zh-CN" sz="3200" dirty="0"/>
              <a:t>【</a:t>
            </a:r>
            <a:r>
              <a:rPr lang="ja-JP" altLang="en-US" sz="3200"/>
              <a:t>责任与主权</a:t>
            </a:r>
            <a:r>
              <a:rPr lang="en-US" altLang="zh-CN" sz="3200" dirty="0"/>
              <a:t>】</a:t>
            </a:r>
          </a:p>
          <a:p>
            <a:r>
              <a:rPr lang="ja-JP" altLang="en-SG" sz="3200"/>
              <a:t>我们</a:t>
            </a:r>
            <a:r>
              <a:rPr lang="ja-JP" altLang="en-US" sz="3200"/>
              <a:t>能使用证据教人信主或证明上帝</a:t>
            </a:r>
            <a:endParaRPr lang="en-SG" altLang="ja-JP" sz="3200" dirty="0"/>
          </a:p>
          <a:p>
            <a:r>
              <a:rPr lang="ja-JP" altLang="en-US" sz="3200">
                <a:solidFill>
                  <a:srgbClr val="FFFF00"/>
                </a:solidFill>
              </a:rPr>
              <a:t>基督徒的神学一定能够解答世界所有疑问</a:t>
            </a:r>
            <a:endParaRPr lang="en-SG" altLang="ja-JP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6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F203-C130-E544-AADE-8908662A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48" y="84970"/>
            <a:ext cx="9404723" cy="1400530"/>
          </a:xfrm>
        </p:spPr>
        <p:txBody>
          <a:bodyPr/>
          <a:lstStyle/>
          <a:p>
            <a:r>
              <a:rPr lang="ja-JP" altLang="en-US"/>
              <a:t>护教态度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AED65-68E5-9A48-BB4F-C3F1E336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" y="745435"/>
            <a:ext cx="11658600" cy="59336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200" b="1">
                <a:solidFill>
                  <a:srgbClr val="FFC000"/>
                </a:solidFill>
              </a:rPr>
              <a:t>彼前</a:t>
            </a:r>
            <a:r>
              <a:rPr lang="en-US" sz="2200" b="1">
                <a:solidFill>
                  <a:srgbClr val="FFC000"/>
                </a:solidFill>
              </a:rPr>
              <a:t> 3:15  </a:t>
            </a:r>
            <a:r>
              <a:rPr lang="ja-JP" altLang="en-US" sz="2200" b="1">
                <a:solidFill>
                  <a:srgbClr val="FFC000"/>
                </a:solidFill>
              </a:rPr>
              <a:t>只要心里尊主基督为圣。有人问你们心中盼望的缘由，就要常作准备，以温柔、敬畏的心回答各人；</a:t>
            </a:r>
            <a:r>
              <a:rPr lang="en-US" altLang="ja-JP" sz="2200" b="1">
                <a:solidFill>
                  <a:srgbClr val="FFC000"/>
                </a:solidFill>
              </a:rPr>
              <a:t>16  </a:t>
            </a:r>
            <a:r>
              <a:rPr lang="ja-JP" altLang="en-US" sz="2200" b="1">
                <a:solidFill>
                  <a:srgbClr val="FFC000"/>
                </a:solidFill>
              </a:rPr>
              <a:t>存著无亏的良心，叫你们在何事上被毁谤，就在何事上可以叫那诬赖你们在基督里有好品行的人自觉羞愧</a:t>
            </a:r>
          </a:p>
          <a:p>
            <a:r>
              <a:rPr lang="ja-JP" altLang="en-US" b="1"/>
              <a:t>尊主基督为圣</a:t>
            </a:r>
            <a:r>
              <a:rPr lang="zh-CN" altLang="en-US" b="1"/>
              <a:t> </a:t>
            </a:r>
            <a:r>
              <a:rPr lang="en-SG"/>
              <a:t>in your hearts </a:t>
            </a:r>
            <a:r>
              <a:rPr lang="en-SG" err="1"/>
              <a:t>honor</a:t>
            </a:r>
            <a:r>
              <a:rPr lang="en-SG"/>
              <a:t> Christ the Lord</a:t>
            </a:r>
          </a:p>
          <a:p>
            <a:r>
              <a:rPr lang="ja-JP" altLang="en-US" b="1"/>
              <a:t>要常作准备</a:t>
            </a:r>
            <a:r>
              <a:rPr lang="zh-CN" altLang="en-US" b="1"/>
              <a:t> </a:t>
            </a:r>
            <a:r>
              <a:rPr lang="en-SG"/>
              <a:t>always being prepared </a:t>
            </a:r>
            <a:endParaRPr lang="en-SG" b="1"/>
          </a:p>
          <a:p>
            <a:r>
              <a:rPr lang="ja-JP" altLang="en-US" b="1"/>
              <a:t>心中盼望的缘由</a:t>
            </a:r>
            <a:r>
              <a:rPr lang="zh-CN" altLang="en-US" b="1"/>
              <a:t> </a:t>
            </a:r>
            <a:r>
              <a:rPr lang="en-SG"/>
              <a:t>a reason for the hope that is in you</a:t>
            </a:r>
          </a:p>
          <a:p>
            <a:r>
              <a:rPr lang="ja-JP" altLang="en-SG" b="1"/>
              <a:t>态度</a:t>
            </a:r>
            <a:r>
              <a:rPr lang="zh-CN" altLang="en-US" b="1"/>
              <a:t>：</a:t>
            </a:r>
            <a:r>
              <a:rPr lang="ja-JP" altLang="en-US" b="1"/>
              <a:t>以温柔、敬畏的心回答各人</a:t>
            </a:r>
            <a:r>
              <a:rPr lang="zh-CN" altLang="en-US" b="1"/>
              <a:t> </a:t>
            </a:r>
            <a:r>
              <a:rPr lang="en-SG"/>
              <a:t>do it with gentleness and respect</a:t>
            </a:r>
          </a:p>
          <a:p>
            <a:r>
              <a:rPr lang="ja-JP" altLang="en-US" b="1">
                <a:solidFill>
                  <a:srgbClr val="FFC000"/>
                </a:solidFill>
              </a:rPr>
              <a:t>有好品行</a:t>
            </a:r>
            <a:r>
              <a:rPr lang="zh-CN" altLang="en-US" b="1">
                <a:solidFill>
                  <a:srgbClr val="FFC000"/>
                </a:solidFill>
              </a:rPr>
              <a:t> （</a:t>
            </a:r>
            <a:r>
              <a:rPr lang="en-US" altLang="zh-CN" b="1">
                <a:solidFill>
                  <a:srgbClr val="FFC000"/>
                </a:solidFill>
              </a:rPr>
              <a:t>V16</a:t>
            </a:r>
            <a:r>
              <a:rPr lang="zh-CN" altLang="en-US" b="1">
                <a:solidFill>
                  <a:srgbClr val="FFC000"/>
                </a:solidFill>
              </a:rPr>
              <a:t>）</a:t>
            </a:r>
            <a:endParaRPr lang="en-SG" b="1"/>
          </a:p>
          <a:p>
            <a:pPr marL="0" indent="0">
              <a:buNone/>
            </a:pPr>
            <a:r>
              <a:rPr lang="ja-JP" altLang="en-SG"/>
              <a:t>功课</a:t>
            </a:r>
            <a:r>
              <a:rPr lang="zh-CN" altLang="en-US"/>
              <a:t>： </a:t>
            </a:r>
            <a:endParaRPr lang="en-SG" altLang="zh-CN"/>
          </a:p>
          <a:p>
            <a:pPr marL="0" indent="0">
              <a:buNone/>
            </a:pPr>
            <a:r>
              <a:rPr lang="ja-JP" altLang="en-US"/>
              <a:t>为什么你要相信耶稣</a:t>
            </a:r>
            <a:r>
              <a:rPr lang="zh-CN" altLang="en-US"/>
              <a:t>？</a:t>
            </a:r>
            <a:endParaRPr lang="en-SG" altLang="zh-CN"/>
          </a:p>
          <a:p>
            <a:pPr marL="0" indent="0">
              <a:buNone/>
            </a:pPr>
            <a:r>
              <a:rPr lang="ja-JP" altLang="en-US"/>
              <a:t>为什么你认定基督教的神才是真神</a:t>
            </a:r>
            <a:r>
              <a:rPr lang="zh-CN" altLang="en-US"/>
              <a:t>？</a:t>
            </a:r>
            <a:endParaRPr lang="en-SG" altLang="zh-CN"/>
          </a:p>
          <a:p>
            <a:pPr marL="0" indent="0">
              <a:buNone/>
            </a:pPr>
            <a:r>
              <a:rPr lang="ja-JP" altLang="en-US"/>
              <a:t>为什么唯有耶稣是唯一的道路</a:t>
            </a:r>
            <a:br>
              <a:rPr lang="ja-JP" alt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E2EC-A3F7-2446-9472-3880CA87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85" y="2192066"/>
            <a:ext cx="9404723" cy="1400530"/>
          </a:xfrm>
        </p:spPr>
        <p:txBody>
          <a:bodyPr/>
          <a:lstStyle/>
          <a:p>
            <a:r>
              <a:rPr lang="ja-JP" altLang="en-US"/>
              <a:t>你对学习护教学有什么期望</a:t>
            </a:r>
            <a:r>
              <a:rPr lang="zh-CN" altLang="en-US"/>
              <a:t>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F203-C130-E544-AADE-8908662A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48" y="84970"/>
            <a:ext cx="9404723" cy="819491"/>
          </a:xfrm>
        </p:spPr>
        <p:txBody>
          <a:bodyPr/>
          <a:lstStyle/>
          <a:p>
            <a:r>
              <a:rPr lang="en-US"/>
              <a:t>以生命榜样为护教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AED65-68E5-9A48-BB4F-C3F1E336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" y="924339"/>
            <a:ext cx="11658600" cy="59336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200" b="1">
                <a:solidFill>
                  <a:srgbClr val="FFC000"/>
                </a:solidFill>
              </a:rPr>
              <a:t>彼前</a:t>
            </a:r>
            <a:r>
              <a:rPr lang="en-US" sz="2200" b="1">
                <a:solidFill>
                  <a:srgbClr val="FFC000"/>
                </a:solidFill>
              </a:rPr>
              <a:t> 3:15  </a:t>
            </a:r>
            <a:r>
              <a:rPr lang="ja-JP" altLang="en-US" sz="2200" b="1">
                <a:solidFill>
                  <a:srgbClr val="FFC000"/>
                </a:solidFill>
              </a:rPr>
              <a:t>只要心里尊主基督为圣。有人问你们心中盼望的缘由，就要常作准备，以温柔、敬畏的心回答各人；</a:t>
            </a:r>
            <a:r>
              <a:rPr lang="en-US" altLang="ja-JP" sz="2200" b="1">
                <a:solidFill>
                  <a:srgbClr val="FFC000"/>
                </a:solidFill>
              </a:rPr>
              <a:t>16  </a:t>
            </a:r>
            <a:r>
              <a:rPr lang="ja-JP" altLang="en-US" sz="2200" b="1">
                <a:solidFill>
                  <a:srgbClr val="FFC000"/>
                </a:solidFill>
              </a:rPr>
              <a:t>存著无亏的良心，叫你们在何事上被毁谤，就在何事上可以叫那诬赖你们在基督里有好品行的人自觉羞愧</a:t>
            </a:r>
            <a:endParaRPr lang="en-SG" altLang="ja-JP" sz="2200" b="1">
              <a:solidFill>
                <a:srgbClr val="FFC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z="2200" b="1">
              <a:solidFill>
                <a:srgbClr val="FFC000"/>
              </a:solidFill>
            </a:endParaRPr>
          </a:p>
          <a:p>
            <a:r>
              <a:rPr lang="ja-JP" altLang="en-US" b="1">
                <a:latin typeface="HEITI TC MEDIUM" pitchFamily="2" charset="-128"/>
                <a:ea typeface="HEITI TC MEDIUM" pitchFamily="2" charset="-128"/>
              </a:rPr>
              <a:t>尊主基督为圣</a:t>
            </a:r>
            <a:r>
              <a:rPr lang="zh-CN" altLang="en-US" b="1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SG">
                <a:latin typeface="Heiti TC Medium" pitchFamily="2" charset="-128"/>
                <a:ea typeface="Heiti TC Medium" pitchFamily="2" charset="-128"/>
              </a:rPr>
              <a:t>in your hearts </a:t>
            </a:r>
            <a:r>
              <a:rPr lang="en-SG" err="1">
                <a:latin typeface="Heiti TC Medium" pitchFamily="2" charset="-128"/>
                <a:ea typeface="Heiti TC Medium" pitchFamily="2" charset="-128"/>
              </a:rPr>
              <a:t>honor</a:t>
            </a:r>
            <a:r>
              <a:rPr lang="en-SG">
                <a:latin typeface="Heiti TC Medium" pitchFamily="2" charset="-128"/>
                <a:ea typeface="Heiti TC Medium" pitchFamily="2" charset="-128"/>
              </a:rPr>
              <a:t> Christ the Lord</a:t>
            </a:r>
          </a:p>
          <a:p>
            <a:r>
              <a:rPr lang="ja-JP" altLang="en-SG" b="1">
                <a:latin typeface="HEITI TC MEDIUM" pitchFamily="2" charset="-128"/>
                <a:ea typeface="HEITI TC MEDIUM" pitchFamily="2" charset="-128"/>
              </a:rPr>
              <a:t>态度</a:t>
            </a:r>
            <a:r>
              <a:rPr lang="zh-CN" altLang="en-US" b="1">
                <a:latin typeface="HEITI TC MEDIUM" pitchFamily="2" charset="-128"/>
                <a:ea typeface="HEITI TC MEDIUM" pitchFamily="2" charset="-128"/>
              </a:rPr>
              <a:t>：</a:t>
            </a:r>
            <a:r>
              <a:rPr lang="ja-JP" altLang="en-US" b="1">
                <a:latin typeface="HEITI TC MEDIUM" pitchFamily="2" charset="-128"/>
                <a:ea typeface="HEITI TC MEDIUM" pitchFamily="2" charset="-128"/>
              </a:rPr>
              <a:t>以温柔、敬畏的心回答各人</a:t>
            </a:r>
            <a:r>
              <a:rPr lang="zh-CN" altLang="en-US" b="1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SG">
                <a:latin typeface="Heiti TC Medium" pitchFamily="2" charset="-128"/>
                <a:ea typeface="Heiti TC Medium" pitchFamily="2" charset="-128"/>
              </a:rPr>
              <a:t>do it with gentleness and respect</a:t>
            </a:r>
          </a:p>
          <a:p>
            <a:r>
              <a:rPr lang="zh-CN" altLang="en-US">
                <a:latin typeface="Heiti TC Medium" pitchFamily="2" charset="-128"/>
                <a:ea typeface="Heiti TC Medium" pitchFamily="2" charset="-128"/>
              </a:rPr>
              <a:t>存著无亏的良心（</a:t>
            </a:r>
            <a:r>
              <a:rPr lang="en-SG" altLang="zh-CN">
                <a:latin typeface="Heiti TC Medium" pitchFamily="2" charset="-128"/>
                <a:ea typeface="Heiti TC Medium" pitchFamily="2" charset="-128"/>
              </a:rPr>
              <a:t>V16</a:t>
            </a:r>
            <a:r>
              <a:rPr lang="zh-CN" altLang="en-SG">
                <a:latin typeface="Heiti TC Medium" pitchFamily="2" charset="-128"/>
                <a:ea typeface="Heiti TC Medium" pitchFamily="2" charset="-128"/>
              </a:rPr>
              <a:t>）</a:t>
            </a:r>
            <a:endParaRPr lang="en-SG" altLang="zh-CN">
              <a:latin typeface="Heiti TC Medium" pitchFamily="2" charset="-128"/>
              <a:ea typeface="Heiti TC Medium" pitchFamily="2" charset="-128"/>
            </a:endParaRPr>
          </a:p>
          <a:p>
            <a:r>
              <a:rPr lang="zh-CN" altLang="en-US">
                <a:latin typeface="Heiti TC Medium" pitchFamily="2" charset="-128"/>
                <a:ea typeface="Heiti TC Medium" pitchFamily="2" charset="-128"/>
              </a:rPr>
              <a:t>在基督里有好品行 （</a:t>
            </a:r>
            <a:r>
              <a:rPr lang="en-SG" altLang="zh-CN">
                <a:latin typeface="Heiti TC Medium" pitchFamily="2" charset="-128"/>
                <a:ea typeface="Heiti TC Medium" pitchFamily="2" charset="-128"/>
              </a:rPr>
              <a:t>V16</a:t>
            </a:r>
            <a:r>
              <a:rPr lang="zh-CN" altLang="en-SG">
                <a:latin typeface="Heiti TC Medium" pitchFamily="2" charset="-128"/>
                <a:ea typeface="Heiti TC Medium" pitchFamily="2" charset="-128"/>
              </a:rPr>
              <a:t>）</a:t>
            </a:r>
            <a:endParaRPr lang="en-SG" altLang="zh-CN">
              <a:latin typeface="Heiti TC Medium" pitchFamily="2" charset="-128"/>
              <a:ea typeface="Heiti TC Medium" pitchFamily="2" charset="-128"/>
            </a:endParaRPr>
          </a:p>
          <a:p>
            <a:r>
              <a:rPr lang="zh-CN" altLang="en-US">
                <a:latin typeface="Heiti TC Medium" pitchFamily="2" charset="-128"/>
                <a:ea typeface="Heiti TC Medium" pitchFamily="2" charset="-128"/>
              </a:rPr>
              <a:t>他们会自觉羞愧</a:t>
            </a:r>
            <a:endParaRPr lang="en-SG" altLang="zh-CN">
              <a:latin typeface="Heiti TC Medium" pitchFamily="2" charset="-128"/>
              <a:ea typeface="Heiti TC Medium" pitchFamily="2" charset="-128"/>
            </a:endParaRPr>
          </a:p>
          <a:p>
            <a:r>
              <a:rPr lang="zh-CN" altLang="en-US">
                <a:latin typeface="Heiti TC Medium" pitchFamily="2" charset="-128"/>
                <a:ea typeface="Heiti TC Medium" pitchFamily="2" charset="-128"/>
              </a:rPr>
              <a:t>注：任何人（包括老太太）都能因活出真理而用其生命来进行护教 ！</a:t>
            </a:r>
            <a:endParaRPr lang="en-SG" altLang="zh-CN">
              <a:latin typeface="Heiti TC Medium" pitchFamily="2" charset="-128"/>
              <a:ea typeface="Heiti TC Medium" pitchFamily="2" charset="-128"/>
            </a:endParaRPr>
          </a:p>
          <a:p>
            <a:r>
              <a:rPr lang="zh-CN" altLang="en-US">
                <a:latin typeface="Heiti TC Medium" pitchFamily="2" charset="-128"/>
                <a:ea typeface="Heiti TC Medium" pitchFamily="2" charset="-128"/>
              </a:rPr>
              <a:t>任何只用言语来进行护教，却在生命里被人讥笑会大大羞辱主 </a:t>
            </a:r>
            <a:endParaRPr lang="en-SG" altLang="zh-CN">
              <a:latin typeface="Heiti TC Medium" pitchFamily="2" charset="-128"/>
              <a:ea typeface="Heiti TC Medium" pitchFamily="2" charset="-128"/>
            </a:endParaRPr>
          </a:p>
          <a:p>
            <a:endParaRPr lang="zh-CN" altLang="en-SG">
              <a:latin typeface="Heiti TC Medium" pitchFamily="2" charset="-128"/>
              <a:ea typeface="Heiti TC Medium" pitchFamily="2" charset="-128"/>
            </a:endParaRPr>
          </a:p>
          <a:p>
            <a:endParaRPr lang="en-SG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23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5D405CF7-0566-5EA3-7BB0-4DE945C75FCE}"/>
              </a:ext>
            </a:extLst>
          </p:cNvPr>
          <p:cNvSpPr/>
          <p:nvPr/>
        </p:nvSpPr>
        <p:spPr>
          <a:xfrm>
            <a:off x="4311185" y="2580317"/>
            <a:ext cx="3206496" cy="215493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2342C-8C89-B401-1AF1-4B99AA248932}"/>
              </a:ext>
            </a:extLst>
          </p:cNvPr>
          <p:cNvSpPr txBox="1"/>
          <p:nvPr/>
        </p:nvSpPr>
        <p:spPr>
          <a:xfrm>
            <a:off x="6581896" y="4427476"/>
            <a:ext cx="45833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古典护教学 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Classical</a:t>
            </a:r>
          </a:p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通过理性证明神存在</a:t>
            </a:r>
            <a:endParaRPr lang="en-US" altLang="zh-CN" sz="2400" b="1" dirty="0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2400" b="1" dirty="0"/>
              <a:t>先提出理性论证（如宇宙论），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再展示基督信仰的历史证据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FE0E3-E749-24FB-3F95-72EEA6759B88}"/>
              </a:ext>
            </a:extLst>
          </p:cNvPr>
          <p:cNvSpPr txBox="1"/>
          <p:nvPr/>
        </p:nvSpPr>
        <p:spPr>
          <a:xfrm>
            <a:off x="0" y="4181255"/>
            <a:ext cx="61542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</a:rPr>
              <a:t>证据护教学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Evidential</a:t>
            </a:r>
          </a:p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从历史、经验证据出发</a:t>
            </a:r>
            <a:endParaRPr lang="en-US" altLang="zh-CN" sz="2400" b="1" dirty="0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2400" b="1" dirty="0"/>
              <a:t>呈现基督信仰的关键历史事实：</a:t>
            </a:r>
          </a:p>
          <a:p>
            <a:pPr algn="ctr"/>
            <a:r>
              <a:rPr lang="zh-CN" altLang="en-US" sz="2400" b="1" dirty="0"/>
              <a:t>耶稣的死而复活（林前</a:t>
            </a:r>
            <a:r>
              <a:rPr lang="en-US" altLang="zh-CN" sz="2400" b="1" dirty="0"/>
              <a:t>15:3–8</a:t>
            </a:r>
            <a:r>
              <a:rPr lang="zh-CN" altLang="en-US" sz="2400" b="1" dirty="0"/>
              <a:t>）</a:t>
            </a:r>
          </a:p>
          <a:p>
            <a:pPr algn="ctr"/>
            <a:r>
              <a:rPr lang="zh-CN" altLang="en-US" sz="2400" b="1" dirty="0"/>
              <a:t>圣经文献的抄本数量、准确性、历史背景等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F9039-BD99-E3CB-DFE8-C9BDED39F8E7}"/>
              </a:ext>
            </a:extLst>
          </p:cNvPr>
          <p:cNvSpPr txBox="1"/>
          <p:nvPr/>
        </p:nvSpPr>
        <p:spPr>
          <a:xfrm>
            <a:off x="2680215" y="255051"/>
            <a:ext cx="64684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</a:rPr>
              <a:t>前设护教学 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Presuppositional</a:t>
            </a:r>
          </a:p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圣经世界观为前提</a:t>
            </a:r>
            <a:endParaRPr lang="en-US" altLang="zh-CN" sz="2400" b="1" dirty="0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2400" b="1" dirty="0"/>
              <a:t>以圣经为出发点（非中立地带）</a:t>
            </a:r>
          </a:p>
          <a:p>
            <a:pPr algn="ctr"/>
            <a:r>
              <a:rPr lang="zh-CN" altLang="en-US" sz="2400" b="1" dirty="0"/>
              <a:t>揭示非信徒世界观的矛盾与崩解</a:t>
            </a:r>
          </a:p>
          <a:p>
            <a:pPr algn="ctr"/>
            <a:r>
              <a:rPr lang="zh-CN" altLang="en-US" sz="2400" b="1" dirty="0"/>
              <a:t>强调唯有基督教世界观解释人类经验的一致性</a:t>
            </a:r>
          </a:p>
        </p:txBody>
      </p:sp>
    </p:spTree>
    <p:extLst>
      <p:ext uri="{BB962C8B-B14F-4D97-AF65-F5344CB8AC3E}">
        <p14:creationId xmlns:p14="http://schemas.microsoft.com/office/powerpoint/2010/main" val="25078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5738-19D1-4D47-B5CC-BC8C1B68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18542"/>
            <a:ext cx="8946541" cy="512238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自然理性思辨上帝的存在</a:t>
            </a:r>
            <a:r>
              <a:rPr lang="zh-CN" altLang="en-US" sz="3200" dirty="0">
                <a:solidFill>
                  <a:srgbClr val="FFC000"/>
                </a:solidFill>
              </a:rPr>
              <a:t>（即“</a:t>
            </a:r>
            <a:r>
              <a:rPr lang="zh-CN" altLang="en-US" sz="3200" b="1" dirty="0">
                <a:solidFill>
                  <a:srgbClr val="FFC000"/>
                </a:solidFill>
              </a:rPr>
              <a:t>自然神学</a:t>
            </a:r>
            <a:r>
              <a:rPr lang="zh-CN" altLang="en-US" sz="3200" dirty="0">
                <a:solidFill>
                  <a:srgbClr val="FFC000"/>
                </a:solidFill>
              </a:rPr>
              <a:t>”）</a:t>
            </a:r>
            <a:endParaRPr lang="en-US" altLang="zh-CN" sz="3200" dirty="0">
              <a:solidFill>
                <a:srgbClr val="FFC000"/>
              </a:solidFill>
            </a:endParaRPr>
          </a:p>
          <a:p>
            <a:endParaRPr lang="en-US" altLang="ja-JP" sz="2800" dirty="0"/>
          </a:p>
          <a:p>
            <a:r>
              <a:rPr lang="ja-JP" altLang="en-US" sz="2800"/>
              <a:t>宇宙论论证</a:t>
            </a:r>
            <a:r>
              <a:rPr lang="zh-CN" altLang="en-US" sz="2800" dirty="0"/>
              <a:t> </a:t>
            </a:r>
            <a:r>
              <a:rPr lang="en-SG" altLang="zh-CN" sz="2800" dirty="0"/>
              <a:t>cosmological argument</a:t>
            </a:r>
            <a:r>
              <a:rPr lang="zh-CN" altLang="en-US" sz="2800" dirty="0"/>
              <a:t> </a:t>
            </a:r>
            <a:r>
              <a:rPr lang="zh-CN" altLang="en-US" sz="1600" dirty="0"/>
              <a:t>（</a:t>
            </a:r>
            <a:r>
              <a:rPr lang="en-SG" altLang="zh-CN" sz="1600" dirty="0"/>
              <a:t> Thomas Aquinas</a:t>
            </a:r>
            <a:r>
              <a:rPr lang="zh-CN" altLang="en-US" sz="1600" dirty="0"/>
              <a:t>）</a:t>
            </a:r>
            <a:endParaRPr lang="en-SG" altLang="zh-CN" sz="2800" dirty="0"/>
          </a:p>
          <a:p>
            <a:r>
              <a:rPr lang="ja-JP" altLang="en-US" sz="2800"/>
              <a:t>目的论证</a:t>
            </a:r>
            <a:r>
              <a:rPr lang="zh-CN" altLang="en-US" sz="2800" dirty="0"/>
              <a:t> </a:t>
            </a:r>
            <a:r>
              <a:rPr lang="en-US" altLang="zh-CN" sz="2800" dirty="0"/>
              <a:t>Teleological argument </a:t>
            </a:r>
          </a:p>
          <a:p>
            <a:r>
              <a:rPr lang="ja-JP" altLang="en-US" sz="2800"/>
              <a:t>道德论证</a:t>
            </a:r>
            <a:r>
              <a:rPr lang="zh-CN" altLang="en-US" sz="2800" dirty="0"/>
              <a:t> </a:t>
            </a:r>
            <a:r>
              <a:rPr lang="en-US" altLang="zh-CN" sz="2800" dirty="0"/>
              <a:t>Moral argument</a:t>
            </a:r>
          </a:p>
          <a:p>
            <a:r>
              <a:rPr lang="ja-JP" altLang="en-US" sz="2800"/>
              <a:t>人种学论证，民族学论证</a:t>
            </a:r>
            <a:r>
              <a:rPr lang="zh-CN" altLang="en-US" sz="2800" dirty="0"/>
              <a:t> </a:t>
            </a:r>
            <a:r>
              <a:rPr lang="en-SG" altLang="zh-CN" sz="2800" dirty="0"/>
              <a:t>ethnological</a:t>
            </a:r>
            <a:r>
              <a:rPr lang="zh-CN" altLang="en-US" sz="2800" dirty="0"/>
              <a:t> </a:t>
            </a:r>
            <a:r>
              <a:rPr lang="en-US" altLang="zh-CN" sz="2800" dirty="0"/>
              <a:t>argument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8429F-CF38-525B-AC2C-622CE14FFAD8}"/>
              </a:ext>
            </a:extLst>
          </p:cNvPr>
          <p:cNvSpPr txBox="1"/>
          <p:nvPr/>
        </p:nvSpPr>
        <p:spPr>
          <a:xfrm>
            <a:off x="304800" y="494460"/>
            <a:ext cx="4698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</a:rPr>
              <a:t>古典护教学 </a:t>
            </a:r>
            <a:r>
              <a:rPr lang="en-US" sz="1800" b="1" dirty="0">
                <a:solidFill>
                  <a:srgbClr val="FFFF00"/>
                </a:solidFill>
              </a:rPr>
              <a:t>Classical</a:t>
            </a:r>
          </a:p>
        </p:txBody>
      </p:sp>
    </p:spTree>
    <p:extLst>
      <p:ext uri="{BB962C8B-B14F-4D97-AF65-F5344CB8AC3E}">
        <p14:creationId xmlns:p14="http://schemas.microsoft.com/office/powerpoint/2010/main" val="903681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5738-19D1-4D47-B5CC-BC8C1B68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082" y="5809195"/>
            <a:ext cx="3062150" cy="47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2400" dirty="0"/>
              <a:t> 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约</a:t>
            </a:r>
            <a:r>
              <a:rPr lang="en-US" altLang="ja-JP" sz="2400" dirty="0">
                <a:latin typeface="Heiti TC Medium" pitchFamily="2" charset="-128"/>
                <a:ea typeface="Heiti TC Medium" pitchFamily="2" charset="-128"/>
              </a:rPr>
              <a:t>1225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年－</a:t>
            </a:r>
            <a:r>
              <a:rPr lang="en-US" altLang="ja-JP" sz="2400" dirty="0">
                <a:latin typeface="Heiti TC Medium" pitchFamily="2" charset="-128"/>
                <a:ea typeface="Heiti TC Medium" pitchFamily="2" charset="-128"/>
              </a:rPr>
              <a:t>1274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年</a:t>
            </a:r>
            <a:endParaRPr lang="en-US" altLang="ja-JP" sz="2400" dirty="0">
              <a:latin typeface="Heiti TC Medium" pitchFamily="2" charset="-128"/>
              <a:ea typeface="Heiti TC Medium" pitchFamily="2" charset="-128"/>
            </a:endParaRPr>
          </a:p>
          <a:p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AE030-7397-EE42-A094-6BF90E97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>
                <a:latin typeface="Heiti TC Medium" pitchFamily="2" charset="-128"/>
                <a:ea typeface="Heiti TC Medium" pitchFamily="2" charset="-128"/>
              </a:rPr>
              <a:t>托马斯</a:t>
            </a:r>
            <a:r>
              <a:rPr lang="en-US" altLang="ja-JP" sz="4400" dirty="0">
                <a:latin typeface="Heiti TC Medium" pitchFamily="2" charset="-128"/>
                <a:ea typeface="Heiti TC Medium" pitchFamily="2" charset="-128"/>
              </a:rPr>
              <a:t>·</a:t>
            </a:r>
            <a:r>
              <a:rPr lang="ja-JP" altLang="en-US" sz="4400">
                <a:latin typeface="Heiti TC Medium" pitchFamily="2" charset="-128"/>
                <a:ea typeface="Heiti TC Medium" pitchFamily="2" charset="-128"/>
              </a:rPr>
              <a:t>阿奎那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SG" sz="4400" dirty="0">
                <a:latin typeface="Heiti TC Medium" pitchFamily="2" charset="-128"/>
                <a:ea typeface="Heiti TC Medium" pitchFamily="2" charset="-128"/>
                <a:hlinkClick r:id="rId3"/>
              </a:rPr>
              <a:t>Thomas Aquinas</a:t>
            </a:r>
            <a:endParaRPr lang="en-SG" altLang="zh-CN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1C91E-B04F-8E04-52A4-AFCE5A408FAF}"/>
              </a:ext>
            </a:extLst>
          </p:cNvPr>
          <p:cNvSpPr txBox="1"/>
          <p:nvPr/>
        </p:nvSpPr>
        <p:spPr>
          <a:xfrm>
            <a:off x="296562" y="1853248"/>
            <a:ext cx="7931368" cy="442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是中世纪最重要的神学家和哲学家，代表作是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神学大全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。他将亚里士多德哲学与基督教信仰结合，提出著名的“五路证明”理性论证上帝存在，强调信仰与理性的一致，被天主教誉为“天使博士”，对西方神学思想影响深远。</a:t>
            </a:r>
            <a:endParaRPr lang="en-US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D71D8-A6A3-9D2E-7CA7-C570CE93E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930" y="2014778"/>
            <a:ext cx="2756453" cy="36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15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52CE6-E91F-F131-2A7B-16F1CF126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12AE-59A2-91C1-C3C5-5351A99A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>
                <a:latin typeface="Heiti TC Medium" pitchFamily="2" charset="-128"/>
                <a:ea typeface="Heiti TC Medium" pitchFamily="2" charset="-128"/>
              </a:rPr>
              <a:t>托马斯</a:t>
            </a:r>
            <a:r>
              <a:rPr lang="en-US" altLang="ja-JP" sz="4400" dirty="0">
                <a:latin typeface="Heiti TC Medium" pitchFamily="2" charset="-128"/>
                <a:ea typeface="Heiti TC Medium" pitchFamily="2" charset="-128"/>
              </a:rPr>
              <a:t>·</a:t>
            </a:r>
            <a:r>
              <a:rPr lang="ja-JP" altLang="en-US" sz="4400">
                <a:latin typeface="Heiti TC Medium" pitchFamily="2" charset="-128"/>
                <a:ea typeface="Heiti TC Medium" pitchFamily="2" charset="-128"/>
              </a:rPr>
              <a:t>阿奎那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SG" sz="4400" dirty="0">
                <a:latin typeface="Heiti TC Medium" pitchFamily="2" charset="-128"/>
                <a:ea typeface="Heiti TC Medium" pitchFamily="2" charset="-128"/>
                <a:hlinkClick r:id="rId3"/>
              </a:rPr>
              <a:t>Thomas Aquinas</a:t>
            </a:r>
            <a:endParaRPr lang="en-SG" altLang="zh-CN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C12E-DEE1-28D0-F7DF-906B8847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53" y="1670368"/>
            <a:ext cx="10070655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sz="2400" dirty="0"/>
              <a:t> 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约</a:t>
            </a:r>
            <a:r>
              <a:rPr lang="en-US" altLang="ja-JP" sz="2400" dirty="0">
                <a:latin typeface="Heiti TC Medium" pitchFamily="2" charset="-128"/>
                <a:ea typeface="Heiti TC Medium" pitchFamily="2" charset="-128"/>
              </a:rPr>
              <a:t>1225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年－</a:t>
            </a:r>
            <a:r>
              <a:rPr lang="en-US" altLang="ja-JP" sz="2400" dirty="0">
                <a:latin typeface="Heiti TC Medium" pitchFamily="2" charset="-128"/>
                <a:ea typeface="Heiti TC Medium" pitchFamily="2" charset="-128"/>
              </a:rPr>
              <a:t>1274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年</a:t>
            </a:r>
            <a:endParaRPr lang="en-US" altLang="ja-JP" sz="2400" dirty="0">
              <a:latin typeface="Heiti TC Medium" pitchFamily="2" charset="-128"/>
              <a:ea typeface="Heiti TC Medium" pitchFamily="2" charset="-128"/>
            </a:endParaRPr>
          </a:p>
          <a:p>
            <a:r>
              <a:rPr lang="en-US" altLang="zh-CN" sz="2400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1【</a:t>
            </a:r>
            <a:r>
              <a:rPr lang="ja-JP" altLang="en-US" sz="240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第一因论证</a:t>
            </a:r>
            <a:r>
              <a:rPr lang="en-US" altLang="zh-CN" sz="2400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】first ca</a:t>
            </a:r>
            <a:r>
              <a:rPr lang="en-US" altLang="ja-JP" sz="2400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use</a:t>
            </a:r>
            <a:r>
              <a:rPr lang="zh-CN" altLang="en-US" sz="2400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SG" altLang="zh-CN" sz="2400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argument</a:t>
            </a:r>
            <a:endParaRPr lang="en-US" altLang="zh-CN" sz="2400" dirty="0">
              <a:solidFill>
                <a:srgbClr val="FFC000"/>
              </a:solidFill>
              <a:latin typeface="Heiti TC Medium" pitchFamily="2" charset="-128"/>
              <a:ea typeface="Heiti TC Medium" pitchFamily="2" charset="-128"/>
            </a:endParaRPr>
          </a:p>
          <a:p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世界上存在变化的事实， ，而变化始终是某些原因或某些原因的结果。</a:t>
            </a:r>
            <a:endParaRPr lang="en-SG" altLang="zh-CN" sz="2400" dirty="0">
              <a:latin typeface="Heiti TC Medium" pitchFamily="2" charset="-128"/>
              <a:ea typeface="Heiti TC Medium" pitchFamily="2" charset="-128"/>
            </a:endParaRPr>
          </a:p>
          <a:p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每个原因本身就是另外一个原因或一组原因</a:t>
            </a:r>
            <a:r>
              <a:rPr lang="ja-JP" altLang="en-US" sz="240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所产生</a:t>
            </a:r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的结果。</a:t>
            </a:r>
            <a:endParaRPr lang="en-SG" altLang="zh-CN" sz="2400" dirty="0">
              <a:solidFill>
                <a:prstClr val="white"/>
              </a:solidFill>
              <a:latin typeface="Heiti TC Medium" pitchFamily="2" charset="-128"/>
              <a:ea typeface="Heiti TC Medium" pitchFamily="2" charset="-128"/>
            </a:endParaRPr>
          </a:p>
          <a:p>
            <a:r>
              <a:rPr lang="en-SG" altLang="ja-JP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e.g.</a:t>
            </a:r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 一碗鱼丸面 </a:t>
            </a:r>
            <a:endParaRPr lang="en-SG" altLang="zh-CN" sz="2400" dirty="0">
              <a:solidFill>
                <a:prstClr val="white"/>
              </a:solidFill>
              <a:latin typeface="Heiti TC Medium" pitchFamily="2" charset="-128"/>
              <a:ea typeface="Heiti TC Medium" pitchFamily="2" charset="-128"/>
            </a:endParaRPr>
          </a:p>
          <a:p>
            <a:r>
              <a:rPr lang="en-SG" altLang="ja-JP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e.g.</a:t>
            </a:r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 鸡与蛋 （鸡从哪里来？）</a:t>
            </a:r>
            <a:endParaRPr lang="en-SG" altLang="zh-CN" sz="2400" dirty="0">
              <a:solidFill>
                <a:prstClr val="white"/>
              </a:solidFill>
              <a:latin typeface="Heiti TC Medium" pitchFamily="2" charset="-128"/>
              <a:ea typeface="Heiti TC Medium" pitchFamily="2" charset="-128"/>
            </a:endParaRPr>
          </a:p>
          <a:p>
            <a:r>
              <a:rPr lang="ja-JP" altLang="en-US" sz="240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当我们不断追溯</a:t>
            </a:r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，</a:t>
            </a:r>
            <a:r>
              <a:rPr lang="ja-JP" altLang="en-US" sz="240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就会发现万物有一个第一因</a:t>
            </a:r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。</a:t>
            </a:r>
            <a:endParaRPr lang="en-SG" altLang="zh-CN" sz="2400" dirty="0">
              <a:solidFill>
                <a:prstClr val="white"/>
              </a:solidFill>
              <a:latin typeface="Heiti TC Medium" pitchFamily="2" charset="-128"/>
              <a:ea typeface="Heiti TC Medium" pitchFamily="2" charset="-128"/>
            </a:endParaRPr>
          </a:p>
          <a:p>
            <a:r>
              <a:rPr lang="ja-JP" altLang="en-US" sz="240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而第一因</a:t>
            </a:r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，</a:t>
            </a:r>
            <a:r>
              <a:rPr lang="ja-JP" altLang="en-US" sz="240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不是结果</a:t>
            </a:r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，</a:t>
            </a:r>
            <a:r>
              <a:rPr lang="ja-JP" altLang="en-US" sz="240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因是终极的源头</a:t>
            </a:r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。 </a:t>
            </a:r>
            <a:r>
              <a:rPr lang="ja-JP" altLang="en-US" sz="240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这第一因就是上帝</a:t>
            </a:r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endParaRPr lang="en-SG" altLang="zh-CN" sz="2400" dirty="0">
              <a:solidFill>
                <a:prstClr val="white"/>
              </a:solidFill>
              <a:latin typeface="Heiti TC Medium" pitchFamily="2" charset="-128"/>
              <a:ea typeface="Heiti TC Medium" pitchFamily="2" charset="-128"/>
            </a:endParaRPr>
          </a:p>
          <a:p>
            <a:r>
              <a:rPr lang="en-SG" altLang="ja-JP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e.g.</a:t>
            </a:r>
            <a:r>
              <a:rPr lang="ja-JP" altLang="en-SG" sz="240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有人</a:t>
            </a:r>
            <a:r>
              <a:rPr lang="ja-JP" altLang="en-US" sz="240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说</a:t>
            </a:r>
            <a:r>
              <a:rPr lang="ja-JP" altLang="en-SG" sz="240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因果</a:t>
            </a:r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，</a:t>
            </a:r>
            <a:r>
              <a:rPr lang="ja-JP" altLang="en-US" sz="240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那第一因是什么</a:t>
            </a:r>
            <a:r>
              <a:rPr lang="zh-CN" altLang="en-US" sz="2400" dirty="0">
                <a:solidFill>
                  <a:prstClr val="white"/>
                </a:solidFill>
                <a:latin typeface="Heiti TC Medium" pitchFamily="2" charset="-128"/>
                <a:ea typeface="Heiti TC Medium" pitchFamily="2" charset="-128"/>
              </a:rPr>
              <a:t>？ </a:t>
            </a:r>
            <a:endParaRPr lang="en-US" altLang="ja-JP" sz="2400" dirty="0">
              <a:latin typeface="Heiti TC Medium" pitchFamily="2" charset="-128"/>
              <a:ea typeface="Heiti TC Medium" pitchFamily="2" charset="-128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8096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E030-7397-EE42-A094-6BF90E97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/>
              <a:t>托马斯</a:t>
            </a:r>
            <a:r>
              <a:rPr lang="en-US" altLang="ja-JP" sz="4400" dirty="0"/>
              <a:t>·</a:t>
            </a:r>
            <a:r>
              <a:rPr lang="ja-JP" altLang="en-US" sz="4400"/>
              <a:t>阿奎那</a:t>
            </a:r>
            <a:endParaRPr lang="en-SG" altLang="zh-CN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5738-19D1-4D47-B5CC-BC8C1B68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506266"/>
            <a:ext cx="11804698" cy="489901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2400" b="1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 不动的推动者论证</a:t>
            </a:r>
            <a:r>
              <a:rPr lang="en-US" altLang="zh-CN" sz="2400" b="1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(The Argument of the Unmoved Mover)</a:t>
            </a:r>
          </a:p>
          <a:p>
            <a:pPr>
              <a:lnSpc>
                <a:spcPct val="150000"/>
              </a:lnSpc>
            </a:pP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阿奎那使用古希腊哲学家亚里士多德 </a:t>
            </a:r>
            <a:r>
              <a:rPr lang="en-SG" sz="2400" dirty="0">
                <a:latin typeface="Heiti TC Medium" pitchFamily="2" charset="-128"/>
                <a:ea typeface="Heiti TC Medium" pitchFamily="2" charset="-128"/>
              </a:rPr>
              <a:t>Aristotle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的理论</a:t>
            </a:r>
            <a:endParaRPr lang="en-SG" altLang="ja-JP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宇宙万物都是被另外一个力量所推动的</a:t>
            </a:r>
            <a:endParaRPr lang="en-SG" altLang="ja-JP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那第一推动者是永恒的，这个原因本身不能再是被推运的，否则就得再找个更高一级的动因。</a:t>
            </a:r>
            <a:endParaRPr lang="en-US" altLang="ja-JP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必定存在一个自身不被推动而能够推动别物的推动者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 </a:t>
            </a:r>
            <a:endParaRPr lang="en-SG" altLang="zh-CN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阿奎那结论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：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那终极或第一位行动或推动者就是上帝</a:t>
            </a:r>
            <a:endParaRPr lang="en-SG" altLang="ja-JP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en-SG" altLang="ja-JP" sz="2400" dirty="0">
                <a:latin typeface="Heiti TC Medium" pitchFamily="2" charset="-128"/>
                <a:ea typeface="Heiti TC Medium" pitchFamily="2" charset="-128"/>
              </a:rPr>
              <a:t>e.g. </a:t>
            </a:r>
            <a:r>
              <a:rPr lang="ja-JP" altLang="en-SG" sz="2400">
                <a:latin typeface="Heiti TC Medium" pitchFamily="2" charset="-128"/>
                <a:ea typeface="Heiti TC Medium" pitchFamily="2" charset="-128"/>
              </a:rPr>
              <a:t>这世界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为何是在动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？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或运转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？</a:t>
            </a:r>
            <a:r>
              <a:rPr lang="en-SG" altLang="ja-JP" sz="2400" dirty="0">
                <a:latin typeface="Heiti TC Medium" pitchFamily="2" charset="-128"/>
                <a:ea typeface="Heiti TC Medium" pitchFamily="2" charset="-128"/>
              </a:rPr>
              <a:t> </a:t>
            </a:r>
          </a:p>
          <a:p>
            <a:pPr>
              <a:lnSpc>
                <a:spcPct val="150000"/>
              </a:lnSpc>
            </a:pPr>
            <a:endParaRPr lang="en-SG" altLang="ja-JP" sz="2400" dirty="0">
              <a:latin typeface="Heiti TC Medium" pitchFamily="2" charset="-128"/>
              <a:ea typeface="Heiti TC Medium" pitchFamily="2" charset="-128"/>
            </a:endParaRP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59F10-33CD-D34B-9CAC-38A6B5530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168" y="4210831"/>
            <a:ext cx="4445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66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E030-7397-EE42-A094-6BF90E97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59" y="191461"/>
            <a:ext cx="9404723" cy="1400530"/>
          </a:xfrm>
        </p:spPr>
        <p:txBody>
          <a:bodyPr/>
          <a:lstStyle/>
          <a:p>
            <a:r>
              <a:rPr lang="ja-JP" altLang="en-US" sz="4400"/>
              <a:t>托马斯</a:t>
            </a:r>
            <a:r>
              <a:rPr lang="en-US" altLang="ja-JP" sz="4400" dirty="0"/>
              <a:t>·</a:t>
            </a:r>
            <a:r>
              <a:rPr lang="ja-JP" altLang="en-US" sz="4400"/>
              <a:t>阿奎那</a:t>
            </a:r>
            <a:endParaRPr lang="en-SG" altLang="zh-CN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5738-19D1-4D47-B5CC-BC8C1B68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4" y="1056904"/>
            <a:ext cx="12005952" cy="552202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b="1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ja-JP" altLang="en-US" b="1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偶然性论证</a:t>
            </a:r>
            <a:r>
              <a:rPr lang="en-US" altLang="ja-JP" b="1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en-SG" b="1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The Argument from Contingency)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以偶然性与必然性来作推论。</a:t>
            </a:r>
            <a:endParaRPr lang="en-US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偶然存在：可存在也可不存在，具有受造性。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必然存在：其存在是不可缺的、不可否定的，唯有上帝符合此定义。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从日常生活中，很多事物都会被产生而后消失，这些事物在阿奎那看来都是属于偶然存在。</a:t>
            </a:r>
            <a:r>
              <a:rPr lang="en-US" altLang="zh-CN" b="1" dirty="0">
                <a:latin typeface="PMingLiU" panose="02020500000000000000" pitchFamily="18" charset="-120"/>
                <a:ea typeface="PMingLiU" panose="02020500000000000000" pitchFamily="18" charset="-120"/>
              </a:rPr>
              <a:t>Starting</a:t>
            </a:r>
            <a:r>
              <a:rPr lang="zh-CN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CN" b="1" dirty="0">
                <a:latin typeface="PMingLiU" panose="02020500000000000000" pitchFamily="18" charset="-120"/>
                <a:ea typeface="PMingLiU" panose="02020500000000000000" pitchFamily="18" charset="-120"/>
              </a:rPr>
              <a:t>point</a:t>
            </a:r>
            <a:r>
              <a:rPr lang="zh-CN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  </a:t>
            </a:r>
            <a:r>
              <a:rPr lang="en-US" altLang="zh-CN" b="1" dirty="0">
                <a:latin typeface="PMingLiU" panose="02020500000000000000" pitchFamily="18" charset="-120"/>
                <a:ea typeface="PMingLiU" panose="02020500000000000000" pitchFamily="18" charset="-120"/>
              </a:rPr>
              <a:t>based</a:t>
            </a:r>
            <a:r>
              <a:rPr lang="zh-CN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CN" b="1" dirty="0">
                <a:latin typeface="PMingLiU" panose="02020500000000000000" pitchFamily="18" charset="-120"/>
                <a:ea typeface="PMingLiU" panose="02020500000000000000" pitchFamily="18" charset="-120"/>
              </a:rPr>
              <a:t>on</a:t>
            </a:r>
            <a:r>
              <a:rPr lang="zh-CN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SG" dirty="0">
                <a:latin typeface="PMingLiU" panose="02020500000000000000" pitchFamily="18" charset="-120"/>
                <a:ea typeface="PMingLiU" panose="02020500000000000000" pitchFamily="18" charset="-120"/>
              </a:rPr>
              <a:t>Observation of the world</a:t>
            </a:r>
            <a:endParaRPr lang="en-SG" altLang="zh-CN" sz="1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如果世界没有必然存在而只有偶然存在，那么世界就有可能有某个时刻是所有东西都不存在。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无不能生有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，所以我们必然要设定一个必然存在，而这必然存在就是神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。</a:t>
            </a:r>
            <a:endParaRPr lang="en-SG" altLang="zh-CN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23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E030-7397-EE42-A094-6BF90E97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/>
              <a:t>托马斯</a:t>
            </a:r>
            <a:r>
              <a:rPr lang="en-US" altLang="ja-JP" sz="4400" dirty="0"/>
              <a:t>·</a:t>
            </a:r>
            <a:r>
              <a:rPr lang="ja-JP" altLang="en-US" sz="4400"/>
              <a:t>阿奎那</a:t>
            </a:r>
            <a:endParaRPr lang="en-SG" altLang="zh-CN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5738-19D1-4D47-B5CC-BC8C1B68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05049"/>
            <a:ext cx="11051084" cy="45532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C000"/>
                </a:solidFill>
              </a:rPr>
              <a:t>4</a:t>
            </a:r>
            <a:r>
              <a:rPr lang="zh-CN" altLang="en-US" b="1" dirty="0">
                <a:solidFill>
                  <a:srgbClr val="FFC000"/>
                </a:solidFill>
              </a:rPr>
              <a:t>  </a:t>
            </a:r>
            <a:r>
              <a:rPr lang="ja-JP" altLang="en-US" b="1">
                <a:solidFill>
                  <a:srgbClr val="FFC000"/>
                </a:solidFill>
              </a:rPr>
              <a:t>程度论证</a:t>
            </a:r>
            <a:r>
              <a:rPr lang="en-US" altLang="ja-JP" b="1" dirty="0">
                <a:solidFill>
                  <a:srgbClr val="FFC000"/>
                </a:solidFill>
              </a:rPr>
              <a:t>(</a:t>
            </a:r>
            <a:r>
              <a:rPr lang="en-SG" altLang="ja-JP" b="1" dirty="0">
                <a:solidFill>
                  <a:srgbClr val="FFC000"/>
                </a:solidFill>
              </a:rPr>
              <a:t>The Argument from Degree)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我们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比较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一个东西比另一个东西好、一个东西比其他东西善。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当我们使用这些概念时，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是因为有一个更高的程度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（标准）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的存在</a:t>
            </a:r>
            <a:endParaRPr lang="en-SG" altLang="ja-JP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例如当我们说小明是善，但另有比小明更善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的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。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这蕴含了必定有一个</a:t>
            </a:r>
            <a:r>
              <a:rPr lang="zh-CN" altLang="en-US" sz="2400" b="1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最高程度的善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存在，而那个善当然就是神。</a:t>
            </a:r>
            <a:endParaRPr lang="en-US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latin typeface="SimHei" panose="02010609060101010101" pitchFamily="49" charset="-122"/>
                <a:ea typeface="SimHei" panose="02010609060101010101" pitchFamily="49" charset="-122"/>
              </a:rPr>
              <a:t>程度上的比较（</a:t>
            </a:r>
            <a:r>
              <a:rPr lang="en-US" sz="2200" b="1" dirty="0" err="1">
                <a:latin typeface="SimHei" panose="02010609060101010101" pitchFamily="49" charset="-122"/>
                <a:ea typeface="SimHei" panose="02010609060101010101" pitchFamily="49" charset="-122"/>
              </a:rPr>
              <a:t>good好</a:t>
            </a:r>
            <a:r>
              <a:rPr lang="en-US" sz="2200" b="1" dirty="0">
                <a:latin typeface="SimHei" panose="02010609060101010101" pitchFamily="49" charset="-122"/>
                <a:ea typeface="SimHei" panose="02010609060101010101" pitchFamily="49" charset="-122"/>
              </a:rPr>
              <a:t> → </a:t>
            </a:r>
            <a:r>
              <a:rPr lang="en-US" sz="2200" b="1" dirty="0" err="1">
                <a:latin typeface="SimHei" panose="02010609060101010101" pitchFamily="49" charset="-122"/>
                <a:ea typeface="SimHei" panose="02010609060101010101" pitchFamily="49" charset="-122"/>
              </a:rPr>
              <a:t>better更好</a:t>
            </a:r>
            <a:r>
              <a:rPr lang="en-US" sz="2200" b="1" dirty="0">
                <a:latin typeface="SimHei" panose="02010609060101010101" pitchFamily="49" charset="-122"/>
                <a:ea typeface="SimHei" panose="02010609060101010101" pitchFamily="49" charset="-122"/>
              </a:rPr>
              <a:t> → </a:t>
            </a:r>
            <a:r>
              <a:rPr lang="en-US" sz="2200" b="1" dirty="0" err="1">
                <a:latin typeface="SimHei" panose="02010609060101010101" pitchFamily="49" charset="-122"/>
                <a:ea typeface="SimHei" panose="02010609060101010101" pitchFamily="49" charset="-122"/>
              </a:rPr>
              <a:t>best最好</a:t>
            </a:r>
            <a:r>
              <a:rPr lang="en-US" sz="2200" b="1" dirty="0"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r>
              <a:rPr lang="zh-CN" altLang="en-US" sz="2200" b="1" dirty="0">
                <a:latin typeface="SimHei" panose="02010609060101010101" pitchFamily="49" charset="-122"/>
                <a:ea typeface="SimHei" panose="02010609060101010101" pitchFamily="49" charset="-122"/>
              </a:rPr>
              <a:t>隐含存在一个“至上”的标准，这个标准不是抽象概念，而是一个真实存在的本体，这就是神本身的属性。</a:t>
            </a:r>
            <a:endParaRPr lang="en-US" sz="22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4100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E030-7397-EE42-A094-6BF90E97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/>
              <a:t>托马斯</a:t>
            </a:r>
            <a:r>
              <a:rPr lang="en-US" altLang="ja-JP" sz="4400" dirty="0"/>
              <a:t>·</a:t>
            </a:r>
            <a:r>
              <a:rPr lang="ja-JP" altLang="en-US" sz="4400"/>
              <a:t>阿奎那</a:t>
            </a:r>
            <a:endParaRPr lang="en-SG" altLang="zh-CN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5738-19D1-4D47-B5CC-BC8C1B68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1" y="1280369"/>
            <a:ext cx="9650827" cy="419548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C000"/>
                </a:solidFill>
              </a:rPr>
              <a:t>5</a:t>
            </a:r>
            <a:r>
              <a:rPr lang="zh-CN" altLang="en-US" b="1" dirty="0">
                <a:solidFill>
                  <a:srgbClr val="FFC000"/>
                </a:solidFill>
              </a:rPr>
              <a:t> </a:t>
            </a:r>
            <a:r>
              <a:rPr lang="ja-JP" altLang="en-US" b="1">
                <a:solidFill>
                  <a:srgbClr val="FFC000"/>
                </a:solidFill>
              </a:rPr>
              <a:t>目的论论证</a:t>
            </a:r>
            <a:r>
              <a:rPr lang="en-US" altLang="ja-JP" b="1" dirty="0">
                <a:solidFill>
                  <a:srgbClr val="FFC000"/>
                </a:solidFill>
              </a:rPr>
              <a:t>(</a:t>
            </a:r>
            <a:r>
              <a:rPr lang="en-SG" altLang="ja-JP" b="1" dirty="0">
                <a:solidFill>
                  <a:srgbClr val="FFC000"/>
                </a:solidFill>
              </a:rPr>
              <a:t>The Teleological Argument)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事物的发展总在趋向某个目的。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例如种子生长的目的趋向变成花朵。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虽然在世界中存在很多不同种类的事物，彼此有不同的发展目的，但它们却能共同配合，构成一个和谐的秩序。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这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世界的</a:t>
            </a:r>
            <a:r>
              <a:rPr lang="zh-CN" altLang="en-US" sz="2400" b="1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和谐的秩序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必然是出于神的</a:t>
            </a:r>
            <a:r>
              <a:rPr lang="ja-JP" altLang="en-US" sz="2400" b="1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智慧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而被安排。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en-SG" altLang="zh-CN" sz="2400" b="1" dirty="0">
                <a:latin typeface="Heiti TC Medium" pitchFamily="2" charset="-128"/>
                <a:ea typeface="Heiti TC Medium" pitchFamily="2" charset="-128"/>
              </a:rPr>
              <a:t>e.g. </a:t>
            </a:r>
            <a:r>
              <a:rPr lang="ja-JP" altLang="en-SG" sz="2400" b="1">
                <a:latin typeface="Heiti TC Medium" pitchFamily="2" charset="-128"/>
                <a:ea typeface="Heiti TC Medium" pitchFamily="2" charset="-128"/>
              </a:rPr>
              <a:t>设计师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、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建筑师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1A28A-D582-8547-AC7E-C5D06B8EE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62" y="4945450"/>
            <a:ext cx="3035300" cy="1751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94522-4590-F14B-8F57-841B8B01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23230" y="4927867"/>
            <a:ext cx="3113650" cy="17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5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27C237-DE2D-576F-4118-51C5B8146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4667-1D95-B108-E0EC-F041D886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6" y="231534"/>
            <a:ext cx="9252154" cy="1223983"/>
          </a:xfrm>
        </p:spPr>
        <p:txBody>
          <a:bodyPr>
            <a:normAutofit/>
          </a:bodyPr>
          <a:lstStyle/>
          <a:p>
            <a:r>
              <a:rPr lang="ja-JP" altLang="en-US"/>
              <a:t>托马斯</a:t>
            </a:r>
            <a:r>
              <a:rPr lang="en-US" altLang="ja-JP" dirty="0"/>
              <a:t>·</a:t>
            </a:r>
            <a:r>
              <a:rPr lang="ja-JP" altLang="en-US"/>
              <a:t>阿奎那</a:t>
            </a:r>
            <a:endParaRPr lang="en-SG" altLang="zh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47A4-DC24-4F46-B68E-424F54ABD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075038"/>
            <a:ext cx="7151596" cy="559761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/>
              <a:t>5</a:t>
            </a:r>
            <a:r>
              <a:rPr lang="zh-CN" altLang="en-US" b="1" dirty="0"/>
              <a:t> </a:t>
            </a:r>
            <a:r>
              <a:rPr lang="ja-JP" altLang="en-US" b="1"/>
              <a:t>目的论论证</a:t>
            </a:r>
            <a:r>
              <a:rPr lang="en-US" altLang="ja-JP" b="1" dirty="0"/>
              <a:t>(</a:t>
            </a:r>
            <a:r>
              <a:rPr lang="en-SG" altLang="ja-JP" b="1" dirty="0"/>
              <a:t>The Teleological Argument)</a:t>
            </a:r>
          </a:p>
          <a:p>
            <a:pPr>
              <a:lnSpc>
                <a:spcPct val="150000"/>
              </a:lnSpc>
            </a:pPr>
            <a:r>
              <a:rPr lang="zh-CN" altLang="en-US" sz="3200" dirty="0"/>
              <a:t>自然界中许多无理性的事物，像是植物、天体等，虽然没有意识，却表现出趋向某种目的的</a:t>
            </a:r>
            <a:r>
              <a:rPr lang="zh-CN" altLang="en-US" sz="3200" b="1" dirty="0"/>
              <a:t>规律性行动</a:t>
            </a:r>
            <a:r>
              <a:rPr lang="zh-CN" altLang="en-US" sz="3200" dirty="0"/>
              <a:t>。例如，种子朝着开花结果发展，河水朝海流动。这表明它们受到某种智慧的引导。既然它们无法自己设定目的，就必定有一个有智慧的存在在引导它们达成目的，而这位智慧的设计者就是神。</a:t>
            </a:r>
            <a:endParaRPr lang="en-US" sz="3200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08524-C12C-48F4-1EF1-50DEA547D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428" y="2154638"/>
            <a:ext cx="4008888" cy="30027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77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799C-BDD2-FA4C-A697-A21121F2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什么是护教学</a:t>
            </a:r>
            <a:r>
              <a:rPr lang="zh-CN" altLang="en-US"/>
              <a:t>？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1713E-0E6A-4C42-9721-417F26D6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272208"/>
            <a:ext cx="10442577" cy="5377069"/>
          </a:xfrm>
        </p:spPr>
        <p:txBody>
          <a:bodyPr>
            <a:normAutofit/>
          </a:bodyPr>
          <a:lstStyle/>
          <a:p>
            <a:r>
              <a:rPr lang="en-US" sz="2800" dirty="0"/>
              <a:t>What is apologetics? </a:t>
            </a:r>
          </a:p>
          <a:p>
            <a:endParaRPr lang="en-US" sz="2800" dirty="0"/>
          </a:p>
          <a:p>
            <a:r>
              <a:rPr lang="zh-CN" altLang="en-US" sz="2800" b="1" dirty="0">
                <a:solidFill>
                  <a:srgbClr val="FFC000"/>
                </a:solidFill>
                <a:latin typeface="Galatia SIL"/>
              </a:rPr>
              <a:t>（</a:t>
            </a:r>
            <a:r>
              <a:rPr lang="en-US" altLang="zh-CN" sz="2800" b="1" dirty="0">
                <a:solidFill>
                  <a:srgbClr val="FFC000"/>
                </a:solidFill>
                <a:latin typeface="Galatia SIL"/>
              </a:rPr>
              <a:t>I</a:t>
            </a:r>
            <a:r>
              <a:rPr lang="zh-CN" altLang="en-US" sz="2800" b="1" dirty="0">
                <a:solidFill>
                  <a:srgbClr val="FFC000"/>
                </a:solidFill>
                <a:latin typeface="Galatia SIL"/>
              </a:rPr>
              <a:t>）</a:t>
            </a:r>
            <a:r>
              <a:rPr lang="el-GR" sz="2800" b="1" dirty="0" err="1">
                <a:solidFill>
                  <a:srgbClr val="FFC000"/>
                </a:solidFill>
                <a:latin typeface="Galatia SIL"/>
              </a:rPr>
              <a:t>ἀπολογία</a:t>
            </a:r>
            <a:endParaRPr lang="en-US" sz="2800" b="1" dirty="0">
              <a:solidFill>
                <a:srgbClr val="FFC000"/>
              </a:solidFill>
              <a:latin typeface="Galatia SIL"/>
            </a:endParaRPr>
          </a:p>
          <a:p>
            <a:r>
              <a:rPr lang="ja-JP" altLang="en-US" sz="2800" b="1">
                <a:solidFill>
                  <a:srgbClr val="FFC000"/>
                </a:solidFill>
                <a:latin typeface="Galatia SIL"/>
              </a:rPr>
              <a:t>徒</a:t>
            </a:r>
            <a:r>
              <a:rPr lang="en-US" sz="2800" b="1" dirty="0">
                <a:solidFill>
                  <a:srgbClr val="FFC000"/>
                </a:solidFill>
                <a:latin typeface="Galatia SIL"/>
              </a:rPr>
              <a:t> 22:1  「</a:t>
            </a:r>
            <a:r>
              <a:rPr lang="ja-JP" altLang="en-US" sz="2800" b="1">
                <a:solidFill>
                  <a:srgbClr val="FFC000"/>
                </a:solidFill>
                <a:latin typeface="Galatia SIL"/>
              </a:rPr>
              <a:t>诸位父兄请听，我现在对你们分诉。」</a:t>
            </a:r>
            <a:endParaRPr lang="en-US" sz="2800" b="1" dirty="0">
              <a:solidFill>
                <a:srgbClr val="FFC000"/>
              </a:solidFill>
              <a:latin typeface="Galatia SIL"/>
            </a:endParaRPr>
          </a:p>
          <a:p>
            <a:r>
              <a:rPr lang="en-US" altLang="zh-CN" sz="2800" dirty="0"/>
              <a:t>【</a:t>
            </a:r>
            <a:r>
              <a:rPr lang="ja-JP" altLang="en-US" sz="2800"/>
              <a:t>和合本</a:t>
            </a:r>
            <a:r>
              <a:rPr lang="en-US" altLang="zh-CN" sz="2800" dirty="0"/>
              <a:t>】</a:t>
            </a:r>
            <a:r>
              <a:rPr lang="ja-JP" altLang="en-US" sz="2800"/>
              <a:t>分诉</a:t>
            </a:r>
            <a:r>
              <a:rPr lang="zh-CN" altLang="en-US" sz="2800" dirty="0"/>
              <a:t>、（</a:t>
            </a:r>
            <a:r>
              <a:rPr lang="ja-JP" altLang="en-US" sz="2800"/>
              <a:t>新译本</a:t>
            </a:r>
            <a:r>
              <a:rPr lang="zh-CN" altLang="en-US" sz="2800" dirty="0"/>
              <a:t>）</a:t>
            </a:r>
            <a:r>
              <a:rPr lang="ja-JP" altLang="en-US" sz="2800"/>
              <a:t>申辩</a:t>
            </a:r>
            <a:r>
              <a:rPr lang="zh-CN" altLang="en-US" sz="2800" dirty="0"/>
              <a:t>。 </a:t>
            </a:r>
            <a:r>
              <a:rPr lang="ja-JP" altLang="en-US" sz="2800"/>
              <a:t>英文圣经大多数翻译</a:t>
            </a:r>
            <a:r>
              <a:rPr lang="zh-CN" altLang="en-US" sz="2800" dirty="0"/>
              <a:t> </a:t>
            </a:r>
            <a:r>
              <a:rPr lang="en-US" altLang="zh-CN" sz="2800" dirty="0" err="1"/>
              <a:t>Defence</a:t>
            </a:r>
            <a:r>
              <a:rPr lang="en-US" altLang="zh-CN" sz="2800" dirty="0"/>
              <a:t> </a:t>
            </a:r>
          </a:p>
          <a:p>
            <a:r>
              <a:rPr lang="zh-CN" altLang="en-US" sz="2800" dirty="0"/>
              <a:t> </a:t>
            </a:r>
            <a:endParaRPr lang="en-SG" altLang="zh-CN" sz="2800" dirty="0"/>
          </a:p>
          <a:p>
            <a:r>
              <a:rPr lang="zh-CN" altLang="en-US" sz="2800" b="1" dirty="0">
                <a:solidFill>
                  <a:srgbClr val="FFC000"/>
                </a:solidFill>
              </a:rPr>
              <a:t>（</a:t>
            </a:r>
            <a:r>
              <a:rPr lang="en-US" altLang="zh-CN" sz="2800" b="1" dirty="0">
                <a:solidFill>
                  <a:srgbClr val="FFC000"/>
                </a:solidFill>
              </a:rPr>
              <a:t>II</a:t>
            </a:r>
            <a:r>
              <a:rPr lang="zh-CN" altLang="en-US" sz="2800" b="1" dirty="0">
                <a:solidFill>
                  <a:srgbClr val="FFC000"/>
                </a:solidFill>
              </a:rPr>
              <a:t>） </a:t>
            </a:r>
            <a:r>
              <a:rPr lang="ja-JP" altLang="en-US" sz="2800" b="1">
                <a:solidFill>
                  <a:srgbClr val="FFC000"/>
                </a:solidFill>
              </a:rPr>
              <a:t>心中盼望的缘由</a:t>
            </a:r>
            <a:r>
              <a:rPr lang="zh-CN" altLang="en-US" sz="2800" b="1" dirty="0">
                <a:solidFill>
                  <a:srgbClr val="FFC000"/>
                </a:solidFill>
              </a:rPr>
              <a:t> </a:t>
            </a:r>
            <a:endParaRPr lang="en-SG" altLang="zh-CN" sz="2800" b="1" dirty="0">
              <a:solidFill>
                <a:srgbClr val="FFC000"/>
              </a:solidFill>
            </a:endParaRPr>
          </a:p>
          <a:p>
            <a:r>
              <a:rPr lang="ja-JP" altLang="en-SG" sz="2800" b="1">
                <a:solidFill>
                  <a:srgbClr val="FFC000"/>
                </a:solidFill>
              </a:rPr>
              <a:t>彼前</a:t>
            </a:r>
            <a:r>
              <a:rPr lang="en-SG" altLang="zh-CN" sz="2800" b="1" dirty="0">
                <a:solidFill>
                  <a:srgbClr val="FFC000"/>
                </a:solidFill>
              </a:rPr>
              <a:t> 3:15  </a:t>
            </a:r>
            <a:r>
              <a:rPr lang="ja-JP" altLang="en-US" sz="2800" b="1">
                <a:solidFill>
                  <a:srgbClr val="FFC000"/>
                </a:solidFill>
              </a:rPr>
              <a:t>只要心里</a:t>
            </a:r>
            <a:r>
              <a:rPr lang="ja-JP" altLang="en-US" sz="2800" b="1">
                <a:solidFill>
                  <a:srgbClr val="00B0F0"/>
                </a:solidFill>
              </a:rPr>
              <a:t>尊主基督为圣</a:t>
            </a:r>
            <a:r>
              <a:rPr lang="ja-JP" altLang="en-US" sz="2800" b="1">
                <a:solidFill>
                  <a:srgbClr val="FFC000"/>
                </a:solidFill>
              </a:rPr>
              <a:t>。有人问你们心中盼望的缘由，就要常作准备，以温柔、敬畏的心回答各人；</a:t>
            </a:r>
          </a:p>
        </p:txBody>
      </p:sp>
    </p:spTree>
    <p:extLst>
      <p:ext uri="{BB962C8B-B14F-4D97-AF65-F5344CB8AC3E}">
        <p14:creationId xmlns:p14="http://schemas.microsoft.com/office/powerpoint/2010/main" val="2495813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E030-7397-EE42-A094-6BF90E97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8849"/>
            <a:ext cx="9404723" cy="1400530"/>
          </a:xfrm>
        </p:spPr>
        <p:txBody>
          <a:bodyPr/>
          <a:lstStyle/>
          <a:p>
            <a:r>
              <a:rPr lang="ja-JP" altLang="en-US" sz="4400">
                <a:solidFill>
                  <a:srgbClr val="FFC000"/>
                </a:solidFill>
              </a:rPr>
              <a:t>本体论论证</a:t>
            </a:r>
            <a:r>
              <a:rPr lang="en-US" altLang="zh-CN" sz="4400" dirty="0">
                <a:solidFill>
                  <a:srgbClr val="FFC000"/>
                </a:solidFill>
              </a:rPr>
              <a:t>ontological argument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5738-19D1-4D47-B5CC-BC8C1B68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29390"/>
            <a:ext cx="12047838" cy="592860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rgbClr val="00B0F0"/>
                </a:solidFill>
                <a:latin typeface="Heiti TC Medium" pitchFamily="2" charset="-128"/>
                <a:ea typeface="Heiti TC Medium" pitchFamily="2" charset="-128"/>
              </a:rPr>
              <a:t>安瑟伦</a:t>
            </a:r>
            <a:r>
              <a:rPr lang="zh-CN" altLang="en-US" sz="2400" b="1" dirty="0">
                <a:solidFill>
                  <a:srgbClr val="00B0F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SG" altLang="ja-JP" sz="2400" b="1" dirty="0">
                <a:solidFill>
                  <a:srgbClr val="00B0F0"/>
                </a:solidFill>
                <a:latin typeface="Heiti TC Medium" pitchFamily="2" charset="-128"/>
                <a:ea typeface="Heiti TC Medium" pitchFamily="2" charset="-128"/>
              </a:rPr>
              <a:t>Anselm</a:t>
            </a:r>
            <a:r>
              <a:rPr lang="zh-CN" altLang="en-US" sz="2400" b="1" dirty="0">
                <a:solidFill>
                  <a:srgbClr val="00B0F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SG" sz="1800" dirty="0">
                <a:latin typeface="Heiti TC Medium" pitchFamily="2" charset="-128"/>
                <a:ea typeface="Heiti TC Medium" pitchFamily="2" charset="-128"/>
              </a:rPr>
              <a:t>1033/4–1109</a:t>
            </a:r>
            <a:endParaRPr lang="en-SG" altLang="ja-JP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上帝</a:t>
            </a:r>
            <a:r>
              <a:rPr lang="zh-CN" altLang="en-US" sz="2400" b="1" u="sng" dirty="0">
                <a:solidFill>
                  <a:srgbClr val="FFFF00"/>
                </a:solidFill>
                <a:latin typeface="Heiti TC Medium" pitchFamily="2" charset="-128"/>
                <a:ea typeface="Heiti TC Medium" pitchFamily="2" charset="-128"/>
              </a:rPr>
              <a:t>定义为</a:t>
            </a:r>
            <a:r>
              <a:rPr lang="en-US" altLang="zh-CN" sz="2400" dirty="0">
                <a:latin typeface="Heiti TC Medium" pitchFamily="2" charset="-128"/>
                <a:ea typeface="Heiti TC Medium" pitchFamily="2" charset="-128"/>
              </a:rPr>
              <a:t>:  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无法想象的“最大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完美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的存在”</a:t>
            </a:r>
            <a:r>
              <a:rPr lang="en-US" altLang="zh-CN" sz="2400" dirty="0">
                <a:latin typeface="Heiti TC Medium" pitchFamily="2" charset="-128"/>
                <a:ea typeface="Heiti TC Medium" pitchFamily="2" charset="-128"/>
              </a:rPr>
              <a:t>infinite perfect</a:t>
            </a:r>
          </a:p>
          <a:p>
            <a:pPr>
              <a:lnSpc>
                <a:spcPct val="150000"/>
              </a:lnSpc>
            </a:pPr>
            <a:r>
              <a:rPr lang="en-SG" sz="2400" b="1" dirty="0"/>
              <a:t>A priori</a:t>
            </a:r>
            <a:r>
              <a:rPr lang="en-SG" sz="2400" dirty="0"/>
              <a:t> </a:t>
            </a:r>
            <a:r>
              <a:rPr lang="zh-CN" altLang="en-US" sz="2400" dirty="0"/>
              <a:t> 先验由理性推出</a:t>
            </a:r>
            <a:r>
              <a:rPr lang="en-US" altLang="zh-CN" sz="2400" dirty="0"/>
              <a:t>(</a:t>
            </a:r>
            <a:r>
              <a:rPr lang="en-US" altLang="zh-CN" sz="1900" dirty="0"/>
              <a:t>reasoning</a:t>
            </a:r>
            <a:r>
              <a:rPr lang="zh-CN" altLang="en-US" sz="1900" dirty="0"/>
              <a:t> </a:t>
            </a:r>
            <a:r>
              <a:rPr lang="en-US" altLang="zh-CN" sz="1900" dirty="0"/>
              <a:t>before</a:t>
            </a:r>
            <a:r>
              <a:rPr lang="zh-CN" altLang="en-US" sz="1900" dirty="0"/>
              <a:t> </a:t>
            </a:r>
            <a:r>
              <a:rPr lang="en-US" altLang="zh-CN" sz="1900" dirty="0"/>
              <a:t>experience</a:t>
            </a:r>
            <a:r>
              <a:rPr lang="en-US" altLang="zh-CN" sz="2400" dirty="0"/>
              <a:t>)</a:t>
            </a:r>
            <a:endParaRPr lang="en-US" altLang="zh-CN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人所能思想的最大存在者”或“无可更大者</a:t>
            </a:r>
            <a:r>
              <a:rPr lang="en-US" altLang="zh-CN" sz="2400" dirty="0">
                <a:latin typeface="Heiti TC Medium" pitchFamily="2" charset="-128"/>
                <a:ea typeface="Heiti TC Medium" pitchFamily="2" charset="-128"/>
              </a:rPr>
              <a:t>”/ 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无限完美者</a:t>
            </a:r>
            <a:endParaRPr lang="en-SG" altLang="zh-CN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前提：无限完美者</a:t>
            </a:r>
            <a:r>
              <a:rPr lang="ja-JP" altLang="en-US" sz="240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必然包含</a:t>
            </a:r>
            <a:r>
              <a:rPr lang="en-US" altLang="ja-JP" sz="2400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[</a:t>
            </a:r>
            <a:r>
              <a:rPr lang="ja-JP" altLang="en-US" sz="240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存在</a:t>
            </a:r>
            <a:r>
              <a:rPr lang="en-US" altLang="ja-JP" sz="2400" dirty="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]</a:t>
            </a:r>
            <a:r>
              <a:rPr lang="ja-JP" altLang="en-US" sz="2400">
                <a:solidFill>
                  <a:srgbClr val="FFC000"/>
                </a:solidFill>
                <a:latin typeface="Heiti TC Medium" pitchFamily="2" charset="-128"/>
                <a:ea typeface="Heiti TC Medium" pitchFamily="2" charset="-128"/>
              </a:rPr>
              <a:t>这一属性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，否则不能称其为无限完美者。</a:t>
            </a:r>
            <a:endParaRPr lang="en-US" altLang="ja-JP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若神是无限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完美者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，那么存在于现实中要比仅存在于思想中更完美；因此神若不在现实中，就不是那无限至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完美者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。</a:t>
            </a:r>
            <a:r>
              <a:rPr lang="ja-JP" altLang="en-US" sz="2400">
                <a:latin typeface="Heiti TC Medium" pitchFamily="2" charset="-128"/>
                <a:ea typeface="Heiti TC Medium" pitchFamily="2" charset="-128"/>
              </a:rPr>
              <a:t>所以此种无限完美者是必然存在的，也就是说上帝必然存在。</a:t>
            </a:r>
            <a:endParaRPr lang="en-US" altLang="ja-JP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u="sng" dirty="0">
                <a:solidFill>
                  <a:srgbClr val="FFFF00"/>
                </a:solidFill>
                <a:latin typeface="Heiti TC Medium" pitchFamily="2" charset="-128"/>
                <a:ea typeface="Heiti TC Medium" pitchFamily="2" charset="-128"/>
              </a:rPr>
              <a:t>即使人否认</a:t>
            </a:r>
            <a:r>
              <a:rPr lang="zh-CN" altLang="en-US" sz="2400" dirty="0">
                <a:solidFill>
                  <a:srgbClr val="FFFF00"/>
                </a:solidFill>
                <a:latin typeface="Heiti TC Medium" pitchFamily="2" charset="-128"/>
                <a:ea typeface="Heiti TC Medium" pitchFamily="2" charset="-128"/>
              </a:rPr>
              <a:t>上帝的存在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，</a:t>
            </a:r>
            <a:r>
              <a:rPr lang="zh-CN" altLang="en-US" sz="2400" dirty="0">
                <a:solidFill>
                  <a:srgbClr val="FFFF00"/>
                </a:solidFill>
                <a:latin typeface="Heiti TC Medium" pitchFamily="2" charset="-128"/>
                <a:ea typeface="Heiti TC Medium" pitchFamily="2" charset="-128"/>
              </a:rPr>
              <a:t>仍能在思想中设想一个“无可更大者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”。然而，若这位最大者只存在于思想中而不在现实中，那我们就可以想象一个更伟大的存在</a:t>
            </a:r>
            <a:r>
              <a:rPr lang="en-US" altLang="zh-CN" sz="2400" dirty="0">
                <a:latin typeface="Heiti TC Medium" pitchFamily="2" charset="-128"/>
                <a:ea typeface="Heiti TC Medium" pitchFamily="2" charset="-128"/>
              </a:rPr>
              <a:t>, 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即真实存在的上帝。既然如此，这位无可更大者就不仅在思想中存在，</a:t>
            </a:r>
            <a:r>
              <a:rPr lang="zh-CN" altLang="en-US" sz="2400" dirty="0">
                <a:solidFill>
                  <a:srgbClr val="FFFF00"/>
                </a:solidFill>
                <a:latin typeface="Heiti TC Medium" pitchFamily="2" charset="-128"/>
                <a:ea typeface="Heiti TC Medium" pitchFamily="2" charset="-128"/>
              </a:rPr>
              <a:t>而必须在现实中存在</a:t>
            </a:r>
            <a:r>
              <a:rPr lang="zh-CN" altLang="en-US" sz="2400" dirty="0">
                <a:latin typeface="Heiti TC Medium" pitchFamily="2" charset="-128"/>
                <a:ea typeface="Heiti TC Medium" pitchFamily="2" charset="-128"/>
              </a:rPr>
              <a:t>。因此，上帝是逻辑上必然存在的。</a:t>
            </a:r>
          </a:p>
        </p:txBody>
      </p:sp>
    </p:spTree>
    <p:extLst>
      <p:ext uri="{BB962C8B-B14F-4D97-AF65-F5344CB8AC3E}">
        <p14:creationId xmlns:p14="http://schemas.microsoft.com/office/powerpoint/2010/main" val="3118869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E030-7397-EE42-A094-6BF90E97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>
                <a:solidFill>
                  <a:srgbClr val="FFC000"/>
                </a:solidFill>
              </a:rPr>
              <a:t>道德论证</a:t>
            </a:r>
            <a:r>
              <a:rPr lang="zh-CN" altLang="en-US" sz="4400" dirty="0">
                <a:solidFill>
                  <a:srgbClr val="FFC000"/>
                </a:solidFill>
              </a:rPr>
              <a:t> </a:t>
            </a:r>
            <a:r>
              <a:rPr lang="en-US" altLang="zh-CN" sz="4400" dirty="0">
                <a:solidFill>
                  <a:srgbClr val="FFC000"/>
                </a:solidFill>
              </a:rPr>
              <a:t>Moral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5738-19D1-4D47-B5CC-BC8C1B68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95" y="1364105"/>
            <a:ext cx="9650827" cy="504117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SG" sz="2400" dirty="0" err="1">
                <a:latin typeface="PMingLiU" panose="02020500000000000000" pitchFamily="18" charset="-120"/>
                <a:ea typeface="PMingLiU" panose="02020500000000000000" pitchFamily="18" charset="-120"/>
              </a:rPr>
              <a:t>奥古斯丁Augustine</a:t>
            </a:r>
            <a:r>
              <a:rPr lang="en-SG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 (354–430)</a:t>
            </a:r>
            <a:r>
              <a:rPr lang="en-US" altLang="zh-CN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ja-JP" altLang="en-US" sz="2400">
                <a:latin typeface="PMingLiU" panose="02020500000000000000" pitchFamily="18" charset="-120"/>
                <a:ea typeface="PMingLiU" panose="02020500000000000000" pitchFamily="18" charset="-120"/>
              </a:rPr>
              <a:t>阿奎那</a:t>
            </a:r>
            <a:r>
              <a:rPr lang="en-SG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Thomas Aquinas (1225–1274)</a:t>
            </a:r>
          </a:p>
          <a:p>
            <a:pPr>
              <a:lnSpc>
                <a:spcPct val="150000"/>
              </a:lnSpc>
            </a:pP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为何人知对与错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？</a:t>
            </a:r>
            <a:endParaRPr lang="en-US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类普遍具备良知（</a:t>
            </a:r>
            <a:r>
              <a:rPr lang="en-SG" altLang="zh-CN" sz="2400" b="1" dirty="0">
                <a:latin typeface="Heiti TC Medium" pitchFamily="2" charset="-128"/>
                <a:ea typeface="Heiti TC Medium" pitchFamily="2" charset="-128"/>
              </a:rPr>
              <a:t>conscience</a:t>
            </a:r>
            <a:r>
              <a:rPr lang="zh-CN" altLang="en-SG" sz="2400" b="1" dirty="0">
                <a:latin typeface="Heiti TC Medium" pitchFamily="2" charset="-128"/>
                <a:ea typeface="Heiti TC Medium" pitchFamily="2" charset="-128"/>
              </a:rPr>
              <a:t>）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与道德判断能力。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en-SG" altLang="zh-CN" sz="2400" b="1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ja-JP" altLang="en-SG" sz="2400" b="1">
                <a:latin typeface="Heiti TC Medium" pitchFamily="2" charset="-128"/>
                <a:ea typeface="Heiti TC Medium" pitchFamily="2" charset="-128"/>
              </a:rPr>
              <a:t>为什么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不同文化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、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国籍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、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背景的人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，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能够为善与恶争吵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？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为什么世界不同文化都有善的标准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？</a:t>
            </a:r>
            <a:endParaRPr lang="en-US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C.S.</a:t>
            </a:r>
            <a:r>
              <a:rPr lang="zh-CN" altLang="en-US" sz="2400" dirty="0"/>
              <a:t>路易斯在</a:t>
            </a:r>
            <a:r>
              <a:rPr lang="en-US" altLang="zh-CN" sz="2400" dirty="0"/>
              <a:t>《</a:t>
            </a:r>
            <a:r>
              <a:rPr lang="zh-CN" altLang="en-US" sz="2400" dirty="0"/>
              <a:t>返璞归真</a:t>
            </a:r>
            <a:r>
              <a:rPr lang="en-US" altLang="zh-CN" sz="2400" dirty="0"/>
              <a:t>》</a:t>
            </a:r>
            <a:r>
              <a:rPr lang="zh-CN" altLang="en-US" sz="2400" dirty="0"/>
              <a:t>（</a:t>
            </a:r>
            <a:r>
              <a:rPr lang="en-US" sz="2400" i="1" dirty="0"/>
              <a:t>The Abolition of Man</a:t>
            </a:r>
            <a:r>
              <a:rPr lang="en-US" sz="2400" dirty="0"/>
              <a:t>）</a:t>
            </a:r>
            <a:r>
              <a:rPr lang="zh-CN" altLang="en-US" sz="2400" dirty="0"/>
              <a:t>与</a:t>
            </a:r>
            <a:r>
              <a:rPr lang="en-US" altLang="zh-CN" sz="2400" dirty="0"/>
              <a:t>《</a:t>
            </a:r>
            <a:r>
              <a:rPr lang="zh-CN" altLang="en-US" sz="2400" dirty="0"/>
              <a:t>神迹</a:t>
            </a:r>
            <a:r>
              <a:rPr lang="en-US" altLang="zh-CN" sz="2400" dirty="0"/>
              <a:t>》</a:t>
            </a:r>
            <a:r>
              <a:rPr lang="zh-CN" altLang="en-US" sz="2400" dirty="0"/>
              <a:t>一书中强调的现象，表明有一种“道德律”普遍写在人心里。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例如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：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孝敬父母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？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不可偷窃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？</a:t>
            </a:r>
            <a:r>
              <a:rPr lang="ja-JP" altLang="en-US" sz="2400" b="1">
                <a:latin typeface="Heiti TC Medium" pitchFamily="2" charset="-128"/>
                <a:ea typeface="Heiti TC Medium" pitchFamily="2" charset="-128"/>
              </a:rPr>
              <a:t>不可奸淫</a:t>
            </a:r>
            <a:r>
              <a:rPr lang="zh-CN" altLang="en-US" sz="2400" b="1" dirty="0">
                <a:latin typeface="Heiti TC Medium" pitchFamily="2" charset="-128"/>
                <a:ea typeface="Heiti TC Medium" pitchFamily="2" charset="-128"/>
              </a:rPr>
              <a:t>？</a:t>
            </a: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endParaRPr lang="en-SG" altLang="zh-CN" sz="24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086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BBBA4-839E-C474-E76F-7ACD74059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2169-E619-779C-EE10-325AA428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>
                <a:solidFill>
                  <a:srgbClr val="FFC000"/>
                </a:solidFill>
              </a:rPr>
              <a:t>道德论证</a:t>
            </a:r>
            <a:r>
              <a:rPr lang="zh-CN" altLang="en-US" sz="4400" dirty="0">
                <a:solidFill>
                  <a:srgbClr val="FFC000"/>
                </a:solidFill>
              </a:rPr>
              <a:t> </a:t>
            </a:r>
            <a:r>
              <a:rPr lang="en-US" altLang="zh-CN" sz="4400" dirty="0">
                <a:solidFill>
                  <a:srgbClr val="FFC000"/>
                </a:solidFill>
              </a:rPr>
              <a:t>Moral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608ED-32A7-5A90-9293-B5019776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95" y="1705049"/>
            <a:ext cx="9650827" cy="4700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人类为何普遍能分辨善恶？为何不同文化、语言、背景的人都会争论对错？为何全世界都认同如“不可偷盗”、“要孝敬父母”、“不可奸淫”等道德原则？这显示：</a:t>
            </a:r>
            <a:r>
              <a:rPr lang="zh-CN" altLang="en-US" sz="3200" b="1" dirty="0">
                <a:solidFill>
                  <a:srgbClr val="FFFF00"/>
                </a:solidFill>
              </a:rPr>
              <a:t>在人心中有一条共同的道德律</a:t>
            </a:r>
            <a:r>
              <a:rPr lang="zh-CN" altLang="en-US" sz="3200" dirty="0"/>
              <a:t>。这道德律来自一位</a:t>
            </a:r>
            <a:r>
              <a:rPr lang="zh-CN" altLang="en-US" sz="3200" b="1" dirty="0">
                <a:solidFill>
                  <a:srgbClr val="FFFF00"/>
                </a:solidFill>
              </a:rPr>
              <a:t>超越文化</a:t>
            </a:r>
            <a:r>
              <a:rPr lang="zh-CN" altLang="en-US" sz="3200" dirty="0"/>
              <a:t>、赋予道德权柄的立法的上帝。</a:t>
            </a:r>
            <a:endParaRPr lang="en-SG" altLang="zh-CN" sz="32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519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068D-81E6-AB44-A593-D891CB80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91" y="2845283"/>
            <a:ext cx="9404723" cy="1400530"/>
          </a:xfrm>
        </p:spPr>
        <p:txBody>
          <a:bodyPr/>
          <a:lstStyle/>
          <a:p>
            <a:r>
              <a:rPr lang="en-US" dirty="0" err="1">
                <a:latin typeface="Hei" pitchFamily="2" charset="-122"/>
                <a:ea typeface="Hei" pitchFamily="2" charset="-122"/>
              </a:rPr>
              <a:t>以理性的理论来证明神有什么缺陷</a:t>
            </a:r>
            <a:r>
              <a:rPr lang="zh-CN" altLang="en-US" dirty="0">
                <a:latin typeface="Hei" pitchFamily="2" charset="-122"/>
                <a:ea typeface="Hei" pitchFamily="2" charset="-122"/>
              </a:rPr>
              <a:t>？</a:t>
            </a:r>
            <a:br>
              <a:rPr lang="en-US" altLang="zh-CN" dirty="0">
                <a:latin typeface="Hei" pitchFamily="2" charset="-122"/>
                <a:ea typeface="Hei" pitchFamily="2" charset="-122"/>
              </a:rPr>
            </a:br>
            <a:br>
              <a:rPr lang="en-US" altLang="zh-CN" dirty="0">
                <a:latin typeface="Hei" pitchFamily="2" charset="-122"/>
                <a:ea typeface="Hei" pitchFamily="2" charset="-122"/>
              </a:rPr>
            </a:br>
            <a:endParaRPr lang="en-US" dirty="0">
              <a:latin typeface="Hei" pitchFamily="2" charset="-122"/>
              <a:ea typeface="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9440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191D7-5E34-0BB9-48B6-CCD6B9D2C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D184-560D-D867-042D-8CF3C7A7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91" y="2845283"/>
            <a:ext cx="9404723" cy="1400530"/>
          </a:xfrm>
        </p:spPr>
        <p:txBody>
          <a:bodyPr/>
          <a:lstStyle/>
          <a:p>
            <a:r>
              <a:rPr lang="en-US" dirty="0" err="1">
                <a:latin typeface="Hei" pitchFamily="2" charset="-122"/>
                <a:ea typeface="Hei" pitchFamily="2" charset="-122"/>
              </a:rPr>
              <a:t>人会接受以理性的理论来证明神吗</a:t>
            </a:r>
            <a:r>
              <a:rPr lang="zh-CN" altLang="en-US" dirty="0">
                <a:latin typeface="Hei" pitchFamily="2" charset="-122"/>
                <a:ea typeface="Hei" pitchFamily="2" charset="-122"/>
              </a:rPr>
              <a:t>？</a:t>
            </a:r>
            <a:br>
              <a:rPr lang="en-US" altLang="zh-CN" dirty="0">
                <a:latin typeface="Hei" pitchFamily="2" charset="-122"/>
                <a:ea typeface="Hei" pitchFamily="2" charset="-122"/>
              </a:rPr>
            </a:br>
            <a:br>
              <a:rPr lang="en-US" altLang="zh-CN" dirty="0">
                <a:latin typeface="Hei" pitchFamily="2" charset="-122"/>
                <a:ea typeface="Hei" pitchFamily="2" charset="-122"/>
              </a:rPr>
            </a:br>
            <a:endParaRPr lang="en-US" dirty="0">
              <a:latin typeface="Hei" pitchFamily="2" charset="-122"/>
              <a:ea typeface="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1654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173F4-F10E-DF2C-193B-D4A7921C2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6AD3-D2FD-DAD4-8E83-92FF9353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91" y="2845283"/>
            <a:ext cx="9404723" cy="1400530"/>
          </a:xfrm>
        </p:spPr>
        <p:txBody>
          <a:bodyPr/>
          <a:lstStyle/>
          <a:p>
            <a:r>
              <a:rPr lang="zh-CN" altLang="en-US" dirty="0"/>
              <a:t>即使我们能够证明，并给出证据，人就一定会因此相信吗？</a:t>
            </a:r>
            <a:br>
              <a:rPr lang="en-US" altLang="zh-CN" dirty="0">
                <a:latin typeface="Hei" pitchFamily="2" charset="-122"/>
                <a:ea typeface="Hei" pitchFamily="2" charset="-122"/>
              </a:rPr>
            </a:br>
            <a:endParaRPr lang="en-US" dirty="0">
              <a:latin typeface="Hei" pitchFamily="2" charset="-122"/>
              <a:ea typeface="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5701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02843-EE3F-B315-3A06-05B745118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98DB-B78B-7B1A-CEEA-33BB97E0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91" y="2845283"/>
            <a:ext cx="9404723" cy="1400530"/>
          </a:xfrm>
        </p:spPr>
        <p:txBody>
          <a:bodyPr/>
          <a:lstStyle/>
          <a:p>
            <a:br>
              <a:rPr lang="en-US" altLang="zh-CN" dirty="0">
                <a:latin typeface="Hei" pitchFamily="2" charset="-122"/>
                <a:ea typeface="Hei" pitchFamily="2" charset="-122"/>
              </a:rPr>
            </a:br>
            <a:br>
              <a:rPr lang="en-US" altLang="zh-CN" dirty="0">
                <a:latin typeface="Hei" pitchFamily="2" charset="-122"/>
                <a:ea typeface="Hei" pitchFamily="2" charset="-122"/>
              </a:rPr>
            </a:br>
            <a:r>
              <a:rPr lang="zh-CN" altLang="en-US" dirty="0">
                <a:latin typeface="Hei" pitchFamily="2" charset="-122"/>
                <a:ea typeface="Hei" pitchFamily="2" charset="-122"/>
              </a:rPr>
              <a:t>我们可以使用这些理论吗？</a:t>
            </a:r>
            <a:endParaRPr lang="en-US" dirty="0">
              <a:latin typeface="Hei" pitchFamily="2" charset="-122"/>
              <a:ea typeface="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712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E030-7397-EE42-A094-6BF90E97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07948"/>
            <a:ext cx="9404723" cy="1400530"/>
          </a:xfrm>
        </p:spPr>
        <p:txBody>
          <a:bodyPr/>
          <a:lstStyle/>
          <a:p>
            <a:r>
              <a:rPr lang="ja-JP" altLang="en-US" sz="4400">
                <a:solidFill>
                  <a:srgbClr val="FFC000"/>
                </a:solidFill>
              </a:rPr>
              <a:t>本体论论证</a:t>
            </a:r>
            <a:r>
              <a:rPr lang="en-US" altLang="zh-CN" sz="4400" dirty="0">
                <a:solidFill>
                  <a:srgbClr val="FFC000"/>
                </a:solidFill>
              </a:rPr>
              <a:t>ontological argument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5738-19D1-4D47-B5CC-BC8C1B68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5" y="1035326"/>
            <a:ext cx="8983183" cy="47873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ja-JP" altLang="en-US" sz="2800" b="1">
                <a:solidFill>
                  <a:srgbClr val="00B0F0"/>
                </a:solidFill>
                <a:latin typeface="Heiti TC Medium" pitchFamily="2" charset="-128"/>
                <a:ea typeface="Heiti TC Medium" pitchFamily="2" charset="-128"/>
              </a:rPr>
              <a:t>安瑟伦</a:t>
            </a:r>
            <a:r>
              <a:rPr lang="zh-CN" altLang="en-US" sz="2800" b="1" dirty="0">
                <a:solidFill>
                  <a:srgbClr val="00B0F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SG" altLang="ja-JP" sz="2800" b="1" dirty="0">
                <a:solidFill>
                  <a:srgbClr val="00B0F0"/>
                </a:solidFill>
                <a:latin typeface="Heiti TC Medium" pitchFamily="2" charset="-128"/>
                <a:ea typeface="Heiti TC Medium" pitchFamily="2" charset="-128"/>
              </a:rPr>
              <a:t>Anselm</a:t>
            </a:r>
            <a:r>
              <a:rPr lang="zh-CN" altLang="en-US" sz="2800" b="1" dirty="0">
                <a:solidFill>
                  <a:srgbClr val="00B0F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SG" sz="2400" dirty="0">
                <a:latin typeface="Heiti TC Medium" pitchFamily="2" charset="-128"/>
                <a:ea typeface="Heiti TC Medium" pitchFamily="2" charset="-128"/>
              </a:rPr>
              <a:t>1033/4–1109</a:t>
            </a:r>
            <a:endParaRPr lang="en-SG" altLang="ja-JP" sz="2800" b="1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Heiti TC Medium" pitchFamily="2" charset="-128"/>
                <a:ea typeface="Heiti TC Medium" pitchFamily="2" charset="-128"/>
              </a:rPr>
              <a:t>上帝定义为</a:t>
            </a:r>
            <a:r>
              <a:rPr lang="en-US" altLang="zh-CN" sz="2800" dirty="0">
                <a:latin typeface="Heiti TC Medium" pitchFamily="2" charset="-128"/>
                <a:ea typeface="Heiti TC Medium" pitchFamily="2" charset="-128"/>
              </a:rPr>
              <a:t>:  </a:t>
            </a:r>
            <a:r>
              <a:rPr lang="zh-CN" altLang="en-US" sz="2800" dirty="0">
                <a:latin typeface="Heiti TC Medium" pitchFamily="2" charset="-128"/>
                <a:ea typeface="Heiti TC Medium" pitchFamily="2" charset="-128"/>
              </a:rPr>
              <a:t>无法想象的“最大</a:t>
            </a:r>
            <a:r>
              <a:rPr lang="ja-JP" altLang="en-US" sz="2800">
                <a:latin typeface="Heiti TC Medium" pitchFamily="2" charset="-128"/>
                <a:ea typeface="Heiti TC Medium" pitchFamily="2" charset="-128"/>
              </a:rPr>
              <a:t>完美</a:t>
            </a:r>
            <a:r>
              <a:rPr lang="zh-CN" altLang="en-US" sz="2800" dirty="0">
                <a:latin typeface="Heiti TC Medium" pitchFamily="2" charset="-128"/>
                <a:ea typeface="Heiti TC Medium" pitchFamily="2" charset="-128"/>
              </a:rPr>
              <a:t>的存在”</a:t>
            </a:r>
            <a:r>
              <a:rPr lang="en-US" altLang="zh-CN" sz="2800" dirty="0">
                <a:latin typeface="Heiti TC Medium" pitchFamily="2" charset="-128"/>
                <a:ea typeface="Heiti TC Medium" pitchFamily="2" charset="-128"/>
              </a:rPr>
              <a:t>infinite perfect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Heiti TC Medium" pitchFamily="2" charset="-128"/>
                <a:ea typeface="Heiti TC Medium" pitchFamily="2" charset="-128"/>
              </a:rPr>
              <a:t>从理性推论证明上帝。哪一位上帝？</a:t>
            </a:r>
            <a:endParaRPr lang="en-SG" altLang="zh-CN" sz="28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Heiti TC Medium" pitchFamily="2" charset="-128"/>
                <a:ea typeface="Heiti TC Medium" pitchFamily="2" charset="-128"/>
              </a:rPr>
              <a:t>同样的理论能否被用来推理其它事物？或神？</a:t>
            </a:r>
            <a:endParaRPr lang="en-US" altLang="zh-CN" sz="28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en-SG" altLang="zh-CN" sz="2800" dirty="0">
                <a:latin typeface="Heiti TC Medium" pitchFamily="2" charset="-128"/>
                <a:ea typeface="Heiti TC Medium" pitchFamily="2" charset="-128"/>
              </a:rPr>
              <a:t>E.g. </a:t>
            </a:r>
            <a:r>
              <a:rPr lang="zh-CN" altLang="en-US" sz="2800" dirty="0">
                <a:latin typeface="Heiti TC Medium" pitchFamily="2" charset="-128"/>
                <a:ea typeface="Heiti TC Medium" pitchFamily="2" charset="-128"/>
              </a:rPr>
              <a:t>无限完美的凯蒂猫 。存在</a:t>
            </a:r>
            <a:r>
              <a:rPr lang="ja-JP" altLang="en-US" sz="2800">
                <a:latin typeface="Heiti TC Medium" pitchFamily="2" charset="-128"/>
                <a:ea typeface="Heiti TC Medium" pitchFamily="2" charset="-128"/>
              </a:rPr>
              <a:t>脑海里的凯蒂猫 </a:t>
            </a:r>
            <a:r>
              <a:rPr lang="zh-CN" altLang="en-US" sz="2800" dirty="0">
                <a:latin typeface="Heiti TC Medium" pitchFamily="2" charset="-128"/>
                <a:ea typeface="Heiti TC Medium" pitchFamily="2" charset="-128"/>
              </a:rPr>
              <a:t>，</a:t>
            </a:r>
            <a:r>
              <a:rPr lang="zh-CN" altLang="en-US" sz="2800" dirty="0">
                <a:solidFill>
                  <a:srgbClr val="00B0F0"/>
                </a:solidFill>
                <a:latin typeface="Heiti TC Medium" pitchFamily="2" charset="-128"/>
                <a:ea typeface="Heiti TC Medium" pitchFamily="2" charset="-128"/>
              </a:rPr>
              <a:t>真实存在是更加完美的</a:t>
            </a:r>
            <a:r>
              <a:rPr lang="zh-CN" altLang="en-US" sz="2800" dirty="0">
                <a:latin typeface="Heiti TC Medium" pitchFamily="2" charset="-128"/>
                <a:ea typeface="Heiti TC Medium" pitchFamily="2" charset="-128"/>
              </a:rPr>
              <a:t>所以无限完美的凯蒂猫是存在的？</a:t>
            </a:r>
            <a:endParaRPr lang="en-SG" altLang="zh-CN" sz="28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endParaRPr lang="en-SG" altLang="ja-JP" sz="2400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A33A73B-D329-2A49-9249-10438F96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68" y="2821826"/>
            <a:ext cx="2492176" cy="3742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23BA3-2F88-4F47-8DD1-AF8B6754F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81821"/>
            <a:ext cx="1386778" cy="10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6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9F42A-B2B6-DDBA-E232-52A1EDA29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67D851DE-3D06-219D-40A3-16954A399D7A}"/>
              </a:ext>
            </a:extLst>
          </p:cNvPr>
          <p:cNvSpPr/>
          <p:nvPr/>
        </p:nvSpPr>
        <p:spPr>
          <a:xfrm>
            <a:off x="4311185" y="2580317"/>
            <a:ext cx="3206496" cy="215493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36928-C437-278E-5411-CA5E2079D391}"/>
              </a:ext>
            </a:extLst>
          </p:cNvPr>
          <p:cNvSpPr txBox="1"/>
          <p:nvPr/>
        </p:nvSpPr>
        <p:spPr>
          <a:xfrm>
            <a:off x="6581896" y="4427476"/>
            <a:ext cx="45833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古典护教学 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Classical</a:t>
            </a:r>
          </a:p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通过理性证明神存在</a:t>
            </a:r>
            <a:endParaRPr lang="en-US" altLang="zh-CN" sz="2400" b="1" dirty="0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2400" b="1" dirty="0"/>
              <a:t>先提出理性论证（如宇宙论），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再展示基督信仰的历史证据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10CBC-1B6E-8782-80AB-F2CF4E19A671}"/>
              </a:ext>
            </a:extLst>
          </p:cNvPr>
          <p:cNvSpPr txBox="1"/>
          <p:nvPr/>
        </p:nvSpPr>
        <p:spPr>
          <a:xfrm>
            <a:off x="0" y="4181255"/>
            <a:ext cx="61542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</a:rPr>
              <a:t>证据护教学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Evidential</a:t>
            </a:r>
          </a:p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从历史、经验证据出发</a:t>
            </a:r>
            <a:endParaRPr lang="en-US" altLang="zh-CN" sz="2400" b="1" dirty="0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2400" b="1" dirty="0"/>
              <a:t>呈现基督信仰的关键历史事实：</a:t>
            </a:r>
          </a:p>
          <a:p>
            <a:pPr algn="ctr"/>
            <a:r>
              <a:rPr lang="zh-CN" altLang="en-US" sz="2400" b="1" dirty="0"/>
              <a:t>耶稣的死而复活（林前</a:t>
            </a:r>
            <a:r>
              <a:rPr lang="en-US" altLang="zh-CN" sz="2400" b="1" dirty="0"/>
              <a:t>15:3–8</a:t>
            </a:r>
            <a:r>
              <a:rPr lang="zh-CN" altLang="en-US" sz="2400" b="1" dirty="0"/>
              <a:t>）</a:t>
            </a:r>
          </a:p>
          <a:p>
            <a:pPr algn="ctr"/>
            <a:r>
              <a:rPr lang="zh-CN" altLang="en-US" sz="2400" b="1" dirty="0"/>
              <a:t>圣经文献的抄本数量、准确性、历史背景等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9CF0A-ED7A-C24E-6EEA-F963A221C28D}"/>
              </a:ext>
            </a:extLst>
          </p:cNvPr>
          <p:cNvSpPr txBox="1"/>
          <p:nvPr/>
        </p:nvSpPr>
        <p:spPr>
          <a:xfrm>
            <a:off x="2680215" y="255051"/>
            <a:ext cx="64684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</a:rPr>
              <a:t>前设护教学 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Presuppositional</a:t>
            </a:r>
          </a:p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圣经世界观为前提</a:t>
            </a:r>
            <a:endParaRPr lang="en-US" altLang="zh-CN" sz="2400" b="1" dirty="0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2400" b="1" dirty="0"/>
              <a:t>以圣经为出发点（非中立地带）</a:t>
            </a:r>
          </a:p>
          <a:p>
            <a:pPr algn="ctr"/>
            <a:r>
              <a:rPr lang="zh-CN" altLang="en-US" sz="2400" b="1" dirty="0"/>
              <a:t>揭示非信徒世界观的矛盾与崩解</a:t>
            </a:r>
          </a:p>
          <a:p>
            <a:pPr algn="ctr"/>
            <a:r>
              <a:rPr lang="zh-CN" altLang="en-US" sz="2400" b="1" dirty="0"/>
              <a:t>强调唯有基督教世界观解释人类经验的一致性</a:t>
            </a:r>
          </a:p>
        </p:txBody>
      </p:sp>
    </p:spTree>
    <p:extLst>
      <p:ext uri="{BB962C8B-B14F-4D97-AF65-F5344CB8AC3E}">
        <p14:creationId xmlns:p14="http://schemas.microsoft.com/office/powerpoint/2010/main" val="21314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799C-BDD2-FA4C-A697-A21121F2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基督徒的护教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1713E-0E6A-4C42-9721-417F26D6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1262270"/>
            <a:ext cx="11923643" cy="4986129"/>
          </a:xfrm>
        </p:spPr>
        <p:txBody>
          <a:bodyPr>
            <a:normAutofit/>
          </a:bodyPr>
          <a:lstStyle/>
          <a:p>
            <a:r>
              <a:rPr lang="ja-JP" altLang="en-US" sz="2800" b="1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我们心里有</a:t>
            </a:r>
            <a:r>
              <a:rPr lang="ja-JP" altLang="en-US" sz="2800" b="1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尊主基督为圣吗</a:t>
            </a:r>
            <a:r>
              <a:rPr lang="zh-CN" altLang="en-US" sz="2800" b="1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？</a:t>
            </a:r>
            <a:endParaRPr lang="en-SG" altLang="zh-CN" sz="2800" b="1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800" b="1">
                <a:latin typeface="SimHei" panose="02010609060101010101" pitchFamily="49" charset="-122"/>
                <a:ea typeface="SimHei" panose="02010609060101010101" pitchFamily="49" charset="-122"/>
              </a:rPr>
              <a:t>我们会为了带领人信主而妥协真理吗？</a:t>
            </a:r>
            <a:endParaRPr lang="en-SG" altLang="zh-CN" sz="2800" b="1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800" b="1">
                <a:latin typeface="SimHei" panose="02010609060101010101" pitchFamily="49" charset="-122"/>
                <a:ea typeface="SimHei" panose="02010609060101010101" pitchFamily="49" charset="-122"/>
              </a:rPr>
              <a:t>我们会为了护教，而放弃神的启示吗？</a:t>
            </a:r>
            <a:endParaRPr lang="en-SG" altLang="zh-CN" sz="2800" b="1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800" b="1">
                <a:latin typeface="SimHei" panose="02010609060101010101" pitchFamily="49" charset="-122"/>
                <a:ea typeface="SimHei" panose="02010609060101010101" pitchFamily="49" charset="-122"/>
              </a:rPr>
              <a:t>放弃神的启示是绝对真理，是否出卖了主？</a:t>
            </a:r>
            <a:endParaRPr lang="en-SG" altLang="zh-CN" sz="2800" b="1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SG" altLang="zh-CN" sz="2800" b="1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ja-JP" altLang="en-US" sz="2800" b="1">
                <a:latin typeface="SimHei" panose="02010609060101010101" pitchFamily="49" charset="-122"/>
                <a:ea typeface="SimHei" panose="02010609060101010101" pitchFamily="49" charset="-122"/>
              </a:rPr>
              <a:t>心灵深处最基本的忠诚信念</a:t>
            </a:r>
            <a:r>
              <a:rPr lang="zh-CN" altLang="en-US" sz="2800" b="1">
                <a:latin typeface="SimHei" panose="02010609060101010101" pitchFamily="49" charset="-122"/>
                <a:ea typeface="SimHei" panose="02010609060101010101" pitchFamily="49" charset="-122"/>
              </a:rPr>
              <a:t>、对象或</a:t>
            </a:r>
            <a:r>
              <a:rPr lang="ja-JP" altLang="en-US" sz="2800" b="1">
                <a:latin typeface="SimHei" panose="02010609060101010101" pitchFamily="49" charset="-122"/>
                <a:ea typeface="SimHei" panose="02010609060101010101" pitchFamily="49" charset="-122"/>
              </a:rPr>
              <a:t>事物</a:t>
            </a:r>
            <a:r>
              <a:rPr lang="zh-CN" altLang="en-US" sz="2800" b="1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SG" altLang="ja-JP" b="1">
                <a:latin typeface="SimHei" panose="02010609060101010101" pitchFamily="49" charset="-122"/>
                <a:ea typeface="SimHei" panose="02010609060101010101" pitchFamily="49" charset="-122"/>
              </a:rPr>
              <a:t>Basic Heart Commitments </a:t>
            </a:r>
          </a:p>
          <a:p>
            <a:r>
              <a:rPr lang="ja-JP" altLang="en-SG" sz="2800" b="1">
                <a:latin typeface="SimHei" panose="02010609060101010101" pitchFamily="49" charset="-122"/>
                <a:ea typeface="SimHei" panose="02010609060101010101" pitchFamily="49" charset="-122"/>
              </a:rPr>
              <a:t>我们</a:t>
            </a:r>
            <a:r>
              <a:rPr lang="ja-JP" altLang="en-US" sz="2800" b="1">
                <a:latin typeface="SimHei" panose="02010609060101010101" pitchFamily="49" charset="-122"/>
                <a:ea typeface="SimHei" panose="02010609060101010101" pitchFamily="49" charset="-122"/>
              </a:rPr>
              <a:t>是否愿意效法先知</a:t>
            </a:r>
            <a:r>
              <a:rPr lang="zh-CN" altLang="en-US" sz="2800" b="1">
                <a:latin typeface="SimHei" panose="02010609060101010101" pitchFamily="49" charset="-122"/>
                <a:ea typeface="SimHei" panose="02010609060101010101" pitchFamily="49" charset="-122"/>
              </a:rPr>
              <a:t>、使徒们、主耶稣 绝不妥协真理之下进行护教？</a:t>
            </a:r>
            <a:endParaRPr lang="en-SG" altLang="zh-CN" sz="2800" b="1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ja-JP" altLang="en-US" sz="2800" b="1">
                <a:latin typeface="SimHei" panose="02010609060101010101" pitchFamily="49" charset="-122"/>
                <a:ea typeface="SimHei" panose="02010609060101010101" pitchFamily="49" charset="-122"/>
              </a:rPr>
              <a:t>先知</a:t>
            </a:r>
            <a:r>
              <a:rPr lang="zh-CN" altLang="en-US" sz="2800" b="1">
                <a:latin typeface="SimHei" panose="02010609060101010101" pitchFamily="49" charset="-122"/>
                <a:ea typeface="SimHei" panose="02010609060101010101" pitchFamily="49" charset="-122"/>
              </a:rPr>
              <a:t>、使徒们、主耶稣所使用的护教方式成功吗？</a:t>
            </a:r>
            <a:endParaRPr lang="en-SG" altLang="ja-JP" sz="2800" b="1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59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5D50-FBE5-074F-AAEF-1439CF60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/>
              <a:t>（前提派）</a:t>
            </a:r>
            <a:r>
              <a:rPr lang="en-US" sz="4400" err="1"/>
              <a:t>基督教</a:t>
            </a:r>
            <a:r>
              <a:rPr lang="en-US" err="1"/>
              <a:t>护教学与人生哲学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12BEE-BB8C-2046-8262-FC6612BB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70398" cy="4195481"/>
          </a:xfrm>
        </p:spPr>
        <p:txBody>
          <a:bodyPr>
            <a:normAutofit/>
          </a:bodyPr>
          <a:lstStyle/>
          <a:p>
            <a:r>
              <a:rPr lang="en-US" sz="2800" err="1"/>
              <a:t>护教学是辨明基督教的人生哲学</a:t>
            </a:r>
            <a:endParaRPr lang="en-US" sz="2800"/>
          </a:p>
          <a:p>
            <a:r>
              <a:rPr lang="en-US" sz="2800" err="1">
                <a:solidFill>
                  <a:prstClr val="white"/>
                </a:solidFill>
              </a:rPr>
              <a:t>护教学</a:t>
            </a:r>
            <a:r>
              <a:rPr lang="en-US" sz="2800" err="1"/>
              <a:t>驳斥所有非基督教的人生哲学</a:t>
            </a:r>
            <a:endParaRPr lang="en-US" sz="2800"/>
          </a:p>
          <a:p>
            <a:r>
              <a:rPr lang="zh-CN" altLang="en-US" sz="2800"/>
              <a:t>范泰尔</a:t>
            </a:r>
            <a:endParaRPr lang="en-SG" altLang="zh-CN" sz="2800"/>
          </a:p>
          <a:p>
            <a:pPr marL="0" indent="0">
              <a:buNone/>
            </a:pPr>
            <a:endParaRPr lang="en-SG" sz="2800"/>
          </a:p>
          <a:p>
            <a:r>
              <a:rPr lang="zh-CN" altLang="en-US" sz="2400"/>
              <a:t>当你提出某些基督教的立场、看法、价值观、世界观、道德观时，不信的人往往就会提出反对或攻击。我们就必须进行护教与反驳。所以护教不应该单单属于护教课程。其实每一个人都曾经面对这样的反对与挑战，而以圣经呈现的理念来进行护教。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1154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2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A82282-89A3-F54E-87F0-3C8C186C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20822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0" i="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理论基础的重要性</a:t>
            </a:r>
            <a:endParaRPr lang="en-US" sz="6000" b="0" i="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Text, calendar&#10;&#10;Description automatically generated">
            <a:extLst>
              <a:ext uri="{FF2B5EF4-FFF2-40B4-BE49-F238E27FC236}">
                <a16:creationId xmlns:a16="http://schemas.microsoft.com/office/drawing/2014/main" id="{D10FE35A-6BBE-7C46-A6D6-99EE670A55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329" y="647698"/>
            <a:ext cx="4171606" cy="5562139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0E3F7-049A-9C45-9F7F-2CAAF26D9152}"/>
              </a:ext>
            </a:extLst>
          </p:cNvPr>
          <p:cNvSpPr txBox="1"/>
          <p:nvPr/>
        </p:nvSpPr>
        <p:spPr>
          <a:xfrm>
            <a:off x="7610842" y="4440676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err="1">
                <a:latin typeface="Heiti TC Medium" pitchFamily="2" charset="-128"/>
                <a:ea typeface="Heiti TC Medium" pitchFamily="2" charset="-128"/>
              </a:rPr>
              <a:t>内功</a:t>
            </a:r>
            <a:r>
              <a:rPr lang="zh-CN" altLang="en-US" sz="3600">
                <a:latin typeface="Heiti TC Medium" pitchFamily="2" charset="-128"/>
                <a:ea typeface="Heiti TC Medium" pitchFamily="2" charset="-128"/>
              </a:rPr>
              <a:t> 与 </a:t>
            </a:r>
            <a:r>
              <a:rPr lang="zh-CN" altLang="en-SG" sz="3600">
                <a:latin typeface="Heiti TC Medium" pitchFamily="2" charset="-128"/>
                <a:ea typeface="Heiti TC Medium" pitchFamily="2" charset="-128"/>
              </a:rPr>
              <a:t>外功</a:t>
            </a:r>
            <a:endParaRPr lang="en-US" sz="360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97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EA6C-BDB1-8C46-B2E6-73ADA07E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80" y="290084"/>
            <a:ext cx="6833051" cy="869481"/>
          </a:xfrm>
        </p:spPr>
        <p:txBody>
          <a:bodyPr/>
          <a:lstStyle/>
          <a:p>
            <a:r>
              <a:rPr lang="en-US" dirty="0" err="1"/>
              <a:t>有神论</a:t>
            </a:r>
            <a:r>
              <a:rPr lang="zh-CN" altLang="en-US" dirty="0"/>
              <a:t> </a:t>
            </a:r>
            <a:r>
              <a:rPr lang="zh-CN" altLang="en-US" sz="1600" dirty="0"/>
              <a:t>（圣经中的有神论） </a:t>
            </a:r>
            <a:r>
              <a:rPr lang="en-US" altLang="zh-CN" dirty="0"/>
              <a:t>vs </a:t>
            </a:r>
            <a:r>
              <a:rPr lang="zh-CN" altLang="en-US" dirty="0"/>
              <a:t> </a:t>
            </a:r>
            <a:r>
              <a:rPr lang="en-US" dirty="0" err="1"/>
              <a:t>证据派</a:t>
            </a:r>
            <a:br>
              <a:rPr lang="en-US" dirty="0"/>
            </a:br>
            <a:r>
              <a:rPr lang="en-US" altLang="zh-CN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9721D-72FD-8D4D-9180-36587248A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201" y="3239430"/>
            <a:ext cx="2437624" cy="1619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DDA96-285A-9B48-B730-22BE3EF14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112" y="1860681"/>
            <a:ext cx="5680233" cy="2997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7D2A7-D65F-0947-9BDF-95F2C2B6C45C}"/>
              </a:ext>
            </a:extLst>
          </p:cNvPr>
          <p:cNvSpPr txBox="1"/>
          <p:nvPr/>
        </p:nvSpPr>
        <p:spPr>
          <a:xfrm>
            <a:off x="1428355" y="5350819"/>
            <a:ext cx="9826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err="1"/>
              <a:t>例如</a:t>
            </a:r>
            <a:r>
              <a:rPr lang="zh-CN" altLang="en-US"/>
              <a:t>：即使我们能够证明耶稣真的从死里复活，难道非信徒就真的会接受耶稣就是神的儿子？ 神是三一神？</a:t>
            </a:r>
            <a:endParaRPr lang="en-SG" altLang="zh-CN"/>
          </a:p>
          <a:p>
            <a:endParaRPr lang="en-SG"/>
          </a:p>
          <a:p>
            <a:r>
              <a:rPr lang="zh-CN" altLang="en-US"/>
              <a:t>所以无法单单靠证据，还是必须回到圣经中的有神论 指出人为何拒绝所有见证神的依据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8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8956-A4DA-B749-A0A9-C2E2A4A9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圣经的护教方式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B38321-642A-764F-89F0-8EE52023DC73}"/>
              </a:ext>
            </a:extLst>
          </p:cNvPr>
          <p:cNvSpPr/>
          <p:nvPr/>
        </p:nvSpPr>
        <p:spPr>
          <a:xfrm>
            <a:off x="2141166" y="1853248"/>
            <a:ext cx="2320786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圣经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BD7C62-8E0A-734C-9043-9FDD70248040}"/>
              </a:ext>
            </a:extLst>
          </p:cNvPr>
          <p:cNvSpPr/>
          <p:nvPr/>
        </p:nvSpPr>
        <p:spPr>
          <a:xfrm>
            <a:off x="7507357" y="3552839"/>
            <a:ext cx="2320786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圣经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18896B-00F3-9C44-BA68-C7B4A95ECBCA}"/>
              </a:ext>
            </a:extLst>
          </p:cNvPr>
          <p:cNvGrpSpPr/>
          <p:nvPr/>
        </p:nvGrpSpPr>
        <p:grpSpPr>
          <a:xfrm>
            <a:off x="7507357" y="1853248"/>
            <a:ext cx="2320786" cy="1699591"/>
            <a:chOff x="1943364" y="3508513"/>
            <a:chExt cx="1421296" cy="1699591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E355826A-70FE-3C4A-800F-71A57E7A915F}"/>
                </a:ext>
              </a:extLst>
            </p:cNvPr>
            <p:cNvSpPr/>
            <p:nvPr/>
          </p:nvSpPr>
          <p:spPr>
            <a:xfrm>
              <a:off x="1943364" y="3508513"/>
              <a:ext cx="1421296" cy="636104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434C6E-34CD-3243-8FAB-B744A9E52483}"/>
                </a:ext>
              </a:extLst>
            </p:cNvPr>
            <p:cNvSpPr/>
            <p:nvPr/>
          </p:nvSpPr>
          <p:spPr>
            <a:xfrm>
              <a:off x="1943364" y="4144617"/>
              <a:ext cx="1421296" cy="10634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/>
                <a:t>护教理论</a:t>
              </a:r>
              <a:r>
                <a:rPr lang="en-US" altLang="zh-CN"/>
                <a:t>/</a:t>
              </a:r>
              <a:r>
                <a:rPr lang="zh-CN" altLang="en-US"/>
                <a:t>证据</a:t>
              </a:r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9083E1-1931-5D49-8102-A75CD238BCBA}"/>
              </a:ext>
            </a:extLst>
          </p:cNvPr>
          <p:cNvGrpSpPr/>
          <p:nvPr/>
        </p:nvGrpSpPr>
        <p:grpSpPr>
          <a:xfrm>
            <a:off x="2141166" y="2479413"/>
            <a:ext cx="2320786" cy="1699591"/>
            <a:chOff x="1943364" y="3508513"/>
            <a:chExt cx="1421296" cy="1699591"/>
          </a:xfrm>
        </p:grpSpPr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1069B92C-B54A-EA4D-AB15-E947E6164117}"/>
                </a:ext>
              </a:extLst>
            </p:cNvPr>
            <p:cNvSpPr/>
            <p:nvPr/>
          </p:nvSpPr>
          <p:spPr>
            <a:xfrm>
              <a:off x="1943364" y="3508513"/>
              <a:ext cx="1421296" cy="636104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FC9E68-B5AA-934A-A99B-0EF831637B7D}"/>
                </a:ext>
              </a:extLst>
            </p:cNvPr>
            <p:cNvSpPr/>
            <p:nvPr/>
          </p:nvSpPr>
          <p:spPr>
            <a:xfrm>
              <a:off x="1943364" y="4144617"/>
              <a:ext cx="1421296" cy="10634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/>
                <a:t>护教理论</a:t>
              </a:r>
              <a:r>
                <a:rPr lang="en-US" altLang="ja-JP"/>
                <a:t>/</a:t>
              </a:r>
              <a:r>
                <a:rPr lang="ja-JP" altLang="en-US"/>
                <a:t>证据</a:t>
              </a:r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34E97B-D2CD-1542-BCAE-C30E10646B4C}"/>
              </a:ext>
            </a:extLst>
          </p:cNvPr>
          <p:cNvSpPr txBox="1"/>
          <p:nvPr/>
        </p:nvSpPr>
        <p:spPr>
          <a:xfrm>
            <a:off x="2058159" y="4517925"/>
            <a:ext cx="75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>
                <a:latin typeface="Hei" pitchFamily="2" charset="-122"/>
              </a:rPr>
              <a:t>挪亚方舟</a:t>
            </a:r>
            <a:r>
              <a:rPr lang="zh-CN" altLang="en-US" b="1" dirty="0">
                <a:latin typeface="Hei" pitchFamily="2" charset="-122"/>
                <a:ea typeface="Hei" pitchFamily="2" charset="-122"/>
              </a:rPr>
              <a:t>？</a:t>
            </a:r>
            <a:r>
              <a:rPr lang="en-US" altLang="zh-CN" b="1" dirty="0">
                <a:latin typeface="Hei" pitchFamily="2" charset="-122"/>
                <a:ea typeface="Hei" pitchFamily="2" charset="-122"/>
              </a:rPr>
              <a:t>, </a:t>
            </a:r>
            <a:r>
              <a:rPr lang="zh-CN" altLang="en-US" b="1" dirty="0">
                <a:latin typeface="Hei" pitchFamily="2" charset="-122"/>
                <a:ea typeface="Hei" pitchFamily="2" charset="-122"/>
              </a:rPr>
              <a:t>多文化中记载古时大洪水</a:t>
            </a:r>
            <a:r>
              <a:rPr lang="en-US" altLang="zh-CN" b="1" dirty="0">
                <a:latin typeface="Hei" pitchFamily="2" charset="-122"/>
                <a:ea typeface="Hei" pitchFamily="2" charset="-122"/>
              </a:rPr>
              <a:t>?</a:t>
            </a:r>
            <a:endParaRPr lang="en-SG" altLang="zh-CN" b="1" dirty="0">
              <a:latin typeface="Hei" pitchFamily="2" charset="-122"/>
              <a:ea typeface="Hei" pitchFamily="2" charset="-122"/>
            </a:endParaRPr>
          </a:p>
          <a:p>
            <a:pPr>
              <a:lnSpc>
                <a:spcPct val="150000"/>
              </a:lnSpc>
            </a:pPr>
            <a:r>
              <a:rPr lang="ja-JP" altLang="en-US" b="1">
                <a:latin typeface="Hei" pitchFamily="2" charset="-122"/>
              </a:rPr>
              <a:t>用科学理论来证明圣经</a:t>
            </a:r>
            <a:r>
              <a:rPr lang="zh-CN" altLang="en-US" b="1" dirty="0">
                <a:latin typeface="Hei" pitchFamily="2" charset="-122"/>
                <a:ea typeface="Hei" pitchFamily="2" charset="-122"/>
              </a:rPr>
              <a:t>？</a:t>
            </a:r>
            <a:r>
              <a:rPr lang="en-US" b="1" dirty="0">
                <a:latin typeface="Hei" pitchFamily="2" charset="-122"/>
                <a:ea typeface="Hei" pitchFamily="2" charset="-122"/>
              </a:rPr>
              <a:t>e.g. </a:t>
            </a:r>
            <a:r>
              <a:rPr lang="ja-JP" altLang="en-US" b="1">
                <a:latin typeface="Hei" pitchFamily="2" charset="-122"/>
              </a:rPr>
              <a:t>宇宙大爆炸</a:t>
            </a:r>
            <a:r>
              <a:rPr lang="zh-CN" altLang="en-US" b="1" dirty="0">
                <a:latin typeface="Hei" pitchFamily="2" charset="-122"/>
                <a:ea typeface="Hei" pitchFamily="2" charset="-122"/>
              </a:rPr>
              <a:t> </a:t>
            </a:r>
            <a:r>
              <a:rPr lang="en-US" altLang="zh-CN" b="1" dirty="0">
                <a:latin typeface="Hei" pitchFamily="2" charset="-122"/>
                <a:ea typeface="Hei" pitchFamily="2" charset="-122"/>
              </a:rPr>
              <a:t>big bang theory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Hei" pitchFamily="2" charset="-122"/>
                <a:ea typeface="Hei" pitchFamily="2" charset="-122"/>
              </a:rPr>
              <a:t>用理性、哲学来尝试证明上帝或圣经。</a:t>
            </a:r>
            <a:endParaRPr lang="en-US" altLang="zh-CN" b="1" dirty="0">
              <a:latin typeface="Hei" pitchFamily="2" charset="-122"/>
              <a:ea typeface="Hei" pitchFamily="2" charset="-122"/>
            </a:endParaRPr>
          </a:p>
          <a:p>
            <a:pPr>
              <a:lnSpc>
                <a:spcPct val="150000"/>
              </a:lnSpc>
            </a:pPr>
            <a:endParaRPr lang="en-SG" altLang="zh-CN" dirty="0"/>
          </a:p>
          <a:p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644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8956-A4DA-B749-A0A9-C2E2A4A9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圣经的护教方式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BD7C62-8E0A-734C-9043-9FDD70248040}"/>
              </a:ext>
            </a:extLst>
          </p:cNvPr>
          <p:cNvSpPr/>
          <p:nvPr/>
        </p:nvSpPr>
        <p:spPr>
          <a:xfrm>
            <a:off x="2821845" y="3225524"/>
            <a:ext cx="2320786" cy="867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圣经内有护教理论</a:t>
            </a:r>
            <a:endParaRPr lang="en-SG" altLang="ja-JP"/>
          </a:p>
          <a:p>
            <a:pPr algn="ctr"/>
            <a:r>
              <a:rPr lang="zh-CN" altLang="en-US"/>
              <a:t>（系统神学*表达）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18896B-00F3-9C44-BA68-C7B4A95ECBCA}"/>
              </a:ext>
            </a:extLst>
          </p:cNvPr>
          <p:cNvGrpSpPr/>
          <p:nvPr/>
        </p:nvGrpSpPr>
        <p:grpSpPr>
          <a:xfrm>
            <a:off x="2821845" y="1525933"/>
            <a:ext cx="2320786" cy="1699591"/>
            <a:chOff x="1943364" y="3508513"/>
            <a:chExt cx="1421296" cy="1699591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E355826A-70FE-3C4A-800F-71A57E7A915F}"/>
                </a:ext>
              </a:extLst>
            </p:cNvPr>
            <p:cNvSpPr/>
            <p:nvPr/>
          </p:nvSpPr>
          <p:spPr>
            <a:xfrm>
              <a:off x="1943364" y="3508513"/>
              <a:ext cx="1421296" cy="636104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434C6E-34CD-3243-8FAB-B744A9E52483}"/>
                </a:ext>
              </a:extLst>
            </p:cNvPr>
            <p:cNvSpPr/>
            <p:nvPr/>
          </p:nvSpPr>
          <p:spPr>
            <a:xfrm>
              <a:off x="1943364" y="4144617"/>
              <a:ext cx="1421296" cy="10634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/>
                <a:t>所有护教理论</a:t>
              </a:r>
              <a:endParaRPr lang="en-SG" altLang="ja-JP"/>
            </a:p>
            <a:p>
              <a:pPr algn="ctr"/>
              <a:r>
                <a:rPr lang="ja-JP" altLang="en-US"/>
                <a:t>或</a:t>
              </a:r>
              <a:endParaRPr lang="en-SG" altLang="ja-JP"/>
            </a:p>
            <a:p>
              <a:pPr algn="ctr"/>
              <a:r>
                <a:rPr lang="ja-JP" altLang="en-US"/>
                <a:t>证据</a:t>
              </a:r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B118021-0B5E-734B-8AF9-CB8422FDAF1A}"/>
              </a:ext>
            </a:extLst>
          </p:cNvPr>
          <p:cNvSpPr txBox="1"/>
          <p:nvPr/>
        </p:nvSpPr>
        <p:spPr>
          <a:xfrm>
            <a:off x="6172516" y="3405074"/>
            <a:ext cx="609810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altLang="ja-JP" b="1">
                <a:latin typeface="Hei" pitchFamily="2" charset="-122"/>
              </a:rPr>
              <a:t>primary </a:t>
            </a:r>
            <a:r>
              <a:rPr lang="ja-JP" altLang="en-US" b="1">
                <a:latin typeface="Hei" pitchFamily="2" charset="-122"/>
              </a:rPr>
              <a:t>基础</a:t>
            </a:r>
            <a:endParaRPr lang="en-SG" altLang="zh-CN" b="1">
              <a:latin typeface="Hei" pitchFamily="2" charset="-122"/>
              <a:ea typeface="Hei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AFA85B-AED3-6B4D-8AEA-BF455D79F9DB}"/>
              </a:ext>
            </a:extLst>
          </p:cNvPr>
          <p:cNvSpPr txBox="1"/>
          <p:nvPr/>
        </p:nvSpPr>
        <p:spPr>
          <a:xfrm>
            <a:off x="2424210" y="4310828"/>
            <a:ext cx="7343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「证据」主要是处理历史层面等；或科学证据等</a:t>
            </a:r>
            <a:endParaRPr lang="en-SG" altLang="zh-CN" dirty="0"/>
          </a:p>
          <a:p>
            <a:r>
              <a:rPr lang="zh-CN" altLang="en-US" dirty="0"/>
              <a:t>“有神论”「护教学」主要是处理基督教哲学层面。</a:t>
            </a:r>
            <a:endParaRPr lang="en-SG" altLang="zh-CN" dirty="0"/>
          </a:p>
          <a:p>
            <a:r>
              <a:rPr lang="zh-CN" altLang="en-US" dirty="0"/>
              <a:t>二者有各自的分工，然而也应不断地密切合作。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127CB3-BBAF-4048-BCD4-8B304D821835}"/>
              </a:ext>
            </a:extLst>
          </p:cNvPr>
          <p:cNvSpPr txBox="1"/>
          <p:nvPr/>
        </p:nvSpPr>
        <p:spPr>
          <a:xfrm>
            <a:off x="2424210" y="5433261"/>
            <a:ext cx="7343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圣经启示我们以有神论为前提的护教学方法（即基督教的哲学观），不仅记载历史，也为我们提供解释历史的哲学基础，同时也奠定了心理学、社会学等各人文学科的根本基础。</a:t>
            </a: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44A12267-6CE4-174D-8B7C-2A5E1A7CBE5F}"/>
              </a:ext>
            </a:extLst>
          </p:cNvPr>
          <p:cNvSpPr/>
          <p:nvPr/>
        </p:nvSpPr>
        <p:spPr>
          <a:xfrm>
            <a:off x="5440123" y="3437863"/>
            <a:ext cx="579362" cy="50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010AF6-EBED-2B49-82AD-F3AC71471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450" y="84137"/>
            <a:ext cx="5680233" cy="29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355</TotalTime>
  <Words>2958</Words>
  <Application>Microsoft Macintosh PowerPoint</Application>
  <PresentationFormat>Widescreen</PresentationFormat>
  <Paragraphs>262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Galatia SIL</vt:lpstr>
      <vt:lpstr>Hei</vt:lpstr>
      <vt:lpstr>HEITI TC MEDIUM</vt:lpstr>
      <vt:lpstr>HEITI TC MEDIUM</vt:lpstr>
      <vt:lpstr>PMingLiU</vt:lpstr>
      <vt:lpstr>SimHei</vt:lpstr>
      <vt:lpstr>Calibri</vt:lpstr>
      <vt:lpstr>Century Gothic</vt:lpstr>
      <vt:lpstr>Wingdings 3</vt:lpstr>
      <vt:lpstr>Ion</vt:lpstr>
      <vt:lpstr>基本护教学 </vt:lpstr>
      <vt:lpstr>你对学习护教学有什么期望？</vt:lpstr>
      <vt:lpstr>什么是护教学？ </vt:lpstr>
      <vt:lpstr>基督徒的护教</vt:lpstr>
      <vt:lpstr>（前提派）基督教护教学与人生哲学</vt:lpstr>
      <vt:lpstr>理论基础的重要性</vt:lpstr>
      <vt:lpstr>有神论 （圣经中的有神论） vs  证据派  </vt:lpstr>
      <vt:lpstr>圣经的护教方式</vt:lpstr>
      <vt:lpstr>圣经的护教方式</vt:lpstr>
      <vt:lpstr>圣经的护教方式</vt:lpstr>
      <vt:lpstr>系统神学  的必要性</vt:lpstr>
      <vt:lpstr>以生命活出道  的必要性</vt:lpstr>
      <vt:lpstr>将人所有的心意夺回</vt:lpstr>
      <vt:lpstr>将人所有的心意夺回</vt:lpstr>
      <vt:lpstr>护教</vt:lpstr>
      <vt:lpstr>学习护教学的好处</vt:lpstr>
      <vt:lpstr>学习护教学的一些基本要求</vt:lpstr>
      <vt:lpstr>对护教的一些错误观念</vt:lpstr>
      <vt:lpstr>护教态度</vt:lpstr>
      <vt:lpstr>以生命榜样为护教</vt:lpstr>
      <vt:lpstr>PowerPoint Presentation</vt:lpstr>
      <vt:lpstr>PowerPoint Presentation</vt:lpstr>
      <vt:lpstr>托马斯·阿奎那 Thomas Aquinas</vt:lpstr>
      <vt:lpstr>托马斯·阿奎那 Thomas Aquinas</vt:lpstr>
      <vt:lpstr>托马斯·阿奎那</vt:lpstr>
      <vt:lpstr>托马斯·阿奎那</vt:lpstr>
      <vt:lpstr>托马斯·阿奎那</vt:lpstr>
      <vt:lpstr>托马斯·阿奎那</vt:lpstr>
      <vt:lpstr>托马斯·阿奎那</vt:lpstr>
      <vt:lpstr>本体论论证ontological argument </vt:lpstr>
      <vt:lpstr>道德论证 Moral argument</vt:lpstr>
      <vt:lpstr>道德论证 Moral argument</vt:lpstr>
      <vt:lpstr>以理性的理论来证明神有什么缺陷？  </vt:lpstr>
      <vt:lpstr>人会接受以理性的理论来证明神吗？  </vt:lpstr>
      <vt:lpstr>即使我们能够证明，并给出证据，人就一定会因此相信吗？ </vt:lpstr>
      <vt:lpstr>  我们可以使用这些理论吗？</vt:lpstr>
      <vt:lpstr>本体论论证ontological argument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护教学 </dc:title>
  <dc:creator>nelson lee</dc:creator>
  <cp:lastModifiedBy>nelson lee</cp:lastModifiedBy>
  <cp:revision>42</cp:revision>
  <cp:lastPrinted>2025-07-22T03:00:04Z</cp:lastPrinted>
  <dcterms:created xsi:type="dcterms:W3CDTF">2020-05-25T10:59:26Z</dcterms:created>
  <dcterms:modified xsi:type="dcterms:W3CDTF">2025-07-23T02:31:46Z</dcterms:modified>
</cp:coreProperties>
</file>