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90" r:id="rId3"/>
    <p:sldId id="474" r:id="rId4"/>
    <p:sldId id="473" r:id="rId5"/>
    <p:sldId id="475" r:id="rId6"/>
    <p:sldId id="470" r:id="rId7"/>
    <p:sldId id="424" r:id="rId8"/>
    <p:sldId id="471" r:id="rId9"/>
    <p:sldId id="376" r:id="rId10"/>
    <p:sldId id="425" r:id="rId11"/>
    <p:sldId id="426" r:id="rId12"/>
    <p:sldId id="472" r:id="rId13"/>
    <p:sldId id="477" r:id="rId14"/>
    <p:sldId id="478" r:id="rId15"/>
    <p:sldId id="476" r:id="rId16"/>
    <p:sldId id="442" r:id="rId17"/>
    <p:sldId id="459" r:id="rId18"/>
    <p:sldId id="443" r:id="rId19"/>
    <p:sldId id="445" r:id="rId20"/>
    <p:sldId id="446" r:id="rId21"/>
    <p:sldId id="469" r:id="rId22"/>
    <p:sldId id="448" r:id="rId23"/>
    <p:sldId id="449" r:id="rId24"/>
    <p:sldId id="450" r:id="rId25"/>
    <p:sldId id="451" r:id="rId26"/>
    <p:sldId id="479" r:id="rId27"/>
    <p:sldId id="460" r:id="rId28"/>
    <p:sldId id="453" r:id="rId29"/>
    <p:sldId id="3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13/7/2025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13/7/2025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13/7/2025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321171" y="866868"/>
            <a:ext cx="8376750" cy="4370940"/>
          </a:xfrm>
          <a:prstGeom prst="rect">
            <a:avLst/>
          </a:prstGeom>
          <a:noFill/>
        </p:spPr>
        <p:txBody>
          <a:bodyPr wrap="square" rtlCol="0">
            <a:spAutoFit/>
          </a:bodyPr>
          <a:lstStyle/>
          <a:p>
            <a:pPr>
              <a:spcAft>
                <a:spcPts val="1200"/>
              </a:spcAft>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2400"/>
              </a:spcAft>
              <a:buFont typeface="Wingdings" panose="05000000000000000000" pitchFamily="2" charset="2"/>
              <a:buChar char="Ø"/>
            </a:pP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这部书深入探讨了基督救赎之死的目的与成就，旨在捍卫改革宗神学所强调的“限定的赎罪（</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Limited Atonement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）”或“特定的救赎（</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Particular Redemption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）”教义，即</a:t>
            </a:r>
            <a:r>
              <a:rPr lang="zh-CN" altLang="en-US" b="1" dirty="0">
                <a:latin typeface="Segoe UI Black" panose="020B0A02040204020203" pitchFamily="34" charset="0"/>
                <a:ea typeface="迷你简粗仿宋" panose="02010604000101010101" pitchFamily="2" charset="-122"/>
                <a:cs typeface="Times New Roman" panose="02020603050405020304" pitchFamily="18" charset="0"/>
              </a:rPr>
              <a:t>基督的赎罪</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确实并有效地救赎了神所拣选的子民，而非仅仅为所有人提供一个普遍但不确定的救恩之可能性。</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第一章：论基督之死的目的</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探讨圣父与圣子在基督受死上的旨意，以及基督之死要达到的目的。</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第二章：论“目的”在神学中的定义与作用</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澄清“目的”（或“终极目标”）的概念及其在神的工作中的作用，为理解救赎教义打下基础。</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68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A555-DB48-DE4B-8129-7AD3A5D372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D58E5F2-359A-CA4F-E386-406DE764043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5ACB70C-B2AA-C6C4-BAC6-D10982B1D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D7233A-7BFE-4169-9DC4-15EC13C9BE62}"/>
              </a:ext>
            </a:extLst>
          </p:cNvPr>
          <p:cNvSpPr txBox="1"/>
          <p:nvPr/>
        </p:nvSpPr>
        <p:spPr>
          <a:xfrm>
            <a:off x="448574" y="625328"/>
            <a:ext cx="11249345" cy="3534814"/>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第一章的内容</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AutoNum type="arabicPeriod"/>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圣父与圣子的救赎旨意：为要拯救特定的子民</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Tx/>
              <a:buAutoNum type="arabicPeriod"/>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Tx/>
              <a:buAutoNum type="arabicPeriod"/>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对普遍救赎观点的质疑：神的旨意岂能落空？</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664508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2FF9B-D881-3E70-5F5D-130E4E0111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B54351F-095A-A84C-7437-03DBE991F9E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D74A506-0863-8D4A-BA02-2E2277225E2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36DDEFA-448E-488D-2B58-B7E7404BF195}"/>
              </a:ext>
            </a:extLst>
          </p:cNvPr>
          <p:cNvSpPr txBox="1"/>
          <p:nvPr/>
        </p:nvSpPr>
        <p:spPr>
          <a:xfrm>
            <a:off x="448574" y="625328"/>
            <a:ext cx="11249345" cy="5125249"/>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圣经说基督耶稣的死是为了救赎人脱离罪而付的代价。从某种意义上来说，这是正确的；但这里存在着一个问题：</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基督的死是救赎所有人脱离他们的罪还是仅仅救赎一部分人脱离他们的罪？</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在这个问题上，基督徒的观点存在着分歧，那么圣经是怎样说的呢？</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如果我们说基督是为每个人死，那么我们就不能同时说祂只为那些神所拣选的人而死。换言之，如果基督为每个人死，神拣选一些特定的人又是为了什么呢？显然是没有必要。</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另一方面，如果我们说，神的确拣选了一些特定的人（正如圣经所启示的），那么说基督为每个人而死就站不住脚了。</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422658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0E145-6F25-671B-6848-DB8D22A959F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337B7BC-8CE3-E9A7-E9E0-735FC846D8D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A7FB0DD-2CDB-D563-343D-164F1ECDFCF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ECB3256-81E3-968A-3EE9-D07026CB0A93}"/>
              </a:ext>
            </a:extLst>
          </p:cNvPr>
          <p:cNvSpPr txBox="1"/>
          <p:nvPr/>
        </p:nvSpPr>
        <p:spPr>
          <a:xfrm>
            <a:off x="448574" y="625328"/>
            <a:ext cx="11249345" cy="4176271"/>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如果我们说基督是为所有人所付的赎价，那么以下两点必有其一是正确的：</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所有人都必定有能力接受或拒绝那救赎；</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所有人都必定实际地被基督所救赎，无论他们知道这事与否。</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这两点中有一点是正确的话，基督为所有人而死才可能是实际的。但第一点否认了圣经关于人无助地死在罪中并且自己无力来就基督的教导。第二点则否认了圣经关于有些人永远失丧的教导并且事实上也是如此。显然，基督为所有人而死的说法存在着巨大的困难。</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13144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6ED46-065F-1E70-DDC2-9098AFECAA3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27A7518-1F54-EF4B-6EAC-FECAB256B10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2BA875F-97FE-9F78-7B62-1923E603461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336DC7B-6C58-EA07-5885-A32DDDE8C12E}"/>
              </a:ext>
            </a:extLst>
          </p:cNvPr>
          <p:cNvSpPr txBox="1"/>
          <p:nvPr/>
        </p:nvSpPr>
        <p:spPr>
          <a:xfrm>
            <a:off x="448574" y="625328"/>
            <a:ext cx="11249345" cy="5112425"/>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那么，为什么很多人说基督为所有人而死呢？或者很多人愿意接受这种说法呢？</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说基督为所有人而死，这听起来会使神更加具有“吸引力”。</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说神同等地爱所有人，这看起来会使祂的爱“更伟大”。</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说基督的死是为所有人所付的赎价，这看起来会使祂的死更具有“价值”。</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圣经使用了“所有人”和“世人”这样的词，这词看起来应该指的是“每个人”。</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lnSpc>
                <a:spcPts val="2500"/>
              </a:lnSpc>
              <a:spcAft>
                <a:spcPts val="2400"/>
              </a:spcAft>
              <a:buFont typeface="+mj-lt"/>
              <a:buAutoNum type="arabicPeriod"/>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虽然一些人不愿意改变自己不虔不敬的生活方式，但他们会十分愿意说基督为所有人而死，这样他们就能够被算入其中。</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628518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1E9B1-2A6A-AB8A-A45B-38DA6A79C10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0FBC984-72FA-FE7B-25AA-0461E7B485F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8720B88-3763-915C-FD47-95BAA9686B0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734BDB7-5297-E11F-B60B-063C16BEFF33}"/>
              </a:ext>
            </a:extLst>
          </p:cNvPr>
          <p:cNvSpPr txBox="1"/>
          <p:nvPr/>
        </p:nvSpPr>
        <p:spPr>
          <a:xfrm>
            <a:off x="448574" y="625328"/>
            <a:ext cx="11249345" cy="2932341"/>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第一章</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开宗明义，探讨基督为何要受死，其目的何在。他从圣经出发，说明基督受死这一救赎之工并非无的放矢；相反，圣父与圣子有明确的旨意和计划，要借着基督之死达成特定的救恩目标。同时，他列举圣经经文展示基督之死实际成就了什么，使我们明白基督之死在信徒身上产生了怎样确切的果效。最后，他提出一个重要的神学问题：如果圣经所启示的基督之死的目的如此明确且果效确实，那么普遍救赎论（认为基督为所有人而死但救恩取决于人自己接受与否）的观点将面临难以解决的矛盾。</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758906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70FFF-4D23-1427-F6C4-6B6D91C16D9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345697A-2EE7-6C69-DB47-93C17D96080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506018F-3938-C8D4-DDD1-66DF4EF9B2B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7748BFB-0819-D62E-F386-0B4BFB957E5B}"/>
              </a:ext>
            </a:extLst>
          </p:cNvPr>
          <p:cNvSpPr txBox="1"/>
          <p:nvPr/>
        </p:nvSpPr>
        <p:spPr>
          <a:xfrm>
            <a:off x="448574" y="625328"/>
            <a:ext cx="11249345" cy="3996735"/>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1.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圣父与圣子的救赎旨意：为要拯救特定的子民</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首先，</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指出，我们必须明白基督之死的“目的”包括两方面：</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父神与圣子在这件事上的旨意和意图；（目的是什么？）</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借基督之死实际上成就并完成的事。（目的是什么？）</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换言之，我们要问：神的旨意</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基督之死</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要达到什么目的？基督自己来到世界又意欲成就什么？</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74480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030F8-80C1-B90E-C8DB-EC235BF5447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4B7F28D-B29F-5825-8A01-4CFB71F58BA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43DCD64-2981-C298-7F28-D4D1664B615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4CCD621-624C-2D22-00CA-5BE17E2E6F90}"/>
              </a:ext>
            </a:extLst>
          </p:cNvPr>
          <p:cNvSpPr txBox="1"/>
          <p:nvPr/>
        </p:nvSpPr>
        <p:spPr>
          <a:xfrm>
            <a:off x="448574" y="625328"/>
            <a:ext cx="11249345" cy="5509200"/>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1.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圣父与圣子的救赎旨意：为要拯救特定的子民</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直接引用了主耶稣和使徒们的话来回答</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p>
          <a:p>
            <a:pPr>
              <a:spcAft>
                <a:spcPts val="1200"/>
              </a:spcAft>
            </a:pPr>
            <a:r>
              <a:rPr lang="en-US" sz="1200" dirty="0">
                <a:highlight>
                  <a:srgbClr val="FFFF00"/>
                </a:highlight>
                <a:latin typeface="Aptos" panose="020B0004020202020204" pitchFamily="34" charset="0"/>
              </a:rPr>
              <a:t>Will you know the end wherefore, and the intention wherewith, Christ came into the world?... the </a:t>
            </a:r>
            <a:r>
              <a:rPr lang="en-US" sz="1200" i="1" dirty="0">
                <a:highlight>
                  <a:srgbClr val="FFFF00"/>
                </a:highlight>
                <a:latin typeface="Aptos" panose="020B0004020202020204" pitchFamily="34" charset="0"/>
              </a:rPr>
              <a:t>Son of man came to save that which was lost</a:t>
            </a:r>
            <a:r>
              <a:rPr lang="en-US" sz="1200" dirty="0">
                <a:highlight>
                  <a:srgbClr val="FFFF00"/>
                </a:highlight>
                <a:latin typeface="Aptos" panose="020B0004020202020204" pitchFamily="34" charset="0"/>
              </a:rPr>
              <a:t>, Matt. 18:11... as is again asserted, Luke 19:10. Ask also his apostles... So Paul, 1 Tim. 1:15, </a:t>
            </a:r>
            <a:r>
              <a:rPr lang="en-US" sz="1200" i="1" dirty="0">
                <a:highlight>
                  <a:srgbClr val="FFFF00"/>
                </a:highlight>
                <a:latin typeface="Aptos" panose="020B0004020202020204" pitchFamily="34" charset="0"/>
              </a:rPr>
              <a:t>This is a faithful saying... that Christ Jesus came into the world to save sinners</a:t>
            </a:r>
            <a:r>
              <a:rPr lang="en-US" sz="1200" dirty="0">
                <a:highlight>
                  <a:srgbClr val="FFFF00"/>
                </a:highlight>
                <a:latin typeface="Aptos" panose="020B0004020202020204" pitchFamily="34" charset="0"/>
              </a:rPr>
              <a:t>. Now, if you will ask who these sinners are... himself tells you, Matt. 20:28, that he came to </a:t>
            </a:r>
            <a:r>
              <a:rPr lang="en-US" sz="1200" i="1" dirty="0">
                <a:highlight>
                  <a:srgbClr val="FFFF00"/>
                </a:highlight>
                <a:latin typeface="Aptos" panose="020B0004020202020204" pitchFamily="34" charset="0"/>
              </a:rPr>
              <a:t>give his life a ransom for many</a:t>
            </a:r>
            <a:r>
              <a:rPr lang="en-US" sz="1200" dirty="0">
                <a:highlight>
                  <a:srgbClr val="FFFF00"/>
                </a:highlight>
                <a:latin typeface="Aptos" panose="020B0004020202020204" pitchFamily="34" charset="0"/>
              </a:rPr>
              <a:t>; in other places called </a:t>
            </a:r>
            <a:r>
              <a:rPr lang="en-US" sz="1200" i="1" dirty="0">
                <a:highlight>
                  <a:srgbClr val="FFFF00"/>
                </a:highlight>
                <a:latin typeface="Aptos" panose="020B0004020202020204" pitchFamily="34" charset="0"/>
              </a:rPr>
              <a:t>us</a:t>
            </a:r>
            <a:r>
              <a:rPr lang="en-US" sz="1200" dirty="0">
                <a:highlight>
                  <a:srgbClr val="FFFF00"/>
                </a:highlight>
                <a:latin typeface="Aptos" panose="020B0004020202020204" pitchFamily="34" charset="0"/>
              </a:rPr>
              <a:t>, believers, distinguished from the world... Gal. 1:4... Eph. 5:25-27... which last words express also the very aim and end of Christ in giving himself for any, even that they may be made fit for God... Tit. 2:14. Thus clear, then, and apparent, is the intention and design of Christ and his Father in this great work... namely, to save us, to deliver us from the evil world, to purge and wash us, to make us holy, zealous, fruitful in good works, to render us acceptable, and to bring us unto God.</a:t>
            </a:r>
          </a:p>
          <a:p>
            <a:pPr marL="285750" indent="-285750">
              <a:spcAft>
                <a:spcPts val="12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你想知道基督来世的目的和祂受死的用意吗？主耶稣自己说，</a:t>
            </a:r>
            <a:endParaRPr lang="en-US"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18:11</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人子来，是要拯救失丧的人。</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路</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19:10</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要知道，人子来，就是要寻找和拯救失丧的人。</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你问使徒们，他们也会告诉你，</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提前</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1:15</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“基督耶稣降世，为要拯救罪人。”这话是可靠的，值得完全接受；</a:t>
            </a:r>
            <a:r>
              <a:rPr lang="en-SG" altLang="zh-CN" dirty="0">
                <a:latin typeface="迷你简粗仿宋" panose="02010604000101010101" pitchFamily="2" charset="-122"/>
                <a:ea typeface="迷你简粗仿宋" panose="02010604000101010101" pitchFamily="2" charset="-122"/>
                <a:cs typeface="Times New Roman" panose="02020603050405020304" pitchFamily="18" charset="0"/>
              </a:rPr>
              <a:t>……</a:t>
            </a:r>
          </a:p>
        </p:txBody>
      </p:sp>
    </p:spTree>
    <p:extLst>
      <p:ext uri="{BB962C8B-B14F-4D97-AF65-F5344CB8AC3E}">
        <p14:creationId xmlns:p14="http://schemas.microsoft.com/office/powerpoint/2010/main" val="1667035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1CF21-C40D-758D-9903-A2834ED8E8A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2B23848-406A-2A45-7E2F-8E6E9330FC6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25E1936-BE0B-0D93-E9B0-156A63600CC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2A85FB2-239E-16A5-7865-8FAD13C8EB6F}"/>
              </a:ext>
            </a:extLst>
          </p:cNvPr>
          <p:cNvSpPr txBox="1"/>
          <p:nvPr/>
        </p:nvSpPr>
        <p:spPr>
          <a:xfrm>
            <a:off x="448574" y="625328"/>
            <a:ext cx="11249345" cy="5047536"/>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1.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圣父与圣子的救赎旨意：为要拯救特定的子民</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这些罪人指的是谁呢？基督自己回答了我们，</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rPr>
              <a:t>20:28</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正如人子来，不是要受人的服侍，而是要服侍人，并且要舍命，作</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许多人</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的赎价。</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在其他经文中，这些人被称为“我们”，即信徒</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教会，与世人区分开来。</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加</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1:4</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基督已经按照</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我们</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父神的旨意，为</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我们</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的罪舍己，为要救</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我们</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脱离这邪恶的现世时代。</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5:25-27</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基督爱</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教会</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，为教会舍己，好用水借着道把</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教会</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洗净，使她分别为圣，成为荣耀的</a:t>
            </a:r>
            <a:r>
              <a:rPr lang="zh-CN" altLang="en-US" sz="14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教会</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呈现给自己，没有污点、皱纹或任何类似的缺憾，而是圣洁无瑕。</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这些经文清楚地指出了基督献上自己之目的，</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多</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2:14</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基督为我们舍己，是为了救赎我们脱离一切不法的事，并且洁净我们成为祂特有珍贵产业的子民，使我们热心善工。</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由此可见，基督与父神在这伟大工作中的旨意和计划十分清楚明了：就是要拯救许多人，拯救我们，把我们从罪恶的世代中救出来，洗净我们，使我们成为圣洁、热心善工、果子累累的人，可以被带到神面前，在神面前蒙悦纳。</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905702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E2AC0-80CA-4EC9-9AC7-127327B9784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F8DF54E-EBEF-83BA-7E92-C2C1937DC9E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46C69E6-98E8-F773-3209-51E7F6D694C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3C504B2-A7EE-2ABF-FDD1-BA351F88BE12}"/>
              </a:ext>
            </a:extLst>
          </p:cNvPr>
          <p:cNvSpPr txBox="1"/>
          <p:nvPr/>
        </p:nvSpPr>
        <p:spPr>
          <a:xfrm>
            <a:off x="448574" y="625328"/>
            <a:ext cx="11249345" cy="4955459"/>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1.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圣父与圣子的救赎旨意：为要拯救特定的子民</a:t>
            </a:r>
            <a:endParaRPr lang="en-SG" altLang="zh-CN" sz="14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以上是</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引用并总结的新约教导。重点有二，</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圣父与圣子主动设计并执行了救恩计划</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父差遣子来，子甘愿降世；</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lnSpc>
                <a:spcPts val="2500"/>
              </a:lnSpc>
              <a:spcAft>
                <a:spcPts val="2400"/>
              </a:spcAft>
              <a:buFont typeface="Arial" panose="020B0604020202020204" pitchFamily="34" charset="0"/>
              <a:buChar char="•"/>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这计划有明确对象和目标</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拯救失丧的罪人，特别是“许多人”而非所有人（经文称这些人为“我们”、“教会”），目的是要把他们分别为圣归给神。基督受死并非笼统地为罪人提供一个解决方案，而是带着对祂子民的爱和明确的救赎意图而死。</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改革宗神学在此强调神旨意的主权：救恩从起初就是三一真神制定的计划，圣父与圣子（在圣灵的合一运行中）同心立约，决定确实地拯救祂所拣选的人。这个旨意绝不会落空，这个将在后续中论证。</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65523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E940F-CE35-5116-1A23-DBDA33A6007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0972197-80CA-15BC-064B-36C8889395D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4FFEAF5-0234-726A-A03C-E762B7436D8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5822E1D-5390-95E6-0172-01BFE0AEB10D}"/>
              </a:ext>
            </a:extLst>
          </p:cNvPr>
          <p:cNvSpPr txBox="1"/>
          <p:nvPr/>
        </p:nvSpPr>
        <p:spPr>
          <a:xfrm>
            <a:off x="552091" y="681487"/>
            <a:ext cx="11145829" cy="1860253"/>
          </a:xfrm>
          <a:prstGeom prst="rect">
            <a:avLst/>
          </a:prstGeom>
          <a:noFill/>
        </p:spPr>
        <p:txBody>
          <a:bodyPr wrap="square" rtlCol="0">
            <a:spAutoFit/>
          </a:bodyPr>
          <a:lstStyle/>
          <a:p>
            <a:pPr>
              <a:spcAft>
                <a:spcPts val="1200"/>
              </a:spcAft>
            </a:pPr>
            <a:r>
              <a:rPr lang="zh-CN" altLang="en-US" sz="2400" b="1" dirty="0">
                <a:latin typeface="迷你简粗仿宋" panose="02010604000101010101" pitchFamily="2" charset="-122"/>
                <a:ea typeface="迷你简粗仿宋" panose="02010604000101010101" pitchFamily="2" charset="-122"/>
                <a:cs typeface="Times New Roman" panose="02020603050405020304" pitchFamily="18" charset="0"/>
              </a:rPr>
              <a:t>书名：</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The Death of Death in the Death of Christ</a:t>
            </a:r>
            <a:r>
              <a:rPr lang="zh-CN" altLang="en-US" sz="2400" b="1" dirty="0">
                <a:latin typeface="Times New Roman" panose="02020603050405020304" pitchFamily="18" charset="0"/>
                <a:ea typeface="迷你简粗仿宋" panose="02010604000101010101" pitchFamily="2" charset="-122"/>
                <a:cs typeface="Times New Roman" panose="02020603050405020304" pitchFamily="18" charset="0"/>
              </a:rPr>
              <a:t>（基督之死里的死亡之死）</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 </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副标题：</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A Treatise of the Redemption and Reconciliation That Is in the Blood of Christ, with the Merit thereof, and Satisfaction Wrought thereby</a:t>
            </a:r>
            <a:r>
              <a:rPr lang="en-SG"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论在基督宝血中的救赎与和好，并借此宝血所成就的功德与满足</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CB340557-7BC5-6B40-F3D0-D6EDFB530F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4521" y="2754235"/>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714E84A-FB5E-6C3D-727A-9077054AD88A}"/>
              </a:ext>
            </a:extLst>
          </p:cNvPr>
          <p:cNvSpPr txBox="1"/>
          <p:nvPr/>
        </p:nvSpPr>
        <p:spPr>
          <a:xfrm>
            <a:off x="6700121" y="2999050"/>
            <a:ext cx="4867901" cy="2931956"/>
          </a:xfrm>
          <a:prstGeom prst="rect">
            <a:avLst/>
          </a:prstGeom>
          <a:noFill/>
        </p:spPr>
        <p:txBody>
          <a:bodyPr wrap="square" rtlCol="0">
            <a:spAutoFit/>
          </a:bodyPr>
          <a:lstStyle/>
          <a:p>
            <a:pPr marL="285750" indent="-285750">
              <a:lnSpc>
                <a:spcPts val="2500"/>
              </a:lnSpc>
              <a:spcAft>
                <a:spcPts val="24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Redemption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（救赎）</a:t>
            </a:r>
            <a:endParaRPr lang="en-US"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Reconciliation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（和好）</a:t>
            </a:r>
            <a:endParaRPr lang="en-US"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Blood of Christ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（基督宝血）</a:t>
            </a:r>
            <a:endParaRPr lang="en-US"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Merit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（功德）</a:t>
            </a:r>
            <a:endParaRPr lang="en-US"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Satisfaction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（满足）</a:t>
            </a:r>
            <a:endParaRPr lang="en-US"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796930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7A9EE-D859-418D-0EA7-48384334786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142150C-01FB-A210-DF6B-B64AFA65354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9D8991D-09BA-7E7B-AD5B-B812196F8C7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A414C21-8CA4-1F30-4609-E459D5A12F02}"/>
              </a:ext>
            </a:extLst>
          </p:cNvPr>
          <p:cNvSpPr txBox="1"/>
          <p:nvPr/>
        </p:nvSpPr>
        <p:spPr>
          <a:xfrm>
            <a:off x="448574" y="625328"/>
            <a:ext cx="11249345" cy="5894434"/>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2500"/>
              </a:lnSpc>
              <a:spcAft>
                <a:spcPts val="2400"/>
              </a:spcAft>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接下来</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论述基督之死所实际完成的工作。换言之，除了神的主观旨意，客观上基督流血舍命为属祂的人带来了哪些确切的益处？圣经见证这些果效清楚而又充足。他按次序列出了救恩的各方面果效，表明基督之死充分成就了救赎恩惠。</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与神和好（</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Reconciliation with God</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称义</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Justification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成圣</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Sanctification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得儿子的名分</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Adoption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永恒的荣耀（</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Glorification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949340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5D296-657C-4281-268C-72889C7619E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848F7FC-AB60-3D7B-7C81-E2787E948E7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6B34B69-14BD-491E-9F22-67C4D3FBF40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B0B8F8C-B233-232C-DF62-6019E7CF6AA5}"/>
              </a:ext>
            </a:extLst>
          </p:cNvPr>
          <p:cNvSpPr txBox="1"/>
          <p:nvPr/>
        </p:nvSpPr>
        <p:spPr>
          <a:xfrm>
            <a:off x="448574" y="625328"/>
            <a:ext cx="11249345" cy="3939540"/>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与神和好（</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Reconciliation with God</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）：基督之死除去了我们与神之间的隔阂与仇恨，使我们重新与神相交。</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5:10</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因为当我们还是仇敌的时候，尚且借着神儿子的死得以与神和好，既已和好，就更要因神儿子的生命得救了！</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林后</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5:19</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神在基督里使世人与祂自己和好，不追究他们的过犯，</a:t>
            </a:r>
            <a:r>
              <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如果我们想知道这和好是如何取得的，使徒会告诉我们，“基督</a:t>
            </a:r>
            <a:r>
              <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以自己的肉身废掉了律法的种种诫命规条，使两者在祂里面成为一个新人，这样就缔造了和平。基督借着十字架使双方在一个身体里与神和好，</a:t>
            </a:r>
            <a:r>
              <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2:14-16</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因此，“基督自己就是我们的和平”</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2:14</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。基督成就了真实的和平。</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321245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23B3A-8EA2-20BC-EA8A-102812D20F3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9A6CAA-239B-A2B7-C420-020E84C267F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A6A6167-0DD1-8A9A-417A-A8CCBB4D573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6AF3044-E5AC-C7D9-9B51-54089C52FCC8}"/>
              </a:ext>
            </a:extLst>
          </p:cNvPr>
          <p:cNvSpPr txBox="1"/>
          <p:nvPr/>
        </p:nvSpPr>
        <p:spPr>
          <a:xfrm>
            <a:off x="448574" y="625328"/>
            <a:ext cx="11249345" cy="4093428"/>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称义</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Justification</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）：基督的死担当了我们罪的刑罚，使我们的罪债得以赦免，我们因祂在十字架上流的宝血而在神面前称义。</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9:12</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祂不是用山羊和牛的血，而是用自己的血，只此一次进入至圣所，就取得永远的救赎。</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 </a:t>
            </a:r>
          </a:p>
          <a:p>
            <a:pPr marL="742950" lvl="1" indent="-285750">
              <a:spcAft>
                <a:spcPts val="1200"/>
              </a:spcAft>
              <a:buFont typeface="Arial" panose="020B0604020202020204" pitchFamily="34" charset="0"/>
              <a:buChar char="•"/>
            </a:pP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加</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3:13</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基督为我们成为受诅咒的，就救赎我们脱离了律法的诅咒，</a:t>
            </a:r>
            <a:r>
              <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西</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1:14</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我们在爱子里蒙了救赎，罪得到赦免。</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因此，“靠着神的恩典，借着在基督耶稣里的救赎，就蒙赠予</a:t>
            </a:r>
            <a:r>
              <a:rPr lang="zh-CN" altLang="en-US" sz="1400" b="1"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称义</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3:2</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4】</a:t>
            </a:r>
            <a:r>
              <a:rPr lang="zh-CN" altLang="en-US" sz="1400" b="0" i="0" dirty="0">
                <a:solidFill>
                  <a:srgbClr val="333333"/>
                </a:solidFill>
                <a:effectLst/>
                <a:latin typeface="迷你简粗仿宋" panose="02010604000101010101" pitchFamily="2" charset="-122"/>
                <a:ea typeface="迷你简粗仿宋" panose="02010604000101010101" pitchFamily="2" charset="-122"/>
              </a:rPr>
              <a:t>（但他们却因着神的恩典，借着在基督耶稣里的救赎，就白白地称义。）（新译本）</a:t>
            </a:r>
            <a:endPar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基督为属祂的人获得了赦罪和义名。</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260840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CE0F8-C21A-4735-B0ED-4B791B0D942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58D58F5-F0A0-6749-2655-57B6F3DA4A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B01884E-4805-0702-7B5E-77D2BB3702D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F1073C2-936E-AF3B-D7DC-75FC0234A41A}"/>
              </a:ext>
            </a:extLst>
          </p:cNvPr>
          <p:cNvSpPr txBox="1"/>
          <p:nvPr/>
        </p:nvSpPr>
        <p:spPr>
          <a:xfrm>
            <a:off x="448574" y="625328"/>
            <a:ext cx="11249345" cy="4308872"/>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成圣</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Sanctification</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）：基督的宝血洁净人心，除去罪的污秽，并借圣灵更新我们的生命，使我们渐渐有基督的形象，过圣洁的生活。</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基督“借着永远的灵把自己毫无瑕疵地献给神，祂的血不是更能洁净我们的良心脱离致死的行为，使我们可以侍奉永活的神吗？”</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9:14</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是的，“耶稣的血也洗净我们一切的罪”。</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约一</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1:7</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13:12</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耶稣也是这样在城门外受苦，为的是要借着自己的血使人民成圣。</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5:25-27</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基督爱教会，为教会舍己，好用水借着道把教会洗净，使她分别为圣，成为荣耀的教会呈现给自己，没有污点、皱纹或任何类似的缺憾，而是圣洁无瑕。</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基督的死确保了祂子民最终被从里到外分别为圣。</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886781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75326-7B8F-D534-2463-BD1730A651C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9CCBA9B-D491-6BE5-D24D-9F59E7FA190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A2F48F0-F703-43C9-5EEB-A16313C8D71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D2E114C-C65F-574B-3D71-56C60DB54FBC}"/>
              </a:ext>
            </a:extLst>
          </p:cNvPr>
          <p:cNvSpPr txBox="1"/>
          <p:nvPr/>
        </p:nvSpPr>
        <p:spPr>
          <a:xfrm>
            <a:off x="448574" y="625328"/>
            <a:ext cx="11249345" cy="4893647"/>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得儿子的名分</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Adoption</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）：因着基督付出赎价，我们从奴仆变为儿子，蒙收纳为神的儿女，得着儿女的名分和自由。</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加</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4:4-5</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但期限一满，神就差遣祂的儿子，由女人所生，并且生在律法之下，为要把律法之下的人救赎出来，好让我们得到儿子的名分。</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基督付代价释放我们，使我们成为神的儿女，这是一切属灵福分（圣灵、基业、身份）的基础。</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永恒的荣耀（</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Glorification</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）：基督救恩的果效一直延续到永恒。祂的死为信徒买下了永远的产业和荣耀的复活生命，使我们将来可以在天上得享永生福乐。</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我们的产业乃是“被买赎的基业”，“这圣灵是我们得产业的保证，直到作为神特有产业的我们蒙了救赎，好让祂的荣耀得到颂赞。”</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1:14</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p>
          <a:p>
            <a:pPr marL="742950" lvl="1" indent="-285750">
              <a:spcAft>
                <a:spcPts val="1200"/>
              </a:spcAft>
              <a:buFont typeface="Arial" panose="020B0604020202020204" pitchFamily="34" charset="0"/>
              <a:buChar char="•"/>
            </a:pP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9:15</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因此，祂做了新约的中保，借着祂的死赎了在第一个约下违命的罪，就叫那些蒙召的人得到神应许的永远产业。</a:t>
            </a:r>
            <a:endPar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5232094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E5BA9-277C-BE9D-72D2-6475F096AD1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BF1C01F-E604-34A9-E5F7-CC5914499BC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6A9AA05-CCFF-91B5-E7F7-41135C4DD41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900281B-7EFB-A977-EBEC-0CAC5B32323D}"/>
              </a:ext>
            </a:extLst>
          </p:cNvPr>
          <p:cNvSpPr txBox="1"/>
          <p:nvPr/>
        </p:nvSpPr>
        <p:spPr>
          <a:xfrm>
            <a:off x="448574" y="625328"/>
            <a:ext cx="11249345" cy="4739759"/>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基督之死的实际成就：有效的救赎果效</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在此之后总结说</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sz="1200" dirty="0">
                <a:highlight>
                  <a:srgbClr val="FFFF00"/>
                </a:highlight>
                <a:latin typeface="Aptos" panose="020B0004020202020204" pitchFamily="34" charset="0"/>
              </a:rPr>
              <a:t>The sum of all is, – The death and blood-shedding of Jesus Christ hath wrought, and doth </a:t>
            </a:r>
            <a:r>
              <a:rPr lang="en-US" sz="1200" i="1" dirty="0">
                <a:highlight>
                  <a:srgbClr val="FFFF00"/>
                </a:highlight>
                <a:latin typeface="Aptos" panose="020B0004020202020204" pitchFamily="34" charset="0"/>
              </a:rPr>
              <a:t>effectually</a:t>
            </a:r>
            <a:r>
              <a:rPr lang="en-US" sz="1200" dirty="0">
                <a:highlight>
                  <a:srgbClr val="FFFF00"/>
                </a:highlight>
                <a:latin typeface="Aptos" panose="020B0004020202020204" pitchFamily="34" charset="0"/>
              </a:rPr>
              <a:t> procure, for all those that are concerned in it, </a:t>
            </a:r>
            <a:r>
              <a:rPr lang="en-US" sz="1200" i="1" dirty="0">
                <a:highlight>
                  <a:srgbClr val="FFFF00"/>
                </a:highlight>
                <a:latin typeface="Aptos" panose="020B0004020202020204" pitchFamily="34" charset="0"/>
              </a:rPr>
              <a:t>eternal redemption</a:t>
            </a:r>
            <a:r>
              <a:rPr lang="en-US" sz="1200" dirty="0">
                <a:highlight>
                  <a:srgbClr val="FFFF00"/>
                </a:highlight>
                <a:latin typeface="Aptos" panose="020B0004020202020204" pitchFamily="34" charset="0"/>
              </a:rPr>
              <a:t>, consisting in grace here and glory hereafter.</a:t>
            </a:r>
            <a:endParaRPr lang="en-SG" altLang="zh-CN" sz="1200" dirty="0">
              <a:highlight>
                <a:srgbClr val="FFFF00"/>
              </a:highlight>
              <a:latin typeface="Aptos" panose="020B0004020202020204" pitchFamily="34" charset="0"/>
              <a:ea typeface="迷你简粗仿宋" panose="02010604000101010101" pitchFamily="2" charset="-122"/>
              <a:cs typeface="Times New Roman" panose="02020603050405020304" pitchFamily="18" charset="0"/>
            </a:endParaRPr>
          </a:p>
          <a:p>
            <a:pPr>
              <a:spcAft>
                <a:spcPts val="1200"/>
              </a:spcAft>
            </a:pP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总而言之，耶稣基督的受死与流血确实完成了救赎之工，有效地为所有与此事相关的人（指祂所救赎的人）获得了永远的救赎，这救赎包括今生的恩典与来世的荣耀。</a:t>
            </a:r>
            <a:endPar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1400" b="1" dirty="0">
                <a:latin typeface="Times New Roman" panose="02020603050405020304" pitchFamily="18" charset="0"/>
                <a:ea typeface="迷你简粗仿宋" panose="02010604000101010101" pitchFamily="2" charset="-122"/>
                <a:cs typeface="Times New Roman" panose="02020603050405020304" pitchFamily="18" charset="0"/>
              </a:rPr>
              <a:t>解读：</a:t>
            </a:r>
            <a:endParaRPr lang="en-SG" altLang="zh-CN" sz="14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基督的死并不是一个没有确定效果的尝试，乃是真正成就了上述一切救恩恩典的有效手段。这正是改革宗教义所强调的救赎的有效性：基督在十字架上说“成了”，祂所成就的救恩在祂所代赎的人身上必然应验。重生、称义、成圣直至得荣耀，都建立在基督十字架功劳之上，且确实临到每一个属基督的人。这是何等大的恩典！每一位信徒现在之所以蒙恩、将来必然得救，完全是因为基督实际为他</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她成就了救恩，而不仅仅是为他</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她提供了一个靠自己抓住的机会。这让我们看见神白白恩典的丰盛，也让我们对救恩有确据和安全感</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根基在基督已经完成的工作里。</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285856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09C12-99DC-72A1-4EEF-4D08668BD11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944A3E8-8225-27C6-B14E-0DD0731FB97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842360B-63C4-B360-6C13-77639745EE8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1829308-F8E0-DBF6-D605-D5EA26E8CF45}"/>
              </a:ext>
            </a:extLst>
          </p:cNvPr>
          <p:cNvSpPr txBox="1"/>
          <p:nvPr/>
        </p:nvSpPr>
        <p:spPr>
          <a:xfrm>
            <a:off x="448574" y="625328"/>
            <a:ext cx="11249345" cy="5386090"/>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3.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对普遍救赎观点的质疑：神的旨意岂能落空？</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接着提出一个尖锐的神学反思：既然圣经如此清楚地宣告了基督之死的目的和果效，那就不得不面对与“基督为所有人而死”观点之间的冲突。</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当时（现今也一样）有相当普遍的看法认为，基督的死为每一个人都提供了救赎的机会（一般称为普遍救赎或无限代赎），只是必须由人来配合相信，救恩才能对个人奏效。</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称之为“普遍的赎价”</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a general ransom for all</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。换言之，</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基督为所有人支付了普遍的赎价；即祂为救赎所有人而死</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400" dirty="0">
                <a:latin typeface="Times New Roman" panose="02020603050405020304" pitchFamily="18" charset="0"/>
                <a:ea typeface="迷你简粗仿宋" panose="02010604000101010101" pitchFamily="2" charset="-122"/>
                <a:cs typeface="Times New Roman" panose="02020603050405020304" pitchFamily="18" charset="0"/>
              </a:rPr>
              <a:t>不仅仅是为许多人、祂的教会、神的选民，而是亚当后裔中的每一个人。</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他指出，这种观点看似扩大了基督之死的范围，但实际上削弱了其功效，而且会遇到不可调和的两难困境：</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sz="1200" dirty="0">
                <a:highlight>
                  <a:srgbClr val="FFFF00"/>
                </a:highlight>
                <a:latin typeface="Aptos" panose="020B0004020202020204" pitchFamily="34" charset="0"/>
              </a:rPr>
              <a:t>Now... if that be the end of the death of Christ which we have from the Scripture asserted, if those before recounted be the immediate fruits and products thereof, then one of these two things will necessarily follow: – that either, first, God and Christ </a:t>
            </a:r>
            <a:r>
              <a:rPr lang="en-US" sz="1200" i="1" dirty="0">
                <a:highlight>
                  <a:srgbClr val="FFFF00"/>
                </a:highlight>
                <a:latin typeface="Aptos" panose="020B0004020202020204" pitchFamily="34" charset="0"/>
              </a:rPr>
              <a:t>failed of their end proposed</a:t>
            </a:r>
            <a:r>
              <a:rPr lang="en-US" sz="1200" dirty="0">
                <a:highlight>
                  <a:srgbClr val="FFFF00"/>
                </a:highlight>
                <a:latin typeface="Aptos" panose="020B0004020202020204" pitchFamily="34" charset="0"/>
              </a:rPr>
              <a:t>, and did not accomplish that which they intended, the death of Christ being not a fitly-proportioned means for the attaining of that end... </a:t>
            </a:r>
            <a:r>
              <a:rPr lang="en-US" sz="1200" i="1" dirty="0">
                <a:highlight>
                  <a:srgbClr val="FFFF00"/>
                </a:highlight>
                <a:latin typeface="Aptos" panose="020B0004020202020204" pitchFamily="34" charset="0"/>
              </a:rPr>
              <a:t>blasphemously injurious</a:t>
            </a:r>
            <a:r>
              <a:rPr lang="en-US" sz="1200" dirty="0">
                <a:highlight>
                  <a:srgbClr val="FFFF00"/>
                </a:highlight>
                <a:latin typeface="Aptos" panose="020B0004020202020204" pitchFamily="34" charset="0"/>
              </a:rPr>
              <a:t> to the wisdom, power, and perfection of God... or else, that </a:t>
            </a:r>
            <a:r>
              <a:rPr lang="en-US" sz="1200" i="1" dirty="0">
                <a:highlight>
                  <a:srgbClr val="FFFF00"/>
                </a:highlight>
                <a:latin typeface="Aptos" panose="020B0004020202020204" pitchFamily="34" charset="0"/>
              </a:rPr>
              <a:t>all men... must be saved, purged, sanctified, and glorified</a:t>
            </a:r>
            <a:r>
              <a:rPr lang="en-US" sz="1200" dirty="0">
                <a:highlight>
                  <a:srgbClr val="FFFF00"/>
                </a:highlight>
                <a:latin typeface="Aptos" panose="020B0004020202020204" pitchFamily="34" charset="0"/>
              </a:rPr>
              <a:t>; which surely they will not maintain, at least the Scripture... will not allow.</a:t>
            </a:r>
          </a:p>
          <a:p>
            <a:pPr>
              <a:spcAft>
                <a:spcPts val="1200"/>
              </a:spcAft>
            </a:pP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如果按照我们从圣经所证实的来看，以上所述那些就是基督之死的目的和直接果效，那么必然有两种结果中的一种随之而来：其一，假如基督之死是为所有每一个人而成就救赎，那么要么就是父神和基督所预定的救赎目的失败了，祂们原本意欲达成的事情并未实现，因为若基督之死以拯救所有人为目的，它显然不是一个相称有效的手段（然而我们又找不出任何失败的原因）；这样的假设无疑是对神的智慧、权能和完美的亵渎，亦贬低了基督之死的价值。要么就是所有人</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亚当的全体后裔</a:t>
            </a:r>
            <a:r>
              <a:rPr lang="en-US" altLang="zh-CN" sz="1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都必须得救、被洁净成圣并得荣耀；但这一点显然无人敢主张，圣经和那无数终究沉沦的人所见证的事实也是不允许的。</a:t>
            </a:r>
            <a:endParaRPr lang="en-SG" altLang="zh-CN" sz="1400" dirty="0">
              <a:highlight>
                <a:srgbClr val="FFFF00"/>
              </a:highlight>
              <a:latin typeface="Aptos" panose="020B0004020202020204" pitchFamily="34"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267121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9C120-CFCF-60FD-2031-ADE9783CE18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B3398D-49B3-AE48-F43F-472BB830745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40EFE2A-B2EC-8F36-77B2-B5CCA5899F6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FB3B27F-7624-8F9C-ED5F-CD898E7EE7A9}"/>
              </a:ext>
            </a:extLst>
          </p:cNvPr>
          <p:cNvSpPr txBox="1"/>
          <p:nvPr/>
        </p:nvSpPr>
        <p:spPr>
          <a:xfrm>
            <a:off x="448574" y="625328"/>
            <a:ext cx="11249345" cy="2893100"/>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000" b="1" dirty="0">
                <a:latin typeface="Times New Roman" panose="02020603050405020304" pitchFamily="18" charset="0"/>
                <a:ea typeface="迷你简粗仿宋" panose="02010604000101010101" pitchFamily="2" charset="-122"/>
                <a:cs typeface="Times New Roman" panose="02020603050405020304" pitchFamily="18" charset="0"/>
              </a:rPr>
              <a:t>3. </a:t>
            </a:r>
            <a:r>
              <a:rPr lang="zh-CN" altLang="en-US" sz="2000" b="1" dirty="0">
                <a:latin typeface="Times New Roman" panose="02020603050405020304" pitchFamily="18" charset="0"/>
                <a:ea typeface="迷你简粗仿宋" panose="02010604000101010101" pitchFamily="2" charset="-122"/>
                <a:cs typeface="Times New Roman" panose="02020603050405020304" pitchFamily="18" charset="0"/>
              </a:rPr>
              <a:t>对普遍救赎观点的质疑：神的旨意岂能落空？</a:t>
            </a:r>
            <a:endParaRPr lang="en-SG" altLang="zh-CN" sz="20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接着说，为了勉强维持“基督为所有人而死但不是人人得救”的理论，那些主张普遍救赎的人只能声称：神在基督之死中并没有一个特定且必成的目的，基督的死本身并没有为任何人直接获得确实的救恩益处。换言之，他们会说基督只是为世人提供了一个普遍救恩的可能性，而没有直接地为任何人买下救恩礼物；只有当人产生了信心，这救恩才应用在那个人身上。然而这信心并非基督在十字架上替他们获得的恩赐，而是人自己区别于他人的决定。</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1400" dirty="0">
                <a:latin typeface="迷你简粗仿宋" panose="02010604000101010101" pitchFamily="2" charset="-122"/>
                <a:ea typeface="迷你简粗仿宋" panose="02010604000101010101" pitchFamily="2" charset="-122"/>
                <a:cs typeface="Times New Roman" panose="02020603050405020304" pitchFamily="18" charset="0"/>
              </a:rPr>
              <a:t>认为这事实上等于否定了基督十字架救恩的实效，把救恩最终归结于人的行为选择，进而削弱了基督救赎的能力、价值和果效。这与圣经高举基督十字架功劳的教导背道而驰，也令人对救恩失去确据和安慰。</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203130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AF78E-9849-CEB9-6821-4D187515842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F1D86B7-96AD-A33C-D59F-CFA69AE712B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691EE2C-56B8-DBD6-3724-93D26EE0CB7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D015097-4003-00C8-AA07-061629968A4B}"/>
              </a:ext>
            </a:extLst>
          </p:cNvPr>
          <p:cNvSpPr txBox="1"/>
          <p:nvPr/>
        </p:nvSpPr>
        <p:spPr>
          <a:xfrm>
            <a:off x="448574" y="625328"/>
            <a:ext cx="11249345" cy="4585871"/>
          </a:xfrm>
          <a:prstGeom prst="rect">
            <a:avLst/>
          </a:prstGeom>
          <a:noFill/>
        </p:spPr>
        <p:txBody>
          <a:bodyPr wrap="square" rtlCol="0">
            <a:spAutoFit/>
          </a:bodyPr>
          <a:lstStyle/>
          <a:p>
            <a:pPr>
              <a:spcAft>
                <a:spcPts val="1200"/>
              </a:spcAft>
            </a:pPr>
            <a:r>
              <a:rPr lang="zh-CN" altLang="en-US" sz="2400" b="1" dirty="0">
                <a:latin typeface="Segoe UI Black" panose="020B0A02040204020203" pitchFamily="34" charset="0"/>
                <a:ea typeface="Segoe UI Black" panose="020B0A02040204020203" pitchFamily="34" charset="0"/>
                <a:cs typeface="Times New Roman" panose="02020603050405020304" pitchFamily="18" charset="0"/>
              </a:rPr>
              <a:t>基督之死的目的</a:t>
            </a:r>
            <a:endParaRPr lang="en-SG" altLang="zh-CN" sz="24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14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  In general of the end of the death of Christ, as it is in the Scripture proposed</a:t>
            </a:r>
          </a:p>
          <a:p>
            <a:pPr>
              <a:spcAft>
                <a:spcPts val="1200"/>
              </a:spcAft>
            </a:pPr>
            <a:r>
              <a:rPr lang="zh-CN" altLang="en-US" sz="14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根据圣经所启示的，关于基督之死的目的概要</a:t>
            </a:r>
            <a:endParaRPr lang="en-SG" altLang="zh-CN" sz="15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1600" b="1" dirty="0">
                <a:latin typeface="迷你简粗仿宋" panose="02010604000101010101" pitchFamily="2" charset="-122"/>
                <a:ea typeface="迷你简粗仿宋" panose="02010604000101010101" pitchFamily="2" charset="-122"/>
                <a:cs typeface="Times New Roman" panose="02020603050405020304" pitchFamily="18" charset="0"/>
              </a:rPr>
              <a:t>小结：</a:t>
            </a:r>
            <a:endParaRPr lang="en-SG" altLang="zh-CN" sz="1600" b="1"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buNone/>
            </a:pPr>
            <a:r>
              <a:rPr lang="zh-CN" altLang="en-US" sz="1400" dirty="0">
                <a:latin typeface="迷你简粗仿宋" panose="02010604000101010101" pitchFamily="2" charset="-122"/>
                <a:ea typeface="迷你简粗仿宋" panose="02010604000101010101" pitchFamily="2" charset="-122"/>
              </a:rPr>
              <a:t>在第一章中，</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John </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sz="1400" dirty="0">
                <a:latin typeface="迷你简粗仿宋" panose="02010604000101010101" pitchFamily="2" charset="-122"/>
                <a:ea typeface="迷你简粗仿宋" panose="02010604000101010101" pitchFamily="2" charset="-122"/>
              </a:rPr>
              <a:t>通过圣经阐明了基督受死的目的之特定和果效之确实，强调这完全是出于三一真神的旨意与恩典。父神、圣子在救赎计划上完全一致，旨在确实地拯救祂的子民（祂的教会），圣灵也必要将这救恩应用在所有蒙拣选的人身上。如此一来，救恩从始至终都是神主权的作为，人是被动领受恩典的一方。这与某些神学观点（如阿民念主义）所主张的“神只是提供可能，人决定成全”有根本区别。</a:t>
            </a:r>
            <a:r>
              <a:rPr lang="en-SG" altLang="zh-CN" sz="1400" dirty="0">
                <a:latin typeface="Times New Roman" panose="02020603050405020304" pitchFamily="18" charset="0"/>
                <a:ea typeface="迷你简粗仿宋" panose="02010604000101010101" pitchFamily="2" charset="-122"/>
                <a:cs typeface="Times New Roman" panose="02020603050405020304" pitchFamily="18" charset="0"/>
              </a:rPr>
              <a:t> John </a:t>
            </a:r>
            <a:r>
              <a:rPr lang="en-US" altLang="zh-CN" sz="1400"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sz="1400" dirty="0">
                <a:latin typeface="迷你简粗仿宋" panose="02010604000101010101" pitchFamily="2" charset="-122"/>
                <a:ea typeface="迷你简粗仿宋" panose="02010604000101010101" pitchFamily="2" charset="-122"/>
              </a:rPr>
              <a:t>为后面章节更深入的辩论奠定了基础：如果忽视神救赎旨意的特定性和有效性，就会陷入要么贬低神的全能全智，要么主张普遍主义的两难。理解了这一点，我们更当赞叹神救恩计划的完备与奇妙</a:t>
            </a:r>
            <a:r>
              <a:rPr lang="en-US" altLang="zh-CN" sz="1400" dirty="0">
                <a:latin typeface="迷你简粗仿宋" panose="02010604000101010101" pitchFamily="2" charset="-122"/>
                <a:ea typeface="迷你简粗仿宋" panose="02010604000101010101" pitchFamily="2" charset="-122"/>
              </a:rPr>
              <a:t>——</a:t>
            </a:r>
            <a:r>
              <a:rPr lang="zh-CN" altLang="en-US" sz="1400" dirty="0">
                <a:latin typeface="迷你简粗仿宋" panose="02010604000101010101" pitchFamily="2" charset="-122"/>
                <a:ea typeface="迷你简粗仿宋" panose="02010604000101010101" pitchFamily="2" charset="-122"/>
              </a:rPr>
              <a:t>基督的死完完全全成就了父神的救赎旨意，拯救了祂所爱的子民，没有落空。这是何等稳固的救恩，应当激发我们对三一真神由衷的感恩与敬拜！</a:t>
            </a:r>
            <a:endParaRPr lang="en-SG" altLang="zh-CN" sz="1400" dirty="0">
              <a:latin typeface="迷你简粗仿宋" panose="02010604000101010101" pitchFamily="2" charset="-122"/>
              <a:ea typeface="迷你简粗仿宋" panose="02010604000101010101" pitchFamily="2" charset="-122"/>
            </a:endParaRPr>
          </a:p>
          <a:p>
            <a:pPr>
              <a:spcAft>
                <a:spcPts val="1200"/>
              </a:spcAft>
            </a:pPr>
            <a:endParaRPr lang="en-SG" altLang="zh-CN" sz="1600" dirty="0">
              <a:latin typeface="迷你简粗仿宋" panose="02010604000101010101" pitchFamily="2" charset="-122"/>
              <a:ea typeface="迷你简粗仿宋" panose="02010604000101010101" pitchFamily="2" charset="-122"/>
            </a:endParaRPr>
          </a:p>
          <a:p>
            <a:pPr>
              <a:spcAft>
                <a:spcPts val="1200"/>
              </a:spcAft>
            </a:pPr>
            <a:r>
              <a:rPr lang="zh-CN" altLang="en-US" sz="1600" b="1" dirty="0">
                <a:latin typeface="迷你简粗仿宋" panose="02010604000101010101" pitchFamily="2" charset="-122"/>
                <a:ea typeface="迷你简粗仿宋" panose="02010604000101010101" pitchFamily="2" charset="-122"/>
              </a:rPr>
              <a:t>思考：</a:t>
            </a:r>
            <a:endParaRPr lang="en-SG" altLang="zh-CN" sz="1600" b="1" dirty="0">
              <a:latin typeface="迷你简粗仿宋" panose="02010604000101010101" pitchFamily="2" charset="-122"/>
              <a:ea typeface="迷你简粗仿宋" panose="02010604000101010101" pitchFamily="2" charset="-122"/>
            </a:endParaRPr>
          </a:p>
          <a:p>
            <a:pPr>
              <a:spcAft>
                <a:spcPts val="1200"/>
              </a:spcAft>
            </a:pPr>
            <a:r>
              <a:rPr lang="zh-CN" altLang="en-US" sz="1400" dirty="0">
                <a:latin typeface="迷你简粗仿宋" panose="02010604000101010101" pitchFamily="2" charset="-122"/>
                <a:ea typeface="迷你简粗仿宋" panose="02010604000101010101" pitchFamily="2" charset="-122"/>
              </a:rPr>
              <a:t>这一部分告诉我们，基督不是为一个不确定的目标而死，祂知道并爱那些祂要拯救的人。</a:t>
            </a:r>
            <a:endParaRPr lang="en-SG" altLang="zh-CN" sz="1400" dirty="0">
              <a:latin typeface="迷你简粗仿宋" panose="02010604000101010101" pitchFamily="2" charset="-122"/>
              <a:ea typeface="迷你简粗仿宋" panose="02010604000101010101" pitchFamily="2" charset="-122"/>
            </a:endParaRPr>
          </a:p>
          <a:p>
            <a:pPr>
              <a:spcAft>
                <a:spcPts val="1200"/>
              </a:spcAft>
            </a:pPr>
            <a:r>
              <a:rPr lang="zh-CN" altLang="en-US" sz="1400" dirty="0">
                <a:latin typeface="迷你简粗仿宋" panose="02010604000101010101" pitchFamily="2" charset="-122"/>
                <a:ea typeface="迷你简粗仿宋" panose="02010604000101010101" pitchFamily="2" charset="-122"/>
              </a:rPr>
              <a:t>我们可以反思：“我真的相信基督在十字架上已经为我成就了一切所需的救恩吗？这种确据如何影响我对神的信靠和爱的回应？”</a:t>
            </a:r>
          </a:p>
        </p:txBody>
      </p:sp>
    </p:spTree>
    <p:extLst>
      <p:ext uri="{BB962C8B-B14F-4D97-AF65-F5344CB8AC3E}">
        <p14:creationId xmlns:p14="http://schemas.microsoft.com/office/powerpoint/2010/main" val="920135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4BB6F-E27D-B13F-1AA5-418DD5EC51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3DA0E82-D58C-048F-5432-8585E82BB1E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8F966F0-4A7D-5190-AFA0-C0616D9C64F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37E710D-4876-078E-CBA4-E4316DCBBB4D}"/>
              </a:ext>
            </a:extLst>
          </p:cNvPr>
          <p:cNvSpPr txBox="1"/>
          <p:nvPr/>
        </p:nvSpPr>
        <p:spPr>
          <a:xfrm>
            <a:off x="552091" y="681487"/>
            <a:ext cx="11145829" cy="461665"/>
          </a:xfrm>
          <a:prstGeom prst="rect">
            <a:avLst/>
          </a:prstGeom>
          <a:noFill/>
        </p:spPr>
        <p:txBody>
          <a:bodyPr wrap="square" rtlCol="0">
            <a:spAutoFit/>
          </a:bodyPr>
          <a:lstStyle/>
          <a:p>
            <a:pPr>
              <a:spcAft>
                <a:spcPts val="1200"/>
              </a:spcAft>
            </a:pPr>
            <a:r>
              <a:rPr lang="zh-CN" altLang="en-US" sz="2400" b="1" dirty="0">
                <a:latin typeface="迷你简粗仿宋" panose="02010604000101010101" pitchFamily="2" charset="-122"/>
                <a:ea typeface="迷你简粗仿宋" panose="02010604000101010101" pitchFamily="2" charset="-122"/>
                <a:cs typeface="Times New Roman" panose="02020603050405020304" pitchFamily="18" charset="0"/>
              </a:rPr>
              <a:t>书名：</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The Death of Death in the Death of Christ</a:t>
            </a:r>
            <a:r>
              <a:rPr lang="zh-CN" altLang="en-US" sz="2400" b="1" dirty="0">
                <a:latin typeface="Times New Roman" panose="02020603050405020304" pitchFamily="18" charset="0"/>
                <a:ea typeface="迷你简粗仿宋" panose="02010604000101010101" pitchFamily="2" charset="-122"/>
                <a:cs typeface="Times New Roman" panose="02020603050405020304" pitchFamily="18" charset="0"/>
              </a:rPr>
              <a:t>（基督之死里的死亡之死）</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 </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6CEF1D23-E562-CB53-35E6-EF35B4D336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091" y="185830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C321041-0610-631D-A173-17787A39EC6D}"/>
              </a:ext>
            </a:extLst>
          </p:cNvPr>
          <p:cNvSpPr txBox="1"/>
          <p:nvPr/>
        </p:nvSpPr>
        <p:spPr>
          <a:xfrm>
            <a:off x="3753722" y="2292407"/>
            <a:ext cx="6775732" cy="2273186"/>
          </a:xfrm>
          <a:prstGeom prst="rect">
            <a:avLst/>
          </a:prstGeom>
          <a:noFill/>
        </p:spPr>
        <p:txBody>
          <a:bodyPr wrap="square" rtlCol="0">
            <a:spAutoFit/>
          </a:bodyPr>
          <a:lstStyle/>
          <a:p>
            <a:pPr marL="285750"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第一卷</a:t>
            </a:r>
            <a:r>
              <a:rPr lang="en-SG"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八章（引子、目的之定义、三一神的作为）</a:t>
            </a:r>
            <a:endParaRPr lang="en-US"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第二卷 </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五章（详述基督之死的目的）</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第三卷 </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十一章（十六个论证）</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Arial" panose="020B0604020202020204" pitchFamily="34" charset="0"/>
              <a:buChar char="•"/>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第四卷 </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七章（对一些经文的分析）</a:t>
            </a:r>
            <a:endParaRPr lang="en-US"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02580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AFEFB-127B-598F-7C2E-36CC2519249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DD206E1-52DD-9CFB-AEA6-2A0DEE8E0F2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D05E467-A41E-84DF-86DB-768EC1718F7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D017D00-65CA-BA4B-E896-6FEC9E28797F}"/>
              </a:ext>
            </a:extLst>
          </p:cNvPr>
          <p:cNvSpPr txBox="1"/>
          <p:nvPr/>
        </p:nvSpPr>
        <p:spPr>
          <a:xfrm>
            <a:off x="552091" y="681487"/>
            <a:ext cx="11145829" cy="5309659"/>
          </a:xfrm>
          <a:prstGeom prst="rect">
            <a:avLst/>
          </a:prstGeom>
          <a:noFill/>
        </p:spPr>
        <p:txBody>
          <a:bodyPr wrap="square" rtlCol="0">
            <a:spAutoFit/>
          </a:bodyPr>
          <a:lstStyle/>
          <a:p>
            <a:pPr>
              <a:spcAft>
                <a:spcPts val="1200"/>
              </a:spcAft>
            </a:pPr>
            <a:r>
              <a:rPr lang="zh-CN" altLang="en-US" sz="2400" b="1" dirty="0">
                <a:latin typeface="迷你简粗仿宋" panose="02010604000101010101" pitchFamily="2" charset="-122"/>
                <a:ea typeface="迷你简粗仿宋" panose="02010604000101010101" pitchFamily="2" charset="-122"/>
                <a:cs typeface="Times New Roman" panose="02020603050405020304" pitchFamily="18" charset="0"/>
              </a:rPr>
              <a:t>内容</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 </a:t>
            </a:r>
            <a:r>
              <a:rPr lang="zh-CN" altLang="en-US" sz="2400" b="1" dirty="0">
                <a:latin typeface="Times New Roman" panose="02020603050405020304" pitchFamily="18" charset="0"/>
                <a:ea typeface="迷你简粗仿宋" panose="02010604000101010101" pitchFamily="2" charset="-122"/>
                <a:cs typeface="Times New Roman" panose="02020603050405020304" pitchFamily="18" charset="0"/>
              </a:rPr>
              <a:t>（十五讲；</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2025-07-13 </a:t>
            </a:r>
            <a:r>
              <a:rPr lang="en-US" altLang="zh-CN" sz="2400" b="1"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 2025-11-16</a:t>
            </a:r>
            <a:r>
              <a:rPr lang="zh-CN" altLang="en-US" sz="2400" b="1"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基督之死的目的（简述）与目的的定义</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三一神在救赎中的作为</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成就救赎的手段</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基督之死的目的（详述）</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十六个论证</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对一些经文的解释</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 I. Packer</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对该书再版所写的序言</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8637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6B50-BEC5-67CE-A831-55B0FB6B174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AC97790-6570-391C-A042-81BEBB4CE3A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9AE6476-CDA3-E998-15D2-9B8E3D4236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05F0B67-0C6E-E6B4-4492-5BC28DCC5EED}"/>
              </a:ext>
            </a:extLst>
          </p:cNvPr>
          <p:cNvSpPr txBox="1"/>
          <p:nvPr/>
        </p:nvSpPr>
        <p:spPr>
          <a:xfrm>
            <a:off x="552091" y="681487"/>
            <a:ext cx="11145829" cy="3424784"/>
          </a:xfrm>
          <a:prstGeom prst="rect">
            <a:avLst/>
          </a:prstGeom>
          <a:noFill/>
        </p:spPr>
        <p:txBody>
          <a:bodyPr wrap="square" rtlCol="0">
            <a:spAutoFit/>
          </a:bodyPr>
          <a:lstStyle/>
          <a:p>
            <a:pPr>
              <a:spcAft>
                <a:spcPts val="1200"/>
              </a:spcAft>
            </a:pPr>
            <a:r>
              <a:rPr lang="zh-CN" altLang="en-US" sz="2400" b="1" dirty="0">
                <a:latin typeface="迷你简粗仿宋" panose="02010604000101010101" pitchFamily="2" charset="-122"/>
                <a:ea typeface="迷你简粗仿宋" panose="02010604000101010101" pitchFamily="2" charset="-122"/>
                <a:cs typeface="Times New Roman" panose="02020603050405020304" pitchFamily="18" charset="0"/>
              </a:rPr>
              <a:t>基督为谁而死？</a:t>
            </a:r>
            <a:r>
              <a:rPr lang="en-SG" altLang="zh-CN" sz="2400" b="1" dirty="0">
                <a:latin typeface="Times New Roman" panose="02020603050405020304" pitchFamily="18" charset="0"/>
                <a:ea typeface="迷你简粗仿宋" panose="02010604000101010101" pitchFamily="2" charset="-122"/>
                <a:cs typeface="Times New Roman" panose="02020603050405020304" pitchFamily="18" charset="0"/>
              </a:rPr>
              <a:t> </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不是现在的问题，一直存在并误导着人</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与加尔文救赎论五要点有关</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 </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彻底把这个问题终结了</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与永约教会的“信仰告白”有关</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5" name="Picture 4">
            <a:extLst>
              <a:ext uri="{FF2B5EF4-FFF2-40B4-BE49-F238E27FC236}">
                <a16:creationId xmlns:a16="http://schemas.microsoft.com/office/drawing/2014/main" id="{B82824C6-AD8D-6F4E-44CD-095867E56856}"/>
              </a:ext>
            </a:extLst>
          </p:cNvPr>
          <p:cNvPicPr>
            <a:picLocks noChangeAspect="1"/>
          </p:cNvPicPr>
          <p:nvPr/>
        </p:nvPicPr>
        <p:blipFill>
          <a:blip r:embed="rId2"/>
          <a:stretch>
            <a:fillRect/>
          </a:stretch>
        </p:blipFill>
        <p:spPr>
          <a:xfrm>
            <a:off x="6466935" y="231006"/>
            <a:ext cx="3970574" cy="6203546"/>
          </a:xfrm>
          <a:prstGeom prst="rect">
            <a:avLst/>
          </a:prstGeom>
        </p:spPr>
      </p:pic>
    </p:spTree>
    <p:extLst>
      <p:ext uri="{BB962C8B-B14F-4D97-AF65-F5344CB8AC3E}">
        <p14:creationId xmlns:p14="http://schemas.microsoft.com/office/powerpoint/2010/main" val="4023449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80A08-0982-7FDC-FA97-65CC4DE4DBF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F73C812-36D7-9894-DA4E-4F5B6BDC71E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B473C76-3EBA-D928-7416-944815F55D7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77A2DA5-9BC9-EE6C-D782-A1A1001EB2E1}"/>
              </a:ext>
            </a:extLst>
          </p:cNvPr>
          <p:cNvSpPr txBox="1"/>
          <p:nvPr/>
        </p:nvSpPr>
        <p:spPr>
          <a:xfrm>
            <a:off x="3321171" y="474453"/>
            <a:ext cx="8376750" cy="5158335"/>
          </a:xfrm>
          <a:prstGeom prst="rect">
            <a:avLst/>
          </a:prstGeom>
          <a:noFill/>
        </p:spPr>
        <p:txBody>
          <a:bodyPr wrap="square" rtlCol="0">
            <a:spAutoFit/>
          </a:bodyPr>
          <a:lstStyle/>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在牛津大学王后学院（</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The Queen’s College, University of Oxford</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）接受系统教育，牛津是当时英国的思想与神学的中心之一，它不仅提供了丰富的经典文献和严谨的学术训练，也使他有机会接触到各种不同的神学观点和学术争论。</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1632</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年获学士（</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16</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岁），</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1635</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年获硕士（</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19</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岁）。</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从他后来的著作中可看出，</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在学术上显示出惊人的天赋，且在属灵生活中也表现出极高的敏感度和敬虔之心。这种双重天赋为他日后在神学研究和讲道工作中取得巨大成就奠定了坚实的基础。</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在牛津的求学期间，清教徒思想正处于鼎盛期。清教徒强调回归圣经本源，反对形式化、外在的宗教仪式，这对</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的信仰产生了深刻影响。</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的讲道和著述充满了对神主权、救恩预定及人类全然堕落的教义的阐释，这些正是改革宗神学的核心理念。</a:t>
            </a:r>
            <a:r>
              <a:rPr lang="en-US" dirty="0">
                <a:latin typeface="Times New Roman" panose="02020603050405020304" pitchFamily="18" charset="0"/>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的第一本著作</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阿民念主义的展示</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1642</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年，</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26</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岁）是对加尔文主义的激烈辩护。</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1648</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年（</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32</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岁）出版</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基督之死里的死亡之死</a:t>
            </a:r>
            <a:r>
              <a:rPr lang="en-US" altLang="zh-CN"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，再次反对阿民念主义。</a:t>
            </a:r>
            <a:endParaRPr lang="en-US" dirty="0">
              <a:latin typeface="Times New Roman" panose="02020603050405020304" pitchFamily="18" charset="0"/>
              <a:cs typeface="Times New Roman" panose="02020603050405020304" pitchFamily="18" charset="0"/>
            </a:endParaRPr>
          </a:p>
        </p:txBody>
      </p:sp>
      <p:pic>
        <p:nvPicPr>
          <p:cNvPr id="5" name="Picture 2" descr="约翰·欧文(神学家) - 维基百科，自由的百科全书">
            <a:extLst>
              <a:ext uri="{FF2B5EF4-FFF2-40B4-BE49-F238E27FC236}">
                <a16:creationId xmlns:a16="http://schemas.microsoft.com/office/drawing/2014/main" id="{13FDD801-BF62-8B88-14FD-160D41F29F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080" y="958486"/>
            <a:ext cx="2501265" cy="30956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28AB4EF-9C4C-F16A-B8F6-C62A21175921}"/>
              </a:ext>
            </a:extLst>
          </p:cNvPr>
          <p:cNvSpPr txBox="1"/>
          <p:nvPr/>
        </p:nvSpPr>
        <p:spPr>
          <a:xfrm>
            <a:off x="494080" y="4270078"/>
            <a:ext cx="2501265" cy="830997"/>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John Owen, 1616 – Aug 24, 1683</a:t>
            </a:r>
          </a:p>
          <a:p>
            <a:pPr algn="ctr"/>
            <a:endParaRPr lang="en-US" sz="1200" dirty="0">
              <a:latin typeface="Times New Roman" panose="02020603050405020304" pitchFamily="18" charset="0"/>
              <a:cs typeface="Times New Roman" panose="02020603050405020304" pitchFamily="18" charset="0"/>
            </a:endParaRPr>
          </a:p>
          <a:p>
            <a:pPr algn="ctr"/>
            <a:r>
              <a:rPr lang="zh-CN" altLang="en-US" sz="1200" dirty="0">
                <a:latin typeface="迷你简粗仿宋" panose="02010604000101010101" pitchFamily="2" charset="-122"/>
                <a:ea typeface="迷你简粗仿宋" panose="02010604000101010101" pitchFamily="2" charset="-122"/>
                <a:cs typeface="Times New Roman" panose="02020603050405020304" pitchFamily="18" charset="0"/>
              </a:rPr>
              <a:t>生于牛津郡的斯塔德汉普顿</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200" dirty="0">
                <a:latin typeface="Times New Roman" panose="02020603050405020304" pitchFamily="18" charset="0"/>
                <a:ea typeface="迷你简粗仿宋" panose="02010604000101010101" pitchFamily="2" charset="-122"/>
                <a:cs typeface="Times New Roman" panose="02020603050405020304" pitchFamily="18" charset="0"/>
              </a:rPr>
              <a:t>Stadhampton in Oxfordshire</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sz="1200" dirty="0"/>
          </a:p>
        </p:txBody>
      </p:sp>
    </p:spTree>
    <p:extLst>
      <p:ext uri="{BB962C8B-B14F-4D97-AF65-F5344CB8AC3E}">
        <p14:creationId xmlns:p14="http://schemas.microsoft.com/office/powerpoint/2010/main" val="43006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A6C5D-FEB0-76DC-AA2F-BEC6047CE3A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5635C83-AAF7-3EA5-6420-0D961A9AE5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F8ACC8E-FEB8-2967-E9B2-219B6A57FFE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7A16AF8-1DC8-061F-A8C1-F7BA39CA5903}"/>
              </a:ext>
            </a:extLst>
          </p:cNvPr>
          <p:cNvSpPr txBox="1"/>
          <p:nvPr/>
        </p:nvSpPr>
        <p:spPr>
          <a:xfrm>
            <a:off x="3321171" y="474453"/>
            <a:ext cx="8376750" cy="3247556"/>
          </a:xfrm>
          <a:prstGeom prst="rect">
            <a:avLst/>
          </a:prstGeom>
          <a:noFill/>
        </p:spPr>
        <p:txBody>
          <a:bodyPr wrap="square" rtlCol="0">
            <a:spAutoFit/>
          </a:bodyPr>
          <a:lstStyle/>
          <a:p>
            <a:pPr marL="285750" indent="-285750">
              <a:lnSpc>
                <a:spcPts val="2500"/>
              </a:lnSpc>
              <a:spcAft>
                <a:spcPts val="2400"/>
              </a:spcAft>
              <a:buFont typeface="Wingdings" panose="05000000000000000000" pitchFamily="2" charset="2"/>
              <a:buChar char="Ø"/>
            </a:pP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的著作特别是在救赎论方面，以系统严密、论证充分而著称。他以圣经为根基，对救恩计划的各个方面进行详细阐述，尤其在讨论基督的救赎功效、神的预定与选召上，提出了一系列具有创新性和挑战性的观点。他论证基督的死不仅仅提供了救恩的可能性，而是确切地实现了救恩的目的，这一思想成为后世改革宗神学的基石。</a:t>
            </a:r>
            <a:endParaRPr lang="en-SG" altLang="zh-CN"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1652</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年</a:t>
            </a:r>
            <a:r>
              <a:rPr lang="en-US" altLang="zh-CN" dirty="0">
                <a:latin typeface="Times New Roman" panose="02020603050405020304" pitchFamily="18" charset="0"/>
                <a:ea typeface="迷你简粗仿宋" panose="02010604000101010101" pitchFamily="2" charset="-122"/>
                <a:cs typeface="Times New Roman" panose="02020603050405020304" pitchFamily="18" charset="0"/>
              </a:rPr>
              <a:t>9</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月，克伦威尔任命他为牛津大学副校长，这不仅反映了他在学术界的卓越成就，也使他有机会影响下一代神学家和牧师。</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一生都处于斯图亚特王朝</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House of Stuart</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5" name="Picture 2" descr="约翰·欧文(神学家) - 维基百科，自由的百科全书">
            <a:extLst>
              <a:ext uri="{FF2B5EF4-FFF2-40B4-BE49-F238E27FC236}">
                <a16:creationId xmlns:a16="http://schemas.microsoft.com/office/drawing/2014/main" id="{4E14D019-7715-9F75-18CC-1BDDC00A85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080" y="958486"/>
            <a:ext cx="2501265" cy="30956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60C9BE9-532F-A33F-2FCF-B076E034968D}"/>
              </a:ext>
            </a:extLst>
          </p:cNvPr>
          <p:cNvSpPr txBox="1"/>
          <p:nvPr/>
        </p:nvSpPr>
        <p:spPr>
          <a:xfrm>
            <a:off x="494080" y="4270078"/>
            <a:ext cx="2501265" cy="830997"/>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John Owen, 1616 – Aug 24, 1683</a:t>
            </a:r>
          </a:p>
          <a:p>
            <a:pPr algn="ctr"/>
            <a:endParaRPr lang="en-US" sz="1200" dirty="0">
              <a:latin typeface="Times New Roman" panose="02020603050405020304" pitchFamily="18" charset="0"/>
              <a:cs typeface="Times New Roman" panose="02020603050405020304" pitchFamily="18" charset="0"/>
            </a:endParaRPr>
          </a:p>
          <a:p>
            <a:pPr algn="ctr"/>
            <a:r>
              <a:rPr lang="zh-CN" altLang="en-US" sz="1200" dirty="0">
                <a:latin typeface="迷你简粗仿宋" panose="02010604000101010101" pitchFamily="2" charset="-122"/>
                <a:ea typeface="迷你简粗仿宋" panose="02010604000101010101" pitchFamily="2" charset="-122"/>
                <a:cs typeface="Times New Roman" panose="02020603050405020304" pitchFamily="18" charset="0"/>
              </a:rPr>
              <a:t>生于牛津郡的斯塔德汉普顿</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200" dirty="0">
                <a:latin typeface="Times New Roman" panose="02020603050405020304" pitchFamily="18" charset="0"/>
                <a:ea typeface="迷你简粗仿宋" panose="02010604000101010101" pitchFamily="2" charset="-122"/>
                <a:cs typeface="Times New Roman" panose="02020603050405020304" pitchFamily="18" charset="0"/>
              </a:rPr>
              <a:t>Stadhampton in Oxfordshire</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sz="1200" dirty="0"/>
          </a:p>
        </p:txBody>
      </p:sp>
    </p:spTree>
    <p:extLst>
      <p:ext uri="{BB962C8B-B14F-4D97-AF65-F5344CB8AC3E}">
        <p14:creationId xmlns:p14="http://schemas.microsoft.com/office/powerpoint/2010/main" val="2433128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AA486-72CC-F689-5B8A-9BEDAC0AB8A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75A2E59-B31D-E0B9-7F09-22989064A99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93F9B24-867D-0FFD-D0B2-610D8990AF0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4FEAC99-5A3F-139C-B03C-166E95F811C2}"/>
              </a:ext>
            </a:extLst>
          </p:cNvPr>
          <p:cNvSpPr txBox="1"/>
          <p:nvPr/>
        </p:nvSpPr>
        <p:spPr>
          <a:xfrm>
            <a:off x="3321171" y="474453"/>
            <a:ext cx="8376750" cy="3580980"/>
          </a:xfrm>
          <a:prstGeom prst="rect">
            <a:avLst/>
          </a:prstGeom>
          <a:noFill/>
        </p:spPr>
        <p:txBody>
          <a:bodyPr wrap="square" rtlCol="0">
            <a:spAutoFit/>
          </a:bodyPr>
          <a:lstStyle/>
          <a:p>
            <a:pPr marL="285750" indent="-285750">
              <a:lnSpc>
                <a:spcPts val="2500"/>
              </a:lnSpc>
              <a:spcAft>
                <a:spcPts val="24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J. I. Packer</a:t>
            </a:r>
            <a:r>
              <a:rPr lang="zh-CN" altLang="en-US" dirty="0">
                <a:latin typeface="Times New Roman" panose="02020603050405020304" pitchFamily="18" charset="0"/>
                <a:cs typeface="Times New Roman" panose="02020603050405020304" pitchFamily="18" charset="0"/>
              </a:rPr>
              <a:t> </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称他是最伟大的清教徒神学家</a:t>
            </a:r>
            <a:endParaRPr lang="en-US" dirty="0">
              <a:latin typeface="Times New Roman" panose="02020603050405020304" pitchFamily="18" charset="0"/>
              <a:cs typeface="Times New Roman" panose="02020603050405020304" pitchFamily="18" charset="0"/>
            </a:endParaRPr>
          </a:p>
          <a:p>
            <a:pPr marL="285750" indent="-285750">
              <a:lnSpc>
                <a:spcPts val="2500"/>
              </a:lnSpc>
              <a:spcAft>
                <a:spcPts val="24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J. I. Packer</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是如此评价</a:t>
            </a:r>
            <a:r>
              <a:rPr lang="en-US" dirty="0">
                <a:latin typeface="Times New Roman" panose="02020603050405020304" pitchFamily="18" charset="0"/>
                <a:cs typeface="Times New Roman" panose="02020603050405020304" pitchFamily="18" charset="0"/>
              </a:rPr>
              <a:t>John 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的这部著作：可以肯定地说，自</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发表他的著作以来，再没有任何与之相提并论的对三一耶和华所计划并执行的救赎工作进行阐释的作品出现，也没有必要再出现。在讨论这部作品时，苏格兰长老会牧师</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Andrew Thomson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指出，</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dirty="0">
                <a:latin typeface="Times New Roman" panose="02020603050405020304" pitchFamily="18" charset="0"/>
                <a:ea typeface="迷你简粗仿宋" panose="02010604000101010101" pitchFamily="2" charset="-122"/>
                <a:cs typeface="Times New Roman" panose="02020603050405020304" pitchFamily="18" charset="0"/>
              </a:rPr>
              <a:t>“让你在他结束主题时感受到，他也已经把这个主题彻底讲透了。”他对经文的解读是确实可靠的，他的神学构建能力非凡；所有需要讨论的内容都得到了充分探讨，并且自</a:t>
            </a:r>
            <a:r>
              <a:rPr lang="en-SG" altLang="zh-CN"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dirty="0">
                <a:latin typeface="迷你简粗仿宋" panose="02010604000101010101" pitchFamily="2" charset="-122"/>
                <a:ea typeface="迷你简粗仿宋" panose="02010604000101010101" pitchFamily="2" charset="-122"/>
                <a:cs typeface="Times New Roman" panose="02020603050405020304" pitchFamily="18" charset="0"/>
              </a:rPr>
              <a:t>以来，无论是支持还是反对他的立场的论点，都没有他未曾提及或处理过的。在他的书中，你找不到那些改革宗神学家通常用来确立他们立场的跳跃性或飞跃性的逻辑；你所能看到的只有扎实、细致入微的释经，以及对圣经思维方式的严谨遵循。</a:t>
            </a:r>
            <a:endParaRPr lang="en-US" dirty="0">
              <a:latin typeface="Times New Roman" panose="02020603050405020304" pitchFamily="18" charset="0"/>
              <a:cs typeface="Times New Roman" panose="02020603050405020304" pitchFamily="18" charset="0"/>
            </a:endParaRPr>
          </a:p>
        </p:txBody>
      </p:sp>
      <p:pic>
        <p:nvPicPr>
          <p:cNvPr id="5" name="Picture 2" descr="约翰·欧文(神学家) - 维基百科，自由的百科全书">
            <a:extLst>
              <a:ext uri="{FF2B5EF4-FFF2-40B4-BE49-F238E27FC236}">
                <a16:creationId xmlns:a16="http://schemas.microsoft.com/office/drawing/2014/main" id="{B9CDF765-A1DB-2CCE-F64D-1D4EA86685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080" y="958486"/>
            <a:ext cx="2501265" cy="30956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0EB3465-4FA1-C058-6640-C144D2C98544}"/>
              </a:ext>
            </a:extLst>
          </p:cNvPr>
          <p:cNvSpPr txBox="1"/>
          <p:nvPr/>
        </p:nvSpPr>
        <p:spPr>
          <a:xfrm>
            <a:off x="494080" y="4270078"/>
            <a:ext cx="2501265" cy="830997"/>
          </a:xfrm>
          <a:prstGeom prst="rect">
            <a:avLst/>
          </a:prstGeom>
          <a:noFill/>
        </p:spPr>
        <p:txBody>
          <a:bodyPr wrap="square" rtlCol="0">
            <a:spAutoFit/>
          </a:bodyPr>
          <a:lstStyle/>
          <a:p>
            <a:pPr algn="ctr"/>
            <a:r>
              <a:rPr lang="en-US" sz="1200" dirty="0">
                <a:latin typeface="Times New Roman" panose="02020603050405020304" pitchFamily="18" charset="0"/>
                <a:cs typeface="Times New Roman" panose="02020603050405020304" pitchFamily="18" charset="0"/>
              </a:rPr>
              <a:t>John Owen, 1616 – Aug 24, 1683</a:t>
            </a:r>
          </a:p>
          <a:p>
            <a:pPr algn="ctr"/>
            <a:endParaRPr lang="en-US" sz="1200" dirty="0">
              <a:latin typeface="Times New Roman" panose="02020603050405020304" pitchFamily="18" charset="0"/>
              <a:cs typeface="Times New Roman" panose="02020603050405020304" pitchFamily="18" charset="0"/>
            </a:endParaRPr>
          </a:p>
          <a:p>
            <a:pPr algn="ctr"/>
            <a:r>
              <a:rPr lang="zh-CN" altLang="en-US" sz="1200" dirty="0">
                <a:latin typeface="迷你简粗仿宋" panose="02010604000101010101" pitchFamily="2" charset="-122"/>
                <a:ea typeface="迷你简粗仿宋" panose="02010604000101010101" pitchFamily="2" charset="-122"/>
                <a:cs typeface="Times New Roman" panose="02020603050405020304" pitchFamily="18" charset="0"/>
              </a:rPr>
              <a:t>生于牛津郡的斯塔德汉普顿</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1200" dirty="0">
                <a:latin typeface="Times New Roman" panose="02020603050405020304" pitchFamily="18" charset="0"/>
                <a:ea typeface="迷你简粗仿宋" panose="02010604000101010101" pitchFamily="2" charset="-122"/>
                <a:cs typeface="Times New Roman" panose="02020603050405020304" pitchFamily="18" charset="0"/>
              </a:rPr>
              <a:t>Stadhampton in Oxfordshire</a:t>
            </a:r>
            <a:r>
              <a:rPr lang="zh-CN" altLang="en-US" sz="12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sz="1200" dirty="0"/>
          </a:p>
        </p:txBody>
      </p:sp>
    </p:spTree>
    <p:extLst>
      <p:ext uri="{BB962C8B-B14F-4D97-AF65-F5344CB8AC3E}">
        <p14:creationId xmlns:p14="http://schemas.microsoft.com/office/powerpoint/2010/main" val="305133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2616101"/>
          </a:xfrm>
          <a:prstGeom prst="rect">
            <a:avLst/>
          </a:prstGeom>
          <a:noFill/>
        </p:spPr>
        <p:txBody>
          <a:bodyPr wrap="square" rtlCol="0">
            <a:spAutoFit/>
          </a:bodyPr>
          <a:lstStyle/>
          <a:p>
            <a:pPr algn="ctr">
              <a:spcAft>
                <a:spcPts val="1200"/>
              </a:spcAft>
            </a:pPr>
            <a:r>
              <a:rPr lang="en-US" altLang="zh-CN" sz="4800" dirty="0">
                <a:latin typeface="Times New Roman" panose="02020603050405020304" pitchFamily="18" charset="0"/>
                <a:ea typeface="KaiTi" panose="02010609060101010101" pitchFamily="49" charset="-122"/>
                <a:cs typeface="Times New Roman" panose="02020603050405020304" pitchFamily="18" charset="0"/>
              </a:rPr>
              <a:t>《</a:t>
            </a:r>
            <a:r>
              <a:rPr lang="zh-CN" altLang="en-US" sz="4800" dirty="0">
                <a:latin typeface="Times New Roman" panose="02020603050405020304" pitchFamily="18" charset="0"/>
                <a:ea typeface="KaiTi" panose="02010609060101010101" pitchFamily="49" charset="-122"/>
                <a:cs typeface="Times New Roman" panose="02020603050405020304" pitchFamily="18" charset="0"/>
              </a:rPr>
              <a:t>基督之死里的死亡之死</a:t>
            </a:r>
            <a:r>
              <a:rPr lang="en-US" altLang="zh-CN" sz="4800" dirty="0">
                <a:latin typeface="Times New Roman" panose="02020603050405020304" pitchFamily="18" charset="0"/>
                <a:ea typeface="KaiTi" panose="02010609060101010101" pitchFamily="49" charset="-122"/>
                <a:cs typeface="Times New Roman" panose="02020603050405020304" pitchFamily="18" charset="0"/>
              </a:rPr>
              <a:t>》</a:t>
            </a:r>
          </a:p>
          <a:p>
            <a:pPr algn="ctr">
              <a:spcAft>
                <a:spcPts val="1200"/>
              </a:spcAft>
            </a:pPr>
            <a:r>
              <a:rPr lang="zh-CN" altLang="en-US" sz="4800" dirty="0">
                <a:latin typeface="Times New Roman" panose="02020603050405020304" pitchFamily="18" charset="0"/>
                <a:ea typeface="KaiTi" panose="02010609060101010101" pitchFamily="49" charset="-122"/>
                <a:cs typeface="Times New Roman" panose="02020603050405020304" pitchFamily="18" charset="0"/>
              </a:rPr>
              <a:t>第一卷第一章</a:t>
            </a:r>
          </a:p>
          <a:p>
            <a:pPr algn="ctr">
              <a:spcAft>
                <a:spcPts val="1200"/>
              </a:spcAft>
            </a:pPr>
            <a:r>
              <a:rPr lang="zh-CN" altLang="en-US" sz="4800" dirty="0">
                <a:latin typeface="Times New Roman" panose="02020603050405020304" pitchFamily="18" charset="0"/>
                <a:ea typeface="KaiTi" panose="02010609060101010101" pitchFamily="49" charset="-122"/>
                <a:cs typeface="Times New Roman" panose="02020603050405020304" pitchFamily="18" charset="0"/>
              </a:rPr>
              <a:t>基督之死的目的与意义</a:t>
            </a: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27661</TotalTime>
  <Words>5836</Words>
  <Application>Microsoft Office PowerPoint</Application>
  <PresentationFormat>Widescreen</PresentationFormat>
  <Paragraphs>269</Paragraphs>
  <Slides>29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29</vt:i4>
      </vt:variant>
    </vt:vector>
  </HeadingPairs>
  <TitlesOfParts>
    <vt:vector size="40" baseType="lpstr">
      <vt:lpstr>DengXian</vt:lpstr>
      <vt:lpstr>迷你简粗仿宋</vt:lpstr>
      <vt:lpstr>Aptos</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1028</cp:revision>
  <dcterms:created xsi:type="dcterms:W3CDTF">2020-08-23T07:58:53Z</dcterms:created>
  <dcterms:modified xsi:type="dcterms:W3CDTF">2025-07-13T02:02:55Z</dcterms:modified>
</cp:coreProperties>
</file>