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8" r:id="rId2"/>
  </p:sldMasterIdLst>
  <p:notesMasterIdLst>
    <p:notesMasterId r:id="rId37"/>
  </p:notesMasterIdLst>
  <p:sldIdLst>
    <p:sldId id="4865" r:id="rId3"/>
    <p:sldId id="5053" r:id="rId4"/>
    <p:sldId id="4468" r:id="rId5"/>
    <p:sldId id="4989" r:id="rId6"/>
    <p:sldId id="4972" r:id="rId7"/>
    <p:sldId id="5041" r:id="rId8"/>
    <p:sldId id="5042" r:id="rId9"/>
    <p:sldId id="5044" r:id="rId10"/>
    <p:sldId id="321" r:id="rId11"/>
    <p:sldId id="5045" r:id="rId12"/>
    <p:sldId id="5043" r:id="rId13"/>
    <p:sldId id="4867" r:id="rId14"/>
    <p:sldId id="5046" r:id="rId15"/>
    <p:sldId id="4868" r:id="rId16"/>
    <p:sldId id="5047" r:id="rId17"/>
    <p:sldId id="262" r:id="rId18"/>
    <p:sldId id="5048" r:id="rId19"/>
    <p:sldId id="5049" r:id="rId20"/>
    <p:sldId id="5050" r:id="rId21"/>
    <p:sldId id="5031" r:id="rId22"/>
    <p:sldId id="5051" r:id="rId23"/>
    <p:sldId id="5052" r:id="rId24"/>
    <p:sldId id="5032" r:id="rId25"/>
    <p:sldId id="5033" r:id="rId26"/>
    <p:sldId id="5017" r:id="rId27"/>
    <p:sldId id="5001" r:id="rId28"/>
    <p:sldId id="5034" r:id="rId29"/>
    <p:sldId id="5019" r:id="rId30"/>
    <p:sldId id="5035" r:id="rId31"/>
    <p:sldId id="5036" r:id="rId32"/>
    <p:sldId id="5037" r:id="rId33"/>
    <p:sldId id="5038" r:id="rId34"/>
    <p:sldId id="5039" r:id="rId35"/>
    <p:sldId id="504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FF"/>
    <a:srgbClr val="B4FF6A"/>
    <a:srgbClr val="1B1D1F"/>
    <a:srgbClr val="FFE18F"/>
    <a:srgbClr val="FFD887"/>
    <a:srgbClr val="FF0208"/>
    <a:srgbClr val="FF000A"/>
    <a:srgbClr val="DCCA10"/>
    <a:srgbClr val="FDF3EC"/>
    <a:srgbClr val="C8A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08"/>
    <p:restoredTop sz="94082"/>
  </p:normalViewPr>
  <p:slideViewPr>
    <p:cSldViewPr snapToGrid="0">
      <p:cViewPr varScale="1">
        <p:scale>
          <a:sx n="106" d="100"/>
          <a:sy n="106" d="100"/>
        </p:scale>
        <p:origin x="1512"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9F0DD-D6A9-7848-A298-80BF8C111593}" type="datetimeFigureOut">
              <a:t>11/15/25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75359-D11F-FA4A-9B6D-38484B5AB193}" type="slidenum">
              <a:t>‹#›</a:t>
            </a:fld>
            <a:endParaRPr lang="en-US"/>
          </a:p>
        </p:txBody>
      </p:sp>
    </p:spTree>
    <p:extLst>
      <p:ext uri="{BB962C8B-B14F-4D97-AF65-F5344CB8AC3E}">
        <p14:creationId xmlns:p14="http://schemas.microsoft.com/office/powerpoint/2010/main" val="2990811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D5F6-AFFC-30DE-4673-9E1DF93A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1839B-6E2D-EE6B-2821-36F464B2E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08AB10-CD18-954E-B0F4-26C6BBACDE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8D5AED-E231-14D9-2B64-822BA3267B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C54BC-BD4F-0342-ABDA-5417AF581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icrosoft YaHei" panose="020B0503020204020204" pitchFamily="3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pitchFamily="34" charset="-122"/>
              <a:cs typeface="Arial"/>
              <a:sym typeface="Arial"/>
            </a:endParaRPr>
          </a:p>
        </p:txBody>
      </p:sp>
    </p:spTree>
    <p:extLst>
      <p:ext uri="{BB962C8B-B14F-4D97-AF65-F5344CB8AC3E}">
        <p14:creationId xmlns:p14="http://schemas.microsoft.com/office/powerpoint/2010/main" val="411827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EA7B-33F7-A303-3101-8DC6B0B9E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3051E-4AB1-B866-6B93-4451F0F8191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91F38E2-6290-E542-C888-7D1B5D8A6F7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063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3B02AB49-308A-AD15-1FAA-CD76905F0600}"/>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51F9D176-5486-BED6-AFF5-36C0C49F3C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62B62DD1-82C3-4D46-0339-E02AAA242D4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037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185E-92C9-A00F-0CB5-4A6B6D811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C4231-BCF6-7DAC-0DA5-7C419EF5B72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57AE2A2-556C-AC41-2AC8-F6EAFB2A87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840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64606-30AA-A7EE-D0F0-D8FE09D05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C89D2-C6F7-9880-7A1B-B66FC470DEAE}"/>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425D788-1DF9-D786-0D9D-8FE6AC29035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25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2E979-4B3C-9AF3-CA32-BBD111EB4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E6438-1E0F-12AD-9750-37F5F3D90094}"/>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0F033115-8DC1-30D8-7B1C-32088C10B7C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505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386D-6CA4-C821-4CF8-26F4E25CF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C74EE-F2D9-F53A-FA71-8F5D8FAAE42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E0AC47FF-763B-A352-DAEF-69FF4483CE6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36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5C26DD7E-9B15-FD47-5B3A-49974C9636A4}"/>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F6F0ECFA-DBC7-D32A-C68F-17E11E5E20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8072EE06-A294-5369-F280-75ADE251B4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485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8CF6-55A1-3C27-B292-AEE6D6898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B50F6-A191-FC7B-005B-0D769C8452A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01676EA-5EAB-A5F3-5928-0EA1C3BF26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095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B4A2-48BB-C522-4180-9BC5CD033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CA58C-A16D-3AD8-B269-78818A54FDC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6F437417-D69A-1BA8-B270-E5139EF7FF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285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30A7-7A51-0F9A-6C5D-01692EE65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7CAB9-E4C0-42F1-CD10-531E1439C21D}"/>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2408237-CE2B-94E9-8D93-F0243370DD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19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E8497-5BFF-1DB0-9C70-5B1F86BB8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5676F-95F6-782B-D3F2-E4FC57731C0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B0A8E700-3F67-5661-ECD7-6F0A6DF46B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4187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E9DFA-B7CA-93E6-5BE0-9F6F74850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3D522-091A-CE27-0F02-0CEFD34D10C0}"/>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0EA83B7-4C77-B600-A477-7AEC83BEDA2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492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3C09-2F78-1BB9-73F1-A5076618A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9631F-0B8E-3732-DBA2-EAF8B82D6BF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AE777E1-443B-1FFC-26E5-942473984C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0001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1816CC56-03EA-98DD-9E82-E4C624631FF5}"/>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535B9DF8-29D2-DCD7-3D05-882AB6E996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69C2814D-AA25-6D5F-BB3A-30458652F3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5091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BEBB-97CD-628A-2659-D0B594911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7C8FE-F569-45EC-2272-C39963C987A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9DF838EA-85DB-96AC-E986-9D50E81AD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0027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922C-8482-ADB4-0C23-8E9315FCF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B56A9-D31A-52CF-345E-6A4EE383C28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6312491-2E2B-157C-46E2-D785CBEFF5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872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AF148-B74C-57AC-4E82-575D8987C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D82EA-A1AF-AABD-9142-53D59F9FF12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A349167-5EB2-0F4C-B53C-302DE19723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936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FDCADDC-2EC2-9EDE-8590-2468CE1FE498}"/>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408601D5-6958-96EE-346E-D51053BA5D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7A636C90-6B53-ED84-4660-4E61C34840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261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0BFB-6EAB-1777-6B33-89D19F9A0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20712-754C-38FC-A914-A5C68CB62D1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9801818-493D-4CB7-3635-F1ABFE0CC1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65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943B-5BA9-5624-E016-92737508E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407B3-6E4B-840E-EF24-B3A6BE78AA51}"/>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4E2C126D-EF97-4244-4316-CD3ECA8A481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1972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8B1C9B71-F353-AFA8-476A-25F67BB82B5B}"/>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252CA2BE-D776-535D-2319-3BEF83696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9942CD2-DE62-B1AC-3CD8-47012DB1DD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70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a:extLst>
            <a:ext uri="{FF2B5EF4-FFF2-40B4-BE49-F238E27FC236}">
              <a16:creationId xmlns:a16="http://schemas.microsoft.com/office/drawing/2014/main" id="{00D547EB-D3B2-9D63-F237-89C79A4A6F5F}"/>
            </a:ext>
          </a:extLst>
        </p:cNvPr>
        <p:cNvGrpSpPr/>
        <p:nvPr/>
      </p:nvGrpSpPr>
      <p:grpSpPr>
        <a:xfrm>
          <a:off x="0" y="0"/>
          <a:ext cx="0" cy="0"/>
          <a:chOff x="0" y="0"/>
          <a:chExt cx="0" cy="0"/>
        </a:xfrm>
      </p:grpSpPr>
      <p:sp>
        <p:nvSpPr>
          <p:cNvPr id="974" name="Google Shape;974;g877b642fd3_0_223:notes">
            <a:extLst>
              <a:ext uri="{FF2B5EF4-FFF2-40B4-BE49-F238E27FC236}">
                <a16:creationId xmlns:a16="http://schemas.microsoft.com/office/drawing/2014/main" id="{902A84F8-A810-F9E0-2E2A-5B22893F93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75" name="Google Shape;975;g877b642fd3_0_223:notes">
            <a:extLst>
              <a:ext uri="{FF2B5EF4-FFF2-40B4-BE49-F238E27FC236}">
                <a16:creationId xmlns:a16="http://schemas.microsoft.com/office/drawing/2014/main" id="{049FA693-CBC5-B7F9-4B67-7531AFECEC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97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B955-856F-5C25-5A3F-5283ED8E3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04C86-E787-6B8B-135B-447453E402C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296A33B0-837F-20F0-CA57-ED83C6850F8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86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7650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6362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137990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24250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088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83939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35630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14700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78233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3"/>
        <p:cNvGrpSpPr/>
        <p:nvPr/>
      </p:nvGrpSpPr>
      <p:grpSpPr>
        <a:xfrm>
          <a:off x="0" y="0"/>
          <a:ext cx="0" cy="0"/>
          <a:chOff x="0" y="0"/>
          <a:chExt cx="0" cy="0"/>
        </a:xfrm>
      </p:grpSpPr>
      <p:sp>
        <p:nvSpPr>
          <p:cNvPr id="56" name="Google Shape;56;p3"/>
          <p:cNvSpPr txBox="1">
            <a:spLocks noGrp="1"/>
          </p:cNvSpPr>
          <p:nvPr>
            <p:ph type="title"/>
          </p:nvPr>
        </p:nvSpPr>
        <p:spPr>
          <a:xfrm>
            <a:off x="966839" y="3260261"/>
            <a:ext cx="9144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57" name="Google Shape;57;p3"/>
          <p:cNvSpPr txBox="1">
            <a:spLocks noGrp="1"/>
          </p:cNvSpPr>
          <p:nvPr>
            <p:ph type="title" idx="2" hasCustomPrompt="1"/>
          </p:nvPr>
        </p:nvSpPr>
        <p:spPr>
          <a:xfrm>
            <a:off x="1287239" y="1291821"/>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8" name="Google Shape;58;p3"/>
          <p:cNvSpPr txBox="1">
            <a:spLocks noGrp="1"/>
          </p:cNvSpPr>
          <p:nvPr>
            <p:ph type="subTitle" idx="1"/>
          </p:nvPr>
        </p:nvSpPr>
        <p:spPr>
          <a:xfrm>
            <a:off x="966839" y="4685423"/>
            <a:ext cx="4598800" cy="93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2400"/>
            </a:lvl1pPr>
            <a:lvl2pPr lvl="1">
              <a:lnSpc>
                <a:spcPct val="100000"/>
              </a:lnSpc>
              <a:spcBef>
                <a:spcPts val="0"/>
              </a:spcBef>
              <a:spcAft>
                <a:spcPts val="0"/>
              </a:spcAft>
              <a:buNone/>
              <a:defRPr sz="2400"/>
            </a:lvl2pPr>
            <a:lvl3pPr lvl="2">
              <a:lnSpc>
                <a:spcPct val="100000"/>
              </a:lnSpc>
              <a:spcBef>
                <a:spcPts val="0"/>
              </a:spcBef>
              <a:spcAft>
                <a:spcPts val="0"/>
              </a:spcAft>
              <a:buNone/>
              <a:defRPr sz="2400"/>
            </a:lvl3pPr>
            <a:lvl4pPr lvl="3">
              <a:lnSpc>
                <a:spcPct val="100000"/>
              </a:lnSpc>
              <a:spcBef>
                <a:spcPts val="0"/>
              </a:spcBef>
              <a:spcAft>
                <a:spcPts val="0"/>
              </a:spcAft>
              <a:buNone/>
              <a:defRPr sz="2400"/>
            </a:lvl4pPr>
            <a:lvl5pPr lvl="4">
              <a:lnSpc>
                <a:spcPct val="100000"/>
              </a:lnSpc>
              <a:spcBef>
                <a:spcPts val="0"/>
              </a:spcBef>
              <a:spcAft>
                <a:spcPts val="0"/>
              </a:spcAft>
              <a:buNone/>
              <a:defRPr sz="2400"/>
            </a:lvl5pPr>
            <a:lvl6pPr lvl="5">
              <a:lnSpc>
                <a:spcPct val="100000"/>
              </a:lnSpc>
              <a:spcBef>
                <a:spcPts val="0"/>
              </a:spcBef>
              <a:spcAft>
                <a:spcPts val="0"/>
              </a:spcAft>
              <a:buNone/>
              <a:defRPr sz="2400"/>
            </a:lvl6pPr>
            <a:lvl7pPr lvl="6">
              <a:lnSpc>
                <a:spcPct val="100000"/>
              </a:lnSpc>
              <a:spcBef>
                <a:spcPts val="0"/>
              </a:spcBef>
              <a:spcAft>
                <a:spcPts val="0"/>
              </a:spcAft>
              <a:buNone/>
              <a:defRPr sz="2400"/>
            </a:lvl7pPr>
            <a:lvl8pPr lvl="7">
              <a:lnSpc>
                <a:spcPct val="100000"/>
              </a:lnSpc>
              <a:spcBef>
                <a:spcPts val="0"/>
              </a:spcBef>
              <a:spcAft>
                <a:spcPts val="0"/>
              </a:spcAft>
              <a:buNone/>
              <a:defRPr sz="2400"/>
            </a:lvl8pPr>
            <a:lvl9pPr lvl="8">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357602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94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E6EBC0-1B19-4041-9822-DE55211994AC}" type="datetimeFigureOut">
              <a:rPr lang="en-US" smtClean="0"/>
              <a:t>11/15/25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053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29136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6309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68704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666210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38621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39328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08016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04231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37895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B1012"/>
          </a:solidFill>
          <a:ln/>
        </p:spPr>
        <p:txBody>
          <a:bodyPr/>
          <a:lstStyle/>
          <a:p>
            <a:endParaRPr lang="en-US" sz="1500"/>
          </a:p>
        </p:txBody>
      </p:sp>
      <p:sp>
        <p:nvSpPr>
          <p:cNvPr id="3" name="Shape 1"/>
          <p:cNvSpPr/>
          <p:nvPr/>
        </p:nvSpPr>
        <p:spPr>
          <a:xfrm>
            <a:off x="0" y="0"/>
            <a:ext cx="12192000" cy="6858000"/>
          </a:xfrm>
          <a:prstGeom prst="rect">
            <a:avLst/>
          </a:prstGeom>
          <a:solidFill>
            <a:srgbClr val="1C1D1F"/>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3452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6EBC0-1B19-4041-9822-DE55211994AC}" type="datetimeFigureOut">
              <a:rPr lang="en-US" smtClean="0"/>
              <a:t>11/15/25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83492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E6EBC0-1B19-4041-9822-DE55211994AC}" type="datetimeFigureOut">
              <a:rPr lang="en-US" smtClean="0"/>
              <a:t>11/15/25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485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E6EBC0-1B19-4041-9822-DE55211994AC}" type="datetimeFigureOut">
              <a:rPr lang="en-US" smtClean="0"/>
              <a:t>11/15/25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252664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E6EBC0-1B19-4041-9822-DE55211994AC}" type="datetimeFigureOut">
              <a:rPr lang="en-US" smtClean="0"/>
              <a:t>11/15/25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587231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6EBC0-1B19-4041-9822-DE55211994AC}" type="datetimeFigureOut">
              <a:rPr lang="en-US" smtClean="0"/>
              <a:t>11/15/25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381885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E6EBC0-1B19-4041-9822-DE55211994AC}" type="datetimeFigureOut">
              <a:rPr lang="en-US" smtClean="0"/>
              <a:t>11/15/25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607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CE6EBC0-1B19-4041-9822-DE55211994AC}" type="datetimeFigureOut">
              <a:rPr lang="en-US" smtClean="0"/>
              <a:t>11/15/25</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582A882-CD6A-7A46-9FFE-AEC21A3F1BDF}" type="slidenum">
              <a:rPr lang="en-US" smtClean="0"/>
              <a:t>‹#›</a:t>
            </a:fld>
            <a:endParaRPr lang="en-US"/>
          </a:p>
        </p:txBody>
      </p:sp>
    </p:spTree>
    <p:extLst>
      <p:ext uri="{BB962C8B-B14F-4D97-AF65-F5344CB8AC3E}">
        <p14:creationId xmlns:p14="http://schemas.microsoft.com/office/powerpoint/2010/main" val="189834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C764DE79-268F-4C1A-8933-263129D2AF90}" type="datetimeFigureOut">
              <a:rPr lang="en-US" smtClean="0"/>
              <a:t>11/15/25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236877469"/>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8237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a:extLst>
            <a:ext uri="{FF2B5EF4-FFF2-40B4-BE49-F238E27FC236}">
              <a16:creationId xmlns:a16="http://schemas.microsoft.com/office/drawing/2014/main" id="{1F10A9F3-3B4D-4494-CC6A-C78822165EC9}"/>
            </a:ext>
          </a:extLst>
        </p:cNvPr>
        <p:cNvGrpSpPr/>
        <p:nvPr/>
      </p:nvGrpSpPr>
      <p:grpSpPr>
        <a:xfrm>
          <a:off x="0" y="0"/>
          <a:ext cx="0" cy="0"/>
          <a:chOff x="0" y="0"/>
          <a:chExt cx="0" cy="0"/>
        </a:xfrm>
      </p:grpSpPr>
      <p:pic>
        <p:nvPicPr>
          <p:cNvPr id="6" name="Picture 5" descr="A painting of a person writing on paper&#10;&#10;AI-generated content may be incorrect.">
            <a:extLst>
              <a:ext uri="{FF2B5EF4-FFF2-40B4-BE49-F238E27FC236}">
                <a16:creationId xmlns:a16="http://schemas.microsoft.com/office/drawing/2014/main" id="{A74944A8-BD2C-DF8E-B42D-272436C3BEB3}"/>
              </a:ext>
            </a:extLst>
          </p:cNvPr>
          <p:cNvPicPr>
            <a:picLocks noChangeAspect="1"/>
          </p:cNvPicPr>
          <p:nvPr/>
        </p:nvPicPr>
        <p:blipFill>
          <a:blip r:embed="rId3"/>
          <a:stretch>
            <a:fillRect/>
          </a:stretch>
        </p:blipFill>
        <p:spPr>
          <a:xfrm>
            <a:off x="1365662" y="103570"/>
            <a:ext cx="3713017" cy="495069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1A53D387-354A-CF4D-2D8E-9B6AB0385387}"/>
              </a:ext>
            </a:extLst>
          </p:cNvPr>
          <p:cNvSpPr/>
          <p:nvPr/>
        </p:nvSpPr>
        <p:spPr>
          <a:xfrm>
            <a:off x="0" y="6664036"/>
            <a:ext cx="12192000" cy="193964"/>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8" name="TextBox 7">
            <a:extLst>
              <a:ext uri="{FF2B5EF4-FFF2-40B4-BE49-F238E27FC236}">
                <a16:creationId xmlns:a16="http://schemas.microsoft.com/office/drawing/2014/main" id="{BF308482-3BA4-A3A3-37C1-B4819C8E0027}"/>
              </a:ext>
            </a:extLst>
          </p:cNvPr>
          <p:cNvSpPr txBox="1"/>
          <p:nvPr/>
        </p:nvSpPr>
        <p:spPr>
          <a:xfrm>
            <a:off x="5993283" y="2578916"/>
            <a:ext cx="5306291"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entury Gothic" panose="020B0502020202020204"/>
                <a:ea typeface="+mn-ea"/>
                <a:cs typeface="+mn-cs"/>
              </a:rPr>
              <a:t>路加福音</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000" b="1" i="0" u="none" strike="noStrike" kern="1200" cap="none" spc="0" normalizeH="0" baseline="0" noProof="0" dirty="0">
                <a:ln>
                  <a:noFill/>
                </a:ln>
                <a:solidFill>
                  <a:srgbClr val="C8A667"/>
                </a:solidFill>
                <a:effectLst/>
                <a:uLnTx/>
                <a:uFillTx/>
                <a:latin typeface="Century Gothic" panose="020B0502020202020204"/>
                <a:ea typeface="+mn-ea"/>
                <a:cs typeface="+mn-cs"/>
              </a:rPr>
              <a:t>Gospel</a:t>
            </a:r>
            <a:r>
              <a:rPr kumimoji="0" lang="zh-CN" altLang="en-US"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 </a:t>
            </a:r>
            <a:r>
              <a:rPr kumimoji="0" lang="en-US" altLang="zh-CN" sz="2000" b="1" i="0" u="none" strike="noStrike" kern="1200" cap="none" spc="0" normalizeH="0" baseline="0" noProof="0" dirty="0">
                <a:ln>
                  <a:noFill/>
                </a:ln>
                <a:solidFill>
                  <a:srgbClr val="C8A667"/>
                </a:solidFill>
                <a:effectLst/>
                <a:uLnTx/>
                <a:uFillTx/>
                <a:latin typeface="Century Gothic" panose="020B0502020202020204"/>
                <a:ea typeface="宋体" panose="02010600030101010101" pitchFamily="2" charset="-122"/>
                <a:cs typeface="+mn-cs"/>
              </a:rPr>
              <a:t>of Luke </a:t>
            </a:r>
            <a:endParaRPr kumimoji="0" lang="en-US" sz="1800" b="1" i="0" u="none" strike="noStrike" kern="1200" cap="none" spc="0" normalizeH="0" baseline="0" noProof="0" dirty="0">
              <a:ln>
                <a:noFill/>
              </a:ln>
              <a:solidFill>
                <a:srgbClr val="C8A667"/>
              </a:solidFill>
              <a:effectLst/>
              <a:uLnTx/>
              <a:uFillTx/>
              <a:latin typeface="Century Gothic" panose="020B0502020202020204"/>
              <a:ea typeface="+mn-ea"/>
              <a:cs typeface="+mn-cs"/>
            </a:endParaRPr>
          </a:p>
        </p:txBody>
      </p:sp>
      <p:sp>
        <p:nvSpPr>
          <p:cNvPr id="9" name="Rectangle 8">
            <a:extLst>
              <a:ext uri="{FF2B5EF4-FFF2-40B4-BE49-F238E27FC236}">
                <a16:creationId xmlns:a16="http://schemas.microsoft.com/office/drawing/2014/main" id="{55FDA069-B064-A3CF-DDF5-21309FAF3CA8}"/>
              </a:ext>
            </a:extLst>
          </p:cNvPr>
          <p:cNvSpPr/>
          <p:nvPr/>
        </p:nvSpPr>
        <p:spPr>
          <a:xfrm>
            <a:off x="0" y="5252058"/>
            <a:ext cx="12192000" cy="1344610"/>
          </a:xfrm>
          <a:prstGeom prst="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lvl="1" algn="ctr" defTabSz="1828800">
              <a:defRPr/>
            </a:pPr>
            <a:r>
              <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010</a:t>
            </a:r>
            <a:r>
              <a:rPr lang="zh-CN" altLang="en-US"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 圣灵与火给你们施洗</a:t>
            </a:r>
            <a:endParaRPr lang="en-US" altLang="zh-CN" sz="32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endParaRPr>
          </a:p>
          <a:p>
            <a:pPr marL="0" lvl="1" algn="ctr" defTabSz="1828800">
              <a:defRPr/>
            </a:pP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路</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章</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10</a:t>
            </a:r>
            <a:r>
              <a:rPr lang="zh-CN" altLang="en-US"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至</a:t>
            </a:r>
            <a:r>
              <a:rPr lang="en-US" altLang="zh-CN" sz="2400" b="1" kern="100"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18</a:t>
            </a:r>
          </a:p>
          <a:p>
            <a:pPr marL="0" lvl="1" algn="ctr" defTabSz="1828800">
              <a:defRPr/>
            </a:pPr>
            <a:r>
              <a:rPr lang="en-US" sz="2000" b="1" i="0" dirty="0">
                <a:solidFill>
                  <a:srgbClr val="C7A668"/>
                </a:solidFill>
                <a:effectLst/>
                <a:latin typeface="PingFang SC" panose="020B0400000000000000" pitchFamily="34" charset="-122"/>
                <a:ea typeface="PingFang SC" panose="020B0400000000000000" pitchFamily="34" charset="-122"/>
              </a:rPr>
              <a:t>  B</a:t>
            </a:r>
            <a:r>
              <a:rPr lang="en-US" sz="2000" b="1" dirty="0">
                <a:solidFill>
                  <a:srgbClr val="C7A668"/>
                </a:solidFill>
                <a:latin typeface="PingFang SC" panose="020B0400000000000000" pitchFamily="34" charset="-122"/>
                <a:ea typeface="PingFang SC" panose="020B0400000000000000" pitchFamily="34" charset="-122"/>
              </a:rPr>
              <a:t>aptize you with the Holy Spirit and fire</a:t>
            </a:r>
            <a:r>
              <a:rPr lang="en-US" sz="2000" b="1" i="0" dirty="0">
                <a:solidFill>
                  <a:srgbClr val="C7A668"/>
                </a:solidFill>
                <a:effectLst/>
                <a:latin typeface="PingFang SC" panose="020B0400000000000000" pitchFamily="34" charset="-122"/>
                <a:ea typeface="PingFang SC" panose="020B0400000000000000" pitchFamily="34" charset="-122"/>
              </a:rPr>
              <a:t>.</a:t>
            </a:r>
            <a:endParaRPr kumimoji="0" lang="en-SG" altLang="zh-CN" sz="1600" b="1" i="0" u="none" strike="noStrike" kern="0" cap="none" spc="0" normalizeH="0" baseline="0" noProof="0" dirty="0">
              <a:ln>
                <a:noFill/>
              </a:ln>
              <a:solidFill>
                <a:prstClr val="white"/>
              </a:solidFill>
              <a:effectLst/>
              <a:uLnTx/>
              <a:uFillTx/>
              <a:latin typeface="Century Gothic" panose="020B0502020202020204"/>
              <a:ea typeface="宋体" panose="02010600030101010101" pitchFamily="2" charset="-122"/>
              <a:cs typeface="Arial" panose="020B0604020202020204" pitchFamily="34" charset="0"/>
              <a:sym typeface="Arial"/>
            </a:endParaRPr>
          </a:p>
        </p:txBody>
      </p:sp>
      <p:sp>
        <p:nvSpPr>
          <p:cNvPr id="10" name="Rectangle 9">
            <a:extLst>
              <a:ext uri="{FF2B5EF4-FFF2-40B4-BE49-F238E27FC236}">
                <a16:creationId xmlns:a16="http://schemas.microsoft.com/office/drawing/2014/main" id="{EEC8D5CF-B5BF-9DE2-01E0-9FED3C2D634A}"/>
              </a:ext>
            </a:extLst>
          </p:cNvPr>
          <p:cNvSpPr/>
          <p:nvPr/>
        </p:nvSpPr>
        <p:spPr>
          <a:xfrm>
            <a:off x="0" y="5138971"/>
            <a:ext cx="12192000" cy="45719"/>
          </a:xfrm>
          <a:prstGeom prst="rect">
            <a:avLst/>
          </a:prstGeom>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35033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DFBF-4BBF-E496-8EB3-8A93D674BDE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A879E824-3D25-E3B8-9937-6DB4A507E3E7}"/>
              </a:ext>
            </a:extLst>
          </p:cNvPr>
          <p:cNvSpPr txBox="1"/>
          <p:nvPr/>
        </p:nvSpPr>
        <p:spPr>
          <a:xfrm>
            <a:off x="5293895" y="1436433"/>
            <a:ext cx="6745706" cy="325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12  </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又有</a:t>
            </a:r>
            <a:r>
              <a:rPr lang="zh-CN" altLang="en-US" sz="3600" b="1" dirty="0">
                <a:solidFill>
                  <a:srgbClr val="FFFF00"/>
                </a:solidFill>
                <a:latin typeface="SimHei" panose="02010609060101010101" pitchFamily="49" charset="-122"/>
                <a:ea typeface="SimHei" panose="02010609060101010101" pitchFamily="49" charset="-122"/>
                <a:cs typeface="Arial" panose="020B0604020202020204" pitchFamily="34" charset="0"/>
                <a:sym typeface="Arial"/>
              </a:rPr>
              <a:t>税吏</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来要受洗，问他：“老师，我们当作什么呢？”</a:t>
            </a:r>
            <a:r>
              <a:rPr lang="en-US" altLang="zh-CN" sz="3600" b="1" dirty="0">
                <a:latin typeface="SimHei" panose="02010609060101010101" pitchFamily="49" charset="-122"/>
                <a:ea typeface="SimHei" panose="02010609060101010101" pitchFamily="49" charset="-122"/>
                <a:cs typeface="Arial" panose="020B0604020202020204" pitchFamily="34" charset="0"/>
                <a:sym typeface="Arial"/>
              </a:rPr>
              <a:t>13  </a:t>
            </a:r>
            <a:r>
              <a:rPr lang="zh-CN" altLang="en-US" sz="3600" b="1" dirty="0">
                <a:latin typeface="SimHei" panose="02010609060101010101" pitchFamily="49" charset="-122"/>
                <a:ea typeface="SimHei" panose="02010609060101010101" pitchFamily="49" charset="-122"/>
                <a:cs typeface="Arial" panose="020B0604020202020204" pitchFamily="34" charset="0"/>
                <a:sym typeface="Arial"/>
              </a:rPr>
              <a:t>他说：“除了规定的以外，不可多收。”</a:t>
            </a:r>
          </a:p>
        </p:txBody>
      </p:sp>
      <p:sp>
        <p:nvSpPr>
          <p:cNvPr id="2" name="TextBox 1">
            <a:extLst>
              <a:ext uri="{FF2B5EF4-FFF2-40B4-BE49-F238E27FC236}">
                <a16:creationId xmlns:a16="http://schemas.microsoft.com/office/drawing/2014/main" id="{8DA072EC-843F-6923-341E-7C4E587D4FF0}"/>
              </a:ext>
            </a:extLst>
          </p:cNvPr>
          <p:cNvSpPr txBox="1"/>
          <p:nvPr/>
        </p:nvSpPr>
        <p:spPr>
          <a:xfrm>
            <a:off x="5466348" y="5421567"/>
            <a:ext cx="6573253" cy="923330"/>
          </a:xfrm>
          <a:prstGeom prst="rect">
            <a:avLst/>
          </a:prstGeom>
          <a:noFill/>
        </p:spPr>
        <p:txBody>
          <a:bodyPr wrap="square">
            <a:spAutoFit/>
          </a:bodyPr>
          <a:lstStyle/>
          <a:p>
            <a:r>
              <a:rPr lang="en-SG" b="1" kern="100" dirty="0">
                <a:ea typeface="DengXian" panose="02010600030101010101" pitchFamily="2" charset="-122"/>
                <a:cs typeface="Arial" panose="020B0604020202020204" pitchFamily="34" charset="0"/>
              </a:rPr>
              <a:t>12  </a:t>
            </a:r>
            <a:r>
              <a:rPr lang="en-SG" b="1" kern="100" dirty="0">
                <a:solidFill>
                  <a:srgbClr val="FFFF00"/>
                </a:solidFill>
                <a:ea typeface="DengXian" panose="02010600030101010101" pitchFamily="2" charset="-122"/>
                <a:cs typeface="Arial" panose="020B0604020202020204" pitchFamily="34" charset="0"/>
              </a:rPr>
              <a:t>Tax collectors </a:t>
            </a:r>
            <a:r>
              <a:rPr lang="en-SG" b="1" kern="100" dirty="0">
                <a:ea typeface="DengXian" panose="02010600030101010101" pitchFamily="2" charset="-122"/>
                <a:cs typeface="Arial" panose="020B0604020202020204" pitchFamily="34" charset="0"/>
              </a:rPr>
              <a:t>also came to be baptized and said to him, “Teacher, what shall we do?”13  And he said to them, “Collect no more than you are authorized to do.”</a:t>
            </a:r>
            <a:endParaRPr kumimoji="0" lang="en-SG" sz="1600" b="1"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pic>
        <p:nvPicPr>
          <p:cNvPr id="5" name="Picture 4" descr="A person sitting at a table with a game board&#10;&#10;AI-generated content may be incorrect.">
            <a:extLst>
              <a:ext uri="{FF2B5EF4-FFF2-40B4-BE49-F238E27FC236}">
                <a16:creationId xmlns:a16="http://schemas.microsoft.com/office/drawing/2014/main" id="{887FC6D6-2580-4038-F651-BF51FF2316AD}"/>
              </a:ext>
            </a:extLst>
          </p:cNvPr>
          <p:cNvPicPr>
            <a:picLocks noChangeAspect="1"/>
          </p:cNvPicPr>
          <p:nvPr/>
        </p:nvPicPr>
        <p:blipFill>
          <a:blip r:embed="rId3"/>
          <a:srcRect l="13158" r="10372"/>
          <a:stretch>
            <a:fillRect/>
          </a:stretch>
        </p:blipFill>
        <p:spPr>
          <a:xfrm>
            <a:off x="372980" y="1436433"/>
            <a:ext cx="4126831" cy="4047469"/>
          </a:xfrm>
          <a:prstGeom prst="rect">
            <a:avLst/>
          </a:prstGeom>
        </p:spPr>
      </p:pic>
    </p:spTree>
    <p:extLst>
      <p:ext uri="{BB962C8B-B14F-4D97-AF65-F5344CB8AC3E}">
        <p14:creationId xmlns:p14="http://schemas.microsoft.com/office/powerpoint/2010/main" val="82159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 holding a spear and shield&#10;&#10;AI-generated content may be incorrect.">
            <a:extLst>
              <a:ext uri="{FF2B5EF4-FFF2-40B4-BE49-F238E27FC236}">
                <a16:creationId xmlns:a16="http://schemas.microsoft.com/office/drawing/2014/main" id="{5ABEE897-E759-784B-5DF5-C94D0054B1C2}"/>
              </a:ext>
            </a:extLst>
          </p:cNvPr>
          <p:cNvPicPr>
            <a:picLocks noChangeAspect="1"/>
          </p:cNvPicPr>
          <p:nvPr/>
        </p:nvPicPr>
        <p:blipFill>
          <a:blip r:embed="rId2"/>
          <a:srcRect l="16198" t="5263" r="13101" b="5614"/>
          <a:stretch>
            <a:fillRect/>
          </a:stretch>
        </p:blipFill>
        <p:spPr>
          <a:xfrm>
            <a:off x="685801" y="1216877"/>
            <a:ext cx="3483829" cy="4391526"/>
          </a:xfrm>
          <a:prstGeom prst="rect">
            <a:avLst/>
          </a:prstGeom>
        </p:spPr>
      </p:pic>
      <p:sp>
        <p:nvSpPr>
          <p:cNvPr id="7" name="TextBox 6">
            <a:extLst>
              <a:ext uri="{FF2B5EF4-FFF2-40B4-BE49-F238E27FC236}">
                <a16:creationId xmlns:a16="http://schemas.microsoft.com/office/drawing/2014/main" id="{8AFE85D1-23FA-D1DD-66A3-DE0B0903C735}"/>
              </a:ext>
            </a:extLst>
          </p:cNvPr>
          <p:cNvSpPr txBox="1"/>
          <p:nvPr/>
        </p:nvSpPr>
        <p:spPr>
          <a:xfrm>
            <a:off x="4596063" y="1265003"/>
            <a:ext cx="7483642" cy="3306611"/>
          </a:xfrm>
          <a:prstGeom prst="rect">
            <a:avLst/>
          </a:prstGeom>
          <a:noFill/>
        </p:spPr>
        <p:txBody>
          <a:bodyPr wrap="square">
            <a:spAutoFit/>
          </a:bodyPr>
          <a:lstStyle/>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14 </a:t>
            </a:r>
            <a:r>
              <a:rPr kumimoji="0" lang="en-US" altLang="zh-CN"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兵丁</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也问他：“至于我们，我们又应当作什么呢？”他说：“</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不要恐吓，不要敲诈</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当以自己的粮饷为满足</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lang="en-US" sz="2000" dirty="0"/>
          </a:p>
        </p:txBody>
      </p:sp>
      <p:sp>
        <p:nvSpPr>
          <p:cNvPr id="9" name="TextBox 8">
            <a:extLst>
              <a:ext uri="{FF2B5EF4-FFF2-40B4-BE49-F238E27FC236}">
                <a16:creationId xmlns:a16="http://schemas.microsoft.com/office/drawing/2014/main" id="{736E071A-788A-81E9-D62B-80E5CB137B73}"/>
              </a:ext>
            </a:extLst>
          </p:cNvPr>
          <p:cNvSpPr txBox="1"/>
          <p:nvPr/>
        </p:nvSpPr>
        <p:spPr>
          <a:xfrm>
            <a:off x="4596063" y="5425969"/>
            <a:ext cx="7339263" cy="923330"/>
          </a:xfrm>
          <a:prstGeom prst="rect">
            <a:avLst/>
          </a:prstGeom>
          <a:noFill/>
        </p:spPr>
        <p:txBody>
          <a:bodyPr wrap="square">
            <a:spAutoFit/>
          </a:bodyPr>
          <a:lstStyle/>
          <a:p>
            <a:r>
              <a:rPr lang="en-SG" b="1" kern="100" dirty="0">
                <a:ea typeface="DengXian" panose="02010600030101010101" pitchFamily="2" charset="-122"/>
                <a:cs typeface="Arial" panose="020B0604020202020204" pitchFamily="34" charset="0"/>
              </a:rPr>
              <a:t>14  </a:t>
            </a:r>
            <a:r>
              <a:rPr lang="en-SG" b="1" kern="100" dirty="0">
                <a:solidFill>
                  <a:srgbClr val="FFFF00"/>
                </a:solidFill>
                <a:ea typeface="DengXian" panose="02010600030101010101" pitchFamily="2" charset="-122"/>
                <a:cs typeface="Arial" panose="020B0604020202020204" pitchFamily="34" charset="0"/>
              </a:rPr>
              <a:t>Soldiers</a:t>
            </a:r>
            <a:r>
              <a:rPr lang="en-SG" b="1" kern="100" dirty="0">
                <a:ea typeface="DengXian" panose="02010600030101010101" pitchFamily="2" charset="-122"/>
                <a:cs typeface="Arial" panose="020B0604020202020204" pitchFamily="34" charset="0"/>
              </a:rPr>
              <a:t> also asked him, “And we, what shall we do?” And he said to them, “</a:t>
            </a:r>
            <a:r>
              <a:rPr lang="en-SG" b="1" kern="100" dirty="0">
                <a:solidFill>
                  <a:srgbClr val="FFFF00"/>
                </a:solidFill>
                <a:ea typeface="DengXian" panose="02010600030101010101" pitchFamily="2" charset="-122"/>
                <a:cs typeface="Arial" panose="020B0604020202020204" pitchFamily="34" charset="0"/>
              </a:rPr>
              <a:t>Do not extort money from anyone by threats or by false accusation</a:t>
            </a:r>
            <a:r>
              <a:rPr lang="en-SG" b="1" kern="100" dirty="0">
                <a:ea typeface="DengXian" panose="02010600030101010101" pitchFamily="2" charset="-122"/>
                <a:cs typeface="Arial" panose="020B0604020202020204" pitchFamily="34" charset="0"/>
              </a:rPr>
              <a:t>, and </a:t>
            </a:r>
            <a:r>
              <a:rPr lang="en-SG" b="1" kern="100" dirty="0">
                <a:solidFill>
                  <a:srgbClr val="00EFFF"/>
                </a:solidFill>
                <a:ea typeface="DengXian" panose="02010600030101010101" pitchFamily="2" charset="-122"/>
                <a:cs typeface="Arial" panose="020B0604020202020204" pitchFamily="34" charset="0"/>
              </a:rPr>
              <a:t>be content with your wages</a:t>
            </a:r>
            <a:r>
              <a:rPr lang="en-SG" b="1" kern="100" dirty="0">
                <a:ea typeface="DengXian" panose="02010600030101010101" pitchFamily="2" charset="-122"/>
                <a:cs typeface="Arial" panose="020B0604020202020204" pitchFamily="34" charset="0"/>
              </a:rPr>
              <a:t>.”</a:t>
            </a:r>
          </a:p>
        </p:txBody>
      </p:sp>
    </p:spTree>
    <p:extLst>
      <p:ext uri="{BB962C8B-B14F-4D97-AF65-F5344CB8AC3E}">
        <p14:creationId xmlns:p14="http://schemas.microsoft.com/office/powerpoint/2010/main" val="38137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240D5C5F-CB53-EB75-56B2-8461604485B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C92DD6FE-E731-D722-FDB6-88846050B84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FB560FD-6E96-5904-4977-71346918701B}"/>
              </a:ext>
            </a:extLst>
          </p:cNvPr>
          <p:cNvSpPr txBox="1">
            <a:spLocks noGrp="1"/>
          </p:cNvSpPr>
          <p:nvPr>
            <p:ph type="title"/>
          </p:nvPr>
        </p:nvSpPr>
        <p:spPr>
          <a:xfrm>
            <a:off x="532074" y="3535516"/>
            <a:ext cx="11277600" cy="1698264"/>
          </a:xfrm>
          <a:prstGeom prst="rect">
            <a:avLst/>
          </a:prstGeom>
        </p:spPr>
        <p:txBody>
          <a:bodyPr spcFirstLastPara="1" wrap="square" lIns="121900" tIns="121900" rIns="121900" bIns="121900" anchor="ctr" anchorCtr="0">
            <a:noAutofit/>
          </a:bodyPr>
          <a:lstStyle/>
          <a:p>
            <a:pPr defTabSz="1033272"/>
            <a:r>
              <a:rPr lang="zh-CN" altLang="en-US" sz="6000" b="1" dirty="0">
                <a:effectLst/>
              </a:rPr>
              <a:t>我们给主耶稣解鞋带都没有资格 </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0A97C02B-CEAF-DF40-AB45-935C420FB740}"/>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dirty="0">
                <a:solidFill>
                  <a:schemeClr val="tx1"/>
                </a:solidFill>
              </a:rPr>
              <a:t>2</a:t>
            </a:r>
            <a:endParaRPr lang="en" dirty="0"/>
          </a:p>
        </p:txBody>
      </p:sp>
      <p:sp>
        <p:nvSpPr>
          <p:cNvPr id="980" name="Google Shape;980;p44">
            <a:extLst>
              <a:ext uri="{FF2B5EF4-FFF2-40B4-BE49-F238E27FC236}">
                <a16:creationId xmlns:a16="http://schemas.microsoft.com/office/drawing/2014/main" id="{CED7E73C-2C5D-2C1B-5326-742873398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We are not even worthy to untie the sandal strap for the Lord Jesus.</a:t>
            </a:r>
            <a:endParaRPr lang="en-US" dirty="0"/>
          </a:p>
          <a:p>
            <a:endParaRPr lang="en-US" dirty="0"/>
          </a:p>
        </p:txBody>
      </p:sp>
    </p:spTree>
    <p:extLst>
      <p:ext uri="{BB962C8B-B14F-4D97-AF65-F5344CB8AC3E}">
        <p14:creationId xmlns:p14="http://schemas.microsoft.com/office/powerpoint/2010/main" val="3872862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31F1B-39EE-1EBB-30C3-61C4E7D80BE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0184A69-197E-CEFD-A099-E1D9154B053B}"/>
              </a:ext>
            </a:extLst>
          </p:cNvPr>
          <p:cNvSpPr txBox="1"/>
          <p:nvPr/>
        </p:nvSpPr>
        <p:spPr>
          <a:xfrm>
            <a:off x="4431632" y="807803"/>
            <a:ext cx="7483642" cy="4137608"/>
          </a:xfrm>
          <a:prstGeom prst="rect">
            <a:avLst/>
          </a:prstGeom>
          <a:noFill/>
        </p:spPr>
        <p:txBody>
          <a:bodyPr wrap="square">
            <a:spAutoFit/>
          </a:bodyPr>
          <a:lstStyle/>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那时众人正在期待，人人心里都在猜想会不会约翰就是基督。</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16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约翰对众人说：“我用水给你们施洗，</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但那能力比我更大的要来，我就是</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给他解鞋带都没有资格</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lang="en-US" sz="2000" dirty="0"/>
          </a:p>
        </p:txBody>
      </p:sp>
      <p:sp>
        <p:nvSpPr>
          <p:cNvPr id="9" name="TextBox 8">
            <a:extLst>
              <a:ext uri="{FF2B5EF4-FFF2-40B4-BE49-F238E27FC236}">
                <a16:creationId xmlns:a16="http://schemas.microsoft.com/office/drawing/2014/main" id="{AC89157D-6778-1CD3-0E2E-92FAD764D298}"/>
              </a:ext>
            </a:extLst>
          </p:cNvPr>
          <p:cNvSpPr txBox="1"/>
          <p:nvPr/>
        </p:nvSpPr>
        <p:spPr>
          <a:xfrm>
            <a:off x="4576011" y="5311533"/>
            <a:ext cx="7339263" cy="1477328"/>
          </a:xfrm>
          <a:prstGeom prst="rect">
            <a:avLst/>
          </a:prstGeom>
          <a:noFill/>
        </p:spPr>
        <p:txBody>
          <a:bodyPr wrap="square">
            <a:spAutoFit/>
          </a:bodyPr>
          <a:lstStyle/>
          <a:p>
            <a:r>
              <a:rPr lang="en-SG" b="1" kern="100" dirty="0">
                <a:ea typeface="DengXian" panose="02010600030101010101" pitchFamily="2" charset="-122"/>
                <a:cs typeface="Arial" panose="020B0604020202020204" pitchFamily="34" charset="0"/>
              </a:rPr>
              <a:t>15  As the people were in expectation, and all were questioning in their hearts concerning John, whether he might be the Christ,16  John answered them all, saying, “I baptize you with water, </a:t>
            </a:r>
            <a:r>
              <a:rPr lang="en-SG" b="1" kern="100" dirty="0">
                <a:solidFill>
                  <a:srgbClr val="FFFF00"/>
                </a:solidFill>
                <a:ea typeface="DengXian" panose="02010600030101010101" pitchFamily="2" charset="-122"/>
                <a:cs typeface="Arial" panose="020B0604020202020204" pitchFamily="34" charset="0"/>
              </a:rPr>
              <a:t>but he who is mightier than I is coming, the strap of </a:t>
            </a:r>
            <a:r>
              <a:rPr lang="en-SG" b="1" kern="100" dirty="0">
                <a:solidFill>
                  <a:srgbClr val="00EFFF"/>
                </a:solidFill>
                <a:ea typeface="DengXian" panose="02010600030101010101" pitchFamily="2" charset="-122"/>
                <a:cs typeface="Arial" panose="020B0604020202020204" pitchFamily="34" charset="0"/>
              </a:rPr>
              <a:t>whose sandals I am not worthy to untie.</a:t>
            </a:r>
            <a:r>
              <a:rPr lang="en-SG" b="1" kern="100" dirty="0">
                <a:ea typeface="DengXian" panose="02010600030101010101" pitchFamily="2" charset="-122"/>
                <a:cs typeface="Arial" panose="020B0604020202020204" pitchFamily="34" charset="0"/>
              </a:rPr>
              <a:t> </a:t>
            </a:r>
            <a:r>
              <a:rPr lang="zh-CN" altLang="en-US" b="1" kern="100" dirty="0">
                <a:ea typeface="DengXian" panose="02010600030101010101" pitchFamily="2" charset="-122"/>
                <a:cs typeface="Arial" panose="020B0604020202020204" pitchFamily="34" charset="0"/>
              </a:rPr>
              <a:t>。。。</a:t>
            </a:r>
            <a:endParaRPr lang="en-SG" b="1" kern="100" dirty="0">
              <a:ea typeface="DengXian" panose="02010600030101010101" pitchFamily="2" charset="-122"/>
              <a:cs typeface="Arial" panose="020B0604020202020204" pitchFamily="34" charset="0"/>
            </a:endParaRPr>
          </a:p>
        </p:txBody>
      </p:sp>
      <p:pic>
        <p:nvPicPr>
          <p:cNvPr id="3" name="Picture 2" descr="A person wearing sandals&#10;&#10;AI-generated content may be incorrect.">
            <a:extLst>
              <a:ext uri="{FF2B5EF4-FFF2-40B4-BE49-F238E27FC236}">
                <a16:creationId xmlns:a16="http://schemas.microsoft.com/office/drawing/2014/main" id="{BB8DD597-875B-1E27-002F-DC8C45306687}"/>
              </a:ext>
            </a:extLst>
          </p:cNvPr>
          <p:cNvPicPr>
            <a:picLocks noChangeAspect="1"/>
          </p:cNvPicPr>
          <p:nvPr/>
        </p:nvPicPr>
        <p:blipFill>
          <a:blip r:embed="rId2"/>
          <a:srcRect l="12106"/>
          <a:stretch>
            <a:fillRect/>
          </a:stretch>
        </p:blipFill>
        <p:spPr>
          <a:xfrm>
            <a:off x="276726" y="1593728"/>
            <a:ext cx="3940458" cy="2977886"/>
          </a:xfrm>
          <a:prstGeom prst="rect">
            <a:avLst/>
          </a:prstGeom>
        </p:spPr>
      </p:pic>
    </p:spTree>
    <p:extLst>
      <p:ext uri="{BB962C8B-B14F-4D97-AF65-F5344CB8AC3E}">
        <p14:creationId xmlns:p14="http://schemas.microsoft.com/office/powerpoint/2010/main" val="319808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F7A3F7F4-60B3-C4A5-2349-EB0183560969}"/>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79D4BD9D-AD73-9DEB-45BC-CB0D03C2A521}"/>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97D918B3-27CF-3B0A-A88B-155BE32F34C7}"/>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6600" b="1" dirty="0">
                <a:effectLst/>
              </a:rPr>
              <a:t>主耶稣用圣灵与火给我们施洗</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90AE4A91-4347-EBB8-5D5F-F54702D555F6}"/>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2BE2184C-95BA-FF1A-141D-6B50F239C4A7}"/>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The Lord Jesus baptizes us with the Holy Spirit and with fire.</a:t>
            </a:r>
            <a:endParaRPr lang="en-US" dirty="0"/>
          </a:p>
        </p:txBody>
      </p:sp>
    </p:spTree>
    <p:extLst>
      <p:ext uri="{BB962C8B-B14F-4D97-AF65-F5344CB8AC3E}">
        <p14:creationId xmlns:p14="http://schemas.microsoft.com/office/powerpoint/2010/main" val="166454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796A988A-43B9-EB12-B4E3-79941D49B41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5C436CC1-D204-ACC7-9638-69388A09710A}"/>
              </a:ext>
            </a:extLst>
          </p:cNvPr>
          <p:cNvSpPr txBox="1"/>
          <p:nvPr/>
        </p:nvSpPr>
        <p:spPr>
          <a:xfrm>
            <a:off x="103736" y="1771694"/>
            <a:ext cx="12088264" cy="276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16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约翰对众人说：“</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我用水给你们施洗</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，但那能力比我更大的要来，我就是给他解鞋带都没有资格。</a:t>
            </a:r>
            <a:r>
              <a:rPr kumimoji="0" lang="zh-CN" altLang="en-US" sz="4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他要用圣灵与</a:t>
            </a:r>
            <a:r>
              <a:rPr kumimoji="0" lang="zh-CN" altLang="en-US" sz="44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火</a:t>
            </a:r>
            <a:r>
              <a:rPr kumimoji="0" lang="zh-CN" altLang="en-US" sz="44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给你们施洗</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p:txBody>
      </p:sp>
      <p:sp>
        <p:nvSpPr>
          <p:cNvPr id="2" name="TextBox 1">
            <a:extLst>
              <a:ext uri="{FF2B5EF4-FFF2-40B4-BE49-F238E27FC236}">
                <a16:creationId xmlns:a16="http://schemas.microsoft.com/office/drawing/2014/main" id="{6CE5C61A-F8AB-3244-9F06-A67B82389DB9}"/>
              </a:ext>
            </a:extLst>
          </p:cNvPr>
          <p:cNvSpPr txBox="1"/>
          <p:nvPr/>
        </p:nvSpPr>
        <p:spPr>
          <a:xfrm>
            <a:off x="103736" y="5086306"/>
            <a:ext cx="12088264"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16  John answered them all, saying, “</a:t>
            </a:r>
            <a:r>
              <a:rPr kumimoji="0" lang="en-US" sz="2000" b="1" i="0" u="none" strike="noStrike" kern="1200" cap="none" spc="0" normalizeH="0" baseline="0" noProof="0" dirty="0">
                <a:ln>
                  <a:noFill/>
                </a:ln>
                <a:solidFill>
                  <a:srgbClr val="00EFFF"/>
                </a:solidFill>
                <a:effectLst/>
                <a:uLnTx/>
                <a:uFillTx/>
                <a:latin typeface="Century Gothic" panose="020B0502020202020204"/>
                <a:ea typeface="+mn-ea"/>
                <a:cs typeface="+mn-cs"/>
              </a:rPr>
              <a:t>I baptize you with water</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but he who is mightier than I is coming, the strap of whose sandals I am not worthy to untie. </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He will baptize you with the Holy Spirit and </a:t>
            </a:r>
            <a:r>
              <a:rPr kumimoji="0" lang="en-US" sz="2000" b="1" i="0" u="none" strike="noStrike" kern="1200" cap="none" spc="0" normalizeH="0" baseline="0" noProof="0" dirty="0">
                <a:ln>
                  <a:noFill/>
                </a:ln>
                <a:solidFill>
                  <a:srgbClr val="FFC000"/>
                </a:solidFill>
                <a:effectLst/>
                <a:uLnTx/>
                <a:uFillTx/>
                <a:latin typeface="Century Gothic" panose="020B0502020202020204"/>
                <a:ea typeface="+mn-ea"/>
                <a:cs typeface="+mn-cs"/>
              </a:rPr>
              <a:t>fire</a:t>
            </a:r>
            <a:r>
              <a:rPr kumimoji="0" lang="en-US" sz="2000" b="1" i="0" u="none" strike="noStrike" kern="1200" cap="none" spc="0" normalizeH="0" baseline="0" noProof="0" dirty="0">
                <a:ln>
                  <a:noFill/>
                </a:ln>
                <a:solidFill>
                  <a:srgbClr val="B4FF6A"/>
                </a:solidFill>
                <a:effectLst/>
                <a:uLnTx/>
                <a:uFillTx/>
                <a:latin typeface="Century Gothic" panose="020B0502020202020204"/>
                <a:ea typeface="+mn-ea"/>
                <a:cs typeface="+mn-cs"/>
              </a:rPr>
              <a:t>.</a:t>
            </a:r>
            <a:endParaRPr kumimoji="0" lang="en-SG" sz="16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58592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356742"/>
            <a:ext cx="6142236" cy="590649"/>
          </a:xfrm>
          <a:prstGeom prst="rect">
            <a:avLst/>
          </a:prstGeom>
          <a:noFill/>
          <a:ln/>
        </p:spPr>
        <p:txBody>
          <a:bodyPr wrap="none" lIns="0" tIns="0" rIns="0" bIns="0" rtlCol="0" anchor="t"/>
          <a:lstStyle/>
          <a:p>
            <a:pPr defTabSz="761970">
              <a:lnSpc>
                <a:spcPts val="4625"/>
              </a:lnSpc>
            </a:pPr>
            <a:r>
              <a:rPr lang="en-US" sz="3708" b="1" dirty="0">
                <a:solidFill>
                  <a:prstClr val="white"/>
                </a:solidFill>
                <a:latin typeface="Outfit Bold" pitchFamily="34" charset="0"/>
                <a:ea typeface="Outfit Bold" pitchFamily="34" charset="-122"/>
                <a:cs typeface="Outfit Bold" pitchFamily="34" charset="-120"/>
              </a:rPr>
              <a:t>主耶稣用圣灵与火给我们施洗  </a:t>
            </a:r>
            <a:r>
              <a:rPr lang="zh-CN" altLang="en-US" sz="2667" b="1" dirty="0">
                <a:solidFill>
                  <a:prstClr val="white"/>
                </a:solidFill>
                <a:latin typeface="Outfit Bold" pitchFamily="34" charset="0"/>
                <a:ea typeface="Outfit Bold" pitchFamily="34" charset="-122"/>
                <a:cs typeface="Outfit Bold" pitchFamily="34" charset="-120"/>
              </a:rPr>
              <a:t>（路</a:t>
            </a:r>
            <a:r>
              <a:rPr lang="en-US" altLang="zh-CN" sz="2667" b="1" dirty="0">
                <a:solidFill>
                  <a:prstClr val="white"/>
                </a:solidFill>
                <a:latin typeface="Outfit Bold" pitchFamily="34" charset="0"/>
                <a:ea typeface="Outfit Bold" pitchFamily="34" charset="-122"/>
                <a:cs typeface="Outfit Bold" pitchFamily="34" charset="-120"/>
              </a:rPr>
              <a:t>3:16</a:t>
            </a:r>
            <a:r>
              <a:rPr lang="zh-CN" altLang="en-US" sz="2667" b="1" dirty="0">
                <a:solidFill>
                  <a:prstClr val="white"/>
                </a:solidFill>
                <a:latin typeface="Outfit Bold" pitchFamily="34" charset="0"/>
                <a:ea typeface="Outfit Bold" pitchFamily="34" charset="-122"/>
                <a:cs typeface="Outfit Bold" pitchFamily="34" charset="-120"/>
              </a:rPr>
              <a:t>、太</a:t>
            </a:r>
            <a:r>
              <a:rPr lang="en-US" altLang="zh-CN" sz="2667" b="1" dirty="0">
                <a:solidFill>
                  <a:prstClr val="white"/>
                </a:solidFill>
                <a:latin typeface="Outfit Bold" pitchFamily="34" charset="0"/>
                <a:ea typeface="Outfit Bold" pitchFamily="34" charset="-122"/>
                <a:cs typeface="Outfit Bold" pitchFamily="34" charset="-120"/>
              </a:rPr>
              <a:t>3:11</a:t>
            </a:r>
            <a:r>
              <a:rPr lang="zh-CN" altLang="en-US" sz="2667" b="1" dirty="0">
                <a:solidFill>
                  <a:prstClr val="white"/>
                </a:solidFill>
                <a:latin typeface="Outfit Bold" pitchFamily="34" charset="0"/>
                <a:ea typeface="Outfit Bold" pitchFamily="34" charset="-122"/>
                <a:cs typeface="Outfit Bold" pitchFamily="34" charset="-120"/>
              </a:rPr>
              <a:t>）</a:t>
            </a:r>
            <a:endParaRPr lang="en-US" sz="3708" dirty="0">
              <a:solidFill>
                <a:prstClr val="white"/>
              </a:solidFill>
              <a:latin typeface="Calibri" panose="020F0502020204030204"/>
            </a:endParaRPr>
          </a:p>
        </p:txBody>
      </p:sp>
      <p:sp>
        <p:nvSpPr>
          <p:cNvPr id="3" name="Text 1"/>
          <p:cNvSpPr/>
          <p:nvPr/>
        </p:nvSpPr>
        <p:spPr>
          <a:xfrm>
            <a:off x="1428578" y="3092252"/>
            <a:ext cx="2362696" cy="295275"/>
          </a:xfrm>
          <a:prstGeom prst="rect">
            <a:avLst/>
          </a:prstGeom>
          <a:noFill/>
          <a:ln/>
        </p:spPr>
        <p:txBody>
          <a:bodyPr wrap="none" lIns="0" tIns="0" rIns="0" bIns="0" rtlCol="0" anchor="t"/>
          <a:lstStyle/>
          <a:p>
            <a:pPr algn="r" defTabSz="761970">
              <a:lnSpc>
                <a:spcPts val="2292"/>
              </a:lnSpc>
            </a:pPr>
            <a:r>
              <a:rPr lang="en-US" sz="3667" b="1" dirty="0">
                <a:solidFill>
                  <a:prstClr val="white"/>
                </a:solidFill>
                <a:latin typeface="SimHei" panose="02010609060101010101" pitchFamily="49" charset="-122"/>
                <a:ea typeface="SimHei" panose="02010609060101010101" pitchFamily="49" charset="-122"/>
                <a:cs typeface="Outfit Bold" pitchFamily="34" charset="-120"/>
              </a:rPr>
              <a:t>water </a:t>
            </a:r>
            <a:r>
              <a:rPr lang="en-US" sz="3667" b="1" dirty="0" err="1">
                <a:solidFill>
                  <a:srgbClr val="00EFFF"/>
                </a:solidFill>
                <a:latin typeface="SimHei" panose="02010609060101010101" pitchFamily="49" charset="-122"/>
                <a:ea typeface="SimHei" panose="02010609060101010101" pitchFamily="49" charset="-122"/>
                <a:cs typeface="Outfit Bold" pitchFamily="34" charset="-120"/>
              </a:rPr>
              <a:t>水</a:t>
            </a:r>
            <a:r>
              <a:rPr lang="en-US" sz="3667" b="1" dirty="0" err="1">
                <a:solidFill>
                  <a:prstClr val="white"/>
                </a:solidFill>
                <a:latin typeface="SimHei" panose="02010609060101010101" pitchFamily="49" charset="-122"/>
                <a:ea typeface="SimHei" panose="02010609060101010101" pitchFamily="49" charset="-122"/>
                <a:cs typeface="Outfit Bold" pitchFamily="34" charset="-120"/>
              </a:rPr>
              <a:t>的象征</a:t>
            </a:r>
            <a:endParaRPr lang="en-US" sz="3667" dirty="0">
              <a:solidFill>
                <a:prstClr val="white"/>
              </a:solidFill>
              <a:latin typeface="SimHei" panose="02010609060101010101" pitchFamily="49" charset="-122"/>
              <a:ea typeface="SimHei" panose="02010609060101010101" pitchFamily="49" charset="-122"/>
            </a:endParaRPr>
          </a:p>
        </p:txBody>
      </p:sp>
      <p:sp>
        <p:nvSpPr>
          <p:cNvPr id="4" name="Text 2"/>
          <p:cNvSpPr/>
          <p:nvPr/>
        </p:nvSpPr>
        <p:spPr>
          <a:xfrm>
            <a:off x="636912" y="3500934"/>
            <a:ext cx="3154363" cy="302419"/>
          </a:xfrm>
          <a:prstGeom prst="rect">
            <a:avLst/>
          </a:prstGeom>
          <a:noFill/>
          <a:ln/>
        </p:spPr>
        <p:txBody>
          <a:bodyPr wrap="none" lIns="0" tIns="0" rIns="0" bIns="0" rtlCol="0" anchor="t"/>
          <a:lstStyle/>
          <a:p>
            <a:pPr algn="r" defTabSz="761970">
              <a:lnSpc>
                <a:spcPts val="2375"/>
              </a:lnSpc>
            </a:pPr>
            <a:r>
              <a:rPr lang="en-US" sz="1500" b="1" dirty="0">
                <a:solidFill>
                  <a:srgbClr val="FDFADB"/>
                </a:solidFill>
                <a:latin typeface="Bitter" pitchFamily="34" charset="0"/>
                <a:ea typeface="Bitter" pitchFamily="34" charset="-122"/>
                <a:cs typeface="Bitter" pitchFamily="34" charset="-120"/>
              </a:rPr>
              <a:t>Cleansing</a:t>
            </a:r>
            <a:r>
              <a:rPr lang="zh-CN" altLang="en-US" sz="2333" b="1" dirty="0">
                <a:solidFill>
                  <a:srgbClr val="FDFADB"/>
                </a:solidFill>
                <a:latin typeface="Bitter" pitchFamily="34" charset="0"/>
                <a:ea typeface="Bitter" pitchFamily="34" charset="-122"/>
                <a:cs typeface="Bitter" pitchFamily="34" charset="-120"/>
              </a:rPr>
              <a:t> </a:t>
            </a:r>
            <a:r>
              <a:rPr lang="en-US" sz="2333" b="1" dirty="0" err="1">
                <a:solidFill>
                  <a:srgbClr val="FDFADB"/>
                </a:solidFill>
                <a:latin typeface="Bitter" pitchFamily="34" charset="0"/>
                <a:ea typeface="Bitter" pitchFamily="34" charset="-122"/>
                <a:cs typeface="Bitter" pitchFamily="34" charset="-120"/>
              </a:rPr>
              <a:t>圣灵的洁净</a:t>
            </a:r>
            <a:endParaRPr lang="en-US" sz="2333" b="1" dirty="0">
              <a:solidFill>
                <a:srgbClr val="FDFADB"/>
              </a:solidFill>
              <a:latin typeface="Calibri" panose="020F0502020204030204"/>
            </a:endParaRPr>
          </a:p>
        </p:txBody>
      </p:sp>
      <p:sp>
        <p:nvSpPr>
          <p:cNvPr id="5" name="Text 3"/>
          <p:cNvSpPr/>
          <p:nvPr/>
        </p:nvSpPr>
        <p:spPr>
          <a:xfrm>
            <a:off x="636912" y="3916760"/>
            <a:ext cx="3154363" cy="302419"/>
          </a:xfrm>
          <a:prstGeom prst="rect">
            <a:avLst/>
          </a:prstGeom>
          <a:noFill/>
          <a:ln/>
        </p:spPr>
        <p:txBody>
          <a:bodyPr wrap="none" lIns="0" tIns="0" rIns="0" bIns="0" rtlCol="0" anchor="t"/>
          <a:lstStyle/>
          <a:p>
            <a:pPr algn="r" defTabSz="761970">
              <a:lnSpc>
                <a:spcPts val="2375"/>
              </a:lnSpc>
            </a:pPr>
            <a:r>
              <a:rPr lang="en-US" sz="1667" b="1" dirty="0">
                <a:solidFill>
                  <a:srgbClr val="FDFADB"/>
                </a:solidFill>
                <a:latin typeface="Bitter" pitchFamily="34" charset="0"/>
                <a:ea typeface="Bitter" pitchFamily="34" charset="-122"/>
                <a:cs typeface="Bitter" pitchFamily="34" charset="-120"/>
              </a:rPr>
              <a:t>Life giving </a:t>
            </a:r>
            <a:r>
              <a:rPr lang="en-US" sz="2333" b="1" dirty="0" err="1">
                <a:solidFill>
                  <a:srgbClr val="FDFADB"/>
                </a:solidFill>
                <a:latin typeface="Bitter" pitchFamily="34" charset="0"/>
                <a:ea typeface="Bitter" pitchFamily="34" charset="-122"/>
                <a:cs typeface="Bitter" pitchFamily="34" charset="-120"/>
              </a:rPr>
              <a:t>赐生命</a:t>
            </a:r>
            <a:endParaRPr lang="en-US" sz="2333" b="1" dirty="0">
              <a:solidFill>
                <a:srgbClr val="FDFADB"/>
              </a:solidFill>
              <a:latin typeface="Calibri" panose="020F0502020204030204"/>
            </a:endParaRPr>
          </a:p>
        </p:txBody>
      </p:sp>
      <p:pic>
        <p:nvPicPr>
          <p:cNvPr id="6" name="Image 0" descr="preencoded.png"/>
          <p:cNvPicPr>
            <a:picLocks noChangeAspect="1"/>
          </p:cNvPicPr>
          <p:nvPr/>
        </p:nvPicPr>
        <p:blipFill>
          <a:blip r:embed="rId3"/>
          <a:stretch>
            <a:fillRect/>
          </a:stretch>
        </p:blipFill>
        <p:spPr>
          <a:xfrm>
            <a:off x="4193878" y="1753692"/>
            <a:ext cx="3804146" cy="3804146"/>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3098" y="3514229"/>
            <a:ext cx="282773" cy="282773"/>
          </a:xfrm>
          <a:prstGeom prst="rect">
            <a:avLst/>
          </a:prstGeom>
        </p:spPr>
      </p:pic>
      <p:sp>
        <p:nvSpPr>
          <p:cNvPr id="8" name="Text 4"/>
          <p:cNvSpPr/>
          <p:nvPr/>
        </p:nvSpPr>
        <p:spPr>
          <a:xfrm>
            <a:off x="8281492" y="1713980"/>
            <a:ext cx="2362696" cy="295275"/>
          </a:xfrm>
          <a:prstGeom prst="rect">
            <a:avLst/>
          </a:prstGeom>
          <a:noFill/>
          <a:ln/>
        </p:spPr>
        <p:txBody>
          <a:bodyPr wrap="none" lIns="0" tIns="0" rIns="0" bIns="0" rtlCol="0" anchor="t"/>
          <a:lstStyle/>
          <a:p>
            <a:pPr defTabSz="761970">
              <a:lnSpc>
                <a:spcPts val="2292"/>
              </a:lnSpc>
            </a:pPr>
            <a:r>
              <a:rPr lang="en-US" sz="3667" b="1" dirty="0" err="1">
                <a:solidFill>
                  <a:srgbClr val="FFC000"/>
                </a:solidFill>
                <a:latin typeface="SimHei" panose="02010609060101010101" pitchFamily="49" charset="-122"/>
                <a:ea typeface="SimHei" panose="02010609060101010101" pitchFamily="49" charset="-122"/>
                <a:cs typeface="Outfit Bold" pitchFamily="34" charset="-120"/>
              </a:rPr>
              <a:t>火</a:t>
            </a:r>
            <a:r>
              <a:rPr lang="en-US" sz="3667" b="1" dirty="0" err="1">
                <a:solidFill>
                  <a:prstClr val="white"/>
                </a:solidFill>
                <a:latin typeface="SimHei" panose="02010609060101010101" pitchFamily="49" charset="-122"/>
                <a:ea typeface="SimHei" panose="02010609060101010101" pitchFamily="49" charset="-122"/>
                <a:cs typeface="Outfit Bold" pitchFamily="34" charset="-120"/>
              </a:rPr>
              <a:t>的象征</a:t>
            </a:r>
            <a:r>
              <a:rPr lang="zh-CN" altLang="en-US" sz="3333" b="1" dirty="0">
                <a:solidFill>
                  <a:prstClr val="white"/>
                </a:solidFill>
                <a:latin typeface="SimHei" panose="02010609060101010101" pitchFamily="49" charset="-122"/>
                <a:ea typeface="SimHei" panose="02010609060101010101" pitchFamily="49" charset="-122"/>
                <a:cs typeface="Outfit Bold" pitchFamily="34" charset="-120"/>
              </a:rPr>
              <a:t> </a:t>
            </a:r>
            <a:r>
              <a:rPr lang="en-US" altLang="zh-CN" sz="3333" b="1" dirty="0">
                <a:solidFill>
                  <a:prstClr val="white"/>
                </a:solidFill>
                <a:latin typeface="SimHei" panose="02010609060101010101" pitchFamily="49" charset="-122"/>
                <a:ea typeface="SimHei" panose="02010609060101010101" pitchFamily="49" charset="-122"/>
                <a:cs typeface="Outfit Bold" pitchFamily="34" charset="-120"/>
              </a:rPr>
              <a:t>fire</a:t>
            </a:r>
            <a:endParaRPr lang="en-US" sz="3333" dirty="0">
              <a:solidFill>
                <a:prstClr val="white"/>
              </a:solidFill>
              <a:latin typeface="SimHei" panose="02010609060101010101" pitchFamily="49" charset="-122"/>
              <a:ea typeface="SimHei" panose="02010609060101010101" pitchFamily="49" charset="-122"/>
            </a:endParaRPr>
          </a:p>
        </p:txBody>
      </p:sp>
      <p:sp>
        <p:nvSpPr>
          <p:cNvPr id="9" name="Text 5"/>
          <p:cNvSpPr/>
          <p:nvPr/>
        </p:nvSpPr>
        <p:spPr>
          <a:xfrm>
            <a:off x="8281492" y="2122663"/>
            <a:ext cx="3249018" cy="302419"/>
          </a:xfrm>
          <a:prstGeom prst="rect">
            <a:avLst/>
          </a:prstGeom>
          <a:noFill/>
          <a:ln/>
        </p:spPr>
        <p:txBody>
          <a:bodyPr wrap="none" lIns="0" tIns="0" rIns="0" bIns="0" rtlCol="0" anchor="t"/>
          <a:lstStyle/>
          <a:p>
            <a:pPr defTabSz="761970">
              <a:lnSpc>
                <a:spcPts val="2375"/>
              </a:lnSpc>
            </a:pPr>
            <a:r>
              <a:rPr lang="en-US" sz="2333" dirty="0" err="1">
                <a:solidFill>
                  <a:srgbClr val="FDFADB"/>
                </a:solidFill>
                <a:latin typeface="Bitter" pitchFamily="34" charset="0"/>
                <a:ea typeface="Bitter" pitchFamily="34" charset="-122"/>
                <a:cs typeface="Bitter" pitchFamily="34" charset="-120"/>
              </a:rPr>
              <a:t>圣灵的炼净与洁净</a:t>
            </a:r>
            <a:r>
              <a:rPr lang="en-US" sz="2333" dirty="0">
                <a:solidFill>
                  <a:srgbClr val="FDFADB"/>
                </a:solidFill>
                <a:latin typeface="Bitter" pitchFamily="34" charset="0"/>
                <a:ea typeface="Bitter" pitchFamily="34" charset="-122"/>
                <a:cs typeface="Bitter" pitchFamily="34" charset="-120"/>
              </a:rPr>
              <a:t>  </a:t>
            </a:r>
            <a:r>
              <a:rPr lang="en-US" sz="1667" dirty="0">
                <a:solidFill>
                  <a:srgbClr val="FDFADB"/>
                </a:solidFill>
                <a:latin typeface="Bitter" pitchFamily="34" charset="0"/>
                <a:ea typeface="Bitter" pitchFamily="34" charset="-122"/>
                <a:cs typeface="Bitter" pitchFamily="34" charset="-120"/>
              </a:rPr>
              <a:t>purify</a:t>
            </a:r>
            <a:r>
              <a:rPr lang="en-US" sz="2333" dirty="0">
                <a:solidFill>
                  <a:srgbClr val="FDFADB"/>
                </a:solidFill>
                <a:latin typeface="Bitter" pitchFamily="34" charset="0"/>
                <a:ea typeface="Bitter" pitchFamily="34" charset="-122"/>
                <a:cs typeface="Bitter" pitchFamily="34" charset="-120"/>
              </a:rPr>
              <a:t> </a:t>
            </a:r>
            <a:endParaRPr lang="en-US" sz="2333" dirty="0">
              <a:solidFill>
                <a:srgbClr val="FDFADB"/>
              </a:solidFill>
              <a:latin typeface="Calibri" panose="020F0502020204030204"/>
            </a:endParaRPr>
          </a:p>
        </p:txBody>
      </p:sp>
      <p:sp>
        <p:nvSpPr>
          <p:cNvPr id="10" name="Text 6"/>
          <p:cNvSpPr/>
          <p:nvPr/>
        </p:nvSpPr>
        <p:spPr>
          <a:xfrm>
            <a:off x="8281492" y="2538489"/>
            <a:ext cx="3249018" cy="302419"/>
          </a:xfrm>
          <a:prstGeom prst="rect">
            <a:avLst/>
          </a:prstGeom>
          <a:noFill/>
          <a:ln/>
        </p:spPr>
        <p:txBody>
          <a:bodyPr wrap="none" lIns="0" tIns="0" rIns="0" bIns="0" rtlCol="0" anchor="t"/>
          <a:lstStyle/>
          <a:p>
            <a:pPr defTabSz="761970">
              <a:lnSpc>
                <a:spcPts val="2375"/>
              </a:lnSpc>
            </a:pPr>
            <a:r>
              <a:rPr lang="en-US" sz="2333" dirty="0" err="1">
                <a:solidFill>
                  <a:srgbClr val="FDFADB"/>
                </a:solidFill>
                <a:latin typeface="Bitter" pitchFamily="34" charset="0"/>
                <a:ea typeface="Bitter" pitchFamily="34" charset="-122"/>
                <a:cs typeface="Bitter" pitchFamily="34" charset="-120"/>
              </a:rPr>
              <a:t>能力与审判</a:t>
            </a:r>
            <a:r>
              <a:rPr lang="en-US" sz="2333" dirty="0">
                <a:solidFill>
                  <a:srgbClr val="FDFADB"/>
                </a:solidFill>
                <a:latin typeface="Bitter" pitchFamily="34" charset="0"/>
                <a:ea typeface="Bitter" pitchFamily="34" charset="-122"/>
                <a:cs typeface="Bitter" pitchFamily="34" charset="-120"/>
              </a:rPr>
              <a:t> </a:t>
            </a:r>
            <a:r>
              <a:rPr lang="en-US" sz="1667" dirty="0">
                <a:solidFill>
                  <a:srgbClr val="FDFADB"/>
                </a:solidFill>
                <a:latin typeface="Bitter" pitchFamily="34" charset="0"/>
                <a:ea typeface="Bitter" pitchFamily="34" charset="-122"/>
                <a:cs typeface="Bitter" pitchFamily="34" charset="-120"/>
              </a:rPr>
              <a:t>power and judgement</a:t>
            </a:r>
            <a:endParaRPr lang="en-US" sz="1667" dirty="0">
              <a:solidFill>
                <a:srgbClr val="FDFADB"/>
              </a:solidFill>
              <a:latin typeface="Calibri" panose="020F0502020204030204"/>
            </a:endParaRPr>
          </a:p>
        </p:txBody>
      </p:sp>
      <p:pic>
        <p:nvPicPr>
          <p:cNvPr id="11" name="Image 2" descr="preencoded.png"/>
          <p:cNvPicPr>
            <a:picLocks noChangeAspect="1"/>
          </p:cNvPicPr>
          <p:nvPr/>
        </p:nvPicPr>
        <p:blipFill>
          <a:blip r:embed="rId6"/>
          <a:stretch>
            <a:fillRect/>
          </a:stretch>
        </p:blipFill>
        <p:spPr>
          <a:xfrm>
            <a:off x="4193878" y="1753692"/>
            <a:ext cx="3804146" cy="3804146"/>
          </a:xfrm>
          <a:prstGeom prst="rect">
            <a:avLst/>
          </a:prstGeom>
        </p:spPr>
      </p:pic>
      <p:pic>
        <p:nvPicPr>
          <p:cNvPr id="12"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0272" y="2361208"/>
            <a:ext cx="282773" cy="282773"/>
          </a:xfrm>
          <a:prstGeom prst="rect">
            <a:avLst/>
          </a:prstGeom>
        </p:spPr>
      </p:pic>
      <p:sp>
        <p:nvSpPr>
          <p:cNvPr id="13" name="Text 7"/>
          <p:cNvSpPr/>
          <p:nvPr/>
        </p:nvSpPr>
        <p:spPr>
          <a:xfrm>
            <a:off x="8281492" y="4458329"/>
            <a:ext cx="2362696" cy="295275"/>
          </a:xfrm>
          <a:prstGeom prst="rect">
            <a:avLst/>
          </a:prstGeom>
          <a:noFill/>
          <a:ln/>
        </p:spPr>
        <p:txBody>
          <a:bodyPr wrap="none" lIns="0" tIns="0" rIns="0" bIns="0" rtlCol="0" anchor="t"/>
          <a:lstStyle/>
          <a:p>
            <a:pPr defTabSz="761970">
              <a:lnSpc>
                <a:spcPts val="2292"/>
              </a:lnSpc>
            </a:pPr>
            <a:r>
              <a:rPr lang="en-US" sz="3667" b="1" dirty="0" err="1">
                <a:solidFill>
                  <a:srgbClr val="B4FF6A"/>
                </a:solidFill>
                <a:latin typeface="SimHei" panose="02010609060101010101" pitchFamily="49" charset="-122"/>
                <a:ea typeface="SimHei" panose="02010609060101010101" pitchFamily="49" charset="-122"/>
                <a:cs typeface="Outfit Bold" pitchFamily="34" charset="-120"/>
              </a:rPr>
              <a:t>风</a:t>
            </a:r>
            <a:r>
              <a:rPr lang="en-US" sz="3667" b="1" dirty="0" err="1">
                <a:solidFill>
                  <a:prstClr val="white"/>
                </a:solidFill>
                <a:latin typeface="SimHei" panose="02010609060101010101" pitchFamily="49" charset="-122"/>
                <a:ea typeface="SimHei" panose="02010609060101010101" pitchFamily="49" charset="-122"/>
                <a:cs typeface="Outfit Bold" pitchFamily="34" charset="-120"/>
              </a:rPr>
              <a:t>的象征</a:t>
            </a:r>
            <a:r>
              <a:rPr lang="zh-CN" altLang="en-US" sz="3667" b="1" dirty="0">
                <a:solidFill>
                  <a:prstClr val="white"/>
                </a:solidFill>
                <a:latin typeface="SimHei" panose="02010609060101010101" pitchFamily="49" charset="-122"/>
                <a:ea typeface="SimHei" panose="02010609060101010101" pitchFamily="49" charset="-122"/>
                <a:cs typeface="Outfit Bold" pitchFamily="34" charset="-120"/>
              </a:rPr>
              <a:t> </a:t>
            </a:r>
            <a:r>
              <a:rPr lang="en-US" sz="3667" b="1" dirty="0">
                <a:solidFill>
                  <a:prstClr val="white"/>
                </a:solidFill>
                <a:latin typeface="SimHei" panose="02010609060101010101" pitchFamily="49" charset="-122"/>
                <a:ea typeface="SimHei" panose="02010609060101010101" pitchFamily="49" charset="-122"/>
                <a:cs typeface="Outfit Bold" pitchFamily="34" charset="-120"/>
              </a:rPr>
              <a:t>wind</a:t>
            </a:r>
            <a:endParaRPr lang="en-US" sz="3667" dirty="0">
              <a:solidFill>
                <a:prstClr val="white"/>
              </a:solidFill>
              <a:latin typeface="SimHei" panose="02010609060101010101" pitchFamily="49" charset="-122"/>
              <a:ea typeface="SimHei" panose="02010609060101010101" pitchFamily="49" charset="-122"/>
            </a:endParaRPr>
          </a:p>
        </p:txBody>
      </p:sp>
      <p:sp>
        <p:nvSpPr>
          <p:cNvPr id="14" name="Text 8"/>
          <p:cNvSpPr/>
          <p:nvPr/>
        </p:nvSpPr>
        <p:spPr>
          <a:xfrm>
            <a:off x="8281492" y="4867011"/>
            <a:ext cx="3249018" cy="302419"/>
          </a:xfrm>
          <a:prstGeom prst="rect">
            <a:avLst/>
          </a:prstGeom>
          <a:noFill/>
          <a:ln/>
        </p:spPr>
        <p:txBody>
          <a:bodyPr wrap="none" lIns="0" tIns="0" rIns="0" bIns="0" rtlCol="0" anchor="t"/>
          <a:lstStyle/>
          <a:p>
            <a:pPr defTabSz="761970">
              <a:lnSpc>
                <a:spcPts val="2375"/>
              </a:lnSpc>
            </a:pPr>
            <a:r>
              <a:rPr lang="en-US" sz="2333" dirty="0" err="1">
                <a:solidFill>
                  <a:srgbClr val="FDFADB"/>
                </a:solidFill>
                <a:latin typeface="Bitter" pitchFamily="34" charset="0"/>
                <a:ea typeface="Bitter" pitchFamily="34" charset="-122"/>
                <a:cs typeface="Bitter" pitchFamily="34" charset="-120"/>
              </a:rPr>
              <a:t>圣灵的运行</a:t>
            </a:r>
            <a:r>
              <a:rPr lang="en-US" sz="2333" dirty="0">
                <a:solidFill>
                  <a:srgbClr val="FDFADB"/>
                </a:solidFill>
                <a:latin typeface="Bitter" pitchFamily="34" charset="0"/>
                <a:ea typeface="Bitter" pitchFamily="34" charset="-122"/>
                <a:cs typeface="Bitter" pitchFamily="34" charset="-120"/>
              </a:rPr>
              <a:t> </a:t>
            </a:r>
            <a:r>
              <a:rPr lang="en-US" sz="1667" dirty="0">
                <a:solidFill>
                  <a:srgbClr val="FDFADB"/>
                </a:solidFill>
                <a:latin typeface="Bitter" pitchFamily="34" charset="0"/>
                <a:ea typeface="Bitter" pitchFamily="34" charset="-122"/>
                <a:cs typeface="Bitter" pitchFamily="34" charset="-120"/>
              </a:rPr>
              <a:t>activity</a:t>
            </a:r>
            <a:r>
              <a:rPr lang="en-US" sz="2333" dirty="0">
                <a:solidFill>
                  <a:srgbClr val="FDFADB"/>
                </a:solidFill>
                <a:latin typeface="Bitter" pitchFamily="34" charset="0"/>
                <a:ea typeface="Bitter" pitchFamily="34" charset="-122"/>
                <a:cs typeface="Bitter" pitchFamily="34" charset="-120"/>
              </a:rPr>
              <a:t> </a:t>
            </a:r>
            <a:endParaRPr lang="en-US" sz="2333" dirty="0">
              <a:solidFill>
                <a:srgbClr val="FDFADB"/>
              </a:solidFill>
              <a:latin typeface="Calibri" panose="020F0502020204030204"/>
            </a:endParaRPr>
          </a:p>
        </p:txBody>
      </p:sp>
      <p:sp>
        <p:nvSpPr>
          <p:cNvPr id="15" name="Text 9"/>
          <p:cNvSpPr/>
          <p:nvPr/>
        </p:nvSpPr>
        <p:spPr>
          <a:xfrm>
            <a:off x="8281492" y="5282837"/>
            <a:ext cx="3249018" cy="302419"/>
          </a:xfrm>
          <a:prstGeom prst="rect">
            <a:avLst/>
          </a:prstGeom>
          <a:noFill/>
          <a:ln/>
        </p:spPr>
        <p:txBody>
          <a:bodyPr wrap="none" lIns="0" tIns="0" rIns="0" bIns="0" rtlCol="0" anchor="t"/>
          <a:lstStyle/>
          <a:p>
            <a:pPr defTabSz="761970">
              <a:lnSpc>
                <a:spcPts val="2375"/>
              </a:lnSpc>
            </a:pPr>
            <a:r>
              <a:rPr lang="en-US" sz="2333" dirty="0" err="1">
                <a:solidFill>
                  <a:srgbClr val="FDFADB"/>
                </a:solidFill>
                <a:latin typeface="Bitter" pitchFamily="34" charset="0"/>
              </a:rPr>
              <a:t>赐生命气息</a:t>
            </a:r>
            <a:r>
              <a:rPr lang="en-US" sz="2333" dirty="0">
                <a:solidFill>
                  <a:srgbClr val="FDFADB"/>
                </a:solidFill>
                <a:latin typeface="Bitter" pitchFamily="34" charset="0"/>
              </a:rPr>
              <a:t> </a:t>
            </a:r>
            <a:r>
              <a:rPr lang="en-US" sz="1667" dirty="0">
                <a:solidFill>
                  <a:srgbClr val="FDFADB"/>
                </a:solidFill>
                <a:latin typeface="Bitter" pitchFamily="34" charset="0"/>
              </a:rPr>
              <a:t>life-giving breath </a:t>
            </a:r>
            <a:endParaRPr lang="en-US" sz="1667" dirty="0">
              <a:solidFill>
                <a:srgbClr val="FDFADB"/>
              </a:solidFill>
              <a:latin typeface="Calibri" panose="020F0502020204030204"/>
            </a:endParaRPr>
          </a:p>
        </p:txBody>
      </p:sp>
      <p:pic>
        <p:nvPicPr>
          <p:cNvPr id="16" name="Image 4" descr="preencoded.png"/>
          <p:cNvPicPr>
            <a:picLocks noChangeAspect="1"/>
          </p:cNvPicPr>
          <p:nvPr/>
        </p:nvPicPr>
        <p:blipFill>
          <a:blip r:embed="rId9"/>
          <a:stretch>
            <a:fillRect/>
          </a:stretch>
        </p:blipFill>
        <p:spPr>
          <a:xfrm>
            <a:off x="4193878" y="1753692"/>
            <a:ext cx="3804146" cy="3804146"/>
          </a:xfrm>
          <a:prstGeom prst="rect">
            <a:avLst/>
          </a:prstGeom>
        </p:spPr>
      </p:pic>
      <p:pic>
        <p:nvPicPr>
          <p:cNvPr id="17"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0272" y="4667250"/>
            <a:ext cx="282773" cy="282773"/>
          </a:xfrm>
          <a:prstGeom prst="rect">
            <a:avLst/>
          </a:prstGeom>
        </p:spPr>
      </p:pic>
      <p:sp>
        <p:nvSpPr>
          <p:cNvPr id="18" name="Text 10"/>
          <p:cNvSpPr/>
          <p:nvPr/>
        </p:nvSpPr>
        <p:spPr>
          <a:xfrm>
            <a:off x="255911" y="6163966"/>
            <a:ext cx="5323896" cy="302419"/>
          </a:xfrm>
          <a:prstGeom prst="rect">
            <a:avLst/>
          </a:prstGeom>
          <a:noFill/>
          <a:ln/>
        </p:spPr>
        <p:txBody>
          <a:bodyPr wrap="none" lIns="0" tIns="0" rIns="0" bIns="0" rtlCol="0" anchor="t"/>
          <a:lstStyle/>
          <a:p>
            <a:pPr defTabSz="761970">
              <a:lnSpc>
                <a:spcPts val="2375"/>
              </a:lnSpc>
            </a:pPr>
            <a:r>
              <a:rPr lang="en-US" sz="2333" dirty="0">
                <a:solidFill>
                  <a:prstClr val="white"/>
                </a:solidFill>
                <a:latin typeface="Bitter" pitchFamily="34" charset="0"/>
                <a:ea typeface="Bitter" pitchFamily="34" charset="-122"/>
                <a:cs typeface="Bitter" pitchFamily="34" charset="-120"/>
              </a:rPr>
              <a:t>旧约中常用风、气、水、火比喻圣灵</a:t>
            </a:r>
            <a:endParaRPr lang="en-US" sz="2333" dirty="0">
              <a:solidFill>
                <a:prstClr val="white"/>
              </a:solidFill>
              <a:latin typeface="Calibri" panose="020F0502020204030204"/>
            </a:endParaRPr>
          </a:p>
        </p:txBody>
      </p:sp>
      <p:sp>
        <p:nvSpPr>
          <p:cNvPr id="20" name="TextBox 19">
            <a:extLst>
              <a:ext uri="{FF2B5EF4-FFF2-40B4-BE49-F238E27FC236}">
                <a16:creationId xmlns:a16="http://schemas.microsoft.com/office/drawing/2014/main" id="{45D5761D-4F64-3CF3-E5C2-004F30E9A9FB}"/>
              </a:ext>
            </a:extLst>
          </p:cNvPr>
          <p:cNvSpPr txBox="1"/>
          <p:nvPr/>
        </p:nvSpPr>
        <p:spPr>
          <a:xfrm>
            <a:off x="135194" y="4409481"/>
            <a:ext cx="4289323" cy="323165"/>
          </a:xfrm>
          <a:prstGeom prst="rect">
            <a:avLst/>
          </a:prstGeom>
          <a:noFill/>
        </p:spPr>
        <p:txBody>
          <a:bodyPr wrap="square">
            <a:spAutoFit/>
          </a:bodyPr>
          <a:lstStyle/>
          <a:p>
            <a:pPr defTabSz="761970"/>
            <a:r>
              <a:rPr lang="en-US" altLang="zh-CN" sz="1500" dirty="0">
                <a:solidFill>
                  <a:prstClr val="white"/>
                </a:solidFill>
                <a:latin typeface="Calibri" panose="020F0502020204030204"/>
                <a:ea typeface="等线" panose="02010600030101010101" pitchFamily="2" charset="-122"/>
              </a:rPr>
              <a:t>(</a:t>
            </a:r>
            <a:r>
              <a:rPr lang="zh-CN" altLang="en-US" sz="1500" dirty="0">
                <a:solidFill>
                  <a:prstClr val="white"/>
                </a:solidFill>
                <a:latin typeface="Calibri" panose="020F0502020204030204"/>
                <a:ea typeface="等线" panose="02010600030101010101" pitchFamily="2" charset="-122"/>
              </a:rPr>
              <a:t>赛</a:t>
            </a:r>
            <a:r>
              <a:rPr lang="en-US" altLang="zh-CN" sz="1500" dirty="0">
                <a:solidFill>
                  <a:prstClr val="white"/>
                </a:solidFill>
                <a:latin typeface="Calibri" panose="020F0502020204030204"/>
                <a:ea typeface="等线" panose="02010600030101010101" pitchFamily="2" charset="-122"/>
              </a:rPr>
              <a:t>44:3</a:t>
            </a:r>
            <a:r>
              <a:rPr lang="zh-CN" altLang="en-US" sz="1500" dirty="0">
                <a:solidFill>
                  <a:prstClr val="white"/>
                </a:solidFill>
                <a:latin typeface="Calibri" panose="020F0502020204030204"/>
                <a:ea typeface="等线" panose="02010600030101010101" pitchFamily="2" charset="-122"/>
              </a:rPr>
              <a:t>、结</a:t>
            </a:r>
            <a:r>
              <a:rPr lang="en-US" altLang="zh-CN" sz="1500" dirty="0">
                <a:solidFill>
                  <a:prstClr val="white"/>
                </a:solidFill>
                <a:latin typeface="Calibri" panose="020F0502020204030204"/>
                <a:ea typeface="等线" panose="02010600030101010101" pitchFamily="2" charset="-122"/>
              </a:rPr>
              <a:t>36:25-27</a:t>
            </a:r>
            <a:r>
              <a:rPr lang="zh-CN" altLang="en-US" sz="1500" dirty="0">
                <a:solidFill>
                  <a:prstClr val="white"/>
                </a:solidFill>
                <a:latin typeface="Calibri" panose="020F0502020204030204"/>
                <a:ea typeface="等线" panose="02010600030101010101" pitchFamily="2" charset="-122"/>
              </a:rPr>
              <a:t>、约</a:t>
            </a:r>
            <a:r>
              <a:rPr lang="en-US" altLang="zh-CN" sz="1500" dirty="0">
                <a:solidFill>
                  <a:prstClr val="white"/>
                </a:solidFill>
                <a:latin typeface="Calibri" panose="020F0502020204030204"/>
                <a:ea typeface="等线" panose="02010600030101010101" pitchFamily="2" charset="-122"/>
              </a:rPr>
              <a:t>3:5</a:t>
            </a:r>
            <a:r>
              <a:rPr lang="zh-CN" altLang="en-US" sz="1500" dirty="0">
                <a:solidFill>
                  <a:prstClr val="white"/>
                </a:solidFill>
                <a:latin typeface="Calibri" panose="020F0502020204030204"/>
                <a:ea typeface="等线" panose="02010600030101010101" pitchFamily="2" charset="-122"/>
              </a:rPr>
              <a:t>、约</a:t>
            </a:r>
            <a:r>
              <a:rPr lang="en-US" altLang="zh-CN" sz="1500" dirty="0">
                <a:solidFill>
                  <a:prstClr val="white"/>
                </a:solidFill>
                <a:latin typeface="Calibri" panose="020F0502020204030204"/>
                <a:ea typeface="等线" panose="02010600030101010101" pitchFamily="2" charset="-122"/>
              </a:rPr>
              <a:t>7:38-39</a:t>
            </a:r>
            <a:r>
              <a:rPr lang="zh-CN" altLang="en-US" sz="1500" dirty="0">
                <a:solidFill>
                  <a:prstClr val="white"/>
                </a:solidFill>
                <a:latin typeface="Calibri" panose="020F0502020204030204"/>
                <a:ea typeface="等线" panose="02010600030101010101" pitchFamily="2" charset="-122"/>
              </a:rPr>
              <a:t>、多</a:t>
            </a:r>
            <a:r>
              <a:rPr lang="en-US" altLang="zh-CN" sz="1500" dirty="0">
                <a:solidFill>
                  <a:prstClr val="white"/>
                </a:solidFill>
                <a:latin typeface="Calibri" panose="020F0502020204030204"/>
                <a:ea typeface="等线" panose="02010600030101010101" pitchFamily="2" charset="-122"/>
              </a:rPr>
              <a:t>3:5) </a:t>
            </a:r>
            <a:endParaRPr lang="en-US" sz="1500"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63F7B3D2-A748-349C-DAB2-48ED5214F662}"/>
              </a:ext>
            </a:extLst>
          </p:cNvPr>
          <p:cNvSpPr txBox="1"/>
          <p:nvPr/>
        </p:nvSpPr>
        <p:spPr>
          <a:xfrm>
            <a:off x="7462413" y="5698663"/>
            <a:ext cx="4289323" cy="323165"/>
          </a:xfrm>
          <a:prstGeom prst="rect">
            <a:avLst/>
          </a:prstGeom>
          <a:noFill/>
        </p:spPr>
        <p:txBody>
          <a:bodyPr wrap="square">
            <a:spAutoFit/>
          </a:bodyPr>
          <a:lstStyle/>
          <a:p>
            <a:pPr defTabSz="761970"/>
            <a:r>
              <a:rPr lang="zh-CN" altLang="en-US" sz="1500" b="1" dirty="0">
                <a:solidFill>
                  <a:prstClr val="white"/>
                </a:solidFill>
                <a:latin typeface="Calibri" panose="020F0502020204030204"/>
                <a:ea typeface="等线" panose="02010600030101010101" pitchFamily="2" charset="-122"/>
              </a:rPr>
              <a:t>（赛</a:t>
            </a:r>
            <a:r>
              <a:rPr lang="en-US" altLang="zh-CN" sz="1500" b="1" dirty="0">
                <a:solidFill>
                  <a:prstClr val="white"/>
                </a:solidFill>
                <a:latin typeface="Calibri" panose="020F0502020204030204"/>
                <a:ea typeface="等线" panose="02010600030101010101" pitchFamily="2" charset="-122"/>
              </a:rPr>
              <a:t>30:27</a:t>
            </a:r>
            <a:r>
              <a:rPr lang="zh-CN" altLang="en-US" sz="1500" b="1" dirty="0">
                <a:solidFill>
                  <a:prstClr val="white"/>
                </a:solidFill>
                <a:latin typeface="Calibri" panose="020F0502020204030204"/>
                <a:ea typeface="等线" panose="02010600030101010101" pitchFamily="2" charset="-122"/>
              </a:rPr>
              <a:t>、结</a:t>
            </a:r>
            <a:r>
              <a:rPr lang="en-US" altLang="zh-CN" sz="1500" b="1" dirty="0">
                <a:solidFill>
                  <a:prstClr val="white"/>
                </a:solidFill>
                <a:latin typeface="Calibri" panose="020F0502020204030204"/>
                <a:ea typeface="等线" panose="02010600030101010101" pitchFamily="2" charset="-122"/>
              </a:rPr>
              <a:t>37:1-14</a:t>
            </a:r>
            <a:r>
              <a:rPr lang="zh-CN" altLang="en-US" sz="1500" b="1" dirty="0">
                <a:solidFill>
                  <a:prstClr val="white"/>
                </a:solidFill>
                <a:latin typeface="Calibri" panose="020F0502020204030204"/>
                <a:ea typeface="等线" panose="02010600030101010101" pitchFamily="2" charset="-122"/>
              </a:rPr>
              <a:t>、约</a:t>
            </a:r>
            <a:r>
              <a:rPr lang="en-US" altLang="zh-CN" sz="1500" b="1" dirty="0">
                <a:solidFill>
                  <a:prstClr val="white"/>
                </a:solidFill>
                <a:latin typeface="Calibri" panose="020F0502020204030204"/>
                <a:ea typeface="等线" panose="02010600030101010101" pitchFamily="2" charset="-122"/>
              </a:rPr>
              <a:t>3:8</a:t>
            </a:r>
            <a:r>
              <a:rPr lang="zh-CN" altLang="en-US" sz="1500" b="1" dirty="0">
                <a:solidFill>
                  <a:prstClr val="white"/>
                </a:solidFill>
                <a:latin typeface="Calibri" panose="020F0502020204030204"/>
                <a:ea typeface="等线" panose="02010600030101010101" pitchFamily="2" charset="-122"/>
              </a:rPr>
              <a:t>、约</a:t>
            </a:r>
            <a:r>
              <a:rPr lang="en-US" altLang="zh-CN" sz="1500" b="1" dirty="0">
                <a:solidFill>
                  <a:prstClr val="white"/>
                </a:solidFill>
                <a:latin typeface="Calibri" panose="020F0502020204030204"/>
                <a:ea typeface="等线" panose="02010600030101010101" pitchFamily="2" charset="-122"/>
              </a:rPr>
              <a:t>20:22</a:t>
            </a:r>
            <a:r>
              <a:rPr lang="zh-CN" altLang="en-US" sz="1500" b="1" dirty="0">
                <a:solidFill>
                  <a:prstClr val="white"/>
                </a:solidFill>
                <a:latin typeface="Calibri" panose="020F0502020204030204"/>
                <a:ea typeface="等线" panose="02010600030101010101" pitchFamily="2" charset="-122"/>
              </a:rPr>
              <a:t>、徒</a:t>
            </a:r>
            <a:r>
              <a:rPr lang="en-US" altLang="zh-CN" sz="1500" b="1" dirty="0">
                <a:solidFill>
                  <a:prstClr val="white"/>
                </a:solidFill>
                <a:latin typeface="Calibri" panose="020F0502020204030204"/>
                <a:ea typeface="等线" panose="02010600030101010101" pitchFamily="2" charset="-122"/>
              </a:rPr>
              <a:t>2:2</a:t>
            </a:r>
            <a:r>
              <a:rPr lang="zh-CN" altLang="en-US" sz="1500" b="1" dirty="0">
                <a:solidFill>
                  <a:prstClr val="white"/>
                </a:solidFill>
                <a:latin typeface="Calibri" panose="020F0502020204030204"/>
                <a:ea typeface="等线" panose="02010600030101010101" pitchFamily="2" charset="-122"/>
              </a:rPr>
              <a:t>） </a:t>
            </a:r>
            <a:endParaRPr lang="en-US" sz="1500" b="1"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C79305CA-4FF0-1B75-B8F5-5F6367A257D1}"/>
              </a:ext>
            </a:extLst>
          </p:cNvPr>
          <p:cNvSpPr/>
          <p:nvPr/>
        </p:nvSpPr>
        <p:spPr>
          <a:xfrm>
            <a:off x="10381110" y="6338300"/>
            <a:ext cx="1810890" cy="456793"/>
          </a:xfrm>
          <a:prstGeom prst="rect">
            <a:avLst/>
          </a:prstGeom>
          <a:solidFill>
            <a:srgbClr val="1B1D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dirty="0">
              <a:solidFill>
                <a:prstClr val="white"/>
              </a:solidFill>
              <a:latin typeface="Calibri" panose="020F0502020204030204"/>
            </a:endParaRPr>
          </a:p>
        </p:txBody>
      </p:sp>
      <p:sp>
        <p:nvSpPr>
          <p:cNvPr id="25" name="TextBox 24">
            <a:extLst>
              <a:ext uri="{FF2B5EF4-FFF2-40B4-BE49-F238E27FC236}">
                <a16:creationId xmlns:a16="http://schemas.microsoft.com/office/drawing/2014/main" id="{6DCF58F7-8704-6F66-9EF6-AB36F5F9B74C}"/>
              </a:ext>
            </a:extLst>
          </p:cNvPr>
          <p:cNvSpPr txBox="1"/>
          <p:nvPr/>
        </p:nvSpPr>
        <p:spPr>
          <a:xfrm>
            <a:off x="135194" y="6490695"/>
            <a:ext cx="8787581" cy="323165"/>
          </a:xfrm>
          <a:prstGeom prst="rect">
            <a:avLst/>
          </a:prstGeom>
          <a:noFill/>
        </p:spPr>
        <p:txBody>
          <a:bodyPr wrap="square">
            <a:spAutoFit/>
          </a:bodyPr>
          <a:lstStyle/>
          <a:p>
            <a:pPr defTabSz="761970"/>
            <a:r>
              <a:rPr lang="en-US" sz="1500" b="1" dirty="0">
                <a:solidFill>
                  <a:prstClr val="white"/>
                </a:solidFill>
                <a:latin typeface="Calibri" panose="020F0502020204030204"/>
              </a:rPr>
              <a:t>“In the Old Testament, wind, breath, water, and fire are often used as symbols of the Holy Spirit.”</a:t>
            </a:r>
          </a:p>
        </p:txBody>
      </p:sp>
      <p:sp>
        <p:nvSpPr>
          <p:cNvPr id="27" name="TextBox 26">
            <a:extLst>
              <a:ext uri="{FF2B5EF4-FFF2-40B4-BE49-F238E27FC236}">
                <a16:creationId xmlns:a16="http://schemas.microsoft.com/office/drawing/2014/main" id="{8F7CD2A0-720C-8999-67DD-608C0521776A}"/>
              </a:ext>
            </a:extLst>
          </p:cNvPr>
          <p:cNvSpPr txBox="1"/>
          <p:nvPr/>
        </p:nvSpPr>
        <p:spPr>
          <a:xfrm>
            <a:off x="8281491" y="2909337"/>
            <a:ext cx="3249018" cy="553998"/>
          </a:xfrm>
          <a:prstGeom prst="rect">
            <a:avLst/>
          </a:prstGeom>
          <a:noFill/>
        </p:spPr>
        <p:txBody>
          <a:bodyPr wrap="square">
            <a:spAutoFit/>
          </a:bodyPr>
          <a:lstStyle/>
          <a:p>
            <a:pPr defTabSz="761970"/>
            <a:r>
              <a:rPr lang="en-US" altLang="zh-CN" sz="1500" b="1" dirty="0">
                <a:solidFill>
                  <a:prstClr val="white"/>
                </a:solidFill>
                <a:latin typeface="Calibri" panose="020F0502020204030204"/>
                <a:ea typeface="等线" panose="02010600030101010101" pitchFamily="2" charset="-122"/>
              </a:rPr>
              <a:t>(</a:t>
            </a:r>
            <a:r>
              <a:rPr lang="zh-CN" altLang="en-US" sz="1500" b="1" dirty="0">
                <a:solidFill>
                  <a:prstClr val="white"/>
                </a:solidFill>
                <a:latin typeface="Calibri" panose="020F0502020204030204"/>
                <a:ea typeface="等线" panose="02010600030101010101" pitchFamily="2" charset="-122"/>
              </a:rPr>
              <a:t>出</a:t>
            </a:r>
            <a:r>
              <a:rPr lang="en-US" altLang="zh-CN" sz="1500" b="1" dirty="0">
                <a:solidFill>
                  <a:prstClr val="white"/>
                </a:solidFill>
                <a:latin typeface="Calibri" panose="020F0502020204030204"/>
                <a:ea typeface="等线" panose="02010600030101010101" pitchFamily="2" charset="-122"/>
              </a:rPr>
              <a:t>13:21</a:t>
            </a:r>
            <a:r>
              <a:rPr lang="zh-CN" altLang="en-US" sz="1500" b="1" dirty="0">
                <a:solidFill>
                  <a:prstClr val="white"/>
                </a:solidFill>
                <a:latin typeface="Calibri" panose="020F0502020204030204"/>
                <a:ea typeface="等线" panose="02010600030101010101" pitchFamily="2" charset="-122"/>
              </a:rPr>
              <a:t>、赛</a:t>
            </a:r>
            <a:r>
              <a:rPr lang="en-US" altLang="zh-CN" sz="1500" b="1" dirty="0">
                <a:solidFill>
                  <a:prstClr val="white"/>
                </a:solidFill>
                <a:latin typeface="Calibri" panose="020F0502020204030204"/>
                <a:ea typeface="等线" panose="02010600030101010101" pitchFamily="2" charset="-122"/>
              </a:rPr>
              <a:t>4:4</a:t>
            </a:r>
            <a:r>
              <a:rPr lang="zh-CN" altLang="en-US" sz="1500" b="1" dirty="0">
                <a:solidFill>
                  <a:prstClr val="white"/>
                </a:solidFill>
                <a:latin typeface="Calibri" panose="020F0502020204030204"/>
                <a:ea typeface="等线" panose="02010600030101010101" pitchFamily="2" charset="-122"/>
              </a:rPr>
              <a:t>、赛</a:t>
            </a:r>
            <a:r>
              <a:rPr lang="en-US" altLang="zh-CN" sz="1500" b="1" dirty="0">
                <a:solidFill>
                  <a:prstClr val="white"/>
                </a:solidFill>
                <a:latin typeface="Calibri" panose="020F0502020204030204"/>
                <a:ea typeface="等线" panose="02010600030101010101" pitchFamily="2" charset="-122"/>
              </a:rPr>
              <a:t>30:27</a:t>
            </a:r>
            <a:r>
              <a:rPr lang="zh-CN" altLang="en-US" sz="1500" b="1" dirty="0">
                <a:solidFill>
                  <a:prstClr val="white"/>
                </a:solidFill>
                <a:latin typeface="Calibri" panose="020F0502020204030204"/>
                <a:ea typeface="等线" panose="02010600030101010101" pitchFamily="2" charset="-122"/>
              </a:rPr>
              <a:t>、徒</a:t>
            </a:r>
            <a:r>
              <a:rPr lang="en-US" altLang="zh-CN" sz="1500" b="1" dirty="0">
                <a:solidFill>
                  <a:prstClr val="white"/>
                </a:solidFill>
                <a:latin typeface="Calibri" panose="020F0502020204030204"/>
                <a:ea typeface="等线" panose="02010600030101010101" pitchFamily="2" charset="-122"/>
              </a:rPr>
              <a:t>2:3-4</a:t>
            </a:r>
            <a:r>
              <a:rPr lang="zh-CN" altLang="en-US" sz="1500" b="1" dirty="0">
                <a:solidFill>
                  <a:prstClr val="white"/>
                </a:solidFill>
                <a:latin typeface="Calibri" panose="020F0502020204030204"/>
                <a:ea typeface="等线" panose="02010600030101010101" pitchFamily="2" charset="-122"/>
              </a:rPr>
              <a:t>、帖前</a:t>
            </a:r>
            <a:r>
              <a:rPr lang="en-US" altLang="zh-CN" sz="1500" b="1" dirty="0">
                <a:solidFill>
                  <a:prstClr val="white"/>
                </a:solidFill>
                <a:latin typeface="Calibri" panose="020F0502020204030204"/>
                <a:ea typeface="等线" panose="02010600030101010101" pitchFamily="2" charset="-122"/>
              </a:rPr>
              <a:t>5:19</a:t>
            </a:r>
            <a:r>
              <a:rPr lang="zh-CN" altLang="en-US" sz="1500" b="1" dirty="0">
                <a:solidFill>
                  <a:prstClr val="white"/>
                </a:solidFill>
                <a:latin typeface="Calibri" panose="020F0502020204030204"/>
                <a:ea typeface="等线" panose="02010600030101010101" pitchFamily="2" charset="-122"/>
              </a:rPr>
              <a:t>、启</a:t>
            </a:r>
            <a:r>
              <a:rPr lang="en-US" altLang="zh-CN" sz="1500" b="1" dirty="0">
                <a:solidFill>
                  <a:prstClr val="white"/>
                </a:solidFill>
                <a:latin typeface="Calibri" panose="020F0502020204030204"/>
                <a:ea typeface="等线" panose="02010600030101010101" pitchFamily="2" charset="-122"/>
              </a:rPr>
              <a:t>4:5)</a:t>
            </a:r>
          </a:p>
        </p:txBody>
      </p:sp>
      <p:pic>
        <p:nvPicPr>
          <p:cNvPr id="24" name="Picture 23" descr="A blue water droplet&#10;&#10;AI-generated content may be incorrect.">
            <a:extLst>
              <a:ext uri="{FF2B5EF4-FFF2-40B4-BE49-F238E27FC236}">
                <a16:creationId xmlns:a16="http://schemas.microsoft.com/office/drawing/2014/main" id="{232E069A-2E85-2983-6B57-6F976028562A}"/>
              </a:ext>
            </a:extLst>
          </p:cNvPr>
          <p:cNvPicPr>
            <a:picLocks noChangeAspect="1"/>
          </p:cNvPicPr>
          <p:nvPr/>
        </p:nvPicPr>
        <p:blipFill>
          <a:blip r:embed="rId12"/>
          <a:stretch>
            <a:fillRect/>
          </a:stretch>
        </p:blipFill>
        <p:spPr>
          <a:xfrm>
            <a:off x="4424517" y="3436055"/>
            <a:ext cx="556121" cy="504255"/>
          </a:xfrm>
          <a:prstGeom prst="rect">
            <a:avLst/>
          </a:prstGeom>
        </p:spPr>
      </p:pic>
      <p:pic>
        <p:nvPicPr>
          <p:cNvPr id="28" name="Picture 27" descr="A red and yellow fire&#10;&#10;AI-generated content may be incorrect.">
            <a:extLst>
              <a:ext uri="{FF2B5EF4-FFF2-40B4-BE49-F238E27FC236}">
                <a16:creationId xmlns:a16="http://schemas.microsoft.com/office/drawing/2014/main" id="{B2BAD637-0040-B014-73D1-7B447ACBB3B1}"/>
              </a:ext>
            </a:extLst>
          </p:cNvPr>
          <p:cNvPicPr>
            <a:picLocks noChangeAspect="1"/>
          </p:cNvPicPr>
          <p:nvPr/>
        </p:nvPicPr>
        <p:blipFill>
          <a:blip r:embed="rId13"/>
          <a:stretch>
            <a:fillRect/>
          </a:stretch>
        </p:blipFill>
        <p:spPr>
          <a:xfrm>
            <a:off x="6467564" y="2175414"/>
            <a:ext cx="572154" cy="513323"/>
          </a:xfrm>
          <a:prstGeom prst="rect">
            <a:avLst/>
          </a:prstGeom>
        </p:spPr>
      </p:pic>
      <p:pic>
        <p:nvPicPr>
          <p:cNvPr id="30" name="Picture 29">
            <a:extLst>
              <a:ext uri="{FF2B5EF4-FFF2-40B4-BE49-F238E27FC236}">
                <a16:creationId xmlns:a16="http://schemas.microsoft.com/office/drawing/2014/main" id="{1C59CDBB-C665-2B5A-431F-6DB8C54D2EB9}"/>
              </a:ext>
            </a:extLst>
          </p:cNvPr>
          <p:cNvPicPr>
            <a:picLocks noChangeAspect="1"/>
          </p:cNvPicPr>
          <p:nvPr/>
        </p:nvPicPr>
        <p:blipFill>
          <a:blip r:embed="rId14"/>
          <a:stretch>
            <a:fillRect/>
          </a:stretch>
        </p:blipFill>
        <p:spPr>
          <a:xfrm>
            <a:off x="6483597" y="4571063"/>
            <a:ext cx="556121" cy="529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3" grpId="0" animBg="1"/>
      <p:bldP spid="14" grpId="0" animBg="1"/>
      <p:bldP spid="15" grpId="0" animBg="1"/>
      <p:bldP spid="18" grpId="0" animBg="1"/>
      <p:bldP spid="20" grpId="0"/>
      <p:bldP spid="22"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57F80-C4B5-8A0B-4C40-6449139C21B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3604075-5D5F-067B-AEBE-6252DC44111D}"/>
              </a:ext>
            </a:extLst>
          </p:cNvPr>
          <p:cNvSpPr txBox="1"/>
          <p:nvPr/>
        </p:nvSpPr>
        <p:spPr>
          <a:xfrm>
            <a:off x="4576009" y="1541729"/>
            <a:ext cx="6577263" cy="2740430"/>
          </a:xfrm>
          <a:prstGeom prst="rect">
            <a:avLst/>
          </a:prstGeom>
          <a:noFill/>
        </p:spPr>
        <p:txBody>
          <a:bodyPr wrap="square">
            <a:spAutoFit/>
          </a:bodyPr>
          <a:lstStyle/>
          <a:p>
            <a:pPr algn="ctr">
              <a:lnSpc>
                <a:spcPct val="150000"/>
              </a:lnSpc>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那在士师们里面的灵，如今也在我们里面</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a:p>
            <a:pPr algn="ctr">
              <a:lnSpc>
                <a:spcPct val="150000"/>
              </a:lnSpc>
            </a:pPr>
            <a:r>
              <a:rPr lang="zh-CN" altLang="en-US" b="1" dirty="0"/>
              <a:t>（徒</a:t>
            </a:r>
            <a:r>
              <a:rPr lang="en-US" b="1" dirty="0"/>
              <a:t>1:5</a:t>
            </a:r>
            <a:r>
              <a:rPr lang="zh-CN" altLang="en-US" b="1" dirty="0"/>
              <a:t>、徒</a:t>
            </a:r>
            <a:r>
              <a:rPr lang="en-US" b="1" dirty="0"/>
              <a:t>11:15-17</a:t>
            </a:r>
            <a:r>
              <a:rPr lang="zh-CN" altLang="en-US" b="1" dirty="0"/>
              <a:t>、林前</a:t>
            </a:r>
            <a:r>
              <a:rPr lang="en-US" b="1" dirty="0"/>
              <a:t>12:13</a:t>
            </a:r>
            <a:r>
              <a:rPr lang="zh-CN" altLang="en-US" b="1" dirty="0"/>
              <a:t>、弗</a:t>
            </a:r>
            <a:r>
              <a:rPr lang="en-US" b="1" dirty="0"/>
              <a:t>1:13-14</a:t>
            </a:r>
            <a:r>
              <a:rPr lang="zh-CN" altLang="en-US" b="1" dirty="0"/>
              <a:t>）</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 </a:t>
            </a:r>
            <a:endParaRPr kumimoji="0" lang="en-US" sz="2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46A36E84-4BBC-2FFC-0555-4E4AA6BF57A6}"/>
              </a:ext>
            </a:extLst>
          </p:cNvPr>
          <p:cNvSpPr txBox="1"/>
          <p:nvPr/>
        </p:nvSpPr>
        <p:spPr>
          <a:xfrm>
            <a:off x="4195010" y="5251376"/>
            <a:ext cx="7339263" cy="923330"/>
          </a:xfrm>
          <a:prstGeom prst="rect">
            <a:avLst/>
          </a:prstGeom>
          <a:noFill/>
        </p:spPr>
        <p:txBody>
          <a:bodyPr wrap="square">
            <a:spAutoFit/>
          </a:bodyPr>
          <a:lstStyle/>
          <a:p>
            <a:pPr lvl="0" algn="ctr"/>
            <a:r>
              <a:rPr lang="en-US" b="1" dirty="0"/>
              <a:t>The Spirit who was in the judges is now also in us.</a:t>
            </a:r>
          </a:p>
          <a:p>
            <a:pPr lvl="0" algn="ctr"/>
            <a:endParaRPr kumimoji="0" lang="en-US" sz="18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a:p>
            <a:pPr lvl="0" algn="ctr"/>
            <a:r>
              <a:rPr lang="en-US" dirty="0"/>
              <a:t>Acts 1:5; 11:15–17; 1 Cor. 12:13; Eph. 1:13–14</a:t>
            </a:r>
            <a:endParaRPr kumimoji="0" lang="en-SG" sz="18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endParaRPr>
          </a:p>
        </p:txBody>
      </p:sp>
      <p:pic>
        <p:nvPicPr>
          <p:cNvPr id="4" name="Picture 3" descr="A comic book character holding a chain&#10;&#10;AI-generated content may be incorrect.">
            <a:extLst>
              <a:ext uri="{FF2B5EF4-FFF2-40B4-BE49-F238E27FC236}">
                <a16:creationId xmlns:a16="http://schemas.microsoft.com/office/drawing/2014/main" id="{3B9F8D4E-A683-C4D2-DECA-2AE6C5130C0C}"/>
              </a:ext>
            </a:extLst>
          </p:cNvPr>
          <p:cNvPicPr>
            <a:picLocks noChangeAspect="1"/>
          </p:cNvPicPr>
          <p:nvPr/>
        </p:nvPicPr>
        <p:blipFill>
          <a:blip r:embed="rId2"/>
          <a:stretch>
            <a:fillRect/>
          </a:stretch>
        </p:blipFill>
        <p:spPr>
          <a:xfrm>
            <a:off x="651709" y="1944437"/>
            <a:ext cx="3234765" cy="3169416"/>
          </a:xfrm>
          <a:prstGeom prst="rect">
            <a:avLst/>
          </a:prstGeom>
        </p:spPr>
      </p:pic>
    </p:spTree>
    <p:extLst>
      <p:ext uri="{BB962C8B-B14F-4D97-AF65-F5344CB8AC3E}">
        <p14:creationId xmlns:p14="http://schemas.microsoft.com/office/powerpoint/2010/main" val="196077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C88D20E-2CD8-AC7D-CA85-CAE3EE37B005}"/>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CC5C233-C48D-8E88-7C46-AC3DAE5CBE64}"/>
              </a:ext>
            </a:extLst>
          </p:cNvPr>
          <p:cNvSpPr txBox="1"/>
          <p:nvPr/>
        </p:nvSpPr>
        <p:spPr>
          <a:xfrm>
            <a:off x="103736" y="1771694"/>
            <a:ext cx="12088264"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撒迦利亚书</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4:6 </a:t>
            </a:r>
          </a:p>
          <a:p>
            <a:pPr>
              <a:lnSpc>
                <a:spcPct val="150000"/>
              </a:lnSpc>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万军之耶和华说：不是倚靠势力，不是倚靠才能，乃是倚靠我的灵方能成事。 </a:t>
            </a:r>
          </a:p>
        </p:txBody>
      </p:sp>
      <p:sp>
        <p:nvSpPr>
          <p:cNvPr id="2" name="TextBox 1">
            <a:extLst>
              <a:ext uri="{FF2B5EF4-FFF2-40B4-BE49-F238E27FC236}">
                <a16:creationId xmlns:a16="http://schemas.microsoft.com/office/drawing/2014/main" id="{0971DD8A-C73D-C6E9-A95A-26B8C62215E2}"/>
              </a:ext>
            </a:extLst>
          </p:cNvPr>
          <p:cNvSpPr txBox="1"/>
          <p:nvPr/>
        </p:nvSpPr>
        <p:spPr>
          <a:xfrm>
            <a:off x="103736" y="5086306"/>
            <a:ext cx="12088264" cy="646331"/>
          </a:xfrm>
          <a:prstGeom prst="rect">
            <a:avLst/>
          </a:prstGeom>
          <a:noFill/>
        </p:spPr>
        <p:txBody>
          <a:bodyPr wrap="square">
            <a:spAutoFit/>
          </a:bodyPr>
          <a:lstStyle/>
          <a:p>
            <a:r>
              <a:rPr lang="en-US" b="1" dirty="0"/>
              <a:t>Zec 4:6</a:t>
            </a:r>
            <a:r>
              <a:rPr lang="en-US" dirty="0"/>
              <a:t> ... </a:t>
            </a:r>
            <a:r>
              <a:rPr lang="en-US" sz="2000" b="1" dirty="0"/>
              <a:t>Not by might, nor by power, but by my Spirit, says the LORD of hosts.</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6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09927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8AE7EA18-102C-74A4-506B-031A06767321}"/>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B8A96718-A734-722F-4646-B090C39CAEBE}"/>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F61A4816-7F0C-8FCF-A20B-CC2B7C7CDCDB}"/>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6600" b="1" dirty="0">
                <a:effectLst/>
              </a:rPr>
              <a:t>主耶稣回来时祂会审判世界 </a:t>
            </a:r>
            <a:endParaRPr lang="zh-CN" altLang="en-US" sz="32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DB2D2AA7-6894-58FE-BC8C-E0752486E0AC}"/>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3</a:t>
            </a:r>
            <a:endParaRPr lang="en" dirty="0"/>
          </a:p>
        </p:txBody>
      </p:sp>
      <p:sp>
        <p:nvSpPr>
          <p:cNvPr id="980" name="Google Shape;980;p44">
            <a:extLst>
              <a:ext uri="{FF2B5EF4-FFF2-40B4-BE49-F238E27FC236}">
                <a16:creationId xmlns:a16="http://schemas.microsoft.com/office/drawing/2014/main" id="{C75112A5-93A4-9554-7CFB-8ED32CCE8FB8}"/>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r>
              <a:rPr lang="en-US" b="1" dirty="0"/>
              <a:t>When the Lord Jesus returns, He will judge the world.</a:t>
            </a:r>
            <a:endParaRPr lang="en-US" dirty="0"/>
          </a:p>
        </p:txBody>
      </p:sp>
    </p:spTree>
    <p:extLst>
      <p:ext uri="{BB962C8B-B14F-4D97-AF65-F5344CB8AC3E}">
        <p14:creationId xmlns:p14="http://schemas.microsoft.com/office/powerpoint/2010/main" val="186018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0BF59E-44D6-793C-5469-391D7685BC07}"/>
              </a:ext>
            </a:extLst>
          </p:cNvPr>
          <p:cNvSpPr txBox="1"/>
          <p:nvPr/>
        </p:nvSpPr>
        <p:spPr>
          <a:xfrm>
            <a:off x="6096000" y="1294753"/>
            <a:ext cx="4798142" cy="3642851"/>
          </a:xfrm>
          <a:prstGeom prst="rect">
            <a:avLst/>
          </a:prstGeom>
        </p:spPr>
        <p:txBody>
          <a:bodyPr vert="horz" lIns="91440" tIns="45720" rIns="91440" bIns="45720" rtlCol="0" anchor="b">
            <a:normAutofit/>
          </a:bodyPr>
          <a:lstStyle/>
          <a:p>
            <a:pPr algn="ctr">
              <a:spcBef>
                <a:spcPct val="0"/>
              </a:spcBef>
              <a:spcAft>
                <a:spcPts val="600"/>
              </a:spcAft>
            </a:pPr>
            <a:r>
              <a:rPr lang="zh-CN" altLang="en-US" sz="6600" b="1"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爸！ 父！</a:t>
            </a:r>
            <a:endParaRPr lang="en-US" altLang="zh-CN" sz="6600" b="1"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endParaRPr>
          </a:p>
          <a:p>
            <a:pPr algn="ctr">
              <a:spcBef>
                <a:spcPct val="0"/>
              </a:spcBef>
              <a:spcAft>
                <a:spcPts val="600"/>
              </a:spcAft>
            </a:pPr>
            <a:endParaRPr lang="en-US" sz="4800" b="1"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endParaRPr>
          </a:p>
          <a:p>
            <a:pPr algn="ctr">
              <a:spcBef>
                <a:spcPct val="0"/>
              </a:spcBef>
              <a:spcAft>
                <a:spcPts val="600"/>
              </a:spcAft>
            </a:pPr>
            <a:r>
              <a:rPr lang="en-US" sz="40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rPr>
              <a:t>Father! </a:t>
            </a:r>
          </a:p>
        </p:txBody>
      </p:sp>
      <p:pic>
        <p:nvPicPr>
          <p:cNvPr id="8" name="Picture 7">
            <a:extLst>
              <a:ext uri="{FF2B5EF4-FFF2-40B4-BE49-F238E27FC236}">
                <a16:creationId xmlns:a16="http://schemas.microsoft.com/office/drawing/2014/main" id="{13FF9AEA-495C-D0A0-86F7-3AA68FEF3D22}"/>
              </a:ext>
            </a:extLst>
          </p:cNvPr>
          <p:cNvPicPr>
            <a:picLocks noChangeAspect="1"/>
          </p:cNvPicPr>
          <p:nvPr/>
        </p:nvPicPr>
        <p:blipFill>
          <a:blip r:embed="rId3"/>
          <a:srcRect l="17166" r="15188"/>
          <a:stretch>
            <a:fillRect/>
          </a:stretch>
        </p:blipFill>
        <p:spPr>
          <a:xfrm>
            <a:off x="1587048" y="1767183"/>
            <a:ext cx="3558457" cy="364285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59762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3B12C89-30DC-3D26-D70B-885F00C9EC5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C745D38E-6CC7-1D0F-DB30-982287437672}"/>
              </a:ext>
            </a:extLst>
          </p:cNvPr>
          <p:cNvSpPr txBox="1"/>
          <p:nvPr/>
        </p:nvSpPr>
        <p:spPr>
          <a:xfrm>
            <a:off x="5041230" y="1502729"/>
            <a:ext cx="7030453" cy="2428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17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他手里拿着簸箕，要扬净麦场，把</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麦子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收进仓里，却用不灭的火把</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糠秕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烧尽。”</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6A2023E9-8597-71FC-2358-F4E951BD6CA6}"/>
              </a:ext>
            </a:extLst>
          </p:cNvPr>
          <p:cNvSpPr txBox="1"/>
          <p:nvPr/>
        </p:nvSpPr>
        <p:spPr>
          <a:xfrm>
            <a:off x="5161546" y="5249016"/>
            <a:ext cx="7030453" cy="923330"/>
          </a:xfrm>
          <a:prstGeom prst="rect">
            <a:avLst/>
          </a:prstGeom>
          <a:noFill/>
        </p:spPr>
        <p:txBody>
          <a:bodyPr wrap="square">
            <a:spAutoFit/>
          </a:bodyPr>
          <a:lstStyle/>
          <a:p>
            <a:pPr>
              <a:defRPr/>
            </a:pP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Luk 3:17  His winnowing fork is in his hand, to clear his threshing floor and to gather the </a:t>
            </a:r>
            <a:r>
              <a:rPr kumimoji="0" lang="en-SG"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wheat</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into his barn, but the </a:t>
            </a:r>
            <a:r>
              <a:rPr kumimoji="0" lang="en-SG"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chaff</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he will burn with unquenchable fire.”</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pic>
        <p:nvPicPr>
          <p:cNvPr id="4" name="Picture 3" descr="A couple of men working in a field&#10;&#10;AI-generated content may be incorrect.">
            <a:extLst>
              <a:ext uri="{FF2B5EF4-FFF2-40B4-BE49-F238E27FC236}">
                <a16:creationId xmlns:a16="http://schemas.microsoft.com/office/drawing/2014/main" id="{CEEEAFF9-EF15-DD53-25DF-1BC6D84C6124}"/>
              </a:ext>
            </a:extLst>
          </p:cNvPr>
          <p:cNvPicPr>
            <a:picLocks noChangeAspect="1"/>
          </p:cNvPicPr>
          <p:nvPr/>
        </p:nvPicPr>
        <p:blipFill>
          <a:blip r:embed="rId3"/>
          <a:stretch>
            <a:fillRect/>
          </a:stretch>
        </p:blipFill>
        <p:spPr>
          <a:xfrm>
            <a:off x="598532" y="1316372"/>
            <a:ext cx="4042372" cy="3481434"/>
          </a:xfrm>
          <a:prstGeom prst="rect">
            <a:avLst/>
          </a:prstGeom>
        </p:spPr>
      </p:pic>
      <p:sp>
        <p:nvSpPr>
          <p:cNvPr id="5" name="TextBox 4">
            <a:extLst>
              <a:ext uri="{FF2B5EF4-FFF2-40B4-BE49-F238E27FC236}">
                <a16:creationId xmlns:a16="http://schemas.microsoft.com/office/drawing/2014/main" id="{43ECCD02-B939-8D4D-1134-FFA5A4FEE567}"/>
              </a:ext>
            </a:extLst>
          </p:cNvPr>
          <p:cNvSpPr txBox="1"/>
          <p:nvPr/>
        </p:nvSpPr>
        <p:spPr>
          <a:xfrm>
            <a:off x="829134" y="5064574"/>
            <a:ext cx="3057247" cy="954107"/>
          </a:xfrm>
          <a:prstGeom prst="rect">
            <a:avLst/>
          </a:prstGeom>
          <a:noFill/>
        </p:spPr>
        <p:txBody>
          <a:bodyPr wrap="none" rtlCol="0">
            <a:spAutoFit/>
          </a:bodyPr>
          <a:lstStyle/>
          <a:p>
            <a:pPr algn="ctr"/>
            <a:r>
              <a:rPr lang="zh-CN" altLang="en-US" sz="3200" dirty="0"/>
              <a:t>簸箕叉、扬场叉</a:t>
            </a:r>
            <a:endParaRPr lang="en-US" altLang="zh-CN" sz="3200" dirty="0"/>
          </a:p>
          <a:p>
            <a:pPr algn="ctr"/>
            <a:r>
              <a:rPr lang="en-SG" sz="2400" kern="100" dirty="0">
                <a:solidFill>
                  <a:prstClr val="white"/>
                </a:solidFill>
                <a:ea typeface="DengXian" panose="02010600030101010101" pitchFamily="2" charset="-122"/>
                <a:cs typeface="Arial" panose="020B0604020202020204" pitchFamily="34" charset="0"/>
              </a:rPr>
              <a:t>winnowing fork</a:t>
            </a:r>
            <a:endParaRPr lang="en-US" sz="2400" dirty="0"/>
          </a:p>
        </p:txBody>
      </p:sp>
    </p:spTree>
    <p:extLst>
      <p:ext uri="{BB962C8B-B14F-4D97-AF65-F5344CB8AC3E}">
        <p14:creationId xmlns:p14="http://schemas.microsoft.com/office/powerpoint/2010/main" val="2712888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30B82BCB-BDA4-0636-DF48-1F0AFE56F144}"/>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7C873E02-8D44-FBC6-064B-F8BBE4D52343}"/>
              </a:ext>
            </a:extLst>
          </p:cNvPr>
          <p:cNvSpPr txBox="1"/>
          <p:nvPr/>
        </p:nvSpPr>
        <p:spPr>
          <a:xfrm>
            <a:off x="1890894" y="44408"/>
            <a:ext cx="10082464" cy="76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把</a:t>
            </a:r>
            <a:r>
              <a:rPr kumimoji="0" lang="zh-CN" altLang="en-US" sz="36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麦子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收进仓里，却用不灭的火把</a:t>
            </a:r>
            <a:r>
              <a:rPr kumimoji="0" lang="zh-CN" altLang="en-US" sz="36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糠秕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烧尽。</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AED7CC61-325B-CB36-39A9-07D6B2B007C6}"/>
              </a:ext>
            </a:extLst>
          </p:cNvPr>
          <p:cNvSpPr txBox="1"/>
          <p:nvPr/>
        </p:nvSpPr>
        <p:spPr>
          <a:xfrm>
            <a:off x="1754202" y="960238"/>
            <a:ext cx="10419348" cy="369332"/>
          </a:xfrm>
          <a:prstGeom prst="rect">
            <a:avLst/>
          </a:prstGeom>
          <a:noFill/>
        </p:spPr>
        <p:txBody>
          <a:bodyPr wrap="square">
            <a:spAutoFit/>
          </a:bodyPr>
          <a:lstStyle/>
          <a:p>
            <a:pPr>
              <a:defRPr/>
            </a:pP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to gather the </a:t>
            </a:r>
            <a:r>
              <a:rPr kumimoji="0" lang="en-SG"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wheat</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into his barn, but the </a:t>
            </a:r>
            <a:r>
              <a:rPr kumimoji="0" lang="en-SG" b="1"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chaff</a:t>
            </a:r>
            <a:r>
              <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he will burn with unquenchable fire.”</a:t>
            </a:r>
            <a:endParaRPr kumimoji="0" lang="en-SG" sz="16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
        <p:nvSpPr>
          <p:cNvPr id="12" name="TextBox 11">
            <a:extLst>
              <a:ext uri="{FF2B5EF4-FFF2-40B4-BE49-F238E27FC236}">
                <a16:creationId xmlns:a16="http://schemas.microsoft.com/office/drawing/2014/main" id="{A9216415-5558-2D87-DC1C-A48137CA01D0}"/>
              </a:ext>
            </a:extLst>
          </p:cNvPr>
          <p:cNvSpPr txBox="1"/>
          <p:nvPr/>
        </p:nvSpPr>
        <p:spPr>
          <a:xfrm>
            <a:off x="7968247" y="4635878"/>
            <a:ext cx="2977816" cy="1077218"/>
          </a:xfrm>
          <a:prstGeom prst="rect">
            <a:avLst/>
          </a:prstGeom>
          <a:noFill/>
        </p:spPr>
        <p:txBody>
          <a:bodyPr wrap="square">
            <a:spAutoFit/>
          </a:bodyPr>
          <a:lstStyle/>
          <a:p>
            <a:pPr algn="ctr"/>
            <a:r>
              <a:rPr lang="zh-CN" sz="3200" b="1" dirty="0">
                <a:solidFill>
                  <a:srgbClr val="00EFFF"/>
                </a:solidFill>
                <a:effectLst/>
                <a:ea typeface="SimSun" panose="02010600030101010101" pitchFamily="2" charset="-122"/>
                <a:cs typeface="Times New Roman" panose="02020603050405020304" pitchFamily="18" charset="0"/>
              </a:rPr>
              <a:t>糠秕象征恶人</a:t>
            </a:r>
            <a:endParaRPr lang="en-US" altLang="zh-CN" sz="3200" b="1" dirty="0">
              <a:solidFill>
                <a:srgbClr val="00EFFF"/>
              </a:solidFill>
              <a:effectLst/>
              <a:ea typeface="SimSun" panose="02010600030101010101" pitchFamily="2" charset="-122"/>
              <a:cs typeface="Times New Roman" panose="02020603050405020304" pitchFamily="18" charset="0"/>
            </a:endParaRPr>
          </a:p>
          <a:p>
            <a:pPr algn="ctr"/>
            <a:r>
              <a:rPr lang="zh-CN" altLang="en-US" sz="3200" b="1" dirty="0">
                <a:solidFill>
                  <a:srgbClr val="00EFFF"/>
                </a:solidFill>
                <a:effectLst/>
              </a:rPr>
              <a:t>焚烧的结局 </a:t>
            </a:r>
            <a:r>
              <a:rPr lang="en-US" sz="3200" b="1" dirty="0">
                <a:solidFill>
                  <a:srgbClr val="00EFFF"/>
                </a:solidFill>
                <a:effectLst/>
              </a:rPr>
              <a:t> </a:t>
            </a:r>
            <a:endParaRPr lang="en-US" sz="3200" b="1" dirty="0">
              <a:solidFill>
                <a:srgbClr val="00EFFF"/>
              </a:solidFill>
            </a:endParaRPr>
          </a:p>
        </p:txBody>
      </p:sp>
      <p:sp>
        <p:nvSpPr>
          <p:cNvPr id="13" name="TextBox 12">
            <a:extLst>
              <a:ext uri="{FF2B5EF4-FFF2-40B4-BE49-F238E27FC236}">
                <a16:creationId xmlns:a16="http://schemas.microsoft.com/office/drawing/2014/main" id="{CEA926FA-70B2-5BE9-BB38-285C5ADDE3E1}"/>
              </a:ext>
            </a:extLst>
          </p:cNvPr>
          <p:cNvSpPr txBox="1"/>
          <p:nvPr/>
        </p:nvSpPr>
        <p:spPr>
          <a:xfrm>
            <a:off x="1890894" y="4603451"/>
            <a:ext cx="2977816" cy="1077218"/>
          </a:xfrm>
          <a:prstGeom prst="rect">
            <a:avLst/>
          </a:prstGeom>
          <a:noFill/>
        </p:spPr>
        <p:txBody>
          <a:bodyPr wrap="square">
            <a:spAutoFit/>
          </a:bodyPr>
          <a:lstStyle/>
          <a:p>
            <a:pPr algn="ctr"/>
            <a:r>
              <a:rPr lang="zh-CN" altLang="en-US" sz="3200" b="1" dirty="0">
                <a:solidFill>
                  <a:srgbClr val="B4FF6A"/>
                </a:solidFill>
                <a:effectLst/>
                <a:ea typeface="SimSun" panose="02010600030101010101" pitchFamily="2" charset="-122"/>
                <a:cs typeface="Times New Roman" panose="02020603050405020304" pitchFamily="18" charset="0"/>
              </a:rPr>
              <a:t>麦子</a:t>
            </a:r>
            <a:r>
              <a:rPr lang="zh-CN" sz="3200" b="1" dirty="0">
                <a:solidFill>
                  <a:srgbClr val="B4FF6A"/>
                </a:solidFill>
                <a:effectLst/>
                <a:ea typeface="SimSun" panose="02010600030101010101" pitchFamily="2" charset="-122"/>
                <a:cs typeface="Times New Roman" panose="02020603050405020304" pitchFamily="18" charset="0"/>
              </a:rPr>
              <a:t>象征</a:t>
            </a:r>
            <a:r>
              <a:rPr lang="zh-CN" altLang="en-US" sz="3200" b="1" dirty="0">
                <a:solidFill>
                  <a:srgbClr val="B4FF6A"/>
                </a:solidFill>
                <a:ea typeface="SimSun" panose="02010600030101010101" pitchFamily="2" charset="-122"/>
                <a:cs typeface="Times New Roman" panose="02020603050405020304" pitchFamily="18" charset="0"/>
              </a:rPr>
              <a:t>属于</a:t>
            </a:r>
            <a:endParaRPr lang="en-US" altLang="zh-CN" sz="3200" b="1" dirty="0">
              <a:solidFill>
                <a:srgbClr val="B4FF6A"/>
              </a:solidFill>
              <a:ea typeface="SimSun" panose="02010600030101010101" pitchFamily="2" charset="-122"/>
              <a:cs typeface="Times New Roman" panose="02020603050405020304" pitchFamily="18" charset="0"/>
            </a:endParaRPr>
          </a:p>
          <a:p>
            <a:pPr algn="ctr"/>
            <a:r>
              <a:rPr lang="zh-CN" altLang="en-US" sz="3200" b="1" dirty="0">
                <a:solidFill>
                  <a:srgbClr val="B4FF6A"/>
                </a:solidFill>
                <a:ea typeface="SimSun" panose="02010600030101010101" pitchFamily="2" charset="-122"/>
                <a:cs typeface="Times New Roman" panose="02020603050405020304" pitchFamily="18" charset="0"/>
              </a:rPr>
              <a:t>神的子民</a:t>
            </a:r>
            <a:endParaRPr lang="en-US" sz="3200" b="1" dirty="0">
              <a:solidFill>
                <a:srgbClr val="B4FF6A"/>
              </a:solidFill>
            </a:endParaRPr>
          </a:p>
        </p:txBody>
      </p:sp>
      <p:sp>
        <p:nvSpPr>
          <p:cNvPr id="15" name="TextBox 14">
            <a:extLst>
              <a:ext uri="{FF2B5EF4-FFF2-40B4-BE49-F238E27FC236}">
                <a16:creationId xmlns:a16="http://schemas.microsoft.com/office/drawing/2014/main" id="{EC421624-B113-90B9-CBA1-0885E8570993}"/>
              </a:ext>
            </a:extLst>
          </p:cNvPr>
          <p:cNvSpPr txBox="1"/>
          <p:nvPr/>
        </p:nvSpPr>
        <p:spPr>
          <a:xfrm>
            <a:off x="1890894" y="6053178"/>
            <a:ext cx="2977816" cy="646331"/>
          </a:xfrm>
          <a:prstGeom prst="rect">
            <a:avLst/>
          </a:prstGeom>
          <a:noFill/>
        </p:spPr>
        <p:txBody>
          <a:bodyPr wrap="square">
            <a:spAutoFit/>
          </a:bodyPr>
          <a:lstStyle/>
          <a:p>
            <a:r>
              <a:rPr lang="en-US" dirty="0">
                <a:solidFill>
                  <a:srgbClr val="B4FF6A"/>
                </a:solidFill>
              </a:rPr>
              <a:t>Wheat symbolizes those who belong to God.</a:t>
            </a:r>
          </a:p>
        </p:txBody>
      </p:sp>
      <p:pic>
        <p:nvPicPr>
          <p:cNvPr id="17" name="Picture 16" descr="A pile of wheat grains&#10;&#10;AI-generated content may be incorrect.">
            <a:extLst>
              <a:ext uri="{FF2B5EF4-FFF2-40B4-BE49-F238E27FC236}">
                <a16:creationId xmlns:a16="http://schemas.microsoft.com/office/drawing/2014/main" id="{EB3FF906-1D95-2C74-A865-A42AA2A8489C}"/>
              </a:ext>
            </a:extLst>
          </p:cNvPr>
          <p:cNvPicPr>
            <a:picLocks noChangeAspect="1"/>
          </p:cNvPicPr>
          <p:nvPr/>
        </p:nvPicPr>
        <p:blipFill>
          <a:blip r:embed="rId3"/>
          <a:srcRect l="2632" r="6847"/>
          <a:stretch>
            <a:fillRect/>
          </a:stretch>
        </p:blipFill>
        <p:spPr>
          <a:xfrm>
            <a:off x="1754202" y="1627607"/>
            <a:ext cx="3251199" cy="2844800"/>
          </a:xfrm>
          <a:prstGeom prst="rect">
            <a:avLst/>
          </a:prstGeom>
        </p:spPr>
      </p:pic>
      <p:pic>
        <p:nvPicPr>
          <p:cNvPr id="19" name="Picture 18" descr="A close up of dry grass&#10;&#10;AI-generated content may be incorrect.">
            <a:extLst>
              <a:ext uri="{FF2B5EF4-FFF2-40B4-BE49-F238E27FC236}">
                <a16:creationId xmlns:a16="http://schemas.microsoft.com/office/drawing/2014/main" id="{9E0DFB10-3D10-D0ED-F62B-EEA080C65F74}"/>
              </a:ext>
            </a:extLst>
          </p:cNvPr>
          <p:cNvPicPr>
            <a:picLocks noChangeAspect="1"/>
          </p:cNvPicPr>
          <p:nvPr/>
        </p:nvPicPr>
        <p:blipFill>
          <a:blip r:embed="rId4"/>
          <a:stretch>
            <a:fillRect/>
          </a:stretch>
        </p:blipFill>
        <p:spPr>
          <a:xfrm>
            <a:off x="7831555" y="1633018"/>
            <a:ext cx="3251200" cy="2794000"/>
          </a:xfrm>
          <a:prstGeom prst="rect">
            <a:avLst/>
          </a:prstGeom>
        </p:spPr>
      </p:pic>
      <p:sp>
        <p:nvSpPr>
          <p:cNvPr id="21" name="TextBox 20">
            <a:extLst>
              <a:ext uri="{FF2B5EF4-FFF2-40B4-BE49-F238E27FC236}">
                <a16:creationId xmlns:a16="http://schemas.microsoft.com/office/drawing/2014/main" id="{88514A9D-8E57-B930-E7A6-14F814C4DE7B}"/>
              </a:ext>
            </a:extLst>
          </p:cNvPr>
          <p:cNvSpPr txBox="1"/>
          <p:nvPr/>
        </p:nvSpPr>
        <p:spPr>
          <a:xfrm>
            <a:off x="7831555" y="6093514"/>
            <a:ext cx="3521910" cy="646331"/>
          </a:xfrm>
          <a:prstGeom prst="rect">
            <a:avLst/>
          </a:prstGeom>
          <a:noFill/>
        </p:spPr>
        <p:txBody>
          <a:bodyPr wrap="square">
            <a:spAutoFit/>
          </a:bodyPr>
          <a:lstStyle/>
          <a:p>
            <a:pPr algn="ctr"/>
            <a:r>
              <a:rPr lang="en-US" dirty="0">
                <a:solidFill>
                  <a:srgbClr val="00EFFF"/>
                </a:solidFill>
              </a:rPr>
              <a:t>Chaff symbolizes the wicked</a:t>
            </a:r>
            <a:r>
              <a:rPr lang="zh-CN" altLang="en-US" dirty="0">
                <a:solidFill>
                  <a:srgbClr val="00EFFF"/>
                </a:solidFill>
              </a:rPr>
              <a:t> </a:t>
            </a:r>
            <a:r>
              <a:rPr lang="en-US" altLang="zh-CN" dirty="0">
                <a:solidFill>
                  <a:srgbClr val="00EFFF"/>
                </a:solidFill>
              </a:rPr>
              <a:t>to be burned </a:t>
            </a:r>
            <a:endParaRPr lang="en-US" dirty="0">
              <a:solidFill>
                <a:srgbClr val="00EFFF"/>
              </a:solidFill>
            </a:endParaRPr>
          </a:p>
        </p:txBody>
      </p:sp>
      <p:sp>
        <p:nvSpPr>
          <p:cNvPr id="23" name="TextBox 22">
            <a:extLst>
              <a:ext uri="{FF2B5EF4-FFF2-40B4-BE49-F238E27FC236}">
                <a16:creationId xmlns:a16="http://schemas.microsoft.com/office/drawing/2014/main" id="{F6E58A3A-F7C1-3012-C5D7-338F6FE35FFC}"/>
              </a:ext>
            </a:extLst>
          </p:cNvPr>
          <p:cNvSpPr txBox="1"/>
          <p:nvPr/>
        </p:nvSpPr>
        <p:spPr>
          <a:xfrm>
            <a:off x="1588431" y="5680669"/>
            <a:ext cx="3621243" cy="369332"/>
          </a:xfrm>
          <a:prstGeom prst="rect">
            <a:avLst/>
          </a:prstGeom>
          <a:noFill/>
        </p:spPr>
        <p:txBody>
          <a:bodyPr wrap="square">
            <a:spAutoFit/>
          </a:bodyPr>
          <a:lstStyle/>
          <a:p>
            <a:r>
              <a:rPr lang="zh-CN" sz="1800" b="1">
                <a:effectLst/>
                <a:ea typeface="SimSun" panose="02010600030101010101" pitchFamily="2" charset="-122"/>
                <a:cs typeface="Times New Roman" panose="02020603050405020304" pitchFamily="18" charset="0"/>
              </a:rPr>
              <a:t>（诗</a:t>
            </a:r>
            <a:r>
              <a:rPr lang="en-US" sz="1800" b="1">
                <a:effectLst/>
                <a:latin typeface="SimSun" panose="02010600030101010101" pitchFamily="2" charset="-122"/>
                <a:cs typeface="Times New Roman" panose="02020603050405020304" pitchFamily="18" charset="0"/>
              </a:rPr>
              <a:t>1:4</a:t>
            </a:r>
            <a:r>
              <a:rPr lang="zh-CN" sz="1800" b="1">
                <a:effectLst/>
                <a:latin typeface="SimSun" panose="02010600030101010101" pitchFamily="2" charset="-122"/>
                <a:cs typeface="Times New Roman" panose="02020603050405020304" pitchFamily="18" charset="0"/>
              </a:rPr>
              <a:t>、诗</a:t>
            </a:r>
            <a:r>
              <a:rPr lang="en-US" sz="1800" b="1">
                <a:effectLst/>
                <a:latin typeface="SimSun" panose="02010600030101010101" pitchFamily="2" charset="-122"/>
                <a:cs typeface="Times New Roman" panose="02020603050405020304" pitchFamily="18" charset="0"/>
              </a:rPr>
              <a:t>35:5</a:t>
            </a:r>
            <a:r>
              <a:rPr lang="zh-CN" sz="1800" b="1">
                <a:effectLst/>
                <a:latin typeface="SimSun" panose="02010600030101010101" pitchFamily="2" charset="-122"/>
                <a:cs typeface="Times New Roman" panose="02020603050405020304" pitchFamily="18" charset="0"/>
              </a:rPr>
              <a:t>、太</a:t>
            </a:r>
            <a:r>
              <a:rPr lang="en-US" sz="1800" b="1">
                <a:effectLst/>
                <a:latin typeface="SimSun" panose="02010600030101010101" pitchFamily="2" charset="-122"/>
                <a:cs typeface="Times New Roman" panose="02020603050405020304" pitchFamily="18" charset="0"/>
              </a:rPr>
              <a:t>13:49-50</a:t>
            </a:r>
            <a:r>
              <a:rPr lang="zh-CN" sz="1800" b="1">
                <a:effectLst/>
                <a:latin typeface="SimSun" panose="02010600030101010101" pitchFamily="2" charset="-122"/>
                <a:cs typeface="Times New Roman" panose="02020603050405020304" pitchFamily="18" charset="0"/>
              </a:rPr>
              <a:t>）</a:t>
            </a:r>
            <a:r>
              <a:rPr lang="en-US" b="1">
                <a:effectLst/>
              </a:rPr>
              <a:t> </a:t>
            </a:r>
            <a:endParaRPr lang="en-US" b="1" dirty="0"/>
          </a:p>
        </p:txBody>
      </p:sp>
      <p:sp>
        <p:nvSpPr>
          <p:cNvPr id="25" name="TextBox 24">
            <a:extLst>
              <a:ext uri="{FF2B5EF4-FFF2-40B4-BE49-F238E27FC236}">
                <a16:creationId xmlns:a16="http://schemas.microsoft.com/office/drawing/2014/main" id="{49D9887D-EF24-24CF-0F09-0C20006C9096}"/>
              </a:ext>
            </a:extLst>
          </p:cNvPr>
          <p:cNvSpPr txBox="1"/>
          <p:nvPr/>
        </p:nvSpPr>
        <p:spPr>
          <a:xfrm>
            <a:off x="8338218" y="5737290"/>
            <a:ext cx="2508584" cy="369332"/>
          </a:xfrm>
          <a:prstGeom prst="rect">
            <a:avLst/>
          </a:prstGeom>
          <a:noFill/>
        </p:spPr>
        <p:txBody>
          <a:bodyPr wrap="square">
            <a:spAutoFit/>
          </a:bodyPr>
          <a:lstStyle/>
          <a:p>
            <a:r>
              <a:rPr lang="zh-CN" sz="1800" b="1" dirty="0">
                <a:effectLst/>
                <a:ea typeface="SimSun" panose="02010600030101010101" pitchFamily="2" charset="-122"/>
                <a:cs typeface="Times New Roman" panose="02020603050405020304" pitchFamily="18" charset="0"/>
              </a:rPr>
              <a:t>（太</a:t>
            </a:r>
            <a:r>
              <a:rPr lang="en-US" sz="1800" b="1" dirty="0">
                <a:effectLst/>
                <a:latin typeface="SimSun" panose="02010600030101010101" pitchFamily="2" charset="-122"/>
                <a:cs typeface="Times New Roman" panose="02020603050405020304" pitchFamily="18" charset="0"/>
              </a:rPr>
              <a:t>13:38</a:t>
            </a:r>
            <a:r>
              <a:rPr lang="zh-CN" sz="1800" b="1" dirty="0">
                <a:effectLst/>
                <a:latin typeface="SimSun" panose="02010600030101010101" pitchFamily="2" charset="-122"/>
                <a:cs typeface="Times New Roman" panose="02020603050405020304" pitchFamily="18" charset="0"/>
              </a:rPr>
              <a:t>、约</a:t>
            </a:r>
            <a:r>
              <a:rPr lang="en-US" sz="1800" b="1" dirty="0">
                <a:effectLst/>
                <a:latin typeface="SimSun" panose="02010600030101010101" pitchFamily="2" charset="-122"/>
                <a:cs typeface="Times New Roman" panose="02020603050405020304" pitchFamily="18" charset="0"/>
              </a:rPr>
              <a:t>12:24</a:t>
            </a:r>
            <a:r>
              <a:rPr lang="zh-CN" sz="1800" b="1" dirty="0">
                <a:effectLst/>
                <a:latin typeface="SimSun" panose="02010600030101010101" pitchFamily="2" charset="-122"/>
                <a:cs typeface="Times New Roman" panose="02020603050405020304" pitchFamily="18" charset="0"/>
              </a:rPr>
              <a:t>）</a:t>
            </a:r>
            <a:r>
              <a:rPr lang="en-US" b="1" dirty="0">
                <a:effectLst/>
              </a:rPr>
              <a:t> </a:t>
            </a:r>
            <a:endParaRPr lang="en-US" b="1" dirty="0"/>
          </a:p>
        </p:txBody>
      </p:sp>
    </p:spTree>
    <p:extLst>
      <p:ext uri="{BB962C8B-B14F-4D97-AF65-F5344CB8AC3E}">
        <p14:creationId xmlns:p14="http://schemas.microsoft.com/office/powerpoint/2010/main" val="2461322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985617-02B6-41FC-80E7-1EC6E7B90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2C4BB8-BE8A-4E47-8F62-B2AA46B7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BE0D92-DF5C-51BD-97BA-2B143A02172C}"/>
              </a:ext>
            </a:extLst>
          </p:cNvPr>
          <p:cNvPicPr>
            <a:picLocks noChangeAspect="1"/>
          </p:cNvPicPr>
          <p:nvPr/>
        </p:nvPicPr>
        <p:blipFill>
          <a:blip r:embed="rId3"/>
          <a:srcRect b="22222"/>
          <a:stretch>
            <a:fillRect/>
          </a:stretch>
        </p:blipFill>
        <p:spPr>
          <a:xfrm>
            <a:off x="643467" y="643467"/>
            <a:ext cx="5372099" cy="5571066"/>
          </a:xfrm>
          <a:prstGeom prst="rect">
            <a:avLst/>
          </a:prstGeom>
        </p:spPr>
      </p:pic>
      <p:pic>
        <p:nvPicPr>
          <p:cNvPr id="4" name="Picture 3">
            <a:extLst>
              <a:ext uri="{FF2B5EF4-FFF2-40B4-BE49-F238E27FC236}">
                <a16:creationId xmlns:a16="http://schemas.microsoft.com/office/drawing/2014/main" id="{C03E54F1-2624-13EF-256F-E5BE5C9F3052}"/>
              </a:ext>
            </a:extLst>
          </p:cNvPr>
          <p:cNvPicPr>
            <a:picLocks noChangeAspect="1"/>
          </p:cNvPicPr>
          <p:nvPr/>
        </p:nvPicPr>
        <p:blipFill>
          <a:blip r:embed="rId4"/>
          <a:srcRect l="3265" r="24413" b="-1"/>
          <a:stretch>
            <a:fillRect/>
          </a:stretch>
        </p:blipFill>
        <p:spPr>
          <a:xfrm>
            <a:off x="6176433" y="643467"/>
            <a:ext cx="5372099" cy="5571066"/>
          </a:xfrm>
          <a:prstGeom prst="rect">
            <a:avLst/>
          </a:prstGeom>
        </p:spPr>
      </p:pic>
      <p:sp>
        <p:nvSpPr>
          <p:cNvPr id="7" name="TextBox 6">
            <a:extLst>
              <a:ext uri="{FF2B5EF4-FFF2-40B4-BE49-F238E27FC236}">
                <a16:creationId xmlns:a16="http://schemas.microsoft.com/office/drawing/2014/main" id="{8C5E1BBB-263C-37F7-435D-317A1DFC81BF}"/>
              </a:ext>
            </a:extLst>
          </p:cNvPr>
          <p:cNvSpPr txBox="1"/>
          <p:nvPr/>
        </p:nvSpPr>
        <p:spPr>
          <a:xfrm>
            <a:off x="637878" y="3176337"/>
            <a:ext cx="5372099" cy="1323439"/>
          </a:xfrm>
          <a:prstGeom prst="rect">
            <a:avLst/>
          </a:prstGeom>
          <a:solidFill>
            <a:schemeClr val="bg1"/>
          </a:solidFill>
        </p:spPr>
        <p:txBody>
          <a:bodyPr wrap="square" rtlCol="0">
            <a:spAutoFit/>
          </a:bodyPr>
          <a:lstStyle/>
          <a:p>
            <a:pPr algn="ctr"/>
            <a:r>
              <a:rPr lang="en-US" sz="4000" dirty="0" err="1"/>
              <a:t>华人民间信仰的地狱与审判观</a:t>
            </a:r>
            <a:endParaRPr lang="en-US" sz="4000" dirty="0"/>
          </a:p>
        </p:txBody>
      </p:sp>
    </p:spTree>
    <p:extLst>
      <p:ext uri="{BB962C8B-B14F-4D97-AF65-F5344CB8AC3E}">
        <p14:creationId xmlns:p14="http://schemas.microsoft.com/office/powerpoint/2010/main" val="3075137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356FE7-C5DC-3D6E-5694-301EADCAA6AF}"/>
              </a:ext>
            </a:extLst>
          </p:cNvPr>
          <p:cNvPicPr>
            <a:picLocks noChangeAspect="1"/>
          </p:cNvPicPr>
          <p:nvPr/>
        </p:nvPicPr>
        <p:blipFill>
          <a:blip r:embed="rId2"/>
          <a:srcRect l="5169" t="18276" r="5907" b="19066"/>
          <a:stretch>
            <a:fillRect/>
          </a:stretch>
        </p:blipFill>
        <p:spPr>
          <a:xfrm>
            <a:off x="6235726" y="2523896"/>
            <a:ext cx="2560320" cy="1804062"/>
          </a:xfrm>
          <a:prstGeom prst="rect">
            <a:avLst/>
          </a:prstGeom>
        </p:spPr>
      </p:pic>
      <p:cxnSp>
        <p:nvCxnSpPr>
          <p:cNvPr id="16" name="Straight Connector 15">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EACEBA2-1BD4-B7F4-E1F9-4C7C7994334F}"/>
              </a:ext>
            </a:extLst>
          </p:cNvPr>
          <p:cNvPicPr>
            <a:picLocks noChangeAspect="1"/>
          </p:cNvPicPr>
          <p:nvPr/>
        </p:nvPicPr>
        <p:blipFill>
          <a:blip r:embed="rId3"/>
          <a:stretch>
            <a:fillRect/>
          </a:stretch>
        </p:blipFill>
        <p:spPr>
          <a:xfrm>
            <a:off x="9120662" y="2526615"/>
            <a:ext cx="2560320" cy="1798624"/>
          </a:xfrm>
          <a:prstGeom prst="rect">
            <a:avLst/>
          </a:prstGeom>
        </p:spPr>
      </p:pic>
    </p:spTree>
    <p:extLst>
      <p:ext uri="{BB962C8B-B14F-4D97-AF65-F5344CB8AC3E}">
        <p14:creationId xmlns:p14="http://schemas.microsoft.com/office/powerpoint/2010/main" val="1974618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46635E39-B2F0-CFFE-9871-95250AF30635}"/>
            </a:ext>
          </a:extLst>
        </p:cNvPr>
        <p:cNvGrpSpPr/>
        <p:nvPr/>
      </p:nvGrpSpPr>
      <p:grpSpPr>
        <a:xfrm>
          <a:off x="0" y="0"/>
          <a:ext cx="0" cy="0"/>
          <a:chOff x="0" y="0"/>
          <a:chExt cx="0" cy="0"/>
        </a:xfrm>
      </p:grpSpPr>
      <p:pic>
        <p:nvPicPr>
          <p:cNvPr id="6" name="Picture 5" descr="A document with text on it&#10;&#10;AI-generated content may be incorrect.">
            <a:extLst>
              <a:ext uri="{FF2B5EF4-FFF2-40B4-BE49-F238E27FC236}">
                <a16:creationId xmlns:a16="http://schemas.microsoft.com/office/drawing/2014/main" id="{039345C7-347F-0BF8-E8DE-747D679EFC95}"/>
              </a:ext>
            </a:extLst>
          </p:cNvPr>
          <p:cNvPicPr>
            <a:picLocks noChangeAspect="1"/>
          </p:cNvPicPr>
          <p:nvPr/>
        </p:nvPicPr>
        <p:blipFill>
          <a:blip r:embed="rId3"/>
          <a:stretch>
            <a:fillRect/>
          </a:stretch>
        </p:blipFill>
        <p:spPr>
          <a:xfrm>
            <a:off x="6096000" y="69850"/>
            <a:ext cx="5092700" cy="6718300"/>
          </a:xfrm>
          <a:prstGeom prst="rect">
            <a:avLst/>
          </a:prstGeom>
        </p:spPr>
      </p:pic>
      <p:pic>
        <p:nvPicPr>
          <p:cNvPr id="8" name="Picture 7">
            <a:extLst>
              <a:ext uri="{FF2B5EF4-FFF2-40B4-BE49-F238E27FC236}">
                <a16:creationId xmlns:a16="http://schemas.microsoft.com/office/drawing/2014/main" id="{1E5E0590-E8E9-DA50-1851-9A050BD64E30}"/>
              </a:ext>
            </a:extLst>
          </p:cNvPr>
          <p:cNvPicPr>
            <a:picLocks noChangeAspect="1"/>
          </p:cNvPicPr>
          <p:nvPr/>
        </p:nvPicPr>
        <p:blipFill>
          <a:blip r:embed="rId4"/>
          <a:stretch>
            <a:fillRect/>
          </a:stretch>
        </p:blipFill>
        <p:spPr>
          <a:xfrm>
            <a:off x="339284" y="3086100"/>
            <a:ext cx="5448300" cy="342900"/>
          </a:xfrm>
          <a:prstGeom prst="rect">
            <a:avLst/>
          </a:prstGeom>
        </p:spPr>
      </p:pic>
    </p:spTree>
    <p:extLst>
      <p:ext uri="{BB962C8B-B14F-4D97-AF65-F5344CB8AC3E}">
        <p14:creationId xmlns:p14="http://schemas.microsoft.com/office/powerpoint/2010/main" val="1720262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03387A8-F9CA-534C-12B9-97C26D6534AA}"/>
            </a:ext>
          </a:extLst>
        </p:cNvPr>
        <p:cNvGrpSpPr/>
        <p:nvPr/>
      </p:nvGrpSpPr>
      <p:grpSpPr>
        <a:xfrm>
          <a:off x="0" y="0"/>
          <a:ext cx="0" cy="0"/>
          <a:chOff x="0" y="0"/>
          <a:chExt cx="0" cy="0"/>
        </a:xfrm>
      </p:grpSpPr>
      <p:pic>
        <p:nvPicPr>
          <p:cNvPr id="4" name="Picture 3" descr="A close up of a brush&#10;&#10;AI-generated content may be incorrect.">
            <a:extLst>
              <a:ext uri="{FF2B5EF4-FFF2-40B4-BE49-F238E27FC236}">
                <a16:creationId xmlns:a16="http://schemas.microsoft.com/office/drawing/2014/main" id="{93906816-76D0-D6C4-9EB9-8009BF7D86F0}"/>
              </a:ext>
            </a:extLst>
          </p:cNvPr>
          <p:cNvPicPr>
            <a:picLocks noChangeAspect="1"/>
          </p:cNvPicPr>
          <p:nvPr/>
        </p:nvPicPr>
        <p:blipFill>
          <a:blip r:embed="rId3"/>
          <a:srcRect t="1857" b="1435"/>
          <a:stretch>
            <a:fillRect/>
          </a:stretch>
        </p:blipFill>
        <p:spPr>
          <a:xfrm>
            <a:off x="2586761" y="0"/>
            <a:ext cx="6707710" cy="6858960"/>
          </a:xfrm>
          <a:prstGeom prst="rect">
            <a:avLst/>
          </a:prstGeom>
        </p:spPr>
      </p:pic>
    </p:spTree>
    <p:extLst>
      <p:ext uri="{BB962C8B-B14F-4D97-AF65-F5344CB8AC3E}">
        <p14:creationId xmlns:p14="http://schemas.microsoft.com/office/powerpoint/2010/main" val="2346021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42658906-7BEC-6573-7C38-9F2D618A800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F5C7464C-223B-8DB6-DF34-7EBD0825BCCB}"/>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04D0666F-0478-54AA-2022-A272E1D2FEFC}"/>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5400" b="1" dirty="0">
                <a:effectLst/>
              </a:rPr>
              <a:t>与悔改的心相称</a:t>
            </a:r>
            <a:r>
              <a:rPr lang="en-US" altLang="zh-CN" sz="5400" b="1" dirty="0">
                <a:effectLst/>
              </a:rPr>
              <a:t>,</a:t>
            </a:r>
            <a:r>
              <a:rPr lang="zh-CN" altLang="en-US" sz="5400" b="1" dirty="0">
                <a:effectLst/>
              </a:rPr>
              <a:t>结出果子</a:t>
            </a:r>
            <a:br>
              <a:rPr lang="zh-CN" altLang="en-US" sz="5400" b="1" dirty="0">
                <a:effectLst/>
              </a:rPr>
            </a:br>
            <a:endParaRPr lang="zh-CN" altLang="en-US" sz="2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4F01B195-1AFF-548C-CA27-BDC8E60ABAF8}"/>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dirty="0">
                <a:solidFill>
                  <a:schemeClr val="tx1"/>
                </a:solidFill>
              </a:rPr>
              <a:t>4</a:t>
            </a:r>
            <a:endParaRPr lang="en" dirty="0"/>
          </a:p>
        </p:txBody>
      </p:sp>
      <p:sp>
        <p:nvSpPr>
          <p:cNvPr id="980" name="Google Shape;980;p44">
            <a:extLst>
              <a:ext uri="{FF2B5EF4-FFF2-40B4-BE49-F238E27FC236}">
                <a16:creationId xmlns:a16="http://schemas.microsoft.com/office/drawing/2014/main" id="{370709E8-F07D-6FEF-113B-61773616A895}"/>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endParaRPr lang="en-US" dirty="0"/>
          </a:p>
          <a:p>
            <a:r>
              <a:rPr lang="en-US" b="1" dirty="0"/>
              <a:t> Bear fruit in keeping with repentance</a:t>
            </a:r>
          </a:p>
          <a:p>
            <a:endParaRPr lang="en-US" b="1" dirty="0"/>
          </a:p>
        </p:txBody>
      </p:sp>
    </p:spTree>
    <p:extLst>
      <p:ext uri="{BB962C8B-B14F-4D97-AF65-F5344CB8AC3E}">
        <p14:creationId xmlns:p14="http://schemas.microsoft.com/office/powerpoint/2010/main" val="3091996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3422597C-6577-1534-2E95-C31F0E747583}"/>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6A468CF-49A0-FC49-005D-9117FB409B48}"/>
              </a:ext>
            </a:extLst>
          </p:cNvPr>
          <p:cNvSpPr txBox="1"/>
          <p:nvPr/>
        </p:nvSpPr>
        <p:spPr>
          <a:xfrm>
            <a:off x="51868" y="3126001"/>
            <a:ext cx="12088264" cy="844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应当结出果子来，</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与悔改的心相称</a:t>
            </a:r>
            <a:r>
              <a:rPr kumimoji="0" lang="zh-CN" altLang="en-US"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40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rPr>
              <a:t>...</a:t>
            </a:r>
            <a:endParaRPr kumimoji="0" lang="zh-CN" altLang="en-US" sz="3600" b="1" i="0" u="none" strike="noStrike" kern="1200" cap="none" spc="0" normalizeH="0" baseline="0" noProof="0" dirty="0">
              <a:ln>
                <a:noFill/>
              </a:ln>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D597A6B8-79E7-B030-DC16-3F9069EB9B05}"/>
              </a:ext>
            </a:extLst>
          </p:cNvPr>
          <p:cNvSpPr txBox="1"/>
          <p:nvPr/>
        </p:nvSpPr>
        <p:spPr>
          <a:xfrm>
            <a:off x="184759" y="4762879"/>
            <a:ext cx="12088264"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8.</a:t>
            </a:r>
            <a:r>
              <a:rPr kumimoji="0" lang="en-SG" sz="2000" b="1"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Bear fruits in </a:t>
            </a:r>
            <a:r>
              <a:rPr kumimoji="0" lang="en-SG" sz="2000" b="1"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keeping with repentance</a:t>
            </a:r>
            <a:r>
              <a:rPr kumimoji="0" lang="en-SG" sz="2000"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rPr>
              <a:t>. ...</a:t>
            </a:r>
            <a:endParaRPr kumimoji="0" lang="en-SG" b="0" i="0" u="none" strike="noStrike" kern="100" cap="none" spc="0" normalizeH="0" baseline="0" noProof="0" dirty="0">
              <a:ln>
                <a:noFill/>
              </a:ln>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69048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51C462F5-6D28-D264-5B1E-641676B212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CE1A8F-E0EE-1B91-5A46-5CAFC036DB16}"/>
              </a:ext>
            </a:extLst>
          </p:cNvPr>
          <p:cNvPicPr>
            <a:picLocks noChangeAspect="1"/>
          </p:cNvPicPr>
          <p:nvPr/>
        </p:nvPicPr>
        <p:blipFill>
          <a:blip r:embed="rId3"/>
          <a:stretch>
            <a:fillRect/>
          </a:stretch>
        </p:blipFill>
        <p:spPr>
          <a:xfrm>
            <a:off x="767064" y="135278"/>
            <a:ext cx="4152900" cy="6286500"/>
          </a:xfrm>
          <a:prstGeom prst="rect">
            <a:avLst/>
          </a:prstGeom>
        </p:spPr>
      </p:pic>
      <p:sp>
        <p:nvSpPr>
          <p:cNvPr id="6" name="TextBox 5">
            <a:extLst>
              <a:ext uri="{FF2B5EF4-FFF2-40B4-BE49-F238E27FC236}">
                <a16:creationId xmlns:a16="http://schemas.microsoft.com/office/drawing/2014/main" id="{A53CBCC3-B1B1-3463-0E23-FAC71CF79057}"/>
              </a:ext>
            </a:extLst>
          </p:cNvPr>
          <p:cNvSpPr txBox="1"/>
          <p:nvPr/>
        </p:nvSpPr>
        <p:spPr>
          <a:xfrm>
            <a:off x="5382228" y="0"/>
            <a:ext cx="6809772" cy="4530086"/>
          </a:xfrm>
          <a:prstGeom prst="rect">
            <a:avLst/>
          </a:prstGeom>
          <a:noFill/>
        </p:spPr>
        <p:txBody>
          <a:bodyPr wrap="square">
            <a:spAutoFit/>
          </a:bodyPr>
          <a:lstStyle/>
          <a:p>
            <a:pPr>
              <a:lnSpc>
                <a:spcPct val="150000"/>
              </a:lnSpc>
            </a:pPr>
            <a:r>
              <a:rPr lang="en-US" sz="3600" b="1" dirty="0">
                <a:latin typeface="SimHei" panose="02010609060101010101" pitchFamily="49" charset="-122"/>
                <a:ea typeface="SimHei" panose="02010609060101010101" pitchFamily="49" charset="-122"/>
              </a:rPr>
              <a:t>William Russell Matix</a:t>
            </a:r>
          </a:p>
          <a:p>
            <a:pPr marL="457200" indent="-457200">
              <a:lnSpc>
                <a:spcPct val="150000"/>
              </a:lnSpc>
              <a:buFont typeface="Arial" panose="020B0604020202020204" pitchFamily="34" charset="0"/>
              <a:buChar char="•"/>
            </a:pPr>
            <a:r>
              <a:rPr lang="en-US" sz="3200" dirty="0" err="1">
                <a:latin typeface="SimHei" panose="02010609060101010101" pitchFamily="49" charset="-122"/>
                <a:ea typeface="SimHei" panose="02010609060101010101" pitchFamily="49" charset="-122"/>
              </a:rPr>
              <a:t>曾是教会的执事</a:t>
            </a:r>
            <a:r>
              <a:rPr lang="en-US" dirty="0" err="1">
                <a:latin typeface="SimHei" panose="02010609060101010101" pitchFamily="49" charset="-122"/>
                <a:ea typeface="SimHei" panose="02010609060101010101" pitchFamily="49" charset="-122"/>
              </a:rPr>
              <a:t>Riverside</a:t>
            </a:r>
            <a:r>
              <a:rPr lang="en-US" dirty="0">
                <a:latin typeface="SimHei" panose="02010609060101010101" pitchFamily="49" charset="-122"/>
                <a:ea typeface="SimHei" panose="02010609060101010101" pitchFamily="49" charset="-122"/>
              </a:rPr>
              <a:t> Baptist in Florida. </a:t>
            </a:r>
          </a:p>
          <a:p>
            <a:pPr marL="457200" indent="-457200">
              <a:lnSpc>
                <a:spcPct val="150000"/>
              </a:lnSpc>
              <a:buFont typeface="Arial" panose="020B0604020202020204" pitchFamily="34" charset="0"/>
              <a:buChar char="•"/>
            </a:pPr>
            <a:r>
              <a:rPr lang="en-US" sz="3200" dirty="0" err="1">
                <a:latin typeface="SimHei" panose="02010609060101010101" pitchFamily="49" charset="-122"/>
                <a:ea typeface="SimHei" panose="02010609060101010101" pitchFamily="49" charset="-122"/>
              </a:rPr>
              <a:t>曾称自己是重生的基督徒</a:t>
            </a:r>
            <a:r>
              <a:rPr lang="en-US" sz="3200" dirty="0">
                <a:latin typeface="SimHei" panose="02010609060101010101" pitchFamily="49" charset="-122"/>
                <a:ea typeface="SimHei" panose="02010609060101010101" pitchFamily="49" charset="-122"/>
              </a:rPr>
              <a:t> </a:t>
            </a:r>
            <a:endParaRPr lang="zh-CN" altLang="en-US" sz="2400" b="1" dirty="0">
              <a:latin typeface="SimHei" panose="02010609060101010101" pitchFamily="49" charset="-122"/>
              <a:ea typeface="SimHei" panose="02010609060101010101" pitchFamily="49" charset="-122"/>
            </a:endParaRPr>
          </a:p>
          <a:p>
            <a:pPr>
              <a:lnSpc>
                <a:spcPct val="150000"/>
              </a:lnSpc>
            </a:pPr>
            <a:r>
              <a:rPr lang="en-US" altLang="zh-CN" sz="2400" b="1" dirty="0">
                <a:latin typeface="SimHei" panose="02010609060101010101" pitchFamily="49" charset="-122"/>
                <a:ea typeface="SimHei" panose="02010609060101010101" pitchFamily="49" charset="-122"/>
              </a:rPr>
              <a:t>1984–1986 </a:t>
            </a:r>
            <a:r>
              <a:rPr lang="zh-CN" altLang="en-US" sz="2400" b="1" dirty="0">
                <a:latin typeface="SimHei" panose="02010609060101010101" pitchFamily="49" charset="-122"/>
                <a:ea typeface="SimHei" panose="02010609060101010101" pitchFamily="49" charset="-122"/>
              </a:rPr>
              <a:t>年</a:t>
            </a:r>
            <a:r>
              <a:rPr lang="zh-CN" altLang="en-US" sz="2400" dirty="0">
                <a:latin typeface="SimHei" panose="02010609060101010101" pitchFamily="49" charset="-122"/>
                <a:ea typeface="SimHei" panose="02010609060101010101" pitchFamily="49" charset="-122"/>
              </a:rPr>
              <a:t>与同伙 </a:t>
            </a:r>
            <a:r>
              <a:rPr lang="en-US" sz="2400" dirty="0">
                <a:latin typeface="SimHei" panose="02010609060101010101" pitchFamily="49" charset="-122"/>
                <a:ea typeface="SimHei" panose="02010609060101010101" pitchFamily="49" charset="-122"/>
              </a:rPr>
              <a:t>Michael Platt </a:t>
            </a:r>
          </a:p>
          <a:p>
            <a:pPr>
              <a:lnSpc>
                <a:spcPct val="150000"/>
              </a:lnSpc>
            </a:pPr>
            <a:r>
              <a:rPr lang="zh-CN" altLang="en-US" sz="2400" dirty="0">
                <a:latin typeface="SimHei" panose="02010609060101010101" pitchFamily="49" charset="-122"/>
                <a:ea typeface="SimHei" panose="02010609060101010101" pitchFamily="49" charset="-122"/>
              </a:rPr>
              <a:t>涉及多起</a:t>
            </a:r>
            <a:r>
              <a:rPr lang="zh-CN" altLang="en-US" sz="2400" dirty="0">
                <a:solidFill>
                  <a:srgbClr val="B4FF6A"/>
                </a:solidFill>
                <a:latin typeface="SimHei" panose="02010609060101010101" pitchFamily="49" charset="-122"/>
                <a:ea typeface="SimHei" panose="02010609060101010101" pitchFamily="49" charset="-122"/>
              </a:rPr>
              <a:t>持枪抢劫</a:t>
            </a:r>
            <a:r>
              <a:rPr lang="zh-CN" altLang="en-US" sz="2400" dirty="0">
                <a:latin typeface="SimHei" panose="02010609060101010101" pitchFamily="49" charset="-122"/>
                <a:ea typeface="SimHei" panose="02010609060101010101" pitchFamily="49" charset="-122"/>
              </a:rPr>
              <a:t>，并</a:t>
            </a:r>
            <a:r>
              <a:rPr lang="zh-CN" altLang="en-US" sz="2400" dirty="0">
                <a:solidFill>
                  <a:srgbClr val="00EFFF"/>
                </a:solidFill>
                <a:latin typeface="SimHei" panose="02010609060101010101" pitchFamily="49" charset="-122"/>
                <a:ea typeface="SimHei" panose="02010609060101010101" pitchFamily="49" charset="-122"/>
              </a:rPr>
              <a:t>至少一宗谋杀</a:t>
            </a:r>
            <a:r>
              <a:rPr lang="zh-CN" altLang="en-US" sz="2400" dirty="0">
                <a:latin typeface="SimHei" panose="02010609060101010101" pitchFamily="49" charset="-122"/>
                <a:ea typeface="SimHei" panose="02010609060101010101" pitchFamily="49" charset="-122"/>
              </a:rPr>
              <a:t>。</a:t>
            </a:r>
            <a:endParaRPr lang="en-US" altLang="zh-CN" sz="2400" dirty="0">
              <a:latin typeface="SimHei" panose="02010609060101010101" pitchFamily="49" charset="-122"/>
              <a:ea typeface="SimHei" panose="02010609060101010101" pitchFamily="49" charset="-122"/>
            </a:endParaRPr>
          </a:p>
          <a:p>
            <a:pPr>
              <a:lnSpc>
                <a:spcPct val="150000"/>
              </a:lnSpc>
            </a:pPr>
            <a:r>
              <a:rPr lang="en-US" altLang="zh-CN" sz="2400" b="1" dirty="0">
                <a:latin typeface="SimHei" panose="02010609060101010101" pitchFamily="49" charset="-122"/>
                <a:ea typeface="SimHei" panose="02010609060101010101" pitchFamily="49" charset="-122"/>
              </a:rPr>
              <a:t>1986</a:t>
            </a:r>
            <a:r>
              <a:rPr lang="zh-CN" altLang="en-US" sz="2400" b="1" dirty="0">
                <a:latin typeface="SimHei" panose="02010609060101010101" pitchFamily="49" charset="-122"/>
                <a:ea typeface="SimHei" panose="02010609060101010101" pitchFamily="49" charset="-122"/>
              </a:rPr>
              <a:t>年</a:t>
            </a:r>
            <a:r>
              <a:rPr lang="zh-CN" altLang="en-US" sz="2400" dirty="0">
                <a:effectLst/>
                <a:latin typeface="SimHei" panose="02010609060101010101" pitchFamily="49" charset="-122"/>
                <a:ea typeface="SimHei" panose="02010609060101010101" pitchFamily="49" charset="-122"/>
              </a:rPr>
              <a:t>枪战中杀害了 </a:t>
            </a:r>
            <a:r>
              <a:rPr lang="en-US" altLang="zh-CN" sz="2400" dirty="0">
                <a:effectLst/>
                <a:latin typeface="SimHei" panose="02010609060101010101" pitchFamily="49" charset="-122"/>
                <a:ea typeface="SimHei" panose="02010609060101010101" pitchFamily="49" charset="-122"/>
              </a:rPr>
              <a:t>2</a:t>
            </a:r>
            <a:r>
              <a:rPr lang="zh-CN" altLang="en-US" sz="2400" dirty="0">
                <a:effectLst/>
                <a:latin typeface="SimHei" panose="02010609060101010101" pitchFamily="49" charset="-122"/>
                <a:ea typeface="SimHei" panose="02010609060101010101" pitchFamily="49" charset="-122"/>
              </a:rPr>
              <a:t>名 </a:t>
            </a:r>
            <a:r>
              <a:rPr lang="en-US" sz="2400" dirty="0">
                <a:effectLst/>
                <a:latin typeface="SimHei" panose="02010609060101010101" pitchFamily="49" charset="-122"/>
                <a:ea typeface="SimHei" panose="02010609060101010101" pitchFamily="49" charset="-122"/>
              </a:rPr>
              <a:t>FBI</a:t>
            </a:r>
            <a:r>
              <a:rPr lang="zh-CN" altLang="en-US" sz="2400" dirty="0">
                <a:effectLst/>
                <a:latin typeface="SimHei" panose="02010609060101010101" pitchFamily="49" charset="-122"/>
                <a:ea typeface="SimHei" panose="02010609060101010101" pitchFamily="49" charset="-122"/>
              </a:rPr>
              <a:t>探员</a:t>
            </a:r>
            <a:endParaRPr lang="en-US" altLang="zh-CN" sz="2400" dirty="0">
              <a:effectLst/>
              <a:latin typeface="SimHei" panose="02010609060101010101" pitchFamily="49" charset="-122"/>
              <a:ea typeface="SimHei" panose="02010609060101010101" pitchFamily="49" charset="-122"/>
            </a:endParaRPr>
          </a:p>
          <a:p>
            <a:pPr>
              <a:lnSpc>
                <a:spcPct val="150000"/>
              </a:lnSpc>
            </a:pPr>
            <a:r>
              <a:rPr lang="en-US" altLang="zh-CN" sz="2400" b="1" dirty="0">
                <a:latin typeface="SimHei" panose="02010609060101010101" pitchFamily="49" charset="-122"/>
                <a:ea typeface="SimHei" panose="02010609060101010101" pitchFamily="49" charset="-122"/>
              </a:rPr>
              <a:t>1986</a:t>
            </a:r>
            <a:r>
              <a:rPr lang="zh-CN" altLang="en-US" sz="2400" b="1" dirty="0">
                <a:latin typeface="SimHei" panose="02010609060101010101" pitchFamily="49" charset="-122"/>
                <a:ea typeface="SimHei" panose="02010609060101010101" pitchFamily="49" charset="-122"/>
              </a:rPr>
              <a:t>年</a:t>
            </a:r>
            <a:r>
              <a:rPr lang="zh-CN" altLang="en-US" sz="2400" dirty="0">
                <a:latin typeface="SimHei" panose="02010609060101010101" pitchFamily="49" charset="-122"/>
                <a:ea typeface="SimHei" panose="02010609060101010101" pitchFamily="49" charset="-122"/>
              </a:rPr>
              <a:t> </a:t>
            </a:r>
            <a:r>
              <a:rPr lang="en-US" sz="2400" b="1" dirty="0">
                <a:latin typeface="SimHei" panose="02010609060101010101" pitchFamily="49" charset="-122"/>
                <a:ea typeface="SimHei" panose="02010609060101010101" pitchFamily="49" charset="-122"/>
              </a:rPr>
              <a:t>FBI </a:t>
            </a:r>
            <a:r>
              <a:rPr lang="zh-CN" altLang="en-US" sz="2400" b="1" dirty="0">
                <a:latin typeface="SimHei" panose="02010609060101010101" pitchFamily="49" charset="-122"/>
                <a:ea typeface="SimHei" panose="02010609060101010101" pitchFamily="49" charset="-122"/>
              </a:rPr>
              <a:t>枪战</a:t>
            </a:r>
            <a:r>
              <a:rPr lang="zh-CN" altLang="en-US" sz="2400" dirty="0">
                <a:latin typeface="SimHei" panose="02010609060101010101" pitchFamily="49" charset="-122"/>
                <a:ea typeface="SimHei" panose="02010609060101010101" pitchFamily="49" charset="-122"/>
              </a:rPr>
              <a:t>中被击毙。</a:t>
            </a:r>
            <a:endParaRPr lang="en-US" sz="2400" dirty="0">
              <a:effectLst/>
              <a:latin typeface="SimHei" panose="02010609060101010101" pitchFamily="49" charset="-122"/>
              <a:ea typeface="SimHei" panose="02010609060101010101" pitchFamily="49" charset="-122"/>
            </a:endParaRPr>
          </a:p>
        </p:txBody>
      </p:sp>
      <p:pic>
        <p:nvPicPr>
          <p:cNvPr id="8" name="Picture 7" descr="A screenshot of a phone&#10;&#10;AI-generated content may be incorrect.">
            <a:extLst>
              <a:ext uri="{FF2B5EF4-FFF2-40B4-BE49-F238E27FC236}">
                <a16:creationId xmlns:a16="http://schemas.microsoft.com/office/drawing/2014/main" id="{4989E0B5-C8F4-9195-CBCD-E1295248C979}"/>
              </a:ext>
            </a:extLst>
          </p:cNvPr>
          <p:cNvPicPr>
            <a:picLocks noChangeAspect="1"/>
          </p:cNvPicPr>
          <p:nvPr/>
        </p:nvPicPr>
        <p:blipFill>
          <a:blip r:embed="rId4"/>
          <a:stretch>
            <a:fillRect/>
          </a:stretch>
        </p:blipFill>
        <p:spPr>
          <a:xfrm>
            <a:off x="5463973" y="4771041"/>
            <a:ext cx="5531976" cy="1901764"/>
          </a:xfrm>
          <a:prstGeom prst="rect">
            <a:avLst/>
          </a:prstGeom>
        </p:spPr>
      </p:pic>
    </p:spTree>
    <p:extLst>
      <p:ext uri="{BB962C8B-B14F-4D97-AF65-F5344CB8AC3E}">
        <p14:creationId xmlns:p14="http://schemas.microsoft.com/office/powerpoint/2010/main" val="1451853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1036-4297-9CAB-4DE1-EF2C939E9DD3}"/>
            </a:ext>
          </a:extLst>
        </p:cNvPr>
        <p:cNvGrpSpPr/>
        <p:nvPr/>
      </p:nvGrpSpPr>
      <p:grpSpPr>
        <a:xfrm>
          <a:off x="0" y="0"/>
          <a:ext cx="0" cy="0"/>
          <a:chOff x="0" y="0"/>
          <a:chExt cx="0" cy="0"/>
        </a:xfrm>
      </p:grpSpPr>
      <p:pic>
        <p:nvPicPr>
          <p:cNvPr id="8" name="Picture 7" descr="A tree with many fruits&#10;&#10;AI-generated content may be incorrect.">
            <a:extLst>
              <a:ext uri="{FF2B5EF4-FFF2-40B4-BE49-F238E27FC236}">
                <a16:creationId xmlns:a16="http://schemas.microsoft.com/office/drawing/2014/main" id="{D073D59F-247F-DC75-C5BC-B4B0166F4AC6}"/>
              </a:ext>
            </a:extLst>
          </p:cNvPr>
          <p:cNvPicPr>
            <a:picLocks noChangeAspect="1"/>
          </p:cNvPicPr>
          <p:nvPr/>
        </p:nvPicPr>
        <p:blipFill>
          <a:blip r:embed="rId3"/>
          <a:srcRect l="2862" t="4864" r="-2862" b="10866"/>
          <a:stretch>
            <a:fillRect/>
          </a:stretch>
        </p:blipFill>
        <p:spPr>
          <a:xfrm>
            <a:off x="0" y="10"/>
            <a:ext cx="12540916" cy="6857990"/>
          </a:xfrm>
          <a:prstGeom prst="rect">
            <a:avLst/>
          </a:prstGeom>
        </p:spPr>
      </p:pic>
      <p:sp>
        <p:nvSpPr>
          <p:cNvPr id="3" name="TextBox 2">
            <a:extLst>
              <a:ext uri="{FF2B5EF4-FFF2-40B4-BE49-F238E27FC236}">
                <a16:creationId xmlns:a16="http://schemas.microsoft.com/office/drawing/2014/main" id="{560200BD-BD83-3FDF-9A82-32DB3AC7981D}"/>
              </a:ext>
            </a:extLst>
          </p:cNvPr>
          <p:cNvSpPr txBox="1"/>
          <p:nvPr/>
        </p:nvSpPr>
        <p:spPr>
          <a:xfrm>
            <a:off x="92597" y="2090157"/>
            <a:ext cx="11597833" cy="584775"/>
          </a:xfrm>
          <a:prstGeom prst="rect">
            <a:avLst/>
          </a:prstGeom>
          <a:solidFill>
            <a:srgbClr val="071C3A"/>
          </a:solidFill>
        </p:spPr>
        <p:txBody>
          <a:bodyPr wrap="square">
            <a:spAutoFit/>
          </a:bodyPr>
          <a:lstStyle/>
          <a:p>
            <a:r>
              <a:rPr lang="zh-CN" sz="3200" b="1" dirty="0">
                <a:effectLst/>
                <a:ea typeface="SimSun" panose="02010600030101010101" pitchFamily="2" charset="-122"/>
                <a:cs typeface="Times New Roman" panose="02020603050405020304" pitchFamily="18" charset="0"/>
              </a:rPr>
              <a:t>一颗有生命的好榴莲树，需要</a:t>
            </a:r>
            <a:r>
              <a:rPr lang="en-US" sz="3200" b="1" dirty="0">
                <a:effectLst/>
                <a:latin typeface="SimSun" panose="02010600030101010101" pitchFamily="2" charset="-122"/>
                <a:cs typeface="Times New Roman" panose="02020603050405020304" pitchFamily="18" charset="0"/>
              </a:rPr>
              <a:t> 8</a:t>
            </a:r>
            <a:r>
              <a:rPr lang="zh-CN" sz="3200" b="1" dirty="0">
                <a:effectLst/>
                <a:latin typeface="SimSun" panose="02010600030101010101" pitchFamily="2" charset="-122"/>
                <a:cs typeface="Times New Roman" panose="02020603050405020304" pitchFamily="18" charset="0"/>
              </a:rPr>
              <a:t>–</a:t>
            </a:r>
            <a:r>
              <a:rPr lang="en-US" sz="3200" b="1" dirty="0">
                <a:effectLst/>
                <a:latin typeface="SimSun" panose="02010600030101010101" pitchFamily="2" charset="-122"/>
                <a:cs typeface="Times New Roman" panose="02020603050405020304" pitchFamily="18" charset="0"/>
              </a:rPr>
              <a:t>15 </a:t>
            </a:r>
            <a:r>
              <a:rPr lang="zh-CN" sz="3200" b="1" dirty="0">
                <a:effectLst/>
                <a:latin typeface="SimSun" panose="02010600030101010101" pitchFamily="2" charset="-122"/>
                <a:cs typeface="Times New Roman" panose="02020603050405020304" pitchFamily="18" charset="0"/>
              </a:rPr>
              <a:t>年 才会开始结果</a:t>
            </a:r>
            <a:endParaRPr lang="en-US" sz="3200" b="1" dirty="0"/>
          </a:p>
        </p:txBody>
      </p:sp>
    </p:spTree>
    <p:extLst>
      <p:ext uri="{BB962C8B-B14F-4D97-AF65-F5344CB8AC3E}">
        <p14:creationId xmlns:p14="http://schemas.microsoft.com/office/powerpoint/2010/main" val="228716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12F2E456-147A-8362-FDC3-3E4250582A9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8A5BCF9-6727-C231-997D-C6ED5051F5ED}"/>
              </a:ext>
            </a:extLst>
          </p:cNvPr>
          <p:cNvSpPr txBox="1"/>
          <p:nvPr/>
        </p:nvSpPr>
        <p:spPr>
          <a:xfrm>
            <a:off x="0" y="297712"/>
            <a:ext cx="12088264" cy="4382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pP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路 </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3:10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群众问他：“那么，我们该作什么呢？”</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11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他回答：“有两件衣服的，当分给那没有的，有食物的也当照样作。”</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12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又有税吏来要受洗，问他：“老师，我们当作什么呢？”</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13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他说：“除了规定的以外，不可多收。”</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14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兵丁也问他：“至于我们，我们又应当作什么呢？”他说：“不要恐吓，不要敲诈，当以自己的粮饷为满足。”</a:t>
            </a:r>
          </a:p>
        </p:txBody>
      </p:sp>
      <p:sp>
        <p:nvSpPr>
          <p:cNvPr id="2" name="TextBox 1">
            <a:extLst>
              <a:ext uri="{FF2B5EF4-FFF2-40B4-BE49-F238E27FC236}">
                <a16:creationId xmlns:a16="http://schemas.microsoft.com/office/drawing/2014/main" id="{3551B0FC-2492-E415-C374-F2921B38AB68}"/>
              </a:ext>
            </a:extLst>
          </p:cNvPr>
          <p:cNvSpPr txBox="1"/>
          <p:nvPr/>
        </p:nvSpPr>
        <p:spPr>
          <a:xfrm>
            <a:off x="0" y="5089528"/>
            <a:ext cx="12192000" cy="2000548"/>
          </a:xfrm>
          <a:prstGeom prst="rect">
            <a:avLst/>
          </a:prstGeom>
          <a:noFill/>
        </p:spPr>
        <p:txBody>
          <a:bodyPr wrap="square">
            <a:spAutoFit/>
          </a:bodyPr>
          <a:lstStyle/>
          <a:p>
            <a:r>
              <a:rPr lang="en-SG" kern="100" dirty="0">
                <a:ea typeface="DengXian" panose="02010600030101010101" pitchFamily="2" charset="-122"/>
                <a:cs typeface="Arial" panose="020B0604020202020204" pitchFamily="34" charset="0"/>
              </a:rPr>
              <a:t>Luk 3:10  And the crowds asked him, “What then shall we do?”11  And he answered them, “Whoever has two tunics is to share with him who has none, and whoever has food is to do likewise.”12  Tax collectors also came to be baptized and said to him, “Teacher, what shall we do?”13  And he said to them, “Collect no more than you are authorized to do.”14  Soldiers also asked him, “And we, what shall we do?” And he said to them, “Do not extort money from anyone by threats or by false accusation, and be content with your wages.”</a:t>
            </a:r>
          </a:p>
          <a:p>
            <a:endParaRPr kumimoji="0" lang="en-SG" sz="16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1A00CD70-2758-47CB-11FE-A8F44907B991}"/>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1/2</a:t>
            </a:r>
            <a:endParaRPr lang="en-US" sz="1400" dirty="0"/>
          </a:p>
        </p:txBody>
      </p:sp>
    </p:spTree>
    <p:extLst>
      <p:ext uri="{BB962C8B-B14F-4D97-AF65-F5344CB8AC3E}">
        <p14:creationId xmlns:p14="http://schemas.microsoft.com/office/powerpoint/2010/main" val="3052195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74485854-D9CF-A77D-00B0-02100BA3E06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BD6E7112-E05E-98F5-ADBC-2F3E3E80E9BC}"/>
              </a:ext>
            </a:extLst>
          </p:cNvPr>
          <p:cNvSpPr txBox="1"/>
          <p:nvPr/>
        </p:nvSpPr>
        <p:spPr>
          <a:xfrm>
            <a:off x="103736" y="2083312"/>
            <a:ext cx="12088264" cy="26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lang="en-US" altLang="zh-CN" sz="4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你们</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心里不要说</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zh-CN" altLang="en-US" sz="4000" b="1" i="0" u="none" strike="noStrike" kern="1200" cap="none" spc="0" normalizeH="0" baseline="0" noProof="0" dirty="0">
                <a:ln>
                  <a:noFill/>
                </a:ln>
                <a:solidFill>
                  <a:srgbClr val="00EFFF"/>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我们有亚伯拉罕作我们的祖宗</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。’我告诉你们，神能从这些石头中给亚伯拉罕兴起后裔来。</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91C5E9B-9C63-DB9E-2713-89C18CD8F8B2}"/>
              </a:ext>
            </a:extLst>
          </p:cNvPr>
          <p:cNvSpPr txBox="1"/>
          <p:nvPr/>
        </p:nvSpPr>
        <p:spPr>
          <a:xfrm>
            <a:off x="103736" y="5249016"/>
            <a:ext cx="1208826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8.... </a:t>
            </a:r>
            <a:r>
              <a:rPr kumimoji="0" lang="en-SG" sz="2000" b="0" i="0" u="none" strike="noStrike" kern="100" cap="none" spc="0" normalizeH="0" baseline="0" noProof="0" dirty="0">
                <a:ln>
                  <a:noFill/>
                </a:ln>
                <a:solidFill>
                  <a:srgbClr val="B4FF6A"/>
                </a:solidFill>
                <a:effectLst/>
                <a:uLnTx/>
                <a:uFillTx/>
                <a:latin typeface="Century Gothic" panose="020B0502020202020204"/>
                <a:ea typeface="DengXian" panose="02010600030101010101" pitchFamily="2" charset="-122"/>
                <a:cs typeface="Arial" panose="020B0604020202020204" pitchFamily="34" charset="0"/>
              </a:rPr>
              <a:t>And do not begin to say to yourselves</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 </a:t>
            </a:r>
            <a:r>
              <a:rPr kumimoji="0" lang="en-SG" sz="2000" b="0" i="0" u="none" strike="noStrike" kern="100" cap="none" spc="0" normalizeH="0" baseline="0" noProof="0" dirty="0">
                <a:ln>
                  <a:noFill/>
                </a:ln>
                <a:solidFill>
                  <a:srgbClr val="00EFFF"/>
                </a:solidFill>
                <a:effectLst/>
                <a:uLnTx/>
                <a:uFillTx/>
                <a:latin typeface="Century Gothic" panose="020B0502020202020204"/>
                <a:ea typeface="DengXian" panose="02010600030101010101" pitchFamily="2" charset="-122"/>
                <a:cs typeface="Arial" panose="020B0604020202020204" pitchFamily="34" charset="0"/>
              </a:rPr>
              <a:t>We have Abraham as our fat</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her. For I tell you, God is able from these stones to raise up children for Abraham.</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73798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E25B4A9-0DCE-62C9-CA25-F9239B293E0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4B1060A2-09A4-60CD-14FD-26FCD8D71D3C}"/>
              </a:ext>
            </a:extLst>
          </p:cNvPr>
          <p:cNvSpPr txBox="1"/>
          <p:nvPr/>
        </p:nvSpPr>
        <p:spPr>
          <a:xfrm>
            <a:off x="103736" y="2083312"/>
            <a:ext cx="12088264" cy="176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lang="zh-CN" altLang="en-US" sz="4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加 </a:t>
            </a:r>
            <a:r>
              <a:rPr lang="en-US" altLang="zh-CN" sz="4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3:7.</a:t>
            </a:r>
          </a:p>
          <a:p>
            <a:pPr>
              <a:lnSpc>
                <a:spcPct val="150000"/>
              </a:lnSpc>
              <a:defRPr/>
            </a:pPr>
            <a:r>
              <a:rPr lang="zh-CN" altLang="en-US" sz="4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所以你们要知道，</a:t>
            </a:r>
            <a:r>
              <a:rPr lang="zh-CN" altLang="en-US" sz="4000" b="1" dirty="0">
                <a:solidFill>
                  <a:srgbClr val="B4FF6A"/>
                </a:solidFill>
                <a:latin typeface="SimHei" panose="02010609060101010101" pitchFamily="49" charset="-122"/>
                <a:ea typeface="SimHei" panose="02010609060101010101" pitchFamily="49" charset="-122"/>
                <a:cs typeface="Arial" panose="020B0604020202020204" pitchFamily="34" charset="0"/>
                <a:sym typeface="Arial"/>
              </a:rPr>
              <a:t>有信心的人，就是</a:t>
            </a:r>
            <a:r>
              <a:rPr lang="zh-CN" altLang="en-US" sz="4000" b="1" dirty="0">
                <a:solidFill>
                  <a:prstClr val="white"/>
                </a:solidFill>
                <a:latin typeface="SimHei" panose="02010609060101010101" pitchFamily="49" charset="-122"/>
                <a:ea typeface="SimHei" panose="02010609060101010101" pitchFamily="49" charset="-122"/>
                <a:cs typeface="Arial" panose="020B0604020202020204" pitchFamily="34" charset="0"/>
                <a:sym typeface="Arial"/>
              </a:rPr>
              <a:t>亚伯拉罕的子孙 </a:t>
            </a: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56906C7-D789-9549-680D-DD6F373A9E8F}"/>
              </a:ext>
            </a:extLst>
          </p:cNvPr>
          <p:cNvSpPr txBox="1"/>
          <p:nvPr/>
        </p:nvSpPr>
        <p:spPr>
          <a:xfrm>
            <a:off x="103736" y="5249016"/>
            <a:ext cx="12088264" cy="707886"/>
          </a:xfrm>
          <a:prstGeom prst="rect">
            <a:avLst/>
          </a:prstGeom>
          <a:noFill/>
        </p:spPr>
        <p:txBody>
          <a:bodyPr wrap="square">
            <a:spAutoFit/>
          </a:bodyPr>
          <a:lstStyle/>
          <a:p>
            <a:pPr lvl="0">
              <a:defRPr/>
            </a:pPr>
            <a:r>
              <a:rPr lang="en-SG" sz="2000" kern="100" dirty="0">
                <a:solidFill>
                  <a:prstClr val="white"/>
                </a:solidFill>
                <a:ea typeface="DengXian" panose="02010600030101010101" pitchFamily="2" charset="-122"/>
                <a:cs typeface="Arial" panose="020B0604020202020204" pitchFamily="34" charset="0"/>
                <a:sym typeface="Arial"/>
              </a:rPr>
              <a:t>Galatians 3</a:t>
            </a:r>
          </a:p>
          <a:p>
            <a:pPr lvl="0">
              <a:defRPr/>
            </a:pPr>
            <a:r>
              <a:rPr lang="en-SG" sz="2000" kern="100" dirty="0">
                <a:solidFill>
                  <a:prstClr val="white"/>
                </a:solidFill>
                <a:ea typeface="DengXian" panose="02010600030101010101" pitchFamily="2" charset="-122"/>
                <a:cs typeface="Arial" panose="020B0604020202020204" pitchFamily="34" charset="0"/>
                <a:sym typeface="Arial"/>
              </a:rPr>
              <a:t>7.Know then that </a:t>
            </a:r>
            <a:r>
              <a:rPr lang="en-SG" sz="2000" b="1" kern="100" dirty="0">
                <a:solidFill>
                  <a:srgbClr val="B4FF6A"/>
                </a:solidFill>
                <a:ea typeface="DengXian" panose="02010600030101010101" pitchFamily="2" charset="-122"/>
                <a:cs typeface="Arial" panose="020B0604020202020204" pitchFamily="34" charset="0"/>
                <a:sym typeface="Arial"/>
              </a:rPr>
              <a:t>it is those of faith </a:t>
            </a:r>
            <a:r>
              <a:rPr lang="en-SG" sz="2000" kern="100" dirty="0">
                <a:solidFill>
                  <a:prstClr val="white"/>
                </a:solidFill>
                <a:ea typeface="DengXian" panose="02010600030101010101" pitchFamily="2" charset="-122"/>
                <a:cs typeface="Arial" panose="020B0604020202020204" pitchFamily="34" charset="0"/>
                <a:sym typeface="Arial"/>
              </a:rPr>
              <a:t>who are the sons of Abraham.</a:t>
            </a:r>
            <a:endPar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517223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12955A4-AC06-0F64-1194-A7E8B4AD6D44}"/>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540D2C0-2E23-E002-BC3F-A6969077E699}"/>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9A22A34-1A65-C997-00D7-0ED3531DFE04}"/>
              </a:ext>
            </a:extLst>
          </p:cNvPr>
          <p:cNvSpPr txBox="1">
            <a:spLocks noGrp="1"/>
          </p:cNvSpPr>
          <p:nvPr>
            <p:ph type="title"/>
          </p:nvPr>
        </p:nvSpPr>
        <p:spPr>
          <a:xfrm>
            <a:off x="532074" y="3126704"/>
            <a:ext cx="11277600" cy="1698264"/>
          </a:xfrm>
          <a:prstGeom prst="rect">
            <a:avLst/>
          </a:prstGeom>
        </p:spPr>
        <p:txBody>
          <a:bodyPr spcFirstLastPara="1" wrap="square" lIns="121900" tIns="121900" rIns="121900" bIns="121900" anchor="ctr" anchorCtr="0">
            <a:noAutofit/>
          </a:bodyPr>
          <a:lstStyle/>
          <a:p>
            <a:pPr defTabSz="1033272">
              <a:lnSpc>
                <a:spcPct val="150000"/>
              </a:lnSpc>
            </a:pPr>
            <a:r>
              <a:rPr lang="zh-CN" altLang="en-US" sz="5400" b="1" dirty="0">
                <a:effectLst/>
              </a:rPr>
              <a:t>不结好果子的树丢在火里 </a:t>
            </a:r>
            <a:br>
              <a:rPr lang="zh-CN" altLang="en-US" sz="5400" b="1" dirty="0">
                <a:effectLst/>
              </a:rPr>
            </a:br>
            <a:endParaRPr lang="zh-CN" altLang="en-US" sz="24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E0700B9F-6378-ACAF-0FAF-CC17CE7EBABF}"/>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sz="8286" kern="1200" dirty="0">
                <a:solidFill>
                  <a:schemeClr val="tx1"/>
                </a:solidFill>
                <a:latin typeface="+mj-lt"/>
                <a:ea typeface="+mj-ea"/>
                <a:cs typeface="+mj-cs"/>
              </a:rPr>
              <a:t>5</a:t>
            </a:r>
            <a:endParaRPr lang="en" dirty="0"/>
          </a:p>
        </p:txBody>
      </p:sp>
      <p:sp>
        <p:nvSpPr>
          <p:cNvPr id="980" name="Google Shape;980;p44">
            <a:extLst>
              <a:ext uri="{FF2B5EF4-FFF2-40B4-BE49-F238E27FC236}">
                <a16:creationId xmlns:a16="http://schemas.microsoft.com/office/drawing/2014/main" id="{0B01E532-8CC7-648C-FB13-929BC7D00569}"/>
              </a:ext>
            </a:extLst>
          </p:cNvPr>
          <p:cNvSpPr txBox="1">
            <a:spLocks noGrp="1"/>
          </p:cNvSpPr>
          <p:nvPr>
            <p:ph type="subTitle" idx="1"/>
          </p:nvPr>
        </p:nvSpPr>
        <p:spPr>
          <a:xfrm>
            <a:off x="606947" y="4980737"/>
            <a:ext cx="11127854" cy="1282748"/>
          </a:xfrm>
          <a:prstGeom prst="rect">
            <a:avLst/>
          </a:prstGeom>
        </p:spPr>
        <p:txBody>
          <a:bodyPr spcFirstLastPara="1" wrap="square" lIns="121900" tIns="121900" rIns="121900" bIns="121900" anchor="ctr" anchorCtr="0">
            <a:noAutofit/>
          </a:bodyPr>
          <a:lstStyle/>
          <a:p>
            <a:endParaRPr lang="en-US" dirty="0"/>
          </a:p>
          <a:p>
            <a:r>
              <a:rPr lang="en-US" b="1" dirty="0"/>
              <a:t>Every tree that does not bear good fruit is thrown into the fire.</a:t>
            </a:r>
          </a:p>
        </p:txBody>
      </p:sp>
    </p:spTree>
    <p:extLst>
      <p:ext uri="{BB962C8B-B14F-4D97-AF65-F5344CB8AC3E}">
        <p14:creationId xmlns:p14="http://schemas.microsoft.com/office/powerpoint/2010/main" val="2908468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23F0E0DD-84BA-D9A1-B3D4-A0F440ABDFDD}"/>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E8DE8C2-6F4D-1AEB-7C4A-4F2B89B47A80}"/>
              </a:ext>
            </a:extLst>
          </p:cNvPr>
          <p:cNvSpPr txBox="1"/>
          <p:nvPr/>
        </p:nvSpPr>
        <p:spPr>
          <a:xfrm>
            <a:off x="103736" y="2372974"/>
            <a:ext cx="12088264" cy="2876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9.</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现在斧头已经放在树根上，所有不结好果子的树，</a:t>
            </a:r>
            <a:r>
              <a:rPr kumimoji="0" lang="zh-CN" altLang="en-US" sz="44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sym typeface="Arial"/>
              </a:rPr>
              <a:t>就砍下来，丢在火里</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FC90255E-D1C3-B281-BC09-A906203D0994}"/>
              </a:ext>
            </a:extLst>
          </p:cNvPr>
          <p:cNvSpPr txBox="1"/>
          <p:nvPr/>
        </p:nvSpPr>
        <p:spPr>
          <a:xfrm>
            <a:off x="103736" y="5249016"/>
            <a:ext cx="12088264"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9.Even now the axe is laid to the root of the trees. Every tree therefore that does not bear good fruit is </a:t>
            </a:r>
            <a:r>
              <a:rPr kumimoji="0" lang="en-SG" sz="2000" b="1" i="0" u="none" strike="noStrike" kern="100" cap="none" spc="0" normalizeH="0" baseline="0" noProof="0" dirty="0">
                <a:ln>
                  <a:noFill/>
                </a:ln>
                <a:solidFill>
                  <a:srgbClr val="FFC000"/>
                </a:solidFill>
                <a:effectLst/>
                <a:uLnTx/>
                <a:uFillTx/>
                <a:latin typeface="Century Gothic" panose="020B0502020202020204"/>
                <a:ea typeface="DengXian" panose="02010600030101010101" pitchFamily="2" charset="-122"/>
                <a:cs typeface="Arial" panose="020B0604020202020204" pitchFamily="34" charset="0"/>
              </a:rPr>
              <a:t>cut down and thrown into the fire</a:t>
            </a:r>
            <a:r>
              <a:rPr kumimoji="0" lang="en-SG" sz="2000"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417804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A94A-8210-FCAC-C3F8-F64BAF31AB72}"/>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F57493C5-A7A9-0EFE-5969-660D4C2D1BE4}"/>
              </a:ext>
            </a:extLst>
          </p:cNvPr>
          <p:cNvSpPr txBox="1"/>
          <p:nvPr/>
        </p:nvSpPr>
        <p:spPr>
          <a:xfrm>
            <a:off x="103736" y="1064924"/>
            <a:ext cx="12088264" cy="4538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a:lnSpc>
                <a:spcPct val="150000"/>
              </a:lnSpc>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约</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15:7.</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你们若住在我里面，我的话也留在你们里面；无论你们想要甚么，</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祈求，就给你们成就</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8.</a:t>
            </a:r>
            <a:r>
              <a:rPr kumimoji="0" lang="zh-CN" altLang="en-US" sz="4000" b="1" i="0" u="none" strike="noStrike" kern="1200" cap="none" spc="0" normalizeH="0" baseline="0" noProof="0" dirty="0">
                <a:ln>
                  <a:noFill/>
                </a:ln>
                <a:solidFill>
                  <a:srgbClr val="B4FF6A"/>
                </a:solidFill>
                <a:effectLst/>
                <a:uLnTx/>
                <a:uFillTx/>
                <a:latin typeface="SimHei" panose="02010609060101010101" pitchFamily="49" charset="-122"/>
                <a:ea typeface="SimHei" panose="02010609060101010101" pitchFamily="49" charset="-122"/>
                <a:cs typeface="Arial" panose="020B0604020202020204" pitchFamily="34" charset="0"/>
                <a:sym typeface="Arial"/>
              </a:rPr>
              <a:t>这样，你们结出很多果子</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，我父就因此得荣耀，你们也就是我的门徒了。</a:t>
            </a:r>
          </a:p>
          <a:p>
            <a:pPr>
              <a:lnSpc>
                <a:spcPct val="150000"/>
              </a:lnSpc>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C55108BE-3218-31BB-D997-CEC2C9131F2D}"/>
              </a:ext>
            </a:extLst>
          </p:cNvPr>
          <p:cNvSpPr txBox="1"/>
          <p:nvPr/>
        </p:nvSpPr>
        <p:spPr>
          <a:xfrm>
            <a:off x="51868" y="5249016"/>
            <a:ext cx="12088264" cy="1015663"/>
          </a:xfrm>
          <a:prstGeom prst="rect">
            <a:avLst/>
          </a:prstGeom>
          <a:noFill/>
        </p:spPr>
        <p:txBody>
          <a:bodyPr wrap="square">
            <a:spAutoFit/>
          </a:bodyPr>
          <a:lstStyle/>
          <a:p>
            <a:pPr lvl="0">
              <a:defRPr/>
            </a:pPr>
            <a:r>
              <a:rPr lang="en-SG" sz="2000" kern="100" dirty="0">
                <a:solidFill>
                  <a:prstClr val="white"/>
                </a:solidFill>
                <a:ea typeface="DengXian" panose="02010600030101010101" pitchFamily="2" charset="-122"/>
                <a:cs typeface="Arial" panose="020B0604020202020204" pitchFamily="34" charset="0"/>
              </a:rPr>
              <a:t>John 15:7. If you abide in me, and my words abide in you, </a:t>
            </a:r>
            <a:r>
              <a:rPr lang="en-SG" sz="2000" b="1" kern="100" dirty="0">
                <a:solidFill>
                  <a:srgbClr val="B4FF6A"/>
                </a:solidFill>
                <a:ea typeface="DengXian" panose="02010600030101010101" pitchFamily="2" charset="-122"/>
                <a:cs typeface="Arial" panose="020B0604020202020204" pitchFamily="34" charset="0"/>
              </a:rPr>
              <a:t>ask whatever you wish, and it will be done for you</a:t>
            </a:r>
            <a:r>
              <a:rPr lang="en-SG" sz="2000" kern="100" dirty="0">
                <a:solidFill>
                  <a:prstClr val="white"/>
                </a:solidFill>
                <a:ea typeface="DengXian" panose="02010600030101010101" pitchFamily="2" charset="-122"/>
                <a:cs typeface="Arial" panose="020B0604020202020204" pitchFamily="34" charset="0"/>
              </a:rPr>
              <a:t>.8.By this my Father is glorified, </a:t>
            </a:r>
            <a:r>
              <a:rPr lang="en-SG" sz="2000" b="1" kern="100" dirty="0">
                <a:solidFill>
                  <a:srgbClr val="B4FF6A"/>
                </a:solidFill>
                <a:ea typeface="DengXian" panose="02010600030101010101" pitchFamily="2" charset="-122"/>
                <a:cs typeface="Arial" panose="020B0604020202020204" pitchFamily="34" charset="0"/>
              </a:rPr>
              <a:t>that you bear much fruit </a:t>
            </a:r>
            <a:r>
              <a:rPr lang="en-SG" sz="2000" kern="100" dirty="0">
                <a:solidFill>
                  <a:prstClr val="white"/>
                </a:solidFill>
                <a:ea typeface="DengXian" panose="02010600030101010101" pitchFamily="2" charset="-122"/>
                <a:cs typeface="Arial" panose="020B0604020202020204" pitchFamily="34" charset="0"/>
              </a:rPr>
              <a:t>and so prove to be my disciples.</a:t>
            </a:r>
            <a:endParaRPr kumimoji="0" lang="en-SG" b="0"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375336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E4414E36-7C06-45D9-E9CD-564DE4825689}"/>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9CE719B9-81D2-CA5D-BC5B-2C9259FB255E}"/>
              </a:ext>
            </a:extLst>
          </p:cNvPr>
          <p:cNvSpPr txBox="1"/>
          <p:nvPr/>
        </p:nvSpPr>
        <p:spPr>
          <a:xfrm>
            <a:off x="51868" y="522114"/>
            <a:ext cx="12088264" cy="512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511" tIns="32511" rIns="32511" bIns="32511">
            <a:spAutoFit/>
          </a:bodyPr>
          <a:lstStyle/>
          <a:p>
            <a:pPr>
              <a:lnSpc>
                <a:spcPct val="150000"/>
              </a:lnSpc>
            </a:pP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15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那时众人正在期待，人人心里都在猜想会不会约翰就是基督。</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16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约翰对众人说：“我用水给你们施洗，但那能力比我更大的要来，我就是给他解鞋带都没有资格。他要用圣灵与火给你们施洗。</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17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他手里拿着簸</a:t>
            </a:r>
            <a:r>
              <a:rPr lang="en-US" sz="2000" b="1" dirty="0" err="1"/>
              <a:t>bò</a:t>
            </a:r>
            <a:r>
              <a:rPr lang="en-US" sz="2000" dirty="0"/>
              <a:t>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箕</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a:t>
            </a:r>
            <a:r>
              <a:rPr lang="en-US" sz="2400" b="1" dirty="0" err="1"/>
              <a:t>jī</a:t>
            </a:r>
            <a:r>
              <a:rPr lang="en-US" sz="2000" dirty="0"/>
              <a:t>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，要扬净麦场，把麦子收进仓里，却用不灭的火把糠</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a:t>
            </a:r>
            <a:r>
              <a:rPr lang="en-US" sz="2000" b="1" dirty="0" err="1"/>
              <a:t>kāng</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秕</a:t>
            </a:r>
            <a:r>
              <a:rPr lang="en-US" sz="2400" b="1" dirty="0" err="1"/>
              <a:t>bǐ</a:t>
            </a:r>
            <a:r>
              <a:rPr lang="en-US" sz="2400" b="1" dirty="0"/>
              <a:t>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烧尽。”</a:t>
            </a:r>
            <a:r>
              <a:rPr lang="en-US" altLang="zh-CN" sz="3200" b="1" dirty="0">
                <a:latin typeface="SimHei" panose="02010609060101010101" pitchFamily="49" charset="-122"/>
                <a:ea typeface="SimHei" panose="02010609060101010101" pitchFamily="49" charset="-122"/>
                <a:cs typeface="Arial" panose="020B0604020202020204" pitchFamily="34" charset="0"/>
                <a:sym typeface="Arial"/>
              </a:rPr>
              <a:t>18 </a:t>
            </a:r>
            <a:r>
              <a:rPr lang="zh-CN" altLang="en-US" sz="3200" b="1" dirty="0">
                <a:latin typeface="SimHei" panose="02010609060101010101" pitchFamily="49" charset="-122"/>
                <a:ea typeface="SimHei" panose="02010609060101010101" pitchFamily="49" charset="-122"/>
                <a:cs typeface="Arial" panose="020B0604020202020204" pitchFamily="34" charset="0"/>
                <a:sym typeface="Arial"/>
              </a:rPr>
              <a:t>他还用许多别的话劝勉众人，向他们传福音。</a:t>
            </a:r>
          </a:p>
          <a:p>
            <a:pPr>
              <a:lnSpc>
                <a:spcPct val="150000"/>
              </a:lnSpc>
            </a:pPr>
            <a:endParaRPr lang="zh-CN" altLang="en-US" sz="3200" b="1" dirty="0">
              <a:latin typeface="SimHei" panose="02010609060101010101" pitchFamily="49" charset="-122"/>
              <a:ea typeface="SimHei" panose="02010609060101010101" pitchFamily="49" charset="-122"/>
              <a:cs typeface="Arial" panose="020B0604020202020204" pitchFamily="34" charset="0"/>
              <a:sym typeface="Arial"/>
            </a:endParaRPr>
          </a:p>
        </p:txBody>
      </p:sp>
      <p:sp>
        <p:nvSpPr>
          <p:cNvPr id="2" name="TextBox 1">
            <a:extLst>
              <a:ext uri="{FF2B5EF4-FFF2-40B4-BE49-F238E27FC236}">
                <a16:creationId xmlns:a16="http://schemas.microsoft.com/office/drawing/2014/main" id="{A6A23F6D-9701-804E-2D9D-386E20379A98}"/>
              </a:ext>
            </a:extLst>
          </p:cNvPr>
          <p:cNvSpPr txBox="1"/>
          <p:nvPr/>
        </p:nvSpPr>
        <p:spPr>
          <a:xfrm>
            <a:off x="103736" y="5086306"/>
            <a:ext cx="12088264" cy="1969770"/>
          </a:xfrm>
          <a:prstGeom prst="rect">
            <a:avLst/>
          </a:prstGeom>
          <a:noFill/>
        </p:spPr>
        <p:txBody>
          <a:bodyPr wrap="square">
            <a:spAutoFit/>
          </a:bodyPr>
          <a:lstStyle/>
          <a:p>
            <a:r>
              <a:rPr lang="en-US" dirty="0"/>
              <a:t>15  As the people were in expectation, and all were questioning in their hearts concerning John, whether he might be the Christ,16  John answered them all, saying, “I baptize you with water, but he who is mightier than I is coming, the strap of whose sandals I am not worthy to untie. He will baptize you with the Holy Spirit and fire.17  His winnowing fork is in his hand, to clear his threshing floor and to gather the wheat into his barn, but the chaff he will burn with unquenchable fire.”18  So with many other exhortations he preached good news to the people.</a:t>
            </a:r>
          </a:p>
          <a:p>
            <a:endParaRPr kumimoji="0" lang="en-SG" sz="1400" i="0" u="none" strike="noStrike" kern="100" cap="none" spc="0" normalizeH="0" baseline="0" noProof="0" dirty="0">
              <a:ln>
                <a:noFill/>
              </a:ln>
              <a:solidFill>
                <a:prstClr val="white"/>
              </a:solidFill>
              <a:effectLst/>
              <a:uLnTx/>
              <a:uFillTx/>
              <a:ea typeface="DengXian" panose="02010600030101010101" pitchFamily="2" charset="-122"/>
              <a:cs typeface="Arial" panose="020B0604020202020204" pitchFamily="34" charset="0"/>
              <a:sym typeface="Arial"/>
            </a:endParaRPr>
          </a:p>
        </p:txBody>
      </p:sp>
      <p:sp>
        <p:nvSpPr>
          <p:cNvPr id="3" name="Hexagon 2">
            <a:extLst>
              <a:ext uri="{FF2B5EF4-FFF2-40B4-BE49-F238E27FC236}">
                <a16:creationId xmlns:a16="http://schemas.microsoft.com/office/drawing/2014/main" id="{F92AC0CB-0F3C-A86A-EE53-0E3E78DD0BF9}"/>
              </a:ext>
            </a:extLst>
          </p:cNvPr>
          <p:cNvSpPr/>
          <p:nvPr/>
        </p:nvSpPr>
        <p:spPr>
          <a:xfrm>
            <a:off x="11452720" y="6609143"/>
            <a:ext cx="635544" cy="209533"/>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t>2/2</a:t>
            </a:r>
            <a:endParaRPr lang="en-US" sz="1400" dirty="0"/>
          </a:p>
        </p:txBody>
      </p:sp>
    </p:spTree>
    <p:extLst>
      <p:ext uri="{BB962C8B-B14F-4D97-AF65-F5344CB8AC3E}">
        <p14:creationId xmlns:p14="http://schemas.microsoft.com/office/powerpoint/2010/main" val="60028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a:extLst>
            <a:ext uri="{FF2B5EF4-FFF2-40B4-BE49-F238E27FC236}">
              <a16:creationId xmlns:a16="http://schemas.microsoft.com/office/drawing/2014/main" id="{A994F049-DCD7-C468-03D2-498A5195BA55}"/>
            </a:ext>
          </a:extLst>
        </p:cNvPr>
        <p:cNvGrpSpPr/>
        <p:nvPr/>
      </p:nvGrpSpPr>
      <p:grpSpPr>
        <a:xfrm>
          <a:off x="0" y="0"/>
          <a:ext cx="0" cy="0"/>
          <a:chOff x="0" y="0"/>
          <a:chExt cx="0" cy="0"/>
        </a:xfrm>
      </p:grpSpPr>
      <p:sp>
        <p:nvSpPr>
          <p:cNvPr id="977" name="Google Shape;977;p44">
            <a:extLst>
              <a:ext uri="{FF2B5EF4-FFF2-40B4-BE49-F238E27FC236}">
                <a16:creationId xmlns:a16="http://schemas.microsoft.com/office/drawing/2014/main" id="{137F7BBC-E223-4F76-1CFB-6ACFF825CA75}"/>
              </a:ext>
            </a:extLst>
          </p:cNvPr>
          <p:cNvSpPr/>
          <p:nvPr/>
        </p:nvSpPr>
        <p:spPr>
          <a:xfrm rot="19800500" flipH="1">
            <a:off x="819348" y="540924"/>
            <a:ext cx="1979094" cy="1979094"/>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44">
            <a:extLst>
              <a:ext uri="{FF2B5EF4-FFF2-40B4-BE49-F238E27FC236}">
                <a16:creationId xmlns:a16="http://schemas.microsoft.com/office/drawing/2014/main" id="{CFF99243-009D-AACD-5BE4-BC09FDD31FD4}"/>
              </a:ext>
            </a:extLst>
          </p:cNvPr>
          <p:cNvSpPr txBox="1">
            <a:spLocks noGrp="1"/>
          </p:cNvSpPr>
          <p:nvPr>
            <p:ph type="title"/>
          </p:nvPr>
        </p:nvSpPr>
        <p:spPr>
          <a:xfrm>
            <a:off x="382326" y="3535516"/>
            <a:ext cx="11277600" cy="1698264"/>
          </a:xfrm>
          <a:prstGeom prst="rect">
            <a:avLst/>
          </a:prstGeom>
        </p:spPr>
        <p:txBody>
          <a:bodyPr spcFirstLastPara="1" wrap="square" lIns="121900" tIns="121900" rIns="121900" bIns="121900" anchor="ctr" anchorCtr="0">
            <a:noAutofit/>
          </a:bodyPr>
          <a:lstStyle/>
          <a:p>
            <a:pPr defTabSz="1033272"/>
            <a:r>
              <a:rPr lang="zh-CN" altLang="en-US" sz="6600" b="1" dirty="0">
                <a:effectLst/>
              </a:rPr>
              <a:t>悔改信主后，我们该作什么呢？</a:t>
            </a:r>
            <a:endParaRPr lang="zh-CN" altLang="en-US" sz="3600" b="1" dirty="0">
              <a:latin typeface="SimHei" panose="02010609060101010101" pitchFamily="49" charset="-122"/>
              <a:ea typeface="SimHei" panose="02010609060101010101" pitchFamily="49" charset="-122"/>
            </a:endParaRPr>
          </a:p>
        </p:txBody>
      </p:sp>
      <p:sp>
        <p:nvSpPr>
          <p:cNvPr id="979" name="Google Shape;979;p44">
            <a:extLst>
              <a:ext uri="{FF2B5EF4-FFF2-40B4-BE49-F238E27FC236}">
                <a16:creationId xmlns:a16="http://schemas.microsoft.com/office/drawing/2014/main" id="{234B9CCA-1254-FACC-350D-CC37EC1D2B09}"/>
              </a:ext>
            </a:extLst>
          </p:cNvPr>
          <p:cNvSpPr txBox="1">
            <a:spLocks noGrp="1"/>
          </p:cNvSpPr>
          <p:nvPr>
            <p:ph type="title" idx="2"/>
          </p:nvPr>
        </p:nvSpPr>
        <p:spPr>
          <a:xfrm>
            <a:off x="819370" y="832128"/>
            <a:ext cx="1979047" cy="1396682"/>
          </a:xfrm>
          <a:prstGeom prst="rect">
            <a:avLst/>
          </a:prstGeom>
        </p:spPr>
        <p:txBody>
          <a:bodyPr spcFirstLastPara="1" wrap="square" lIns="121900" tIns="219433" rIns="121900" bIns="121900" anchor="ctr" anchorCtr="0">
            <a:noAutofit/>
          </a:bodyPr>
          <a:lstStyle/>
          <a:p>
            <a:pPr defTabSz="1033272"/>
            <a:r>
              <a:rPr lang="en" sz="8286" kern="1200" dirty="0">
                <a:solidFill>
                  <a:schemeClr val="tx1"/>
                </a:solidFill>
                <a:latin typeface="+mj-lt"/>
                <a:ea typeface="+mj-ea"/>
                <a:cs typeface="+mj-cs"/>
              </a:rPr>
              <a:t>0</a:t>
            </a:r>
            <a:r>
              <a:rPr lang="en-US" altLang="zh-CN" sz="8286" kern="1200" dirty="0">
                <a:solidFill>
                  <a:schemeClr val="tx1"/>
                </a:solidFill>
                <a:latin typeface="+mj-lt"/>
                <a:ea typeface="+mj-ea"/>
                <a:cs typeface="+mj-cs"/>
              </a:rPr>
              <a:t>1</a:t>
            </a:r>
            <a:endParaRPr lang="en" dirty="0"/>
          </a:p>
        </p:txBody>
      </p:sp>
      <p:sp>
        <p:nvSpPr>
          <p:cNvPr id="980" name="Google Shape;980;p44">
            <a:extLst>
              <a:ext uri="{FF2B5EF4-FFF2-40B4-BE49-F238E27FC236}">
                <a16:creationId xmlns:a16="http://schemas.microsoft.com/office/drawing/2014/main" id="{13B2D319-2479-D814-24CC-EB7F8D03A41D}"/>
              </a:ext>
            </a:extLst>
          </p:cNvPr>
          <p:cNvSpPr txBox="1">
            <a:spLocks noGrp="1"/>
          </p:cNvSpPr>
          <p:nvPr>
            <p:ph type="subTitle" idx="1"/>
          </p:nvPr>
        </p:nvSpPr>
        <p:spPr>
          <a:xfrm>
            <a:off x="532074" y="4933992"/>
            <a:ext cx="11127854" cy="1282748"/>
          </a:xfrm>
          <a:prstGeom prst="rect">
            <a:avLst/>
          </a:prstGeom>
        </p:spPr>
        <p:txBody>
          <a:bodyPr spcFirstLastPara="1" wrap="square" lIns="121900" tIns="121900" rIns="121900" bIns="121900" anchor="ctr" anchorCtr="0">
            <a:noAutofit/>
          </a:bodyPr>
          <a:lstStyle/>
          <a:p>
            <a:r>
              <a:rPr lang="en-US" b="1" dirty="0"/>
              <a:t>After repenting and believing in the Lord, what should we do?”</a:t>
            </a:r>
          </a:p>
        </p:txBody>
      </p:sp>
    </p:spTree>
    <p:extLst>
      <p:ext uri="{BB962C8B-B14F-4D97-AF65-F5344CB8AC3E}">
        <p14:creationId xmlns:p14="http://schemas.microsoft.com/office/powerpoint/2010/main" val="316939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1C3A"/>
        </a:solidFill>
        <a:effectLst/>
      </p:bgPr>
    </p:bg>
    <p:spTree>
      <p:nvGrpSpPr>
        <p:cNvPr id="1" name="">
          <a:extLst>
            <a:ext uri="{FF2B5EF4-FFF2-40B4-BE49-F238E27FC236}">
              <a16:creationId xmlns:a16="http://schemas.microsoft.com/office/drawing/2014/main" id="{9C66A5F9-5ADE-D5CA-B8CD-DF344121121C}"/>
            </a:ext>
          </a:extLst>
        </p:cNvPr>
        <p:cNvGrpSpPr/>
        <p:nvPr/>
      </p:nvGrpSpPr>
      <p:grpSpPr>
        <a:xfrm>
          <a:off x="0" y="0"/>
          <a:ext cx="0" cy="0"/>
          <a:chOff x="0" y="0"/>
          <a:chExt cx="0" cy="0"/>
        </a:xfrm>
      </p:grpSpPr>
      <p:sp>
        <p:nvSpPr>
          <p:cNvPr id="328" name="我们若认自己的罪，神是信实的，…">
            <a:extLst>
              <a:ext uri="{FF2B5EF4-FFF2-40B4-BE49-F238E27FC236}">
                <a16:creationId xmlns:a16="http://schemas.microsoft.com/office/drawing/2014/main" id="{049E1A78-59F7-EB4A-F67F-A3C5EBD2ECCD}"/>
              </a:ext>
            </a:extLst>
          </p:cNvPr>
          <p:cNvSpPr txBox="1"/>
          <p:nvPr/>
        </p:nvSpPr>
        <p:spPr>
          <a:xfrm>
            <a:off x="51868" y="1900917"/>
            <a:ext cx="12088264" cy="2428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2511" tIns="32511" rIns="32511" bIns="32511">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路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3:10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群众问他：“那么，我们该作什么呢？”</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11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sym typeface="Arial"/>
              </a:rPr>
              <a:t>他回答：“有两件衣服的，当分给那没有的，有食物的也当照样作。”</a:t>
            </a:r>
          </a:p>
        </p:txBody>
      </p:sp>
      <p:sp>
        <p:nvSpPr>
          <p:cNvPr id="2" name="TextBox 1">
            <a:extLst>
              <a:ext uri="{FF2B5EF4-FFF2-40B4-BE49-F238E27FC236}">
                <a16:creationId xmlns:a16="http://schemas.microsoft.com/office/drawing/2014/main" id="{E5E57893-5E52-EE80-1270-74104D8A96BF}"/>
              </a:ext>
            </a:extLst>
          </p:cNvPr>
          <p:cNvSpPr txBox="1"/>
          <p:nvPr/>
        </p:nvSpPr>
        <p:spPr>
          <a:xfrm>
            <a:off x="0" y="5089528"/>
            <a:ext cx="1219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rPr>
              <a:t>Luk 3:10  And the crowds asked him, “What then shall we do?”11  And he answered them, “Whoever has two tunics is to share with him who has none, and whoever has food is to do likewise.”</a:t>
            </a:r>
            <a:endParaRPr kumimoji="0" lang="en-SG" sz="1600" b="1" i="0" u="none" strike="noStrike" kern="100" cap="none" spc="0" normalizeH="0" baseline="0" noProof="0" dirty="0">
              <a:ln>
                <a:noFill/>
              </a:ln>
              <a:solidFill>
                <a:prstClr val="white"/>
              </a:solidFill>
              <a:effectLst/>
              <a:uLnTx/>
              <a:uFillTx/>
              <a:latin typeface="Century Gothic" panose="020B0502020202020204"/>
              <a:ea typeface="DengXian" panose="02010600030101010101" pitchFamily="2" charset="-122"/>
              <a:cs typeface="Arial" panose="020B0604020202020204" pitchFamily="34" charset="0"/>
              <a:sym typeface="Arial"/>
            </a:endParaRPr>
          </a:p>
        </p:txBody>
      </p:sp>
    </p:spTree>
    <p:extLst>
      <p:ext uri="{BB962C8B-B14F-4D97-AF65-F5344CB8AC3E}">
        <p14:creationId xmlns:p14="http://schemas.microsoft.com/office/powerpoint/2010/main" val="218339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issues in plastic wrappers&#10;&#10;AI-generated content may be incorrect.">
            <a:extLst>
              <a:ext uri="{FF2B5EF4-FFF2-40B4-BE49-F238E27FC236}">
                <a16:creationId xmlns:a16="http://schemas.microsoft.com/office/drawing/2014/main" id="{DEC80EB5-2C76-B582-35F9-E01F8E451446}"/>
              </a:ext>
            </a:extLst>
          </p:cNvPr>
          <p:cNvPicPr>
            <a:picLocks noChangeAspect="1"/>
          </p:cNvPicPr>
          <p:nvPr/>
        </p:nvPicPr>
        <p:blipFill>
          <a:blip r:embed="rId2"/>
          <a:stretch>
            <a:fillRect/>
          </a:stretch>
        </p:blipFill>
        <p:spPr>
          <a:xfrm rot="16200000">
            <a:off x="3524250" y="0"/>
            <a:ext cx="5143500" cy="6858000"/>
          </a:xfrm>
          <a:prstGeom prst="rect">
            <a:avLst/>
          </a:prstGeom>
        </p:spPr>
      </p:pic>
    </p:spTree>
    <p:extLst>
      <p:ext uri="{BB962C8B-B14F-4D97-AF65-F5344CB8AC3E}">
        <p14:creationId xmlns:p14="http://schemas.microsoft.com/office/powerpoint/2010/main" val="34945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92868-C4B3-13B7-246F-C0B9988098A0}"/>
            </a:ext>
          </a:extLst>
        </p:cNvPr>
        <p:cNvGrpSpPr/>
        <p:nvPr/>
      </p:nvGrpSpPr>
      <p:grpSpPr>
        <a:xfrm>
          <a:off x="0" y="0"/>
          <a:ext cx="0" cy="0"/>
          <a:chOff x="0" y="0"/>
          <a:chExt cx="0" cy="0"/>
        </a:xfrm>
      </p:grpSpPr>
      <p:pic>
        <p:nvPicPr>
          <p:cNvPr id="5" name="Picture 4" descr="A group of people sitting on steps&#10;&#10;AI-generated content may be incorrect.">
            <a:extLst>
              <a:ext uri="{FF2B5EF4-FFF2-40B4-BE49-F238E27FC236}">
                <a16:creationId xmlns:a16="http://schemas.microsoft.com/office/drawing/2014/main" id="{05FFBD23-DBE6-6F7C-8310-B814A3422A31}"/>
              </a:ext>
            </a:extLst>
          </p:cNvPr>
          <p:cNvPicPr>
            <a:picLocks noChangeAspect="1"/>
          </p:cNvPicPr>
          <p:nvPr/>
        </p:nvPicPr>
        <p:blipFill>
          <a:blip r:embed="rId2"/>
          <a:srcRect t="18512" b="6738"/>
          <a:stretch>
            <a:fillRect/>
          </a:stretch>
        </p:blipFill>
        <p:spPr>
          <a:xfrm>
            <a:off x="20" y="10"/>
            <a:ext cx="12191980" cy="6857990"/>
          </a:xfrm>
          <a:prstGeom prst="rect">
            <a:avLst/>
          </a:prstGeom>
        </p:spPr>
      </p:pic>
    </p:spTree>
    <p:extLst>
      <p:ext uri="{BB962C8B-B14F-4D97-AF65-F5344CB8AC3E}">
        <p14:creationId xmlns:p14="http://schemas.microsoft.com/office/powerpoint/2010/main" val="2584284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around a cart full of boxes&#10;&#10;AI-generated content may be incorrect.">
            <a:extLst>
              <a:ext uri="{FF2B5EF4-FFF2-40B4-BE49-F238E27FC236}">
                <a16:creationId xmlns:a16="http://schemas.microsoft.com/office/drawing/2014/main" id="{824E34F6-F654-3B16-C01F-F91BF24CDD39}"/>
              </a:ext>
            </a:extLst>
          </p:cNvPr>
          <p:cNvPicPr>
            <a:picLocks noGrp="1" noChangeAspect="1"/>
          </p:cNvPicPr>
          <p:nvPr>
            <p:ph idx="1"/>
          </p:nvPr>
        </p:nvPicPr>
        <p:blipFill>
          <a:blip r:embed="rId2"/>
          <a:srcRect t="16194" r="1" b="10206"/>
          <a:stretch>
            <a:fillRect/>
          </a:stretch>
        </p:blipFill>
        <p:spPr>
          <a:xfrm>
            <a:off x="196850" y="173518"/>
            <a:ext cx="11798300" cy="6512763"/>
          </a:xfrm>
          <a:prstGeom prst="rect">
            <a:avLst/>
          </a:prstGeom>
        </p:spPr>
      </p:pic>
      <p:sp>
        <p:nvSpPr>
          <p:cNvPr id="7" name="TextBox 6">
            <a:extLst>
              <a:ext uri="{FF2B5EF4-FFF2-40B4-BE49-F238E27FC236}">
                <a16:creationId xmlns:a16="http://schemas.microsoft.com/office/drawing/2014/main" id="{36438ECB-54B2-AEB7-2444-DFAD00075C64}"/>
              </a:ext>
            </a:extLst>
          </p:cNvPr>
          <p:cNvSpPr txBox="1"/>
          <p:nvPr/>
        </p:nvSpPr>
        <p:spPr>
          <a:xfrm>
            <a:off x="1726616" y="5104831"/>
            <a:ext cx="4896606" cy="707886"/>
          </a:xfrm>
          <a:prstGeom prst="rect">
            <a:avLst/>
          </a:prstGeom>
          <a:solidFill>
            <a:schemeClr val="bg1"/>
          </a:solidFill>
        </p:spPr>
        <p:txBody>
          <a:bodyPr wrap="square" rtlCol="0">
            <a:spAutoFit/>
          </a:bodyPr>
          <a:lstStyle/>
          <a:p>
            <a:r>
              <a:rPr lang="en-US" altLang="zh-CN" sz="4000" dirty="0">
                <a:latin typeface="SimHei" panose="02010609060101010101" pitchFamily="49" charset="-122"/>
                <a:ea typeface="SimHei" panose="02010609060101010101" pitchFamily="49" charset="-122"/>
              </a:rPr>
              <a:t>2024</a:t>
            </a:r>
            <a:r>
              <a:rPr lang="zh-CN" altLang="en-US" sz="4000" dirty="0">
                <a:latin typeface="SimHei" panose="02010609060101010101" pitchFamily="49" charset="-122"/>
                <a:ea typeface="SimHei" panose="02010609060101010101" pitchFamily="49" charset="-122"/>
              </a:rPr>
              <a:t> 怜悯事工开始</a:t>
            </a:r>
          </a:p>
        </p:txBody>
      </p:sp>
      <p:pic>
        <p:nvPicPr>
          <p:cNvPr id="2" name="Picture 1" descr="A pile of red bags&#10;&#10;AI-generated content may be incorrect.">
            <a:extLst>
              <a:ext uri="{FF2B5EF4-FFF2-40B4-BE49-F238E27FC236}">
                <a16:creationId xmlns:a16="http://schemas.microsoft.com/office/drawing/2014/main" id="{8C7E0225-ECC9-9D8D-7375-D7B0E48DC062}"/>
              </a:ext>
            </a:extLst>
          </p:cNvPr>
          <p:cNvPicPr>
            <a:picLocks noChangeAspect="1"/>
          </p:cNvPicPr>
          <p:nvPr/>
        </p:nvPicPr>
        <p:blipFill>
          <a:blip r:embed="rId3"/>
          <a:srcRect t="6976" r="-2" b="27472"/>
          <a:stretch>
            <a:fillRect/>
          </a:stretch>
        </p:blipFill>
        <p:spPr>
          <a:xfrm>
            <a:off x="6517103" y="4063797"/>
            <a:ext cx="5674897" cy="2789954"/>
          </a:xfrm>
          <a:prstGeom prst="rect">
            <a:avLst/>
          </a:prstGeom>
        </p:spPr>
      </p:pic>
    </p:spTree>
    <p:extLst>
      <p:ext uri="{BB962C8B-B14F-4D97-AF65-F5344CB8AC3E}">
        <p14:creationId xmlns:p14="http://schemas.microsoft.com/office/powerpoint/2010/main" val="26268493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7672</TotalTime>
  <Words>1875</Words>
  <Application>Microsoft Macintosh PowerPoint</Application>
  <PresentationFormat>Widescreen</PresentationFormat>
  <Paragraphs>104</Paragraphs>
  <Slides>34</Slides>
  <Notes>25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DengXian</vt:lpstr>
      <vt:lpstr>Outfit Bold</vt:lpstr>
      <vt:lpstr>PingFang SC</vt:lpstr>
      <vt:lpstr>SimHei</vt:lpstr>
      <vt:lpstr>SimSun</vt:lpstr>
      <vt:lpstr>Aptos</vt:lpstr>
      <vt:lpstr>Arial</vt:lpstr>
      <vt:lpstr>Bitter</vt:lpstr>
      <vt:lpstr>Calibri</vt:lpstr>
      <vt:lpstr>Century Gothic</vt:lpstr>
      <vt:lpstr>Mesh</vt:lpstr>
      <vt:lpstr>Office Theme</vt:lpstr>
      <vt:lpstr>PowerPoint Presentation</vt:lpstr>
      <vt:lpstr>PowerPoint Presentation</vt:lpstr>
      <vt:lpstr>PowerPoint Presentation</vt:lpstr>
      <vt:lpstr>PowerPoint Presentation</vt:lpstr>
      <vt:lpstr>悔改信主后，我们该作什么呢？</vt:lpstr>
      <vt:lpstr>PowerPoint Presentation</vt:lpstr>
      <vt:lpstr>PowerPoint Presentation</vt:lpstr>
      <vt:lpstr>PowerPoint Presentation</vt:lpstr>
      <vt:lpstr>PowerPoint Presentation</vt:lpstr>
      <vt:lpstr>PowerPoint Presentation</vt:lpstr>
      <vt:lpstr>PowerPoint Presentation</vt:lpstr>
      <vt:lpstr>我们给主耶稣解鞋带都没有资格 </vt:lpstr>
      <vt:lpstr>PowerPoint Presentation</vt:lpstr>
      <vt:lpstr>主耶稣用圣灵与火给我们施洗</vt:lpstr>
      <vt:lpstr>PowerPoint Presentation</vt:lpstr>
      <vt:lpstr>PowerPoint Presentation</vt:lpstr>
      <vt:lpstr>PowerPoint Presentation</vt:lpstr>
      <vt:lpstr>PowerPoint Presentation</vt:lpstr>
      <vt:lpstr>主耶稣回来时祂会审判世界 </vt:lpstr>
      <vt:lpstr>PowerPoint Presentation</vt:lpstr>
      <vt:lpstr>PowerPoint Presentation</vt:lpstr>
      <vt:lpstr>PowerPoint Presentation</vt:lpstr>
      <vt:lpstr>PowerPoint Presentation</vt:lpstr>
      <vt:lpstr>PowerPoint Presentation</vt:lpstr>
      <vt:lpstr>PowerPoint Presentation</vt:lpstr>
      <vt:lpstr>与悔改的心相称,结出果子 </vt:lpstr>
      <vt:lpstr>PowerPoint Presentation</vt:lpstr>
      <vt:lpstr>PowerPoint Presentation</vt:lpstr>
      <vt:lpstr>PowerPoint Presentation</vt:lpstr>
      <vt:lpstr>PowerPoint Presentation</vt:lpstr>
      <vt:lpstr>PowerPoint Presentation</vt:lpstr>
      <vt:lpstr>不结好果子的树丢在火里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lee</dc:creator>
  <cp:lastModifiedBy>nelson lee</cp:lastModifiedBy>
  <cp:revision>431</cp:revision>
  <dcterms:created xsi:type="dcterms:W3CDTF">2023-10-12T02:24:22Z</dcterms:created>
  <dcterms:modified xsi:type="dcterms:W3CDTF">2025-11-15T06:27:26Z</dcterms:modified>
</cp:coreProperties>
</file>