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70"/>
  </p:notesMasterIdLst>
  <p:sldIdLst>
    <p:sldId id="256" r:id="rId2"/>
    <p:sldId id="320" r:id="rId3"/>
    <p:sldId id="321" r:id="rId4"/>
    <p:sldId id="313" r:id="rId5"/>
    <p:sldId id="314" r:id="rId6"/>
    <p:sldId id="315" r:id="rId7"/>
    <p:sldId id="257" r:id="rId8"/>
    <p:sldId id="293" r:id="rId9"/>
    <p:sldId id="258" r:id="rId10"/>
    <p:sldId id="295" r:id="rId11"/>
    <p:sldId id="343" r:id="rId12"/>
    <p:sldId id="323" r:id="rId13"/>
    <p:sldId id="322" r:id="rId14"/>
    <p:sldId id="324" r:id="rId15"/>
    <p:sldId id="319" r:id="rId16"/>
    <p:sldId id="259" r:id="rId17"/>
    <p:sldId id="296" r:id="rId18"/>
    <p:sldId id="327" r:id="rId19"/>
    <p:sldId id="329" r:id="rId20"/>
    <p:sldId id="279" r:id="rId21"/>
    <p:sldId id="297" r:id="rId22"/>
    <p:sldId id="3704" r:id="rId23"/>
    <p:sldId id="326" r:id="rId24"/>
    <p:sldId id="325" r:id="rId25"/>
    <p:sldId id="328" r:id="rId26"/>
    <p:sldId id="305" r:id="rId27"/>
    <p:sldId id="280" r:id="rId28"/>
    <p:sldId id="291" r:id="rId29"/>
    <p:sldId id="298" r:id="rId30"/>
    <p:sldId id="281" r:id="rId31"/>
    <p:sldId id="299" r:id="rId32"/>
    <p:sldId id="300" r:id="rId33"/>
    <p:sldId id="330" r:id="rId34"/>
    <p:sldId id="301" r:id="rId35"/>
    <p:sldId id="302" r:id="rId36"/>
    <p:sldId id="304" r:id="rId37"/>
    <p:sldId id="306" r:id="rId38"/>
    <p:sldId id="303" r:id="rId39"/>
    <p:sldId id="292" r:id="rId40"/>
    <p:sldId id="282" r:id="rId41"/>
    <p:sldId id="331" r:id="rId42"/>
    <p:sldId id="316" r:id="rId43"/>
    <p:sldId id="307" r:id="rId44"/>
    <p:sldId id="317" r:id="rId45"/>
    <p:sldId id="318" r:id="rId46"/>
    <p:sldId id="308" r:id="rId47"/>
    <p:sldId id="332" r:id="rId48"/>
    <p:sldId id="333" r:id="rId49"/>
    <p:sldId id="334" r:id="rId50"/>
    <p:sldId id="310" r:id="rId51"/>
    <p:sldId id="283" r:id="rId52"/>
    <p:sldId id="284" r:id="rId53"/>
    <p:sldId id="285" r:id="rId54"/>
    <p:sldId id="335" r:id="rId55"/>
    <p:sldId id="287" r:id="rId56"/>
    <p:sldId id="290" r:id="rId57"/>
    <p:sldId id="336" r:id="rId58"/>
    <p:sldId id="288" r:id="rId59"/>
    <p:sldId id="294" r:id="rId60"/>
    <p:sldId id="311" r:id="rId61"/>
    <p:sldId id="261" r:id="rId62"/>
    <p:sldId id="312" r:id="rId63"/>
    <p:sldId id="337" r:id="rId64"/>
    <p:sldId id="338" r:id="rId65"/>
    <p:sldId id="339" r:id="rId66"/>
    <p:sldId id="340" r:id="rId67"/>
    <p:sldId id="341" r:id="rId68"/>
    <p:sldId id="342" r:id="rId6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7036E49-09F0-364C-8877-DF15A2BEEE6C}" v="61" dt="2025-02-28T02:37:49.58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056"/>
    <p:restoredTop sz="96687"/>
  </p:normalViewPr>
  <p:slideViewPr>
    <p:cSldViewPr snapToGrid="0" snapToObjects="1">
      <p:cViewPr varScale="1">
        <p:scale>
          <a:sx n="128" d="100"/>
          <a:sy n="128" d="100"/>
        </p:scale>
        <p:origin x="960" y="176"/>
      </p:cViewPr>
      <p:guideLst/>
    </p:cSldViewPr>
  </p:slideViewPr>
  <p:outlineViewPr>
    <p:cViewPr>
      <p:scale>
        <a:sx n="33" d="100"/>
        <a:sy n="33" d="100"/>
      </p:scale>
      <p:origin x="0" y="-4680"/>
    </p:cViewPr>
  </p:outlineViewPr>
  <p:notesTextViewPr>
    <p:cViewPr>
      <p:scale>
        <a:sx n="1" d="1"/>
        <a:sy n="1" d="1"/>
      </p:scale>
      <p:origin x="0" y="0"/>
    </p:cViewPr>
  </p:notesTextViewPr>
  <p:sorterViewPr>
    <p:cViewPr>
      <p:scale>
        <a:sx n="80" d="100"/>
        <a:sy n="80" d="100"/>
      </p:scale>
      <p:origin x="0" y="0"/>
    </p:cViewPr>
  </p:sorterViewPr>
  <p:notesViewPr>
    <p:cSldViewPr snapToGrid="0" snapToObjects="1">
      <p:cViewPr varScale="1">
        <p:scale>
          <a:sx n="103" d="100"/>
          <a:sy n="103" d="100"/>
        </p:scale>
        <p:origin x="2184" y="176"/>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75"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microsoft.com/office/2015/10/relationships/revisionInfo" Target="revisionInfo.xml"/><Relationship Id="rId7" Type="http://schemas.openxmlformats.org/officeDocument/2006/relationships/slide" Target="slides/slide6.xml"/><Relationship Id="rId7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elson lee" userId="4312169bfe0948b4" providerId="Windows Live" clId="Web-{37036E49-09F0-364C-8877-DF15A2BEEE6C}"/>
    <pc:docChg chg="addSld modSld">
      <pc:chgData name="nelson lee" userId="4312169bfe0948b4" providerId="Windows Live" clId="Web-{37036E49-09F0-364C-8877-DF15A2BEEE6C}" dt="2025-02-28T02:37:49.580" v="40" actId="1076"/>
      <pc:docMkLst>
        <pc:docMk/>
      </pc:docMkLst>
      <pc:sldChg chg="addSp delSp modSp new">
        <pc:chgData name="nelson lee" userId="4312169bfe0948b4" providerId="Windows Live" clId="Web-{37036E49-09F0-364C-8877-DF15A2BEEE6C}" dt="2025-02-28T02:36:27.671" v="26" actId="1076"/>
        <pc:sldMkLst>
          <pc:docMk/>
          <pc:sldMk cId="1757972376" sldId="325"/>
        </pc:sldMkLst>
        <pc:spChg chg="del">
          <ac:chgData name="nelson lee" userId="4312169bfe0948b4" providerId="Windows Live" clId="Web-{37036E49-09F0-364C-8877-DF15A2BEEE6C}" dt="2025-02-28T02:34:26.682" v="1"/>
          <ac:spMkLst>
            <pc:docMk/>
            <pc:sldMk cId="1757972376" sldId="325"/>
            <ac:spMk id="2" creationId="{80B421AD-9230-3688-E2FD-2FC6171281A1}"/>
          </ac:spMkLst>
        </pc:spChg>
        <pc:spChg chg="del">
          <ac:chgData name="nelson lee" userId="4312169bfe0948b4" providerId="Windows Live" clId="Web-{37036E49-09F0-364C-8877-DF15A2BEEE6C}" dt="2025-02-28T02:34:30.948" v="2"/>
          <ac:spMkLst>
            <pc:docMk/>
            <pc:sldMk cId="1757972376" sldId="325"/>
            <ac:spMk id="3" creationId="{C80CFB0C-DCAA-01DD-0F98-705DA4BD5E96}"/>
          </ac:spMkLst>
        </pc:spChg>
        <pc:spChg chg="add mod">
          <ac:chgData name="nelson lee" userId="4312169bfe0948b4" providerId="Windows Live" clId="Web-{37036E49-09F0-364C-8877-DF15A2BEEE6C}" dt="2025-02-28T02:36:27.671" v="26" actId="1076"/>
          <ac:spMkLst>
            <pc:docMk/>
            <pc:sldMk cId="1757972376" sldId="325"/>
            <ac:spMk id="5" creationId="{50E0A97D-6766-3941-4A66-E7D3DB1D0C8B}"/>
          </ac:spMkLst>
        </pc:spChg>
        <pc:picChg chg="add mod ord">
          <ac:chgData name="nelson lee" userId="4312169bfe0948b4" providerId="Windows Live" clId="Web-{37036E49-09F0-364C-8877-DF15A2BEEE6C}" dt="2025-02-28T02:36:24.733" v="25" actId="1076"/>
          <ac:picMkLst>
            <pc:docMk/>
            <pc:sldMk cId="1757972376" sldId="325"/>
            <ac:picMk id="4" creationId="{67089045-17DB-1F84-8103-C7BD92A58584}"/>
          </ac:picMkLst>
        </pc:picChg>
      </pc:sldChg>
      <pc:sldChg chg="addSp delSp modSp add replId">
        <pc:chgData name="nelson lee" userId="4312169bfe0948b4" providerId="Windows Live" clId="Web-{37036E49-09F0-364C-8877-DF15A2BEEE6C}" dt="2025-02-28T02:37:49.580" v="40" actId="1076"/>
        <pc:sldMkLst>
          <pc:docMk/>
          <pc:sldMk cId="3348423877" sldId="326"/>
        </pc:sldMkLst>
        <pc:spChg chg="del mod">
          <ac:chgData name="nelson lee" userId="4312169bfe0948b4" providerId="Windows Live" clId="Web-{37036E49-09F0-364C-8877-DF15A2BEEE6C}" dt="2025-02-28T02:37:24.548" v="32"/>
          <ac:spMkLst>
            <pc:docMk/>
            <pc:sldMk cId="3348423877" sldId="326"/>
            <ac:spMk id="3" creationId="{710D78D9-D9B4-15A9-2171-FEE2895F8D1E}"/>
          </ac:spMkLst>
        </pc:spChg>
        <pc:spChg chg="mod">
          <ac:chgData name="nelson lee" userId="4312169bfe0948b4" providerId="Windows Live" clId="Web-{37036E49-09F0-364C-8877-DF15A2BEEE6C}" dt="2025-02-28T02:37:46.268" v="39" actId="1076"/>
          <ac:spMkLst>
            <pc:docMk/>
            <pc:sldMk cId="3348423877" sldId="326"/>
            <ac:spMk id="4" creationId="{F41B7251-64CB-EDDC-DD8A-7B99066B3B6C}"/>
          </ac:spMkLst>
        </pc:spChg>
        <pc:spChg chg="mod">
          <ac:chgData name="nelson lee" userId="4312169bfe0948b4" providerId="Windows Live" clId="Web-{37036E49-09F0-364C-8877-DF15A2BEEE6C}" dt="2025-02-28T02:37:49.580" v="40" actId="1076"/>
          <ac:spMkLst>
            <pc:docMk/>
            <pc:sldMk cId="3348423877" sldId="326"/>
            <ac:spMk id="6" creationId="{402B34CE-4AD5-3730-5F58-F09EF4EC7AD8}"/>
          </ac:spMkLst>
        </pc:spChg>
        <pc:spChg chg="add del mod">
          <ac:chgData name="nelson lee" userId="4312169bfe0948b4" providerId="Windows Live" clId="Web-{37036E49-09F0-364C-8877-DF15A2BEEE6C}" dt="2025-02-28T02:37:30.611" v="34"/>
          <ac:spMkLst>
            <pc:docMk/>
            <pc:sldMk cId="3348423877" sldId="326"/>
            <ac:spMk id="7" creationId="{35F8E5C9-BAFA-D164-374C-E5AB67142D00}"/>
          </ac:spMkLst>
        </pc:spChg>
        <pc:spChg chg="del mod">
          <ac:chgData name="nelson lee" userId="4312169bfe0948b4" providerId="Windows Live" clId="Web-{37036E49-09F0-364C-8877-DF15A2BEEE6C}" dt="2025-02-28T02:37:22.079" v="31"/>
          <ac:spMkLst>
            <pc:docMk/>
            <pc:sldMk cId="3348423877" sldId="326"/>
            <ac:spMk id="9" creationId="{BBAA1E9A-1386-C87B-40EF-9149D9129598}"/>
          </ac:spMkLst>
        </pc:spChg>
        <pc:spChg chg="del">
          <ac:chgData name="nelson lee" userId="4312169bfe0948b4" providerId="Windows Live" clId="Web-{37036E49-09F0-364C-8877-DF15A2BEEE6C}" dt="2025-02-28T02:37:27.236" v="33"/>
          <ac:spMkLst>
            <pc:docMk/>
            <pc:sldMk cId="3348423877" sldId="326"/>
            <ac:spMk id="10" creationId="{688B8172-51B4-7584-8695-B8EE4AD2238C}"/>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2797439-30A9-4126-817D-392557787AC3}" type="doc">
      <dgm:prSet loTypeId="urn:microsoft.com/office/officeart/2005/8/layout/vList2" loCatId="list" qsTypeId="urn:microsoft.com/office/officeart/2005/8/quickstyle/simple4" qsCatId="simple" csTypeId="urn:microsoft.com/office/officeart/2005/8/colors/colorful2" csCatId="colorful"/>
      <dgm:spPr/>
      <dgm:t>
        <a:bodyPr/>
        <a:lstStyle/>
        <a:p>
          <a:endParaRPr lang="en-US"/>
        </a:p>
      </dgm:t>
    </dgm:pt>
    <dgm:pt modelId="{EEAFABCE-69A8-4DF5-8638-4CD4C1FB2874}">
      <dgm:prSet/>
      <dgm:spPr/>
      <dgm:t>
        <a:bodyPr/>
        <a:lstStyle/>
        <a:p>
          <a:r>
            <a:rPr lang="en-SG"/>
            <a:t>Epistemological </a:t>
          </a:r>
          <a:r>
            <a:rPr lang="ja-JP"/>
            <a:t>知识论 </a:t>
          </a:r>
          <a:endParaRPr lang="en-US"/>
        </a:p>
      </dgm:t>
    </dgm:pt>
    <dgm:pt modelId="{12F2C5FB-87CF-4608-9341-5CF58DE1F2F1}" type="parTrans" cxnId="{33F63ABB-219A-46FA-8D00-9F7B4CAFA94A}">
      <dgm:prSet/>
      <dgm:spPr/>
      <dgm:t>
        <a:bodyPr/>
        <a:lstStyle/>
        <a:p>
          <a:endParaRPr lang="en-US"/>
        </a:p>
      </dgm:t>
    </dgm:pt>
    <dgm:pt modelId="{965A01EE-0865-42D7-A831-A5B4E9EE1043}" type="sibTrans" cxnId="{33F63ABB-219A-46FA-8D00-9F7B4CAFA94A}">
      <dgm:prSet/>
      <dgm:spPr/>
      <dgm:t>
        <a:bodyPr/>
        <a:lstStyle/>
        <a:p>
          <a:endParaRPr lang="en-US"/>
        </a:p>
      </dgm:t>
    </dgm:pt>
    <dgm:pt modelId="{E3B11C6F-1E70-4A46-99E5-26D6ADD56093}">
      <dgm:prSet custT="1"/>
      <dgm:spPr/>
      <dgm:t>
        <a:bodyPr/>
        <a:lstStyle/>
        <a:p>
          <a:r>
            <a:rPr lang="en-SG" sz="2300" b="1"/>
            <a:t>How </a:t>
          </a:r>
          <a:r>
            <a:rPr lang="zh-CN" sz="2300" b="1"/>
            <a:t>如何知道 </a:t>
          </a:r>
          <a:r>
            <a:rPr lang="en-SG" sz="2300" b="1"/>
            <a:t>?  </a:t>
          </a:r>
          <a:r>
            <a:rPr lang="en-SG" sz="1600" b="1"/>
            <a:t>Epistemology is the study of the nature of knowledge, justification, and the rationality of belief.</a:t>
          </a:r>
          <a:r>
            <a:rPr lang="zh-CN" sz="1600" b="1"/>
            <a:t> </a:t>
          </a:r>
          <a:r>
            <a:rPr lang="ja-JP" sz="2300" b="1"/>
            <a:t>探讨知识的本质、起源和范围的一个哲学分支</a:t>
          </a:r>
          <a:endParaRPr lang="en-US" sz="2300" b="1"/>
        </a:p>
      </dgm:t>
    </dgm:pt>
    <dgm:pt modelId="{4F8E05B0-805C-4167-AB83-5CCED3D76BB4}" type="parTrans" cxnId="{6C4BD748-8BA2-4310-B6DB-5A99E2A43CEB}">
      <dgm:prSet/>
      <dgm:spPr/>
      <dgm:t>
        <a:bodyPr/>
        <a:lstStyle/>
        <a:p>
          <a:endParaRPr lang="en-US"/>
        </a:p>
      </dgm:t>
    </dgm:pt>
    <dgm:pt modelId="{74E02B64-ABCC-4979-90BB-ED0D09B4E5BC}" type="sibTrans" cxnId="{6C4BD748-8BA2-4310-B6DB-5A99E2A43CEB}">
      <dgm:prSet/>
      <dgm:spPr/>
      <dgm:t>
        <a:bodyPr/>
        <a:lstStyle/>
        <a:p>
          <a:endParaRPr lang="en-US"/>
        </a:p>
      </dgm:t>
    </dgm:pt>
    <dgm:pt modelId="{05662429-B1E9-2645-BE08-B8AAAF7AA65C}" type="pres">
      <dgm:prSet presAssocID="{52797439-30A9-4126-817D-392557787AC3}" presName="linear" presStyleCnt="0">
        <dgm:presLayoutVars>
          <dgm:animLvl val="lvl"/>
          <dgm:resizeHandles val="exact"/>
        </dgm:presLayoutVars>
      </dgm:prSet>
      <dgm:spPr/>
    </dgm:pt>
    <dgm:pt modelId="{626A95E3-46C0-3741-AB51-0BFA8BFC6786}" type="pres">
      <dgm:prSet presAssocID="{EEAFABCE-69A8-4DF5-8638-4CD4C1FB2874}" presName="parentText" presStyleLbl="node1" presStyleIdx="0" presStyleCnt="2">
        <dgm:presLayoutVars>
          <dgm:chMax val="0"/>
          <dgm:bulletEnabled val="1"/>
        </dgm:presLayoutVars>
      </dgm:prSet>
      <dgm:spPr/>
    </dgm:pt>
    <dgm:pt modelId="{080817F0-74A0-3749-A78C-6E684D566AB9}" type="pres">
      <dgm:prSet presAssocID="{965A01EE-0865-42D7-A831-A5B4E9EE1043}" presName="spacer" presStyleCnt="0"/>
      <dgm:spPr/>
    </dgm:pt>
    <dgm:pt modelId="{F38E52FB-6E27-5E42-8D16-BECE690A5D35}" type="pres">
      <dgm:prSet presAssocID="{E3B11C6F-1E70-4A46-99E5-26D6ADD56093}" presName="parentText" presStyleLbl="node1" presStyleIdx="1" presStyleCnt="2">
        <dgm:presLayoutVars>
          <dgm:chMax val="0"/>
          <dgm:bulletEnabled val="1"/>
        </dgm:presLayoutVars>
      </dgm:prSet>
      <dgm:spPr/>
    </dgm:pt>
  </dgm:ptLst>
  <dgm:cxnLst>
    <dgm:cxn modelId="{FEF6D22E-D357-2F40-9DB5-E5ED983944EA}" type="presOf" srcId="{52797439-30A9-4126-817D-392557787AC3}" destId="{05662429-B1E9-2645-BE08-B8AAAF7AA65C}" srcOrd="0" destOrd="0" presId="urn:microsoft.com/office/officeart/2005/8/layout/vList2"/>
    <dgm:cxn modelId="{6C4BD748-8BA2-4310-B6DB-5A99E2A43CEB}" srcId="{52797439-30A9-4126-817D-392557787AC3}" destId="{E3B11C6F-1E70-4A46-99E5-26D6ADD56093}" srcOrd="1" destOrd="0" parTransId="{4F8E05B0-805C-4167-AB83-5CCED3D76BB4}" sibTransId="{74E02B64-ABCC-4979-90BB-ED0D09B4E5BC}"/>
    <dgm:cxn modelId="{A56E7789-DE3E-7544-B76B-0DD17EC0B2F2}" type="presOf" srcId="{E3B11C6F-1E70-4A46-99E5-26D6ADD56093}" destId="{F38E52FB-6E27-5E42-8D16-BECE690A5D35}" srcOrd="0" destOrd="0" presId="urn:microsoft.com/office/officeart/2005/8/layout/vList2"/>
    <dgm:cxn modelId="{BC2EB4B6-D201-9C4E-8A09-BAAE9C131D6F}" type="presOf" srcId="{EEAFABCE-69A8-4DF5-8638-4CD4C1FB2874}" destId="{626A95E3-46C0-3741-AB51-0BFA8BFC6786}" srcOrd="0" destOrd="0" presId="urn:microsoft.com/office/officeart/2005/8/layout/vList2"/>
    <dgm:cxn modelId="{33F63ABB-219A-46FA-8D00-9F7B4CAFA94A}" srcId="{52797439-30A9-4126-817D-392557787AC3}" destId="{EEAFABCE-69A8-4DF5-8638-4CD4C1FB2874}" srcOrd="0" destOrd="0" parTransId="{12F2C5FB-87CF-4608-9341-5CF58DE1F2F1}" sibTransId="{965A01EE-0865-42D7-A831-A5B4E9EE1043}"/>
    <dgm:cxn modelId="{062A09F5-0B25-624A-8A1D-81E17501009F}" type="presParOf" srcId="{05662429-B1E9-2645-BE08-B8AAAF7AA65C}" destId="{626A95E3-46C0-3741-AB51-0BFA8BFC6786}" srcOrd="0" destOrd="0" presId="urn:microsoft.com/office/officeart/2005/8/layout/vList2"/>
    <dgm:cxn modelId="{899E4437-D1DD-8645-A42A-FC777DCF8F55}" type="presParOf" srcId="{05662429-B1E9-2645-BE08-B8AAAF7AA65C}" destId="{080817F0-74A0-3749-A78C-6E684D566AB9}" srcOrd="1" destOrd="0" presId="urn:microsoft.com/office/officeart/2005/8/layout/vList2"/>
    <dgm:cxn modelId="{9498FEA7-3D1A-B045-9298-DFE1A73F660C}" type="presParOf" srcId="{05662429-B1E9-2645-BE08-B8AAAF7AA65C}" destId="{F38E52FB-6E27-5E42-8D16-BECE690A5D35}"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6A95E3-46C0-3741-AB51-0BFA8BFC6786}">
      <dsp:nvSpPr>
        <dsp:cNvPr id="0" name=""/>
        <dsp:cNvSpPr/>
      </dsp:nvSpPr>
      <dsp:spPr>
        <a:xfrm>
          <a:off x="0" y="491529"/>
          <a:ext cx="6496050" cy="1732550"/>
        </a:xfrm>
        <a:prstGeom prst="roundRect">
          <a:avLst/>
        </a:prstGeom>
        <a:gradFill rotWithShape="0">
          <a:gsLst>
            <a:gs pos="0">
              <a:schemeClr val="accent2">
                <a:hueOff val="0"/>
                <a:satOff val="0"/>
                <a:lumOff val="0"/>
                <a:alphaOff val="0"/>
                <a:tint val="98000"/>
                <a:lumMod val="114000"/>
              </a:schemeClr>
            </a:gs>
            <a:gs pos="100000">
              <a:schemeClr val="accent2">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l" defTabSz="1911350">
            <a:lnSpc>
              <a:spcPct val="90000"/>
            </a:lnSpc>
            <a:spcBef>
              <a:spcPct val="0"/>
            </a:spcBef>
            <a:spcAft>
              <a:spcPct val="35000"/>
            </a:spcAft>
            <a:buNone/>
          </a:pPr>
          <a:r>
            <a:rPr lang="en-SG" sz="4300" kern="1200"/>
            <a:t>Epistemological </a:t>
          </a:r>
          <a:r>
            <a:rPr lang="ja-JP" sz="4300" kern="1200"/>
            <a:t>知识论 </a:t>
          </a:r>
          <a:endParaRPr lang="en-US" sz="4300" kern="1200"/>
        </a:p>
      </dsp:txBody>
      <dsp:txXfrm>
        <a:off x="84576" y="576105"/>
        <a:ext cx="6326898" cy="1563398"/>
      </dsp:txXfrm>
    </dsp:sp>
    <dsp:sp modelId="{F38E52FB-6E27-5E42-8D16-BECE690A5D35}">
      <dsp:nvSpPr>
        <dsp:cNvPr id="0" name=""/>
        <dsp:cNvSpPr/>
      </dsp:nvSpPr>
      <dsp:spPr>
        <a:xfrm>
          <a:off x="0" y="2347920"/>
          <a:ext cx="6496050" cy="1732550"/>
        </a:xfrm>
        <a:prstGeom prst="roundRect">
          <a:avLst/>
        </a:prstGeom>
        <a:gradFill rotWithShape="0">
          <a:gsLst>
            <a:gs pos="0">
              <a:schemeClr val="accent2">
                <a:hueOff val="1354814"/>
                <a:satOff val="-6632"/>
                <a:lumOff val="3725"/>
                <a:alphaOff val="0"/>
                <a:tint val="98000"/>
                <a:lumMod val="114000"/>
              </a:schemeClr>
            </a:gs>
            <a:gs pos="100000">
              <a:schemeClr val="accent2">
                <a:hueOff val="1354814"/>
                <a:satOff val="-6632"/>
                <a:lumOff val="3725"/>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SG" sz="2300" b="1" kern="1200"/>
            <a:t>How </a:t>
          </a:r>
          <a:r>
            <a:rPr lang="zh-CN" sz="2300" b="1" kern="1200"/>
            <a:t>如何知道 </a:t>
          </a:r>
          <a:r>
            <a:rPr lang="en-SG" sz="2300" b="1" kern="1200"/>
            <a:t>?  </a:t>
          </a:r>
          <a:r>
            <a:rPr lang="en-SG" sz="1600" b="1" kern="1200"/>
            <a:t>Epistemology is the study of the nature of knowledge, justification, and the rationality of belief.</a:t>
          </a:r>
          <a:r>
            <a:rPr lang="zh-CN" sz="1600" b="1" kern="1200"/>
            <a:t> </a:t>
          </a:r>
          <a:r>
            <a:rPr lang="ja-JP" sz="2300" b="1" kern="1200"/>
            <a:t>探讨知识的本质、起源和范围的一个哲学分支</a:t>
          </a:r>
          <a:endParaRPr lang="en-US" sz="2300" b="1" kern="1200"/>
        </a:p>
      </dsp:txBody>
      <dsp:txXfrm>
        <a:off x="84576" y="2432496"/>
        <a:ext cx="6326898" cy="1563398"/>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A58D729-A9D4-AD40-81FB-86E5BA0713C3}" type="datetimeFigureOut">
              <a:rPr lang="en-US" smtClean="0"/>
              <a:t>8/19/25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18A367-E415-D24E-987D-38A26BECAD5E}" type="slidenum">
              <a:rPr lang="en-US" smtClean="0"/>
              <a:t>‹#›</a:t>
            </a:fld>
            <a:endParaRPr lang="en-US"/>
          </a:p>
        </p:txBody>
      </p:sp>
    </p:spTree>
    <p:extLst>
      <p:ext uri="{BB962C8B-B14F-4D97-AF65-F5344CB8AC3E}">
        <p14:creationId xmlns:p14="http://schemas.microsoft.com/office/powerpoint/2010/main" val="17250729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18A367-E415-D24E-987D-38A26BECAD5E}" type="slidenum">
              <a:rPr lang="en-US" smtClean="0"/>
              <a:t>26</a:t>
            </a:fld>
            <a:endParaRPr lang="en-US"/>
          </a:p>
        </p:txBody>
      </p:sp>
    </p:spTree>
    <p:extLst>
      <p:ext uri="{BB962C8B-B14F-4D97-AF65-F5344CB8AC3E}">
        <p14:creationId xmlns:p14="http://schemas.microsoft.com/office/powerpoint/2010/main" val="18357590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F4EFBA-3A39-EB3B-A967-481DF8CD42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D2A07D-776D-7520-4BD8-B47E56F283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367F945-0F09-B338-2C98-45D96A87BA8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901B3B9-334E-E88B-D5A9-403F91D90A9F}"/>
              </a:ext>
            </a:extLst>
          </p:cNvPr>
          <p:cNvSpPr>
            <a:spLocks noGrp="1"/>
          </p:cNvSpPr>
          <p:nvPr>
            <p:ph type="sldNum" sz="quarter" idx="5"/>
          </p:nvPr>
        </p:nvSpPr>
        <p:spPr/>
        <p:txBody>
          <a:bodyPr/>
          <a:lstStyle/>
          <a:p>
            <a:fld id="{7F18A367-E415-D24E-987D-38A26BECAD5E}" type="slidenum">
              <a:rPr lang="en-US" smtClean="0"/>
              <a:t>47</a:t>
            </a:fld>
            <a:endParaRPr lang="en-US"/>
          </a:p>
        </p:txBody>
      </p:sp>
    </p:spTree>
    <p:extLst>
      <p:ext uri="{BB962C8B-B14F-4D97-AF65-F5344CB8AC3E}">
        <p14:creationId xmlns:p14="http://schemas.microsoft.com/office/powerpoint/2010/main" val="33881405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67608E-EF55-6807-9BEA-9E12817DDE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976608-C75A-6DC9-5182-6BF3F677B1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55A3E87-B018-3B48-FB9F-FADD0649A12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4D1F432-AFFA-28CE-B8BE-4999E75E1858}"/>
              </a:ext>
            </a:extLst>
          </p:cNvPr>
          <p:cNvSpPr>
            <a:spLocks noGrp="1"/>
          </p:cNvSpPr>
          <p:nvPr>
            <p:ph type="sldNum" sz="quarter" idx="5"/>
          </p:nvPr>
        </p:nvSpPr>
        <p:spPr/>
        <p:txBody>
          <a:bodyPr/>
          <a:lstStyle/>
          <a:p>
            <a:fld id="{7F18A367-E415-D24E-987D-38A26BECAD5E}" type="slidenum">
              <a:rPr lang="en-US" smtClean="0"/>
              <a:t>48</a:t>
            </a:fld>
            <a:endParaRPr lang="en-US"/>
          </a:p>
        </p:txBody>
      </p:sp>
    </p:spTree>
    <p:extLst>
      <p:ext uri="{BB962C8B-B14F-4D97-AF65-F5344CB8AC3E}">
        <p14:creationId xmlns:p14="http://schemas.microsoft.com/office/powerpoint/2010/main" val="31443234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B75B5A-1753-26E6-904D-834001E1DE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F3BDD4-46D8-BFAB-5E47-5C5128CF32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B1336D9-BADC-95CC-7F2E-4AC1A06CCA2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538E11C-A232-E08A-79F8-19468D28C1CC}"/>
              </a:ext>
            </a:extLst>
          </p:cNvPr>
          <p:cNvSpPr>
            <a:spLocks noGrp="1"/>
          </p:cNvSpPr>
          <p:nvPr>
            <p:ph type="sldNum" sz="quarter" idx="5"/>
          </p:nvPr>
        </p:nvSpPr>
        <p:spPr/>
        <p:txBody>
          <a:bodyPr/>
          <a:lstStyle/>
          <a:p>
            <a:fld id="{7F18A367-E415-D24E-987D-38A26BECAD5E}" type="slidenum">
              <a:rPr lang="en-US" smtClean="0"/>
              <a:t>49</a:t>
            </a:fld>
            <a:endParaRPr lang="en-US"/>
          </a:p>
        </p:txBody>
      </p:sp>
    </p:spTree>
    <p:extLst>
      <p:ext uri="{BB962C8B-B14F-4D97-AF65-F5344CB8AC3E}">
        <p14:creationId xmlns:p14="http://schemas.microsoft.com/office/powerpoint/2010/main" val="15770808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18A367-E415-D24E-987D-38A26BECAD5E}" type="slidenum">
              <a:rPr lang="en-US" smtClean="0"/>
              <a:t>27</a:t>
            </a:fld>
            <a:endParaRPr lang="en-US"/>
          </a:p>
        </p:txBody>
      </p:sp>
    </p:spTree>
    <p:extLst>
      <p:ext uri="{BB962C8B-B14F-4D97-AF65-F5344CB8AC3E}">
        <p14:creationId xmlns:p14="http://schemas.microsoft.com/office/powerpoint/2010/main" val="7233899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18A367-E415-D24E-987D-38A26BECAD5E}" type="slidenum">
              <a:rPr lang="en-US" smtClean="0"/>
              <a:t>40</a:t>
            </a:fld>
            <a:endParaRPr lang="en-US"/>
          </a:p>
        </p:txBody>
      </p:sp>
    </p:spTree>
    <p:extLst>
      <p:ext uri="{BB962C8B-B14F-4D97-AF65-F5344CB8AC3E}">
        <p14:creationId xmlns:p14="http://schemas.microsoft.com/office/powerpoint/2010/main" val="13779845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A06AA3-02F0-33F7-E151-1735B15B8F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92C2EF-5F40-A8A2-DD1C-2E91A64B9B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F0CB39-F508-2E25-5889-3C2E643FEDD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982CAA6-7D66-9905-A677-E7E03F67E3CA}"/>
              </a:ext>
            </a:extLst>
          </p:cNvPr>
          <p:cNvSpPr>
            <a:spLocks noGrp="1"/>
          </p:cNvSpPr>
          <p:nvPr>
            <p:ph type="sldNum" sz="quarter" idx="5"/>
          </p:nvPr>
        </p:nvSpPr>
        <p:spPr/>
        <p:txBody>
          <a:bodyPr/>
          <a:lstStyle/>
          <a:p>
            <a:fld id="{7F18A367-E415-D24E-987D-38A26BECAD5E}" type="slidenum">
              <a:rPr lang="en-US" smtClean="0"/>
              <a:t>41</a:t>
            </a:fld>
            <a:endParaRPr lang="en-US"/>
          </a:p>
        </p:txBody>
      </p:sp>
    </p:spTree>
    <p:extLst>
      <p:ext uri="{BB962C8B-B14F-4D97-AF65-F5344CB8AC3E}">
        <p14:creationId xmlns:p14="http://schemas.microsoft.com/office/powerpoint/2010/main" val="22032732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18A367-E415-D24E-987D-38A26BECAD5E}" type="slidenum">
              <a:rPr lang="en-US" smtClean="0"/>
              <a:t>42</a:t>
            </a:fld>
            <a:endParaRPr lang="en-US"/>
          </a:p>
        </p:txBody>
      </p:sp>
    </p:spTree>
    <p:extLst>
      <p:ext uri="{BB962C8B-B14F-4D97-AF65-F5344CB8AC3E}">
        <p14:creationId xmlns:p14="http://schemas.microsoft.com/office/powerpoint/2010/main" val="26012694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18A367-E415-D24E-987D-38A26BECAD5E}" type="slidenum">
              <a:rPr lang="en-US" smtClean="0"/>
              <a:t>43</a:t>
            </a:fld>
            <a:endParaRPr lang="en-US"/>
          </a:p>
        </p:txBody>
      </p:sp>
    </p:spTree>
    <p:extLst>
      <p:ext uri="{BB962C8B-B14F-4D97-AF65-F5344CB8AC3E}">
        <p14:creationId xmlns:p14="http://schemas.microsoft.com/office/powerpoint/2010/main" val="37244813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18A367-E415-D24E-987D-38A26BECAD5E}" type="slidenum">
              <a:rPr lang="en-US" smtClean="0"/>
              <a:t>44</a:t>
            </a:fld>
            <a:endParaRPr lang="en-US"/>
          </a:p>
        </p:txBody>
      </p:sp>
    </p:spTree>
    <p:extLst>
      <p:ext uri="{BB962C8B-B14F-4D97-AF65-F5344CB8AC3E}">
        <p14:creationId xmlns:p14="http://schemas.microsoft.com/office/powerpoint/2010/main" val="2264110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18A367-E415-D24E-987D-38A26BECAD5E}" type="slidenum">
              <a:rPr lang="en-US" smtClean="0"/>
              <a:t>45</a:t>
            </a:fld>
            <a:endParaRPr lang="en-US"/>
          </a:p>
        </p:txBody>
      </p:sp>
    </p:spTree>
    <p:extLst>
      <p:ext uri="{BB962C8B-B14F-4D97-AF65-F5344CB8AC3E}">
        <p14:creationId xmlns:p14="http://schemas.microsoft.com/office/powerpoint/2010/main" val="19531330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18A367-E415-D24E-987D-38A26BECAD5E}" type="slidenum">
              <a:rPr lang="en-US" smtClean="0"/>
              <a:t>46</a:t>
            </a:fld>
            <a:endParaRPr lang="en-US"/>
          </a:p>
        </p:txBody>
      </p:sp>
    </p:spTree>
    <p:extLst>
      <p:ext uri="{BB962C8B-B14F-4D97-AF65-F5344CB8AC3E}">
        <p14:creationId xmlns:p14="http://schemas.microsoft.com/office/powerpoint/2010/main" val="16814195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GB"/>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dirty="0"/>
              <a:t>8/19/25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GB"/>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8/19/25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GB"/>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8/19/25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GB"/>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GB"/>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8/19/25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GB"/>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8/19/25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GB"/>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8/19/25</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GB"/>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8/19/25</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8/19/25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GB"/>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8/19/25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3"/>
          <p:cNvSpPr>
            <a:spLocks noGrp="1"/>
          </p:cNvSpPr>
          <p:nvPr>
            <p:ph type="dt" sz="half" idx="10"/>
          </p:nvPr>
        </p:nvSpPr>
        <p:spPr/>
        <p:txBody>
          <a:bodyPr/>
          <a:lstStyle/>
          <a:p>
            <a:fld id="{4509A250-FF31-4206-8172-F9D3106AACB1}" type="datetimeFigureOut">
              <a:rPr lang="en-US" dirty="0"/>
              <a:t>8/19/25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GB"/>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9796027F-7875-4030-9381-8BD8C4F21935}" type="datetimeFigureOut">
              <a:rPr lang="en-US" dirty="0"/>
              <a:t>8/19/25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9796027F-7875-4030-9381-8BD8C4F21935}" type="datetimeFigureOut">
              <a:rPr lang="en-US" dirty="0"/>
              <a:t>8/19/25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9796027F-7875-4030-9381-8BD8C4F21935}" type="datetimeFigureOut">
              <a:rPr lang="en-US" dirty="0"/>
              <a:t>8/19/25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7" name="Date Placeholder 2"/>
          <p:cNvSpPr>
            <a:spLocks noGrp="1"/>
          </p:cNvSpPr>
          <p:nvPr>
            <p:ph type="dt" sz="half" idx="10"/>
          </p:nvPr>
        </p:nvSpPr>
        <p:spPr/>
        <p:txBody>
          <a:bodyPr/>
          <a:lstStyle/>
          <a:p>
            <a:fld id="{4509A250-FF31-4206-8172-F9D3106AACB1}" type="datetimeFigureOut">
              <a:rPr lang="en-US" dirty="0"/>
              <a:t>8/19/25</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09A250-FF31-4206-8172-F9D3106AACB1}" type="datetimeFigureOut">
              <a:rPr lang="en-US" dirty="0"/>
              <a:t>8/19/25</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GB"/>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7" name="Date Placeholder 4"/>
          <p:cNvSpPr>
            <a:spLocks noGrp="1"/>
          </p:cNvSpPr>
          <p:nvPr>
            <p:ph type="dt" sz="half" idx="10"/>
          </p:nvPr>
        </p:nvSpPr>
        <p:spPr/>
        <p:txBody>
          <a:bodyPr/>
          <a:lstStyle/>
          <a:p>
            <a:fld id="{4509A250-FF31-4206-8172-F9D3106AACB1}" type="datetimeFigureOut">
              <a:rPr lang="en-US" dirty="0"/>
              <a:t>8/19/25</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GB"/>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8/19/25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GB"/>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AAD347D-5ACD-4C99-B74B-A9C85AD731AF}" type="datetimeFigureOut">
              <a:rPr lang="en-US" dirty="0"/>
              <a:t>8/19/25</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02111984F565}" type="slidenum">
              <a:rPr lang="en-US" dirty="0"/>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64" r:id="rId12"/>
    <p:sldLayoutId id="2147483662" r:id="rId13"/>
    <p:sldLayoutId id="2147483669" r:id="rId14"/>
    <p:sldLayoutId id="2147483670" r:id="rId15"/>
    <p:sldLayoutId id="2147483658" r:id="rId16"/>
    <p:sldLayoutId id="2147483659" r:id="rId17"/>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hyperlink" Target="https://ref.ly/logosres/plgtcsjstfctblf?ref=Page.p+44&amp;off=1411&amp;ctx=omehow+they+are+one.~+The+Nicene+Creed+sa"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png"/><Relationship Id="rId7"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5.pn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5.png"/><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7.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5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hyperlink" Target="https://ref.ly/logosres/framecvt?ref=Page.p+76&amp;off=511&amp;ctx=ok+to+God+in+faith.+~We+are+to+understand"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5.png"/><Relationship Id="rId4" Type="http://schemas.openxmlformats.org/officeDocument/2006/relationships/image" Target="../media/image4.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2.png"/><Relationship Id="rId7" Type="http://schemas.openxmlformats.org/officeDocument/2006/relationships/image" Target="../media/image40.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325B2D-45EA-8C41-A2D7-733BCDA35A48}"/>
              </a:ext>
            </a:extLst>
          </p:cNvPr>
          <p:cNvSpPr>
            <a:spLocks noGrp="1"/>
          </p:cNvSpPr>
          <p:nvPr>
            <p:ph type="ctrTitle"/>
          </p:nvPr>
        </p:nvSpPr>
        <p:spPr/>
        <p:txBody>
          <a:bodyPr/>
          <a:lstStyle/>
          <a:p>
            <a:r>
              <a:rPr lang="ja-JP" altLang="en-US"/>
              <a:t>护教学</a:t>
            </a:r>
            <a:r>
              <a:rPr lang="zh-CN" altLang="en-US" dirty="0"/>
              <a:t> </a:t>
            </a:r>
            <a:r>
              <a:rPr lang="en-US" altLang="zh-CN" dirty="0"/>
              <a:t>02</a:t>
            </a:r>
            <a:r>
              <a:rPr lang="zh-CN" altLang="en-US" dirty="0"/>
              <a:t> </a:t>
            </a:r>
            <a:endParaRPr lang="en-US" dirty="0"/>
          </a:p>
        </p:txBody>
      </p:sp>
      <p:sp>
        <p:nvSpPr>
          <p:cNvPr id="3" name="Subtitle 2">
            <a:extLst>
              <a:ext uri="{FF2B5EF4-FFF2-40B4-BE49-F238E27FC236}">
                <a16:creationId xmlns:a16="http://schemas.microsoft.com/office/drawing/2014/main" id="{39CC97EA-3956-5D4D-AFB7-DA035B478581}"/>
              </a:ext>
            </a:extLst>
          </p:cNvPr>
          <p:cNvSpPr>
            <a:spLocks noGrp="1"/>
          </p:cNvSpPr>
          <p:nvPr>
            <p:ph type="subTitle" idx="1"/>
          </p:nvPr>
        </p:nvSpPr>
        <p:spPr/>
        <p:txBody>
          <a:bodyPr/>
          <a:lstStyle/>
          <a:p>
            <a:r>
              <a:rPr lang="en-US" dirty="0"/>
              <a:t>Apologetics 02 </a:t>
            </a:r>
          </a:p>
        </p:txBody>
      </p:sp>
    </p:spTree>
    <p:extLst>
      <p:ext uri="{BB962C8B-B14F-4D97-AF65-F5344CB8AC3E}">
        <p14:creationId xmlns:p14="http://schemas.microsoft.com/office/powerpoint/2010/main" val="23445253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19E586F6-D068-DB45-A755-005ABC369180}"/>
              </a:ext>
            </a:extLst>
          </p:cNvPr>
          <p:cNvSpPr>
            <a:spLocks noGrp="1"/>
          </p:cNvSpPr>
          <p:nvPr>
            <p:ph type="title"/>
          </p:nvPr>
        </p:nvSpPr>
        <p:spPr>
          <a:xfrm>
            <a:off x="646111" y="117894"/>
            <a:ext cx="9827156" cy="1400530"/>
          </a:xfrm>
        </p:spPr>
        <p:txBody>
          <a:bodyPr/>
          <a:lstStyle/>
          <a:p>
            <a:r>
              <a:rPr lang="ja-JP" altLang="en-US">
                <a:latin typeface="Hei" pitchFamily="2" charset="-122"/>
              </a:rPr>
              <a:t>神是三一</a:t>
            </a:r>
            <a:endParaRPr lang="en-US" dirty="0">
              <a:latin typeface="Hei" pitchFamily="2" charset="-122"/>
              <a:ea typeface="Hei" pitchFamily="2" charset="-122"/>
            </a:endParaRPr>
          </a:p>
        </p:txBody>
      </p:sp>
      <p:pic>
        <p:nvPicPr>
          <p:cNvPr id="1028" name="Picture 4">
            <a:extLst>
              <a:ext uri="{FF2B5EF4-FFF2-40B4-BE49-F238E27FC236}">
                <a16:creationId xmlns:a16="http://schemas.microsoft.com/office/drawing/2014/main" id="{806CE4CF-3639-B640-8E36-D79B41B47E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9078" y="2916284"/>
            <a:ext cx="4173161" cy="372454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3B023087-500F-1B44-9B4E-B4F6F82DA503}"/>
              </a:ext>
            </a:extLst>
          </p:cNvPr>
          <p:cNvSpPr/>
          <p:nvPr/>
        </p:nvSpPr>
        <p:spPr>
          <a:xfrm>
            <a:off x="646111" y="1024780"/>
            <a:ext cx="7417415" cy="1689693"/>
          </a:xfrm>
          <a:prstGeom prst="rect">
            <a:avLst/>
          </a:prstGeom>
        </p:spPr>
        <p:txBody>
          <a:bodyPr wrap="none">
            <a:spAutoFit/>
          </a:bodyPr>
          <a:lstStyle/>
          <a:p>
            <a:pPr>
              <a:lnSpc>
                <a:spcPct val="150000"/>
              </a:lnSpc>
            </a:pPr>
            <a:r>
              <a:rPr lang="ja-JP" altLang="en-SG" sz="2400">
                <a:latin typeface="Hei" pitchFamily="2" charset="-122"/>
              </a:rPr>
              <a:t>一</a:t>
            </a:r>
            <a:r>
              <a:rPr lang="ja-JP" altLang="en-US" sz="2400">
                <a:latin typeface="Hei" pitchFamily="2" charset="-122"/>
              </a:rPr>
              <a:t>与众</a:t>
            </a:r>
            <a:r>
              <a:rPr lang="zh-CN" altLang="en-US" sz="2400" dirty="0">
                <a:latin typeface="Hei" pitchFamily="2" charset="-122"/>
                <a:ea typeface="Hei" pitchFamily="2" charset="-122"/>
              </a:rPr>
              <a:t> </a:t>
            </a:r>
            <a:endParaRPr lang="en-SG" altLang="zh-CN" sz="2400" dirty="0">
              <a:latin typeface="Hei" pitchFamily="2" charset="-122"/>
              <a:ea typeface="Hei" pitchFamily="2" charset="-122"/>
            </a:endParaRPr>
          </a:p>
          <a:p>
            <a:pPr>
              <a:lnSpc>
                <a:spcPct val="150000"/>
              </a:lnSpc>
            </a:pPr>
            <a:r>
              <a:rPr lang="zh-CN" altLang="en-US" sz="2400" dirty="0">
                <a:latin typeface="Hei" pitchFamily="2" charset="-122"/>
                <a:ea typeface="Hei" pitchFamily="2" charset="-122"/>
              </a:rPr>
              <a:t>统一性和多元性 </a:t>
            </a:r>
            <a:r>
              <a:rPr lang="en-US" altLang="zh-CN" dirty="0">
                <a:latin typeface="Hei" pitchFamily="2" charset="-122"/>
                <a:ea typeface="Hei" pitchFamily="2" charset="-122"/>
              </a:rPr>
              <a:t>unity and diversity</a:t>
            </a:r>
          </a:p>
          <a:p>
            <a:pPr>
              <a:lnSpc>
                <a:spcPct val="150000"/>
              </a:lnSpc>
            </a:pPr>
            <a:r>
              <a:rPr lang="zh-CN" altLang="en-US" sz="2400" dirty="0">
                <a:latin typeface="Hei" pitchFamily="2" charset="-122"/>
                <a:ea typeface="Hei" pitchFamily="2" charset="-122"/>
              </a:rPr>
              <a:t>绝对的一 与 绝对的三 </a:t>
            </a:r>
            <a:r>
              <a:rPr lang="en-US" altLang="zh-CN" dirty="0">
                <a:latin typeface="Hei" pitchFamily="2" charset="-122"/>
                <a:ea typeface="Hei" pitchFamily="2" charset="-122"/>
              </a:rPr>
              <a:t>absolute one and and absolute three  </a:t>
            </a:r>
            <a:endParaRPr lang="zh-CN" altLang="en-US" sz="2400" dirty="0">
              <a:latin typeface="Songti TC" panose="02010600040101010101" pitchFamily="2" charset="-120"/>
              <a:ea typeface="Songti TC" panose="02010600040101010101" pitchFamily="2" charset="-120"/>
            </a:endParaRPr>
          </a:p>
        </p:txBody>
      </p:sp>
    </p:spTree>
    <p:extLst>
      <p:ext uri="{BB962C8B-B14F-4D97-AF65-F5344CB8AC3E}">
        <p14:creationId xmlns:p14="http://schemas.microsoft.com/office/powerpoint/2010/main" val="5615523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616184-DEB4-B71E-CA8E-C63435DB8233}"/>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46F6C5C3-9AE6-2CC2-406A-BB6BEF994B66}"/>
              </a:ext>
            </a:extLst>
          </p:cNvPr>
          <p:cNvSpPr>
            <a:spLocks noGrp="1"/>
          </p:cNvSpPr>
          <p:nvPr>
            <p:ph type="title"/>
          </p:nvPr>
        </p:nvSpPr>
        <p:spPr>
          <a:xfrm>
            <a:off x="646111" y="117894"/>
            <a:ext cx="9827156" cy="1400530"/>
          </a:xfrm>
        </p:spPr>
        <p:txBody>
          <a:bodyPr/>
          <a:lstStyle/>
          <a:p>
            <a:r>
              <a:rPr lang="ja-JP" altLang="en-US">
                <a:latin typeface="Hei" pitchFamily="2" charset="-122"/>
              </a:rPr>
              <a:t>神是三一</a:t>
            </a:r>
            <a:endParaRPr lang="en-US" dirty="0">
              <a:latin typeface="Hei" pitchFamily="2" charset="-122"/>
              <a:ea typeface="Hei" pitchFamily="2" charset="-122"/>
            </a:endParaRPr>
          </a:p>
        </p:txBody>
      </p:sp>
      <p:sp>
        <p:nvSpPr>
          <p:cNvPr id="8" name="Rectangle 7">
            <a:extLst>
              <a:ext uri="{FF2B5EF4-FFF2-40B4-BE49-F238E27FC236}">
                <a16:creationId xmlns:a16="http://schemas.microsoft.com/office/drawing/2014/main" id="{38D54CB0-F361-6144-1FC4-8295BE98D441}"/>
              </a:ext>
            </a:extLst>
          </p:cNvPr>
          <p:cNvSpPr/>
          <p:nvPr/>
        </p:nvSpPr>
        <p:spPr>
          <a:xfrm>
            <a:off x="646111" y="1024780"/>
            <a:ext cx="2339102" cy="1689693"/>
          </a:xfrm>
          <a:prstGeom prst="rect">
            <a:avLst/>
          </a:prstGeom>
        </p:spPr>
        <p:txBody>
          <a:bodyPr wrap="none">
            <a:spAutoFit/>
          </a:bodyPr>
          <a:lstStyle/>
          <a:p>
            <a:pPr>
              <a:lnSpc>
                <a:spcPct val="150000"/>
              </a:lnSpc>
            </a:pPr>
            <a:r>
              <a:rPr lang="ja-JP" altLang="en-SG" sz="2400">
                <a:latin typeface="Hei" pitchFamily="2" charset="-122"/>
              </a:rPr>
              <a:t>一</a:t>
            </a:r>
            <a:r>
              <a:rPr lang="ja-JP" altLang="en-US" sz="2400">
                <a:latin typeface="Hei" pitchFamily="2" charset="-122"/>
              </a:rPr>
              <a:t>与众</a:t>
            </a:r>
            <a:r>
              <a:rPr lang="zh-CN" altLang="en-US" sz="2400" dirty="0">
                <a:latin typeface="Hei" pitchFamily="2" charset="-122"/>
                <a:ea typeface="Hei" pitchFamily="2" charset="-122"/>
              </a:rPr>
              <a:t> </a:t>
            </a:r>
            <a:endParaRPr lang="en-SG" altLang="zh-CN" sz="2400" dirty="0">
              <a:latin typeface="Hei" pitchFamily="2" charset="-122"/>
              <a:ea typeface="Hei" pitchFamily="2" charset="-122"/>
            </a:endParaRPr>
          </a:p>
          <a:p>
            <a:pPr>
              <a:lnSpc>
                <a:spcPct val="150000"/>
              </a:lnSpc>
            </a:pPr>
            <a:r>
              <a:rPr lang="zh-CN" altLang="en-US" sz="2400" dirty="0">
                <a:latin typeface="Hei" pitchFamily="2" charset="-122"/>
                <a:ea typeface="Hei" pitchFamily="2" charset="-122"/>
              </a:rPr>
              <a:t>统一性和多元性</a:t>
            </a:r>
            <a:endParaRPr lang="en-SG" altLang="zh-CN" sz="2400" dirty="0">
              <a:latin typeface="Hei" pitchFamily="2" charset="-122"/>
              <a:ea typeface="Hei" pitchFamily="2" charset="-122"/>
            </a:endParaRPr>
          </a:p>
          <a:p>
            <a:pPr>
              <a:lnSpc>
                <a:spcPct val="150000"/>
              </a:lnSpc>
            </a:pPr>
            <a:r>
              <a:rPr lang="zh-CN" altLang="en-US" sz="2400" dirty="0">
                <a:latin typeface="Hei" pitchFamily="2" charset="-122"/>
                <a:ea typeface="Hei" pitchFamily="2" charset="-122"/>
              </a:rPr>
              <a:t> </a:t>
            </a:r>
            <a:r>
              <a:rPr lang="en-US" altLang="zh-CN" dirty="0">
                <a:latin typeface="Hei" pitchFamily="2" charset="-122"/>
                <a:ea typeface="Hei" pitchFamily="2" charset="-122"/>
              </a:rPr>
              <a:t>unity and diversity</a:t>
            </a:r>
          </a:p>
        </p:txBody>
      </p:sp>
      <p:pic>
        <p:nvPicPr>
          <p:cNvPr id="2" name="Picture 1">
            <a:extLst>
              <a:ext uri="{FF2B5EF4-FFF2-40B4-BE49-F238E27FC236}">
                <a16:creationId xmlns:a16="http://schemas.microsoft.com/office/drawing/2014/main" id="{81FB891B-C30D-CFDF-165E-95AD6C376B87}"/>
              </a:ext>
            </a:extLst>
          </p:cNvPr>
          <p:cNvPicPr>
            <a:picLocks noChangeAspect="1"/>
          </p:cNvPicPr>
          <p:nvPr/>
        </p:nvPicPr>
        <p:blipFill>
          <a:blip r:embed="rId2"/>
          <a:stretch>
            <a:fillRect/>
          </a:stretch>
        </p:blipFill>
        <p:spPr>
          <a:xfrm>
            <a:off x="7752522" y="0"/>
            <a:ext cx="4439478" cy="6858000"/>
          </a:xfrm>
          <a:prstGeom prst="rect">
            <a:avLst/>
          </a:prstGeom>
        </p:spPr>
      </p:pic>
      <p:pic>
        <p:nvPicPr>
          <p:cNvPr id="3" name="Picture 2">
            <a:extLst>
              <a:ext uri="{FF2B5EF4-FFF2-40B4-BE49-F238E27FC236}">
                <a16:creationId xmlns:a16="http://schemas.microsoft.com/office/drawing/2014/main" id="{B5713EB0-50AC-A223-F6E0-5AD63B707FDA}"/>
              </a:ext>
            </a:extLst>
          </p:cNvPr>
          <p:cNvPicPr>
            <a:picLocks noChangeAspect="1"/>
          </p:cNvPicPr>
          <p:nvPr/>
        </p:nvPicPr>
        <p:blipFill>
          <a:blip r:embed="rId3"/>
          <a:stretch>
            <a:fillRect/>
          </a:stretch>
        </p:blipFill>
        <p:spPr>
          <a:xfrm>
            <a:off x="3810000" y="0"/>
            <a:ext cx="3942522" cy="6858000"/>
          </a:xfrm>
          <a:prstGeom prst="rect">
            <a:avLst/>
          </a:prstGeom>
        </p:spPr>
      </p:pic>
    </p:spTree>
    <p:extLst>
      <p:ext uri="{BB962C8B-B14F-4D97-AF65-F5344CB8AC3E}">
        <p14:creationId xmlns:p14="http://schemas.microsoft.com/office/powerpoint/2010/main" val="38238972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40404B-1DBA-ED4C-9D4C-E66B09197173}"/>
              </a:ext>
            </a:extLst>
          </p:cNvPr>
          <p:cNvSpPr>
            <a:spLocks noGrp="1"/>
          </p:cNvSpPr>
          <p:nvPr>
            <p:ph type="title"/>
          </p:nvPr>
        </p:nvSpPr>
        <p:spPr>
          <a:xfrm>
            <a:off x="765381" y="98223"/>
            <a:ext cx="9404723" cy="511378"/>
          </a:xfrm>
        </p:spPr>
        <p:txBody>
          <a:bodyPr/>
          <a:lstStyle/>
          <a:p>
            <a:r>
              <a:rPr lang="zh-CN" altLang="en-US" sz="4400" b="1" dirty="0">
                <a:solidFill>
                  <a:srgbClr val="FFC000"/>
                </a:solidFill>
              </a:rPr>
              <a:t>三一</a:t>
            </a:r>
            <a:endParaRPr lang="en-US" dirty="0">
              <a:solidFill>
                <a:srgbClr val="FFC000"/>
              </a:solidFill>
            </a:endParaRPr>
          </a:p>
        </p:txBody>
      </p:sp>
      <p:sp>
        <p:nvSpPr>
          <p:cNvPr id="3" name="Content Placeholder 2">
            <a:extLst>
              <a:ext uri="{FF2B5EF4-FFF2-40B4-BE49-F238E27FC236}">
                <a16:creationId xmlns:a16="http://schemas.microsoft.com/office/drawing/2014/main" id="{CABD4719-8534-FE46-BEDF-223BEAF4A712}"/>
              </a:ext>
            </a:extLst>
          </p:cNvPr>
          <p:cNvSpPr>
            <a:spLocks noGrp="1"/>
          </p:cNvSpPr>
          <p:nvPr>
            <p:ph idx="1"/>
          </p:nvPr>
        </p:nvSpPr>
        <p:spPr>
          <a:xfrm>
            <a:off x="0" y="904461"/>
            <a:ext cx="12284765" cy="5855315"/>
          </a:xfrm>
        </p:spPr>
        <p:txBody>
          <a:bodyPr>
            <a:normAutofit fontScale="85000" lnSpcReduction="10000"/>
          </a:bodyPr>
          <a:lstStyle/>
          <a:p>
            <a:pPr>
              <a:lnSpc>
                <a:spcPct val="150000"/>
              </a:lnSpc>
              <a:spcBef>
                <a:spcPts val="0"/>
              </a:spcBef>
            </a:pPr>
            <a:r>
              <a:rPr lang="en-SG" sz="3000" b="1" dirty="0"/>
              <a:t> </a:t>
            </a:r>
            <a:r>
              <a:rPr lang="zh-CN" altLang="en-US" sz="3000" b="1" dirty="0"/>
              <a:t> </a:t>
            </a:r>
            <a:r>
              <a:rPr lang="zh-CN" altLang="en-US" sz="3500" b="1" dirty="0"/>
              <a:t>尼西亚信经说，祂们是一个“存有</a:t>
            </a:r>
            <a:r>
              <a:rPr lang="en-SG" sz="1900" dirty="0"/>
              <a:t>being</a:t>
            </a:r>
            <a:r>
              <a:rPr lang="zh-CN" altLang="en-US" sz="3500" b="1" dirty="0"/>
              <a:t>”，但有三个“本质</a:t>
            </a:r>
            <a:r>
              <a:rPr lang="en-SG" sz="1900" dirty="0"/>
              <a:t>substances</a:t>
            </a:r>
            <a:r>
              <a:rPr lang="zh-CN" altLang="en-US" sz="3500" b="1" dirty="0"/>
              <a:t>”，或翻译为，一个“本质</a:t>
            </a:r>
            <a:r>
              <a:rPr lang="en-SG" sz="1900" dirty="0"/>
              <a:t>substance</a:t>
            </a:r>
            <a:r>
              <a:rPr lang="zh-CN" altLang="en-US" sz="3500" b="1" dirty="0"/>
              <a:t>”和三个“位格</a:t>
            </a:r>
            <a:r>
              <a:rPr lang="en-SG" sz="2100" dirty="0"/>
              <a:t>persons</a:t>
            </a:r>
            <a:r>
              <a:rPr lang="zh-CN" altLang="en-US" sz="3500" b="1" dirty="0"/>
              <a:t>”。我个人更愿意的描述“一个上帝，三个位格。” 这术语不应以任何精确的描述性意义来理解。</a:t>
            </a:r>
            <a:r>
              <a:rPr lang="zh-CN" altLang="en-US" sz="3500" b="1" dirty="0">
                <a:solidFill>
                  <a:srgbClr val="FFC000"/>
                </a:solidFill>
              </a:rPr>
              <a:t>事实上，我们并不确切地知道三如何是一，一又如何是三。</a:t>
            </a:r>
            <a:r>
              <a:rPr lang="zh-CN" altLang="en-US" sz="3500" b="1" dirty="0"/>
              <a:t>我们能确实知道，既然这三个位格都是上帝，祂们都是平等的，因为在上帝里面并没有任何尊与卑。上帝就是超越一切万物。这三个位格都拥有神的属性。这三位都是“主”。 </a:t>
            </a:r>
            <a:endParaRPr lang="en-US" altLang="zh-CN" dirty="0"/>
          </a:p>
          <a:p>
            <a:pPr>
              <a:spcBef>
                <a:spcPts val="0"/>
              </a:spcBef>
            </a:pPr>
            <a:r>
              <a:rPr lang="en-SG" sz="1600" dirty="0"/>
              <a:t>The Nicene Creed says that they are one “being” but three “substances,” or, differently translated, one “substance” and three “persons.” I prefer simply to say “one God, three persons.” The technical terms should not be understood in any precise, descriptive sense. The fact is that we do not know precisely how the three are one and the one is three. We do know that since the three are God, they are equal, for there is no superiority or inferiority within God. To be God is to be superior to everything. All three have all the divine attributes. All three are “Lord.” Frame, J. M. (2015). </a:t>
            </a:r>
            <a:r>
              <a:rPr lang="en-SG" sz="1600" i="1" u="sng" dirty="0">
                <a:hlinkClick r:id="rId2"/>
              </a:rPr>
              <a:t>Apologetics: A Justification of Christian Belief</a:t>
            </a:r>
            <a:r>
              <a:rPr lang="en-SG" sz="1600" dirty="0"/>
              <a:t> (J. E. Torres, Ed.; Second edition, p. 44). P&amp;R Publishing.</a:t>
            </a:r>
          </a:p>
          <a:p>
            <a:endParaRPr lang="en-US" dirty="0"/>
          </a:p>
        </p:txBody>
      </p:sp>
    </p:spTree>
    <p:extLst>
      <p:ext uri="{BB962C8B-B14F-4D97-AF65-F5344CB8AC3E}">
        <p14:creationId xmlns:p14="http://schemas.microsoft.com/office/powerpoint/2010/main" val="13444571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19E586F6-D068-DB45-A755-005ABC369180}"/>
              </a:ext>
            </a:extLst>
          </p:cNvPr>
          <p:cNvSpPr>
            <a:spLocks noGrp="1"/>
          </p:cNvSpPr>
          <p:nvPr>
            <p:ph type="title"/>
          </p:nvPr>
        </p:nvSpPr>
        <p:spPr>
          <a:xfrm>
            <a:off x="646111" y="117894"/>
            <a:ext cx="9827156" cy="1400530"/>
          </a:xfrm>
        </p:spPr>
        <p:txBody>
          <a:bodyPr/>
          <a:lstStyle/>
          <a:p>
            <a:r>
              <a:rPr lang="ja-JP" altLang="en-US">
                <a:latin typeface="Hei" pitchFamily="2" charset="-122"/>
              </a:rPr>
              <a:t>神是三一</a:t>
            </a:r>
            <a:endParaRPr lang="en-US" dirty="0">
              <a:latin typeface="Hei" pitchFamily="2" charset="-122"/>
              <a:ea typeface="Hei" pitchFamily="2" charset="-122"/>
            </a:endParaRPr>
          </a:p>
        </p:txBody>
      </p:sp>
      <p:sp>
        <p:nvSpPr>
          <p:cNvPr id="8" name="Rectangle 7">
            <a:extLst>
              <a:ext uri="{FF2B5EF4-FFF2-40B4-BE49-F238E27FC236}">
                <a16:creationId xmlns:a16="http://schemas.microsoft.com/office/drawing/2014/main" id="{3B023087-500F-1B44-9B4E-B4F6F82DA503}"/>
              </a:ext>
            </a:extLst>
          </p:cNvPr>
          <p:cNvSpPr/>
          <p:nvPr/>
        </p:nvSpPr>
        <p:spPr>
          <a:xfrm>
            <a:off x="646110" y="874824"/>
            <a:ext cx="11290785" cy="5013680"/>
          </a:xfrm>
          <a:prstGeom prst="rect">
            <a:avLst/>
          </a:prstGeom>
        </p:spPr>
        <p:txBody>
          <a:bodyPr wrap="square">
            <a:spAutoFit/>
          </a:bodyPr>
          <a:lstStyle/>
          <a:p>
            <a:pPr>
              <a:lnSpc>
                <a:spcPct val="150000"/>
              </a:lnSpc>
            </a:pPr>
            <a:r>
              <a:rPr lang="zh-CN" altLang="en-SG" sz="2400" dirty="0">
                <a:latin typeface="Hei" pitchFamily="2" charset="-122"/>
                <a:ea typeface="Hei" pitchFamily="2" charset="-122"/>
              </a:rPr>
              <a:t>神</a:t>
            </a:r>
            <a:r>
              <a:rPr lang="zh-CN" altLang="en-US" sz="2400" dirty="0">
                <a:latin typeface="Hei" pitchFamily="2" charset="-122"/>
                <a:ea typeface="Hei" pitchFamily="2" charset="-122"/>
              </a:rPr>
              <a:t>是是绝对的一， 神是合一的（神是独一真神） </a:t>
            </a:r>
            <a:endParaRPr lang="en-SG" altLang="zh-CN" sz="2400" dirty="0">
              <a:latin typeface="Hei" pitchFamily="2" charset="-122"/>
              <a:ea typeface="Hei" pitchFamily="2" charset="-122"/>
            </a:endParaRPr>
          </a:p>
          <a:p>
            <a:pPr>
              <a:lnSpc>
                <a:spcPct val="150000"/>
              </a:lnSpc>
            </a:pPr>
            <a:endParaRPr lang="en-SG" altLang="zh-CN" sz="2400" dirty="0">
              <a:latin typeface="Hei" pitchFamily="2" charset="-122"/>
              <a:ea typeface="Hei" pitchFamily="2" charset="-122"/>
            </a:endParaRPr>
          </a:p>
          <a:p>
            <a:pPr>
              <a:lnSpc>
                <a:spcPct val="150000"/>
              </a:lnSpc>
            </a:pPr>
            <a:r>
              <a:rPr lang="zh-CN" altLang="en-US" sz="2400" dirty="0">
                <a:latin typeface="Hei" pitchFamily="2" charset="-122"/>
                <a:ea typeface="Hei" pitchFamily="2" charset="-122"/>
              </a:rPr>
              <a:t>神是有位格 </a:t>
            </a:r>
            <a:r>
              <a:rPr lang="en-US" altLang="zh-CN" sz="2400" dirty="0">
                <a:latin typeface="Hei" pitchFamily="2" charset="-122"/>
                <a:ea typeface="Hei" pitchFamily="2" charset="-122"/>
              </a:rPr>
              <a:t>personal  </a:t>
            </a:r>
            <a:r>
              <a:rPr lang="zh-CN" altLang="en-US" sz="2400" dirty="0">
                <a:latin typeface="Hei" pitchFamily="2" charset="-122"/>
                <a:ea typeface="Hei" pitchFamily="2" charset="-122"/>
              </a:rPr>
              <a:t>（神是三）</a:t>
            </a:r>
            <a:endParaRPr lang="en-SG" altLang="zh-CN" sz="2400" dirty="0">
              <a:latin typeface="Hei" pitchFamily="2" charset="-122"/>
              <a:ea typeface="Hei" pitchFamily="2" charset="-122"/>
            </a:endParaRPr>
          </a:p>
          <a:p>
            <a:pPr>
              <a:lnSpc>
                <a:spcPct val="150000"/>
              </a:lnSpc>
            </a:pPr>
            <a:r>
              <a:rPr lang="zh-CN" altLang="en-US" sz="2400" dirty="0">
                <a:solidFill>
                  <a:srgbClr val="FF0000"/>
                </a:solidFill>
                <a:highlight>
                  <a:srgbClr val="FFFF00"/>
                </a:highlight>
                <a:latin typeface="Hei" pitchFamily="2" charset="-122"/>
                <a:ea typeface="Hei" pitchFamily="2" charset="-122"/>
              </a:rPr>
              <a:t>神是绝对的三， 所以祂是有位格的 </a:t>
            </a:r>
            <a:r>
              <a:rPr lang="en-US" altLang="zh-CN" dirty="0">
                <a:latin typeface="Hei" pitchFamily="2" charset="-122"/>
                <a:ea typeface="Hei" pitchFamily="2" charset="-122"/>
              </a:rPr>
              <a:t>Tripersonal is essential to absolute personality</a:t>
            </a:r>
          </a:p>
          <a:p>
            <a:pPr>
              <a:lnSpc>
                <a:spcPct val="150000"/>
              </a:lnSpc>
            </a:pPr>
            <a:r>
              <a:rPr lang="zh-CN" altLang="en-US" sz="2400" dirty="0">
                <a:solidFill>
                  <a:srgbClr val="FFC000"/>
                </a:solidFill>
                <a:latin typeface="Hei" pitchFamily="2" charset="-122"/>
                <a:ea typeface="Hei" pitchFamily="2" charset="-122"/>
              </a:rPr>
              <a:t>神是爱</a:t>
            </a:r>
            <a:r>
              <a:rPr lang="zh-CN" altLang="en-US" sz="2400" dirty="0">
                <a:latin typeface="Hei" pitchFamily="2" charset="-122"/>
                <a:ea typeface="Hei" pitchFamily="2" charset="-122"/>
              </a:rPr>
              <a:t>，在创造世界之前祂爱谁？</a:t>
            </a:r>
            <a:endParaRPr lang="en-SG" altLang="zh-CN" sz="2400" dirty="0">
              <a:latin typeface="Hei" pitchFamily="2" charset="-122"/>
              <a:ea typeface="Hei" pitchFamily="2" charset="-122"/>
            </a:endParaRPr>
          </a:p>
          <a:p>
            <a:pPr>
              <a:lnSpc>
                <a:spcPct val="150000"/>
              </a:lnSpc>
            </a:pPr>
            <a:r>
              <a:rPr lang="zh-CN" altLang="en-SG" sz="2400" dirty="0">
                <a:latin typeface="Hei" pitchFamily="2" charset="-122"/>
                <a:ea typeface="Hei" pitchFamily="2" charset="-122"/>
              </a:rPr>
              <a:t>神</a:t>
            </a:r>
            <a:r>
              <a:rPr lang="zh-CN" altLang="en-US" sz="2400" dirty="0">
                <a:latin typeface="Hei" pitchFamily="2" charset="-122"/>
                <a:ea typeface="Hei" pitchFamily="2" charset="-122"/>
              </a:rPr>
              <a:t>若无位格，我们便无法认识祂。</a:t>
            </a:r>
            <a:endParaRPr lang="en-SG" altLang="zh-CN" sz="2400" dirty="0">
              <a:latin typeface="Hei" pitchFamily="2" charset="-122"/>
              <a:ea typeface="Hei" pitchFamily="2" charset="-122"/>
            </a:endParaRPr>
          </a:p>
          <a:p>
            <a:pPr>
              <a:lnSpc>
                <a:spcPct val="150000"/>
              </a:lnSpc>
            </a:pPr>
            <a:r>
              <a:rPr lang="zh-CN" altLang="en-SG" sz="2400" dirty="0">
                <a:latin typeface="Hei" pitchFamily="2" charset="-122"/>
                <a:ea typeface="Hei" pitchFamily="2" charset="-122"/>
              </a:rPr>
              <a:t>神</a:t>
            </a:r>
            <a:r>
              <a:rPr lang="zh-CN" altLang="en-US" sz="2400" dirty="0">
                <a:latin typeface="Hei" pitchFamily="2" charset="-122"/>
                <a:ea typeface="Hei" pitchFamily="2" charset="-122"/>
              </a:rPr>
              <a:t>若无位格，也无法拥有智慧、道德来创造 </a:t>
            </a:r>
            <a:r>
              <a:rPr lang="en-US" altLang="zh-CN" dirty="0">
                <a:latin typeface="Hei" pitchFamily="2" charset="-122"/>
                <a:ea typeface="Hei" pitchFamily="2" charset="-122"/>
              </a:rPr>
              <a:t>impersonal God cannot creates </a:t>
            </a:r>
            <a:endParaRPr lang="en-SG" altLang="zh-CN" dirty="0">
              <a:latin typeface="Hei" pitchFamily="2" charset="-122"/>
              <a:ea typeface="Hei" pitchFamily="2" charset="-122"/>
            </a:endParaRPr>
          </a:p>
          <a:p>
            <a:pPr>
              <a:lnSpc>
                <a:spcPct val="150000"/>
              </a:lnSpc>
            </a:pPr>
            <a:r>
              <a:rPr lang="zh-CN" altLang="en-SG" sz="2400" dirty="0">
                <a:latin typeface="Hei" pitchFamily="2" charset="-122"/>
                <a:ea typeface="Hei" pitchFamily="2" charset="-122"/>
              </a:rPr>
              <a:t>神</a:t>
            </a:r>
            <a:r>
              <a:rPr lang="zh-CN" altLang="en-US" sz="2400" dirty="0">
                <a:latin typeface="Hei" pitchFamily="2" charset="-122"/>
                <a:ea typeface="Hei" pitchFamily="2" charset="-122"/>
              </a:rPr>
              <a:t>若无位格，我们被造的人也不可能有位格。 </a:t>
            </a:r>
            <a:endParaRPr lang="en-SG" altLang="zh-CN" sz="2400" dirty="0">
              <a:latin typeface="Hei" pitchFamily="2" charset="-122"/>
              <a:ea typeface="Hei" pitchFamily="2" charset="-122"/>
            </a:endParaRPr>
          </a:p>
          <a:p>
            <a:pPr>
              <a:lnSpc>
                <a:spcPct val="150000"/>
              </a:lnSpc>
            </a:pPr>
            <a:endParaRPr lang="en-SG" altLang="zh-CN" sz="2400" dirty="0">
              <a:latin typeface="Hei" pitchFamily="2" charset="-122"/>
              <a:ea typeface="Hei" pitchFamily="2" charset="-122"/>
            </a:endParaRPr>
          </a:p>
        </p:txBody>
      </p:sp>
    </p:spTree>
    <p:extLst>
      <p:ext uri="{BB962C8B-B14F-4D97-AF65-F5344CB8AC3E}">
        <p14:creationId xmlns:p14="http://schemas.microsoft.com/office/powerpoint/2010/main" val="42741406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BC51FC-0CC9-3149-81E1-143EA0B71A8C}"/>
              </a:ext>
            </a:extLst>
          </p:cNvPr>
          <p:cNvSpPr>
            <a:spLocks noGrp="1"/>
          </p:cNvSpPr>
          <p:nvPr>
            <p:ph type="title"/>
          </p:nvPr>
        </p:nvSpPr>
        <p:spPr/>
        <p:txBody>
          <a:bodyPr/>
          <a:lstStyle/>
          <a:p>
            <a:r>
              <a:rPr lang="en-US" dirty="0" err="1"/>
              <a:t>印度教的</a:t>
            </a:r>
            <a:r>
              <a:rPr lang="en-US" dirty="0" err="1">
                <a:solidFill>
                  <a:srgbClr val="FFC000"/>
                </a:solidFill>
              </a:rPr>
              <a:t>三位不同的</a:t>
            </a:r>
            <a:r>
              <a:rPr lang="en-US" dirty="0" err="1"/>
              <a:t>神</a:t>
            </a:r>
            <a:r>
              <a:rPr lang="zh-CN" altLang="en-US" dirty="0"/>
              <a:t>。（但不是独一）</a:t>
            </a:r>
            <a:endParaRPr lang="en-US" dirty="0"/>
          </a:p>
        </p:txBody>
      </p:sp>
      <p:sp>
        <p:nvSpPr>
          <p:cNvPr id="3" name="Content Placeholder 2">
            <a:extLst>
              <a:ext uri="{FF2B5EF4-FFF2-40B4-BE49-F238E27FC236}">
                <a16:creationId xmlns:a16="http://schemas.microsoft.com/office/drawing/2014/main" id="{1E6D03E6-B21E-A74F-ABB3-1E8DE23CAC3B}"/>
              </a:ext>
            </a:extLst>
          </p:cNvPr>
          <p:cNvSpPr>
            <a:spLocks noGrp="1"/>
          </p:cNvSpPr>
          <p:nvPr>
            <p:ph idx="1"/>
          </p:nvPr>
        </p:nvSpPr>
        <p:spPr>
          <a:xfrm>
            <a:off x="238608" y="2209801"/>
            <a:ext cx="8946541" cy="4195481"/>
          </a:xfrm>
        </p:spPr>
        <p:txBody>
          <a:bodyPr/>
          <a:lstStyle/>
          <a:p>
            <a:r>
              <a:rPr lang="zh-CN" altLang="en-US" sz="3600" dirty="0"/>
              <a:t>梵天是创造者，</a:t>
            </a:r>
            <a:endParaRPr lang="en-SG" altLang="zh-CN" sz="3600" dirty="0"/>
          </a:p>
          <a:p>
            <a:r>
              <a:rPr lang="zh-CN" altLang="en-US" sz="3600" dirty="0"/>
              <a:t>毗湿奴是保护者，</a:t>
            </a:r>
            <a:endParaRPr lang="en-SG" altLang="zh-CN" sz="3600" dirty="0"/>
          </a:p>
          <a:p>
            <a:r>
              <a:rPr lang="zh-CN" altLang="en-US" sz="3600" dirty="0"/>
              <a:t>湿婆是破坏者</a:t>
            </a:r>
            <a:endParaRPr lang="en-SG" altLang="zh-CN" sz="3600" dirty="0"/>
          </a:p>
          <a:p>
            <a:r>
              <a:rPr lang="en-US" dirty="0"/>
              <a:t>Brahma the creator, Vishnu the preserver, and </a:t>
            </a:r>
            <a:r>
              <a:rPr lang="en-US" dirty="0">
                <a:solidFill>
                  <a:srgbClr val="FFC000"/>
                </a:solidFill>
              </a:rPr>
              <a:t>Shiva</a:t>
            </a:r>
            <a:r>
              <a:rPr lang="en-US" dirty="0"/>
              <a:t> the destroyer</a:t>
            </a:r>
          </a:p>
          <a:p>
            <a:endParaRPr lang="en-US" dirty="0"/>
          </a:p>
        </p:txBody>
      </p:sp>
      <p:pic>
        <p:nvPicPr>
          <p:cNvPr id="4" name="Picture 3">
            <a:extLst>
              <a:ext uri="{FF2B5EF4-FFF2-40B4-BE49-F238E27FC236}">
                <a16:creationId xmlns:a16="http://schemas.microsoft.com/office/drawing/2014/main" id="{E66A2F02-2626-DA4D-9CAC-3EA54666E960}"/>
              </a:ext>
            </a:extLst>
          </p:cNvPr>
          <p:cNvPicPr>
            <a:picLocks noChangeAspect="1"/>
          </p:cNvPicPr>
          <p:nvPr/>
        </p:nvPicPr>
        <p:blipFill>
          <a:blip r:embed="rId2"/>
          <a:stretch>
            <a:fillRect/>
          </a:stretch>
        </p:blipFill>
        <p:spPr>
          <a:xfrm>
            <a:off x="9435535" y="2399900"/>
            <a:ext cx="2378709" cy="3429000"/>
          </a:xfrm>
          <a:prstGeom prst="rect">
            <a:avLst/>
          </a:prstGeom>
        </p:spPr>
      </p:pic>
    </p:spTree>
    <p:extLst>
      <p:ext uri="{BB962C8B-B14F-4D97-AF65-F5344CB8AC3E}">
        <p14:creationId xmlns:p14="http://schemas.microsoft.com/office/powerpoint/2010/main" val="1293708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19E586F6-D068-DB45-A755-005ABC369180}"/>
              </a:ext>
            </a:extLst>
          </p:cNvPr>
          <p:cNvSpPr>
            <a:spLocks noGrp="1"/>
          </p:cNvSpPr>
          <p:nvPr>
            <p:ph type="title"/>
          </p:nvPr>
        </p:nvSpPr>
        <p:spPr>
          <a:xfrm>
            <a:off x="646111" y="452718"/>
            <a:ext cx="9827156" cy="1400530"/>
          </a:xfrm>
        </p:spPr>
        <p:txBody>
          <a:bodyPr/>
          <a:lstStyle/>
          <a:p>
            <a:r>
              <a:rPr lang="ja-JP" altLang="en-US">
                <a:latin typeface="Hei" pitchFamily="2" charset="-122"/>
              </a:rPr>
              <a:t>神是</a:t>
            </a:r>
            <a:r>
              <a:rPr lang="ja-JP" altLang="en-US">
                <a:solidFill>
                  <a:srgbClr val="92D050"/>
                </a:solidFill>
                <a:latin typeface="Hei" pitchFamily="2" charset="-122"/>
              </a:rPr>
              <a:t>三</a:t>
            </a:r>
            <a:r>
              <a:rPr lang="ja-JP" altLang="en-US">
                <a:solidFill>
                  <a:srgbClr val="FFFF00"/>
                </a:solidFill>
                <a:latin typeface="Hei" pitchFamily="2" charset="-122"/>
              </a:rPr>
              <a:t>一</a:t>
            </a:r>
            <a:endParaRPr lang="en-US" dirty="0">
              <a:solidFill>
                <a:srgbClr val="FFFF00"/>
              </a:solidFill>
              <a:latin typeface="Hei" pitchFamily="2" charset="-122"/>
              <a:ea typeface="Hei" pitchFamily="2" charset="-122"/>
            </a:endParaRPr>
          </a:p>
        </p:txBody>
      </p:sp>
      <p:sp>
        <p:nvSpPr>
          <p:cNvPr id="8" name="Rectangle 7">
            <a:extLst>
              <a:ext uri="{FF2B5EF4-FFF2-40B4-BE49-F238E27FC236}">
                <a16:creationId xmlns:a16="http://schemas.microsoft.com/office/drawing/2014/main" id="{3B023087-500F-1B44-9B4E-B4F6F82DA503}"/>
              </a:ext>
            </a:extLst>
          </p:cNvPr>
          <p:cNvSpPr/>
          <p:nvPr/>
        </p:nvSpPr>
        <p:spPr>
          <a:xfrm>
            <a:off x="3314540" y="406118"/>
            <a:ext cx="6234399" cy="1015663"/>
          </a:xfrm>
          <a:prstGeom prst="rect">
            <a:avLst/>
          </a:prstGeom>
        </p:spPr>
        <p:txBody>
          <a:bodyPr wrap="none">
            <a:spAutoFit/>
          </a:bodyPr>
          <a:lstStyle/>
          <a:p>
            <a:r>
              <a:rPr lang="en-SG" altLang="ja-JP" sz="2400" b="1">
                <a:latin typeface="SimHei" panose="02010609060101010101" pitchFamily="49" charset="-122"/>
                <a:ea typeface="SimHei" panose="02010609060101010101" pitchFamily="49" charset="-122"/>
              </a:rPr>
              <a:t>Personal </a:t>
            </a:r>
            <a:r>
              <a:rPr lang="ja-JP" altLang="en-SG" sz="3600" b="1">
                <a:solidFill>
                  <a:srgbClr val="92D050"/>
                </a:solidFill>
                <a:latin typeface="SimHei" panose="02010609060101010101" pitchFamily="49" charset="-122"/>
                <a:ea typeface="SimHei" panose="02010609060101010101" pitchFamily="49" charset="-122"/>
              </a:rPr>
              <a:t>位格</a:t>
            </a:r>
            <a:r>
              <a:rPr lang="zh-CN" altLang="en-US" sz="2400" b="1">
                <a:latin typeface="SimHei" panose="02010609060101010101" pitchFamily="49" charset="-122"/>
                <a:ea typeface="SimHei" panose="02010609060101010101" pitchFamily="49" charset="-122"/>
              </a:rPr>
              <a:t> 与 </a:t>
            </a:r>
            <a:r>
              <a:rPr lang="zh-CN" altLang="en-US" sz="3600" b="1">
                <a:solidFill>
                  <a:srgbClr val="FFFF00"/>
                </a:solidFill>
                <a:latin typeface="SimHei" panose="02010609060101010101" pitchFamily="49" charset="-122"/>
                <a:ea typeface="SimHei" panose="02010609060101010101" pitchFamily="49" charset="-122"/>
              </a:rPr>
              <a:t>绝对</a:t>
            </a:r>
            <a:r>
              <a:rPr lang="zh-CN" altLang="en-US" sz="2400" b="1">
                <a:latin typeface="SimHei" panose="02010609060101010101" pitchFamily="49" charset="-122"/>
                <a:ea typeface="SimHei" panose="02010609060101010101" pitchFamily="49" charset="-122"/>
              </a:rPr>
              <a:t> </a:t>
            </a:r>
            <a:r>
              <a:rPr lang="en-SG" altLang="ja-JP" sz="2400" b="1">
                <a:latin typeface="SimHei" panose="02010609060101010101" pitchFamily="49" charset="-122"/>
                <a:ea typeface="SimHei" panose="02010609060101010101" pitchFamily="49" charset="-122"/>
              </a:rPr>
              <a:t>and Absolute </a:t>
            </a:r>
            <a:endParaRPr lang="en-SG" altLang="zh-CN" sz="2400" b="1" dirty="0">
              <a:latin typeface="SimHei" panose="02010609060101010101" pitchFamily="49" charset="-122"/>
              <a:ea typeface="SimHei" panose="02010609060101010101" pitchFamily="49" charset="-122"/>
            </a:endParaRPr>
          </a:p>
          <a:p>
            <a:endParaRPr lang="zh-CN" altLang="en-US" sz="2400" b="1" dirty="0">
              <a:latin typeface="SimHei" panose="02010609060101010101" pitchFamily="49" charset="-122"/>
              <a:ea typeface="SimHei" panose="02010609060101010101" pitchFamily="49" charset="-122"/>
            </a:endParaRPr>
          </a:p>
        </p:txBody>
      </p:sp>
      <p:sp>
        <p:nvSpPr>
          <p:cNvPr id="2" name="Rectangle 1">
            <a:extLst>
              <a:ext uri="{FF2B5EF4-FFF2-40B4-BE49-F238E27FC236}">
                <a16:creationId xmlns:a16="http://schemas.microsoft.com/office/drawing/2014/main" id="{86352A61-3747-B742-9966-5CF3F75EF0B3}"/>
              </a:ext>
            </a:extLst>
          </p:cNvPr>
          <p:cNvSpPr/>
          <p:nvPr/>
        </p:nvSpPr>
        <p:spPr>
          <a:xfrm>
            <a:off x="226806" y="1421781"/>
            <a:ext cx="6167073" cy="5232202"/>
          </a:xfrm>
          <a:prstGeom prst="rect">
            <a:avLst/>
          </a:prstGeom>
        </p:spPr>
        <p:txBody>
          <a:bodyPr wrap="none">
            <a:spAutoFit/>
          </a:bodyPr>
          <a:lstStyle/>
          <a:p>
            <a:r>
              <a:rPr lang="zh-CN" altLang="en-US" sz="2800" b="1" dirty="0">
                <a:solidFill>
                  <a:srgbClr val="FFC000"/>
                </a:solidFill>
                <a:latin typeface="SimHei" panose="02010609060101010101" pitchFamily="49" charset="-122"/>
                <a:ea typeface="SimHei" panose="02010609060101010101" pitchFamily="49" charset="-122"/>
              </a:rPr>
              <a:t>绝对 </a:t>
            </a:r>
            <a:r>
              <a:rPr lang="en-SG" altLang="ja-JP" sz="2800" b="1" dirty="0">
                <a:solidFill>
                  <a:srgbClr val="FFC000"/>
                </a:solidFill>
                <a:latin typeface="SimHei" panose="02010609060101010101" pitchFamily="49" charset="-122"/>
                <a:ea typeface="SimHei" panose="02010609060101010101" pitchFamily="49" charset="-122"/>
              </a:rPr>
              <a:t>and Absolute</a:t>
            </a:r>
            <a:r>
              <a:rPr lang="zh-CN" altLang="en-US" sz="2800" b="1" dirty="0">
                <a:solidFill>
                  <a:srgbClr val="FFC000"/>
                </a:solidFill>
                <a:latin typeface="SimHei" panose="02010609060101010101" pitchFamily="49" charset="-122"/>
                <a:ea typeface="SimHei" panose="02010609060101010101" pitchFamily="49" charset="-122"/>
              </a:rPr>
              <a:t> 但无位格</a:t>
            </a:r>
            <a:r>
              <a:rPr lang="en-SG" altLang="ja-JP" sz="2800" b="1" dirty="0">
                <a:solidFill>
                  <a:srgbClr val="FFC000"/>
                </a:solidFill>
                <a:latin typeface="SimHei" panose="02010609060101010101" pitchFamily="49" charset="-122"/>
                <a:ea typeface="SimHei" panose="02010609060101010101" pitchFamily="49" charset="-122"/>
              </a:rPr>
              <a:t> </a:t>
            </a:r>
          </a:p>
          <a:p>
            <a:endParaRPr lang="en-SG" b="1" dirty="0">
              <a:latin typeface="SimHei" panose="02010609060101010101" pitchFamily="49" charset="-122"/>
              <a:ea typeface="SimHei" panose="02010609060101010101" pitchFamily="49" charset="-122"/>
            </a:endParaRPr>
          </a:p>
          <a:p>
            <a:pPr marL="285750" indent="-285750">
              <a:lnSpc>
                <a:spcPct val="150000"/>
              </a:lnSpc>
              <a:buFont typeface="Arial" panose="020B0604020202020204" pitchFamily="34" charset="0"/>
              <a:buChar char="•"/>
            </a:pPr>
            <a:r>
              <a:rPr lang="en-SG" b="1" dirty="0" err="1">
                <a:latin typeface="SimHei" panose="02010609060101010101" pitchFamily="49" charset="-122"/>
                <a:ea typeface="SimHei" panose="02010609060101010101" pitchFamily="49" charset="-122"/>
              </a:rPr>
              <a:t>主宰万物的命运</a:t>
            </a:r>
            <a:endParaRPr lang="en-SG" b="1" dirty="0">
              <a:latin typeface="SimHei" panose="02010609060101010101" pitchFamily="49" charset="-122"/>
              <a:ea typeface="SimHei" panose="02010609060101010101" pitchFamily="49" charset="-122"/>
            </a:endParaRPr>
          </a:p>
          <a:p>
            <a:pPr marL="285750" indent="-285750">
              <a:lnSpc>
                <a:spcPct val="150000"/>
              </a:lnSpc>
              <a:buFont typeface="Arial" panose="020B0604020202020204" pitchFamily="34" charset="0"/>
              <a:buChar char="•"/>
            </a:pPr>
            <a:r>
              <a:rPr lang="en-SG" b="1" dirty="0" err="1">
                <a:latin typeface="SimHei" panose="02010609060101010101" pitchFamily="49" charset="-122"/>
                <a:ea typeface="SimHei" panose="02010609060101010101" pitchFamily="49" charset="-122"/>
              </a:rPr>
              <a:t>莫名的力量</a:t>
            </a:r>
            <a:endParaRPr lang="en-SG" b="1" dirty="0">
              <a:latin typeface="SimHei" panose="02010609060101010101" pitchFamily="49" charset="-122"/>
              <a:ea typeface="SimHei" panose="02010609060101010101" pitchFamily="49" charset="-122"/>
            </a:endParaRPr>
          </a:p>
          <a:p>
            <a:pPr marL="285750" indent="-285750">
              <a:lnSpc>
                <a:spcPct val="150000"/>
              </a:lnSpc>
              <a:buFont typeface="Arial" panose="020B0604020202020204" pitchFamily="34" charset="0"/>
              <a:buChar char="•"/>
            </a:pPr>
            <a:r>
              <a:rPr lang="zh-CN" altLang="en-US" b="1" dirty="0">
                <a:latin typeface="SimHei" panose="02010609060101010101" pitchFamily="49" charset="-122"/>
                <a:ea typeface="SimHei" panose="02010609060101010101" pitchFamily="49" charset="-122"/>
              </a:rPr>
              <a:t>“</a:t>
            </a:r>
            <a:r>
              <a:rPr lang="zh-CN" altLang="en-SG" b="1" dirty="0">
                <a:latin typeface="SimHei" panose="02010609060101010101" pitchFamily="49" charset="-122"/>
                <a:ea typeface="SimHei" panose="02010609060101010101" pitchFamily="49" charset="-122"/>
              </a:rPr>
              <a:t>无位</a:t>
            </a:r>
            <a:r>
              <a:rPr lang="zh-CN" altLang="en-US" b="1" dirty="0">
                <a:latin typeface="SimHei" panose="02010609060101010101" pitchFamily="49" charset="-122"/>
                <a:ea typeface="SimHei" panose="02010609060101010101" pitchFamily="49" charset="-122"/>
              </a:rPr>
              <a:t>格”的道 </a:t>
            </a:r>
            <a:r>
              <a:rPr lang="en-US" altLang="zh-CN" b="1" dirty="0">
                <a:latin typeface="SimHei" panose="02010609060101010101" pitchFamily="49" charset="-122"/>
                <a:ea typeface="SimHei" panose="02010609060101010101" pitchFamily="49" charset="-122"/>
              </a:rPr>
              <a:t>logos</a:t>
            </a:r>
          </a:p>
          <a:p>
            <a:pPr marL="285750" indent="-285750">
              <a:lnSpc>
                <a:spcPct val="150000"/>
              </a:lnSpc>
              <a:buFont typeface="Arial" panose="020B0604020202020204" pitchFamily="34" charset="0"/>
              <a:buChar char="•"/>
            </a:pPr>
            <a:r>
              <a:rPr lang="zh-CN" altLang="en-US" dirty="0"/>
              <a:t>老子（约公元前</a:t>
            </a:r>
            <a:r>
              <a:rPr lang="en-US" altLang="zh-CN" dirty="0"/>
              <a:t>571–471</a:t>
            </a:r>
            <a:r>
              <a:rPr lang="zh-CN" altLang="en-US" dirty="0"/>
              <a:t>）庄子（约公元前</a:t>
            </a:r>
            <a:r>
              <a:rPr lang="en-US" altLang="zh-CN" dirty="0"/>
              <a:t>369–286</a:t>
            </a:r>
            <a:r>
              <a:rPr lang="zh-CN" altLang="en-US" dirty="0"/>
              <a:t>）</a:t>
            </a:r>
            <a:endParaRPr lang="en-SG" dirty="0"/>
          </a:p>
          <a:p>
            <a:pPr marL="285750" indent="-285750">
              <a:lnSpc>
                <a:spcPct val="150000"/>
              </a:lnSpc>
              <a:buFont typeface="Arial" panose="020B0604020202020204" pitchFamily="34" charset="0"/>
              <a:buChar char="•"/>
            </a:pPr>
            <a:r>
              <a:rPr lang="en-SG" dirty="0"/>
              <a:t>Heraclitus </a:t>
            </a:r>
            <a:r>
              <a:rPr lang="zh-CN" altLang="en-US" dirty="0"/>
              <a:t>赫拉克利特 </a:t>
            </a:r>
            <a:r>
              <a:rPr lang="en-US" altLang="zh-CN" dirty="0"/>
              <a:t>(</a:t>
            </a:r>
            <a:r>
              <a:rPr lang="zh-CN" altLang="en-US" dirty="0"/>
              <a:t>约公元前</a:t>
            </a:r>
            <a:r>
              <a:rPr lang="en-US" altLang="zh-CN" dirty="0"/>
              <a:t>535–475</a:t>
            </a:r>
            <a:r>
              <a:rPr lang="zh-CN" altLang="en-US" dirty="0"/>
              <a:t>年</a:t>
            </a:r>
            <a:r>
              <a:rPr lang="en-US" altLang="zh-CN" dirty="0"/>
              <a:t>)</a:t>
            </a:r>
            <a:r>
              <a:rPr lang="zh-CN" altLang="en-US" dirty="0"/>
              <a:t>、</a:t>
            </a:r>
            <a:endParaRPr lang="en-SG" altLang="zh-CN" dirty="0"/>
          </a:p>
          <a:p>
            <a:pPr marL="285750" indent="-285750">
              <a:lnSpc>
                <a:spcPct val="150000"/>
              </a:lnSpc>
              <a:buFont typeface="Arial" panose="020B0604020202020204" pitchFamily="34" charset="0"/>
              <a:buChar char="•"/>
            </a:pPr>
            <a:r>
              <a:rPr lang="en-SG" dirty="0"/>
              <a:t>Socrates </a:t>
            </a:r>
            <a:r>
              <a:rPr lang="zh-CN" altLang="en-US" dirty="0"/>
              <a:t>苏格拉底 </a:t>
            </a:r>
            <a:r>
              <a:rPr lang="en-US" altLang="zh-CN" dirty="0"/>
              <a:t>(</a:t>
            </a:r>
            <a:r>
              <a:rPr lang="zh-CN" altLang="en-US" dirty="0"/>
              <a:t>约公元前</a:t>
            </a:r>
            <a:r>
              <a:rPr lang="en-US" altLang="zh-CN" dirty="0"/>
              <a:t>469–399</a:t>
            </a:r>
            <a:r>
              <a:rPr lang="zh-CN" altLang="en-US" dirty="0"/>
              <a:t>年</a:t>
            </a:r>
            <a:r>
              <a:rPr lang="en-US" altLang="zh-CN" dirty="0"/>
              <a:t>)</a:t>
            </a:r>
            <a:r>
              <a:rPr lang="zh-CN" altLang="en-US" dirty="0"/>
              <a:t>、</a:t>
            </a:r>
            <a:endParaRPr lang="en-SG" altLang="zh-CN" dirty="0"/>
          </a:p>
          <a:p>
            <a:pPr marL="285750" indent="-285750">
              <a:lnSpc>
                <a:spcPct val="150000"/>
              </a:lnSpc>
              <a:buFont typeface="Arial" panose="020B0604020202020204" pitchFamily="34" charset="0"/>
              <a:buChar char="•"/>
            </a:pPr>
            <a:r>
              <a:rPr lang="en-SG" dirty="0"/>
              <a:t>Plato </a:t>
            </a:r>
            <a:r>
              <a:rPr lang="zh-CN" altLang="en-US" dirty="0"/>
              <a:t>柏拉图 </a:t>
            </a:r>
            <a:r>
              <a:rPr lang="en-US" altLang="zh-CN" dirty="0"/>
              <a:t>(</a:t>
            </a:r>
            <a:r>
              <a:rPr lang="zh-CN" altLang="en-US" dirty="0"/>
              <a:t>约公元前</a:t>
            </a:r>
            <a:r>
              <a:rPr lang="en-US" altLang="zh-CN" dirty="0"/>
              <a:t>428–348</a:t>
            </a:r>
            <a:r>
              <a:rPr lang="zh-CN" altLang="en-US" dirty="0"/>
              <a:t>年</a:t>
            </a:r>
            <a:r>
              <a:rPr lang="en-US" altLang="zh-CN" dirty="0"/>
              <a:t>)</a:t>
            </a:r>
            <a:endParaRPr lang="en-SG" b="1" dirty="0">
              <a:latin typeface="SimHei" panose="02010609060101010101" pitchFamily="49" charset="-122"/>
              <a:ea typeface="SimHei" panose="02010609060101010101" pitchFamily="49" charset="-122"/>
            </a:endParaRPr>
          </a:p>
          <a:p>
            <a:pPr marL="285750" indent="-285750">
              <a:lnSpc>
                <a:spcPct val="150000"/>
              </a:lnSpc>
              <a:buFont typeface="Arial" panose="020B0604020202020204" pitchFamily="34" charset="0"/>
              <a:buChar char="•"/>
            </a:pPr>
            <a:r>
              <a:rPr lang="zh-CN" altLang="en-US" b="1" dirty="0">
                <a:latin typeface="SimHei" panose="02010609060101010101" pitchFamily="49" charset="-122"/>
                <a:ea typeface="SimHei" panose="02010609060101010101" pitchFamily="49" charset="-122"/>
              </a:rPr>
              <a:t>无位格，那又如何认识它？</a:t>
            </a:r>
            <a:endParaRPr lang="en-US" altLang="zh-CN" b="1" dirty="0">
              <a:latin typeface="SimHei" panose="02010609060101010101" pitchFamily="49" charset="-122"/>
              <a:ea typeface="SimHei" panose="02010609060101010101" pitchFamily="49" charset="-122"/>
            </a:endParaRPr>
          </a:p>
          <a:p>
            <a:pPr marL="285750" indent="-285750">
              <a:lnSpc>
                <a:spcPct val="150000"/>
              </a:lnSpc>
              <a:buFont typeface="Arial" panose="020B0604020202020204" pitchFamily="34" charset="0"/>
              <a:buChar char="•"/>
            </a:pPr>
            <a:r>
              <a:rPr lang="zh-CN" altLang="en-US" b="1" dirty="0">
                <a:latin typeface="SimHei" panose="02010609060101010101" pitchFamily="49" charset="-122"/>
                <a:ea typeface="SimHei" panose="02010609060101010101" pitchFamily="49" charset="-122"/>
              </a:rPr>
              <a:t>无位格如何产生道德？</a:t>
            </a:r>
            <a:endParaRPr lang="en-US" altLang="zh-CN" b="1" dirty="0">
              <a:latin typeface="SimHei" panose="02010609060101010101" pitchFamily="49" charset="-122"/>
              <a:ea typeface="SimHei" panose="02010609060101010101" pitchFamily="49" charset="-122"/>
            </a:endParaRPr>
          </a:p>
          <a:p>
            <a:pPr marL="285750" indent="-285750">
              <a:lnSpc>
                <a:spcPct val="150000"/>
              </a:lnSpc>
              <a:buFont typeface="Arial" panose="020B0604020202020204" pitchFamily="34" charset="0"/>
              <a:buChar char="•"/>
            </a:pPr>
            <a:r>
              <a:rPr lang="zh-CN" altLang="en-US" b="1" dirty="0">
                <a:latin typeface="SimHei" panose="02010609060101010101" pitchFamily="49" charset="-122"/>
                <a:ea typeface="SimHei" panose="02010609060101010101" pitchFamily="49" charset="-122"/>
              </a:rPr>
              <a:t>无位格如何建立关系？</a:t>
            </a:r>
            <a:endParaRPr lang="en-SG" b="1" dirty="0">
              <a:latin typeface="SimHei" panose="02010609060101010101" pitchFamily="49" charset="-122"/>
              <a:ea typeface="SimHei" panose="02010609060101010101" pitchFamily="49" charset="-122"/>
            </a:endParaRPr>
          </a:p>
          <a:p>
            <a:endParaRPr lang="en-US" dirty="0"/>
          </a:p>
        </p:txBody>
      </p:sp>
      <p:sp>
        <p:nvSpPr>
          <p:cNvPr id="3" name="Rectangle 2">
            <a:extLst>
              <a:ext uri="{FF2B5EF4-FFF2-40B4-BE49-F238E27FC236}">
                <a16:creationId xmlns:a16="http://schemas.microsoft.com/office/drawing/2014/main" id="{7AF306A0-22F5-DF43-B10B-5914B6E8F4F3}"/>
              </a:ext>
            </a:extLst>
          </p:cNvPr>
          <p:cNvSpPr/>
          <p:nvPr/>
        </p:nvSpPr>
        <p:spPr>
          <a:xfrm>
            <a:off x="6855544" y="1666000"/>
            <a:ext cx="4881465" cy="523220"/>
          </a:xfrm>
          <a:prstGeom prst="rect">
            <a:avLst/>
          </a:prstGeom>
        </p:spPr>
        <p:txBody>
          <a:bodyPr wrap="none">
            <a:spAutoFit/>
          </a:bodyPr>
          <a:lstStyle/>
          <a:p>
            <a:r>
              <a:rPr lang="ja-JP" altLang="en-US" sz="2800" b="1">
                <a:solidFill>
                  <a:srgbClr val="00B0F0"/>
                </a:solidFill>
                <a:latin typeface="SimHei" panose="02010609060101010101" pitchFamily="49" charset="-122"/>
                <a:ea typeface="SimHei" panose="02010609060101010101" pitchFamily="49" charset="-122"/>
              </a:rPr>
              <a:t>有</a:t>
            </a:r>
            <a:r>
              <a:rPr lang="ja-JP" altLang="en-SG" sz="2800" b="1">
                <a:solidFill>
                  <a:srgbClr val="00B0F0"/>
                </a:solidFill>
                <a:latin typeface="SimHei" panose="02010609060101010101" pitchFamily="49" charset="-122"/>
                <a:ea typeface="SimHei" panose="02010609060101010101" pitchFamily="49" charset="-122"/>
              </a:rPr>
              <a:t>位格</a:t>
            </a:r>
            <a:r>
              <a:rPr lang="zh-CN" altLang="en-US" sz="2800" b="1" dirty="0">
                <a:solidFill>
                  <a:srgbClr val="00B0F0"/>
                </a:solidFill>
                <a:latin typeface="SimHei" panose="02010609060101010101" pitchFamily="49" charset="-122"/>
                <a:ea typeface="SimHei" panose="02010609060101010101" pitchFamily="49" charset="-122"/>
              </a:rPr>
              <a:t> </a:t>
            </a:r>
            <a:r>
              <a:rPr lang="en-SG" altLang="ja-JP" sz="2800" b="1" dirty="0">
                <a:solidFill>
                  <a:srgbClr val="00B0F0"/>
                </a:solidFill>
                <a:latin typeface="SimHei" panose="02010609060101010101" pitchFamily="49" charset="-122"/>
                <a:ea typeface="SimHei" panose="02010609060101010101" pitchFamily="49" charset="-122"/>
              </a:rPr>
              <a:t>Personal</a:t>
            </a:r>
            <a:r>
              <a:rPr lang="zh-CN" altLang="en-US" sz="2800" b="1" dirty="0">
                <a:solidFill>
                  <a:srgbClr val="00B0F0"/>
                </a:solidFill>
                <a:latin typeface="SimHei" panose="02010609060101010101" pitchFamily="49" charset="-122"/>
                <a:ea typeface="SimHei" panose="02010609060101010101" pitchFamily="49" charset="-122"/>
              </a:rPr>
              <a:t> 但不是绝对</a:t>
            </a:r>
            <a:endParaRPr lang="en-US" sz="2800" dirty="0">
              <a:solidFill>
                <a:srgbClr val="00B0F0"/>
              </a:solidFill>
            </a:endParaRPr>
          </a:p>
        </p:txBody>
      </p:sp>
      <p:pic>
        <p:nvPicPr>
          <p:cNvPr id="5" name="Picture 4">
            <a:extLst>
              <a:ext uri="{FF2B5EF4-FFF2-40B4-BE49-F238E27FC236}">
                <a16:creationId xmlns:a16="http://schemas.microsoft.com/office/drawing/2014/main" id="{942F8FD5-AA7E-4D4F-8E58-732550989447}"/>
              </a:ext>
            </a:extLst>
          </p:cNvPr>
          <p:cNvPicPr>
            <a:picLocks noChangeAspect="1"/>
          </p:cNvPicPr>
          <p:nvPr/>
        </p:nvPicPr>
        <p:blipFill>
          <a:blip r:embed="rId2"/>
          <a:stretch>
            <a:fillRect/>
          </a:stretch>
        </p:blipFill>
        <p:spPr>
          <a:xfrm>
            <a:off x="3673168" y="5319668"/>
            <a:ext cx="2510290" cy="1345384"/>
          </a:xfrm>
          <a:prstGeom prst="rect">
            <a:avLst/>
          </a:prstGeom>
        </p:spPr>
      </p:pic>
      <p:cxnSp>
        <p:nvCxnSpPr>
          <p:cNvPr id="9" name="Straight Connector 8">
            <a:extLst>
              <a:ext uri="{FF2B5EF4-FFF2-40B4-BE49-F238E27FC236}">
                <a16:creationId xmlns:a16="http://schemas.microsoft.com/office/drawing/2014/main" id="{690EF3E0-A7BA-544F-B86A-C95F4F5A0BF9}"/>
              </a:ext>
            </a:extLst>
          </p:cNvPr>
          <p:cNvCxnSpPr>
            <a:cxnSpLocks/>
          </p:cNvCxnSpPr>
          <p:nvPr/>
        </p:nvCxnSpPr>
        <p:spPr>
          <a:xfrm>
            <a:off x="6293458" y="1666000"/>
            <a:ext cx="48619" cy="4877413"/>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D08C91CD-1258-E14C-898C-967CAA0B49D1}"/>
              </a:ext>
            </a:extLst>
          </p:cNvPr>
          <p:cNvSpPr/>
          <p:nvPr/>
        </p:nvSpPr>
        <p:spPr>
          <a:xfrm>
            <a:off x="6855544" y="2433439"/>
            <a:ext cx="6096000" cy="2520370"/>
          </a:xfrm>
          <a:prstGeom prst="rect">
            <a:avLst/>
          </a:prstGeom>
        </p:spPr>
        <p:txBody>
          <a:bodyPr>
            <a:spAutoFit/>
          </a:bodyPr>
          <a:lstStyle/>
          <a:p>
            <a:pPr marL="285750" indent="-285750">
              <a:lnSpc>
                <a:spcPct val="150000"/>
              </a:lnSpc>
              <a:buFont typeface="Arial" panose="020B0604020202020204" pitchFamily="34" charset="0"/>
              <a:buChar char="•"/>
            </a:pPr>
            <a:r>
              <a:rPr lang="en-SG" b="1" dirty="0" err="1">
                <a:latin typeface="SimHei" panose="02010609060101010101" pitchFamily="49" charset="-122"/>
                <a:ea typeface="SimHei" panose="02010609060101010101" pitchFamily="49" charset="-122"/>
              </a:rPr>
              <a:t>山神</a:t>
            </a:r>
            <a:r>
              <a:rPr lang="zh-CN" altLang="en-US" b="1" dirty="0">
                <a:latin typeface="SimHei" panose="02010609060101010101" pitchFamily="49" charset="-122"/>
                <a:ea typeface="SimHei" panose="02010609060101010101" pitchFamily="49" charset="-122"/>
              </a:rPr>
              <a:t>、海神、树神、老虎神、人成神</a:t>
            </a:r>
            <a:endParaRPr lang="en-SG" altLang="zh-CN" b="1" dirty="0">
              <a:latin typeface="SimHei" panose="02010609060101010101" pitchFamily="49" charset="-122"/>
              <a:ea typeface="SimHei" panose="02010609060101010101" pitchFamily="49" charset="-122"/>
            </a:endParaRPr>
          </a:p>
          <a:p>
            <a:pPr marL="285750" indent="-285750">
              <a:lnSpc>
                <a:spcPct val="150000"/>
              </a:lnSpc>
              <a:buFont typeface="Arial" panose="020B0604020202020204" pitchFamily="34" charset="0"/>
              <a:buChar char="•"/>
            </a:pPr>
            <a:r>
              <a:rPr lang="zh-CN" altLang="en-SG" b="1" dirty="0">
                <a:latin typeface="SimHei" panose="02010609060101010101" pitchFamily="49" charset="-122"/>
                <a:ea typeface="SimHei" panose="02010609060101010101" pitchFamily="49" charset="-122"/>
              </a:rPr>
              <a:t>火</a:t>
            </a:r>
            <a:r>
              <a:rPr lang="zh-CN" altLang="en-US" b="1" dirty="0">
                <a:latin typeface="SimHei" panose="02010609060101010101" pitchFamily="49" charset="-122"/>
                <a:ea typeface="SimHei" panose="02010609060101010101" pitchFamily="49" charset="-122"/>
              </a:rPr>
              <a:t>神、水神、邪神</a:t>
            </a:r>
            <a:endParaRPr lang="en-SG" altLang="zh-CN" b="1" dirty="0">
              <a:latin typeface="SimHei" panose="02010609060101010101" pitchFamily="49" charset="-122"/>
              <a:ea typeface="SimHei" panose="02010609060101010101" pitchFamily="49" charset="-122"/>
            </a:endParaRPr>
          </a:p>
          <a:p>
            <a:pPr>
              <a:lnSpc>
                <a:spcPct val="150000"/>
              </a:lnSpc>
            </a:pPr>
            <a:endParaRPr lang="en-SG" altLang="zh-CN" b="1" dirty="0">
              <a:latin typeface="SimHei" panose="02010609060101010101" pitchFamily="49" charset="-122"/>
              <a:ea typeface="SimHei" panose="02010609060101010101" pitchFamily="49" charset="-122"/>
            </a:endParaRPr>
          </a:p>
          <a:p>
            <a:pPr marL="285750" indent="-285750">
              <a:lnSpc>
                <a:spcPct val="150000"/>
              </a:lnSpc>
              <a:buFont typeface="Arial" panose="020B0604020202020204" pitchFamily="34" charset="0"/>
              <a:buChar char="•"/>
            </a:pPr>
            <a:r>
              <a:rPr lang="zh-CN" altLang="en-US" b="1" dirty="0">
                <a:latin typeface="SimHei" panose="02010609060101010101" pitchFamily="49" charset="-122"/>
                <a:ea typeface="SimHei" panose="02010609060101010101" pitchFamily="49" charset="-122"/>
              </a:rPr>
              <a:t>不是绝对的，那么你凭什么靠它？</a:t>
            </a:r>
            <a:endParaRPr lang="en-US" altLang="zh-CN" b="1" dirty="0">
              <a:latin typeface="SimHei" panose="02010609060101010101" pitchFamily="49" charset="-122"/>
              <a:ea typeface="SimHei" panose="02010609060101010101" pitchFamily="49" charset="-122"/>
            </a:endParaRPr>
          </a:p>
          <a:p>
            <a:pPr marL="285750" indent="-285750">
              <a:lnSpc>
                <a:spcPct val="150000"/>
              </a:lnSpc>
              <a:buFont typeface="Arial" panose="020B0604020202020204" pitchFamily="34" charset="0"/>
              <a:buChar char="•"/>
            </a:pPr>
            <a:r>
              <a:rPr lang="zh-CN" altLang="en-US" b="1" dirty="0">
                <a:latin typeface="SimHei" panose="02010609060101010101" pitchFamily="49" charset="-122"/>
                <a:ea typeface="SimHei" panose="02010609060101010101" pitchFamily="49" charset="-122"/>
              </a:rPr>
              <a:t>宇宙与万物是有序，彼此维系的？</a:t>
            </a:r>
            <a:endParaRPr lang="en-US" altLang="zh-CN" b="1" dirty="0">
              <a:latin typeface="SimHei" panose="02010609060101010101" pitchFamily="49" charset="-122"/>
              <a:ea typeface="SimHei" panose="02010609060101010101" pitchFamily="49" charset="-122"/>
            </a:endParaRPr>
          </a:p>
          <a:p>
            <a:pPr marL="285750" indent="-285750">
              <a:lnSpc>
                <a:spcPct val="150000"/>
              </a:lnSpc>
              <a:buFont typeface="Arial" panose="020B0604020202020204" pitchFamily="34" charset="0"/>
              <a:buChar char="•"/>
            </a:pPr>
            <a:r>
              <a:rPr lang="zh-CN" altLang="en-US" b="1" dirty="0">
                <a:latin typeface="SimHei" panose="02010609060101010101" pitchFamily="49" charset="-122"/>
                <a:ea typeface="SimHei" panose="02010609060101010101" pitchFamily="49" charset="-122"/>
              </a:rPr>
              <a:t>历史没有固定的终点或目的</a:t>
            </a:r>
            <a:r>
              <a:rPr lang="en-US" altLang="zh-CN" b="1" dirty="0">
                <a:latin typeface="SimHei" panose="02010609060101010101" pitchFamily="49" charset="-122"/>
                <a:ea typeface="SimHei" panose="02010609060101010101" pitchFamily="49" charset="-122"/>
              </a:rPr>
              <a:t> </a:t>
            </a:r>
            <a:r>
              <a:rPr lang="en-US" dirty="0"/>
              <a:t>Non-teleological </a:t>
            </a:r>
            <a:endParaRPr lang="en-US" altLang="zh-CN" b="1" dirty="0">
              <a:latin typeface="SimHei" panose="02010609060101010101" pitchFamily="49" charset="-122"/>
              <a:ea typeface="SimHei" panose="02010609060101010101" pitchFamily="49" charset="-122"/>
            </a:endParaRPr>
          </a:p>
        </p:txBody>
      </p:sp>
      <p:pic>
        <p:nvPicPr>
          <p:cNvPr id="13" name="Picture 12">
            <a:extLst>
              <a:ext uri="{FF2B5EF4-FFF2-40B4-BE49-F238E27FC236}">
                <a16:creationId xmlns:a16="http://schemas.microsoft.com/office/drawing/2014/main" id="{9AA1B017-F7BE-3A44-918B-B95917690EDD}"/>
              </a:ext>
            </a:extLst>
          </p:cNvPr>
          <p:cNvPicPr>
            <a:picLocks noChangeAspect="1"/>
          </p:cNvPicPr>
          <p:nvPr/>
        </p:nvPicPr>
        <p:blipFill>
          <a:blip r:embed="rId3"/>
          <a:stretch>
            <a:fillRect/>
          </a:stretch>
        </p:blipFill>
        <p:spPr>
          <a:xfrm>
            <a:off x="7966491" y="5287685"/>
            <a:ext cx="1937053" cy="1409351"/>
          </a:xfrm>
          <a:prstGeom prst="rect">
            <a:avLst/>
          </a:prstGeom>
        </p:spPr>
      </p:pic>
    </p:spTree>
    <p:extLst>
      <p:ext uri="{BB962C8B-B14F-4D97-AF65-F5344CB8AC3E}">
        <p14:creationId xmlns:p14="http://schemas.microsoft.com/office/powerpoint/2010/main" val="2296185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59B38-382F-2746-8FE1-98A36880A097}"/>
              </a:ext>
            </a:extLst>
          </p:cNvPr>
          <p:cNvSpPr>
            <a:spLocks noGrp="1"/>
          </p:cNvSpPr>
          <p:nvPr>
            <p:ph type="title"/>
          </p:nvPr>
        </p:nvSpPr>
        <p:spPr/>
        <p:txBody>
          <a:bodyPr/>
          <a:lstStyle/>
          <a:p>
            <a:r>
              <a:rPr lang="ja-JP" altLang="en-US"/>
              <a:t>神是创造者</a:t>
            </a:r>
            <a:r>
              <a:rPr lang="zh-CN" altLang="en-US" dirty="0"/>
              <a:t>、</a:t>
            </a:r>
            <a:r>
              <a:rPr lang="ja-JP" altLang="en-US"/>
              <a:t>我们是被造物</a:t>
            </a:r>
            <a:endParaRPr lang="en-US" dirty="0"/>
          </a:p>
        </p:txBody>
      </p:sp>
      <p:sp>
        <p:nvSpPr>
          <p:cNvPr id="3" name="Content Placeholder 2">
            <a:extLst>
              <a:ext uri="{FF2B5EF4-FFF2-40B4-BE49-F238E27FC236}">
                <a16:creationId xmlns:a16="http://schemas.microsoft.com/office/drawing/2014/main" id="{B5B5838C-2CB8-624E-9E60-3C5342CEC004}"/>
              </a:ext>
            </a:extLst>
          </p:cNvPr>
          <p:cNvSpPr>
            <a:spLocks noGrp="1"/>
          </p:cNvSpPr>
          <p:nvPr>
            <p:ph idx="1"/>
          </p:nvPr>
        </p:nvSpPr>
        <p:spPr>
          <a:xfrm>
            <a:off x="390583" y="1310959"/>
            <a:ext cx="9071469" cy="2389873"/>
          </a:xfrm>
        </p:spPr>
        <p:txBody>
          <a:bodyPr>
            <a:normAutofit/>
          </a:bodyPr>
          <a:lstStyle/>
          <a:p>
            <a:r>
              <a:rPr lang="en-US" sz="3600" dirty="0">
                <a:latin typeface="Songti TC" panose="02010600040101010101" pitchFamily="2" charset="-120"/>
                <a:ea typeface="Songti TC" panose="02010600040101010101" pitchFamily="2" charset="-120"/>
              </a:rPr>
              <a:t>Creator and creature distinction </a:t>
            </a:r>
          </a:p>
          <a:p>
            <a:r>
              <a:rPr lang="ja-JP" altLang="en-US" sz="3600">
                <a:latin typeface="Songti TC" panose="02010600040101010101" pitchFamily="2" charset="-120"/>
                <a:ea typeface="Songti TC" panose="02010600040101010101" pitchFamily="2" charset="-120"/>
              </a:rPr>
              <a:t>创造者与被造物的绝对区别</a:t>
            </a:r>
            <a:endParaRPr lang="en-SG" altLang="ja-JP" sz="3600" dirty="0">
              <a:latin typeface="Songti TC" panose="02010600040101010101" pitchFamily="2" charset="-120"/>
              <a:ea typeface="Songti TC" panose="02010600040101010101" pitchFamily="2" charset="-120"/>
            </a:endParaRPr>
          </a:p>
          <a:p>
            <a:endParaRPr lang="en-US" dirty="0"/>
          </a:p>
        </p:txBody>
      </p:sp>
      <p:sp>
        <p:nvSpPr>
          <p:cNvPr id="4" name="Oval 3">
            <a:extLst>
              <a:ext uri="{FF2B5EF4-FFF2-40B4-BE49-F238E27FC236}">
                <a16:creationId xmlns:a16="http://schemas.microsoft.com/office/drawing/2014/main" id="{159287F1-2F6C-F747-B1EC-006E10B827B5}"/>
              </a:ext>
            </a:extLst>
          </p:cNvPr>
          <p:cNvSpPr/>
          <p:nvPr/>
        </p:nvSpPr>
        <p:spPr>
          <a:xfrm>
            <a:off x="7357250" y="997376"/>
            <a:ext cx="2226365" cy="196337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a:t>独立的创造者</a:t>
            </a:r>
            <a:r>
              <a:rPr lang="en-US" altLang="ja-JP" sz="2400" dirty="0"/>
              <a:t> </a:t>
            </a:r>
            <a:r>
              <a:rPr lang="en-US" altLang="ja-JP" sz="1600" dirty="0"/>
              <a:t>Independent Creator </a:t>
            </a:r>
            <a:endParaRPr lang="en-US" sz="2400" dirty="0"/>
          </a:p>
        </p:txBody>
      </p:sp>
      <p:sp>
        <p:nvSpPr>
          <p:cNvPr id="6" name="Oval 5">
            <a:extLst>
              <a:ext uri="{FF2B5EF4-FFF2-40B4-BE49-F238E27FC236}">
                <a16:creationId xmlns:a16="http://schemas.microsoft.com/office/drawing/2014/main" id="{8F79FA46-BA83-C24F-A54C-5E7ABD992DEA}"/>
              </a:ext>
            </a:extLst>
          </p:cNvPr>
          <p:cNvSpPr/>
          <p:nvPr/>
        </p:nvSpPr>
        <p:spPr>
          <a:xfrm>
            <a:off x="7671988" y="3374040"/>
            <a:ext cx="1596887" cy="1166192"/>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a:t>依靠的被造物</a:t>
            </a:r>
            <a:endParaRPr lang="en-SG" altLang="ja-JP" sz="2000" dirty="0"/>
          </a:p>
          <a:p>
            <a:pPr algn="ctr"/>
            <a:r>
              <a:rPr lang="en-US" sz="1200" dirty="0"/>
              <a:t>Dependent creatures</a:t>
            </a:r>
          </a:p>
        </p:txBody>
      </p:sp>
      <p:sp>
        <p:nvSpPr>
          <p:cNvPr id="10" name="TextBox 9">
            <a:extLst>
              <a:ext uri="{FF2B5EF4-FFF2-40B4-BE49-F238E27FC236}">
                <a16:creationId xmlns:a16="http://schemas.microsoft.com/office/drawing/2014/main" id="{4E1016A3-8418-4B4D-B709-079269E26799}"/>
              </a:ext>
            </a:extLst>
          </p:cNvPr>
          <p:cNvSpPr txBox="1"/>
          <p:nvPr/>
        </p:nvSpPr>
        <p:spPr>
          <a:xfrm>
            <a:off x="2247686" y="5255916"/>
            <a:ext cx="9725739" cy="1200329"/>
          </a:xfrm>
          <a:prstGeom prst="rect">
            <a:avLst/>
          </a:prstGeom>
          <a:noFill/>
        </p:spPr>
        <p:txBody>
          <a:bodyPr wrap="none" rtlCol="0">
            <a:spAutoFit/>
          </a:bodyPr>
          <a:lstStyle/>
          <a:p>
            <a:r>
              <a:rPr lang="ja-JP" altLang="en-US" sz="2400"/>
              <a:t>否定上帝的人</a:t>
            </a:r>
            <a:r>
              <a:rPr lang="zh-CN" altLang="en-US" sz="2400" dirty="0"/>
              <a:t>，</a:t>
            </a:r>
            <a:r>
              <a:rPr lang="ja-JP" altLang="en-US" sz="2400"/>
              <a:t>不承认人是需要依靠上帝</a:t>
            </a:r>
            <a:endParaRPr lang="en-US" altLang="ja-JP" sz="2400" dirty="0"/>
          </a:p>
          <a:p>
            <a:r>
              <a:rPr lang="zh-CN" altLang="en-US" sz="2400" dirty="0"/>
              <a:t>这是堕落之后人类的普遍现象：人把神降格为偶像，</a:t>
            </a:r>
            <a:endParaRPr lang="en-US" altLang="zh-CN" sz="2400" dirty="0"/>
          </a:p>
          <a:p>
            <a:r>
              <a:rPr lang="zh-CN" altLang="en-US" sz="2400" dirty="0"/>
              <a:t>把祂视为受造之物，甚至试图掌控祂，使祂顺服于人的理性和欲望。</a:t>
            </a:r>
            <a:endParaRPr lang="en-US" sz="2400" dirty="0"/>
          </a:p>
        </p:txBody>
      </p:sp>
      <p:sp>
        <p:nvSpPr>
          <p:cNvPr id="5" name="TextBox 4">
            <a:extLst>
              <a:ext uri="{FF2B5EF4-FFF2-40B4-BE49-F238E27FC236}">
                <a16:creationId xmlns:a16="http://schemas.microsoft.com/office/drawing/2014/main" id="{3D5391EB-5779-6C45-A98A-1405AD3CD984}"/>
              </a:ext>
            </a:extLst>
          </p:cNvPr>
          <p:cNvSpPr txBox="1"/>
          <p:nvPr/>
        </p:nvSpPr>
        <p:spPr>
          <a:xfrm>
            <a:off x="9669780" y="3825240"/>
            <a:ext cx="697627" cy="400110"/>
          </a:xfrm>
          <a:prstGeom prst="rect">
            <a:avLst/>
          </a:prstGeom>
          <a:noFill/>
        </p:spPr>
        <p:txBody>
          <a:bodyPr wrap="none" rtlCol="0">
            <a:spAutoFit/>
          </a:bodyPr>
          <a:lstStyle/>
          <a:p>
            <a:r>
              <a:rPr lang="en-US" sz="2000"/>
              <a:t>有限</a:t>
            </a:r>
          </a:p>
        </p:txBody>
      </p:sp>
      <p:sp>
        <p:nvSpPr>
          <p:cNvPr id="11" name="TextBox 10">
            <a:extLst>
              <a:ext uri="{FF2B5EF4-FFF2-40B4-BE49-F238E27FC236}">
                <a16:creationId xmlns:a16="http://schemas.microsoft.com/office/drawing/2014/main" id="{A51282B6-CBCF-364D-83F7-F60D75123307}"/>
              </a:ext>
            </a:extLst>
          </p:cNvPr>
          <p:cNvSpPr txBox="1"/>
          <p:nvPr/>
        </p:nvSpPr>
        <p:spPr>
          <a:xfrm>
            <a:off x="9740494" y="1794399"/>
            <a:ext cx="697627" cy="400110"/>
          </a:xfrm>
          <a:prstGeom prst="rect">
            <a:avLst/>
          </a:prstGeom>
          <a:noFill/>
        </p:spPr>
        <p:txBody>
          <a:bodyPr wrap="none" rtlCol="0">
            <a:spAutoFit/>
          </a:bodyPr>
          <a:lstStyle/>
          <a:p>
            <a:r>
              <a:rPr lang="en-US" sz="2000"/>
              <a:t>无限</a:t>
            </a:r>
          </a:p>
        </p:txBody>
      </p:sp>
    </p:spTree>
    <p:extLst>
      <p:ext uri="{BB962C8B-B14F-4D97-AF65-F5344CB8AC3E}">
        <p14:creationId xmlns:p14="http://schemas.microsoft.com/office/powerpoint/2010/main" val="8750742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59B38-382F-2746-8FE1-98A36880A097}"/>
              </a:ext>
            </a:extLst>
          </p:cNvPr>
          <p:cNvSpPr>
            <a:spLocks noGrp="1"/>
          </p:cNvSpPr>
          <p:nvPr>
            <p:ph type="title"/>
          </p:nvPr>
        </p:nvSpPr>
        <p:spPr>
          <a:xfrm>
            <a:off x="390583" y="352758"/>
            <a:ext cx="10629144" cy="1400530"/>
          </a:xfrm>
        </p:spPr>
        <p:txBody>
          <a:bodyPr/>
          <a:lstStyle/>
          <a:p>
            <a:r>
              <a:rPr lang="ja-JP" altLang="en-US" sz="4400">
                <a:latin typeface="Songti TC" panose="02010600040101010101" pitchFamily="2" charset="-120"/>
                <a:ea typeface="Songti TC" panose="02010600040101010101" pitchFamily="2" charset="-120"/>
              </a:rPr>
              <a:t>创造者与被造物的绝对区别</a:t>
            </a:r>
            <a:r>
              <a:rPr lang="en-US" sz="1800" dirty="0">
                <a:latin typeface="Songti TC" panose="02010600040101010101" pitchFamily="2" charset="-120"/>
                <a:ea typeface="Songti TC" panose="02010600040101010101" pitchFamily="2" charset="-120"/>
              </a:rPr>
              <a:t>Creator and creature distinction </a:t>
            </a:r>
            <a:endParaRPr lang="en-SG" altLang="ja-JP" sz="1800" dirty="0">
              <a:latin typeface="Songti TC" panose="02010600040101010101" pitchFamily="2" charset="-120"/>
              <a:ea typeface="Songti TC" panose="02010600040101010101" pitchFamily="2" charset="-120"/>
            </a:endParaRPr>
          </a:p>
        </p:txBody>
      </p:sp>
      <p:sp>
        <p:nvSpPr>
          <p:cNvPr id="3" name="Content Placeholder 2">
            <a:extLst>
              <a:ext uri="{FF2B5EF4-FFF2-40B4-BE49-F238E27FC236}">
                <a16:creationId xmlns:a16="http://schemas.microsoft.com/office/drawing/2014/main" id="{B5B5838C-2CB8-624E-9E60-3C5342CEC004}"/>
              </a:ext>
            </a:extLst>
          </p:cNvPr>
          <p:cNvSpPr>
            <a:spLocks noGrp="1"/>
          </p:cNvSpPr>
          <p:nvPr>
            <p:ph idx="1"/>
          </p:nvPr>
        </p:nvSpPr>
        <p:spPr>
          <a:xfrm>
            <a:off x="390583" y="1595784"/>
            <a:ext cx="9071469" cy="2389873"/>
          </a:xfrm>
        </p:spPr>
        <p:txBody>
          <a:bodyPr>
            <a:normAutofit fontScale="25000" lnSpcReduction="20000"/>
          </a:bodyPr>
          <a:lstStyle/>
          <a:p>
            <a:r>
              <a:rPr lang="en-US" sz="9600" dirty="0">
                <a:solidFill>
                  <a:srgbClr val="FFC000"/>
                </a:solidFill>
                <a:latin typeface="Songti TC" panose="02010600040101010101" pitchFamily="2" charset="-120"/>
                <a:ea typeface="Songti TC" panose="02010600040101010101" pitchFamily="2" charset="-120"/>
              </a:rPr>
              <a:t>Metaphysics </a:t>
            </a:r>
            <a:r>
              <a:rPr lang="ja-JP" altLang="en-US" sz="9600">
                <a:solidFill>
                  <a:srgbClr val="FFC000"/>
                </a:solidFill>
                <a:latin typeface="Songti TC" panose="02010600040101010101" pitchFamily="2" charset="-120"/>
                <a:ea typeface="Songti TC" panose="02010600040101010101" pitchFamily="2" charset="-120"/>
              </a:rPr>
              <a:t>形而上学 </a:t>
            </a:r>
          </a:p>
          <a:p>
            <a:pPr>
              <a:lnSpc>
                <a:spcPct val="170000"/>
              </a:lnSpc>
              <a:spcBef>
                <a:spcPts val="0"/>
              </a:spcBef>
            </a:pPr>
            <a:r>
              <a:rPr lang="en-US" sz="9600" dirty="0">
                <a:latin typeface="Songti TC" panose="02010600040101010101" pitchFamily="2" charset="-120"/>
                <a:ea typeface="Songti TC" panose="02010600040101010101" pitchFamily="2" charset="-120"/>
              </a:rPr>
              <a:t>What? is the world made out of </a:t>
            </a:r>
            <a:r>
              <a:rPr lang="ja-JP" altLang="en-US" sz="9600">
                <a:latin typeface="Songti TC" panose="02010600040101010101" pitchFamily="2" charset="-120"/>
                <a:ea typeface="Songti TC" panose="02010600040101010101" pitchFamily="2" charset="-120"/>
              </a:rPr>
              <a:t>一种哲学研究，其目的在于确定事物的真实</a:t>
            </a:r>
            <a:r>
              <a:rPr lang="ja-JP" altLang="en-US" sz="9600">
                <a:solidFill>
                  <a:srgbClr val="FFC000"/>
                </a:solidFill>
                <a:latin typeface="Songti TC" panose="02010600040101010101" pitchFamily="2" charset="-120"/>
                <a:ea typeface="Songti TC" panose="02010600040101010101" pitchFamily="2" charset="-120"/>
              </a:rPr>
              <a:t>本质</a:t>
            </a:r>
            <a:r>
              <a:rPr lang="ja-JP" altLang="en-US" sz="9600">
                <a:latin typeface="Songti TC" panose="02010600040101010101" pitchFamily="2" charset="-120"/>
                <a:ea typeface="Songti TC" panose="02010600040101010101" pitchFamily="2" charset="-120"/>
              </a:rPr>
              <a:t>，也就是确定</a:t>
            </a:r>
            <a:r>
              <a:rPr lang="ja-JP" altLang="en-US" sz="9600">
                <a:solidFill>
                  <a:srgbClr val="FFC000"/>
                </a:solidFill>
                <a:latin typeface="Songti TC" panose="02010600040101010101" pitchFamily="2" charset="-120"/>
                <a:ea typeface="Songti TC" panose="02010600040101010101" pitchFamily="2" charset="-120"/>
              </a:rPr>
              <a:t>存在物的意义</a:t>
            </a:r>
            <a:r>
              <a:rPr lang="ja-JP" altLang="en-US" sz="9600">
                <a:latin typeface="Songti TC" panose="02010600040101010101" pitchFamily="2" charset="-120"/>
                <a:ea typeface="Songti TC" panose="02010600040101010101" pitchFamily="2" charset="-120"/>
              </a:rPr>
              <a:t>、</a:t>
            </a:r>
            <a:r>
              <a:rPr lang="ja-JP" altLang="en-US" sz="9600">
                <a:solidFill>
                  <a:srgbClr val="FFC000"/>
                </a:solidFill>
                <a:latin typeface="Songti TC" panose="02010600040101010101" pitchFamily="2" charset="-120"/>
                <a:ea typeface="Songti TC" panose="02010600040101010101" pitchFamily="2" charset="-120"/>
              </a:rPr>
              <a:t>结构</a:t>
            </a:r>
            <a:r>
              <a:rPr lang="ja-JP" altLang="en-US" sz="9600">
                <a:latin typeface="Songti TC" panose="02010600040101010101" pitchFamily="2" charset="-120"/>
                <a:ea typeface="Songti TC" panose="02010600040101010101" pitchFamily="2" charset="-120"/>
              </a:rPr>
              <a:t>和</a:t>
            </a:r>
            <a:r>
              <a:rPr lang="ja-JP" altLang="en-US" sz="9600">
                <a:solidFill>
                  <a:srgbClr val="FFC000"/>
                </a:solidFill>
                <a:latin typeface="Songti TC" panose="02010600040101010101" pitchFamily="2" charset="-120"/>
                <a:ea typeface="Songti TC" panose="02010600040101010101" pitchFamily="2" charset="-120"/>
              </a:rPr>
              <a:t>原理</a:t>
            </a:r>
            <a:r>
              <a:rPr lang="ja-JP" altLang="en-US" sz="9600">
                <a:latin typeface="Songti TC" panose="02010600040101010101" pitchFamily="2" charset="-120"/>
                <a:ea typeface="Songti TC" panose="02010600040101010101" pitchFamily="2" charset="-120"/>
              </a:rPr>
              <a:t>。</a:t>
            </a:r>
            <a:endParaRPr lang="en-US" altLang="ja-JP" sz="9600" dirty="0">
              <a:latin typeface="Songti TC" panose="02010600040101010101" pitchFamily="2" charset="-120"/>
              <a:ea typeface="Songti TC" panose="02010600040101010101" pitchFamily="2" charset="-120"/>
            </a:endParaRPr>
          </a:p>
          <a:p>
            <a:pPr>
              <a:lnSpc>
                <a:spcPct val="170000"/>
              </a:lnSpc>
              <a:spcBef>
                <a:spcPts val="0"/>
              </a:spcBef>
            </a:pPr>
            <a:endParaRPr lang="ja-JP" altLang="en-US" sz="9600">
              <a:latin typeface="Songti TC" panose="02010600040101010101" pitchFamily="2" charset="-120"/>
              <a:ea typeface="Songti TC" panose="02010600040101010101" pitchFamily="2" charset="-120"/>
            </a:endParaRPr>
          </a:p>
          <a:p>
            <a:r>
              <a:rPr lang="ja-JP" altLang="en-US" sz="9600">
                <a:latin typeface="Songti TC" panose="02010600040101010101" pitchFamily="2" charset="-120"/>
                <a:ea typeface="Songti TC" panose="02010600040101010101" pitchFamily="2" charset="-120"/>
              </a:rPr>
              <a:t>基督徒的双重知识观 </a:t>
            </a:r>
            <a:r>
              <a:rPr lang="en-US" sz="9600" dirty="0">
                <a:latin typeface="Songti TC" panose="02010600040101010101" pitchFamily="2" charset="-120"/>
                <a:ea typeface="Songti TC" panose="02010600040101010101" pitchFamily="2" charset="-120"/>
              </a:rPr>
              <a:t>Christian two level of knowledge </a:t>
            </a:r>
          </a:p>
          <a:p>
            <a:endParaRPr lang="en-US" dirty="0"/>
          </a:p>
        </p:txBody>
      </p:sp>
      <p:sp>
        <p:nvSpPr>
          <p:cNvPr id="4" name="Oval 3">
            <a:extLst>
              <a:ext uri="{FF2B5EF4-FFF2-40B4-BE49-F238E27FC236}">
                <a16:creationId xmlns:a16="http://schemas.microsoft.com/office/drawing/2014/main" id="{159287F1-2F6C-F747-B1EC-006E10B827B5}"/>
              </a:ext>
            </a:extLst>
          </p:cNvPr>
          <p:cNvSpPr/>
          <p:nvPr/>
        </p:nvSpPr>
        <p:spPr>
          <a:xfrm>
            <a:off x="9048890" y="2361356"/>
            <a:ext cx="2226365" cy="196337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a:t>独立的创造者</a:t>
            </a:r>
            <a:r>
              <a:rPr lang="en-US" altLang="ja-JP" dirty="0"/>
              <a:t> </a:t>
            </a:r>
            <a:r>
              <a:rPr lang="en-US" altLang="ja-JP" sz="1400" dirty="0"/>
              <a:t>Independent Creator </a:t>
            </a:r>
            <a:endParaRPr lang="en-US" dirty="0"/>
          </a:p>
        </p:txBody>
      </p:sp>
      <p:sp>
        <p:nvSpPr>
          <p:cNvPr id="6" name="Oval 5">
            <a:extLst>
              <a:ext uri="{FF2B5EF4-FFF2-40B4-BE49-F238E27FC236}">
                <a16:creationId xmlns:a16="http://schemas.microsoft.com/office/drawing/2014/main" id="{8F79FA46-BA83-C24F-A54C-5E7ABD992DEA}"/>
              </a:ext>
            </a:extLst>
          </p:cNvPr>
          <p:cNvSpPr/>
          <p:nvPr/>
        </p:nvSpPr>
        <p:spPr>
          <a:xfrm>
            <a:off x="9363628" y="4738020"/>
            <a:ext cx="1596887" cy="1166192"/>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a:t>依靠的被造物</a:t>
            </a:r>
            <a:endParaRPr lang="en-SG" altLang="ja-JP" dirty="0"/>
          </a:p>
          <a:p>
            <a:pPr algn="ctr"/>
            <a:r>
              <a:rPr lang="en-US" sz="1200" dirty="0"/>
              <a:t>Dependent creatures</a:t>
            </a:r>
          </a:p>
        </p:txBody>
      </p:sp>
      <p:sp>
        <p:nvSpPr>
          <p:cNvPr id="9" name="TextBox 8">
            <a:extLst>
              <a:ext uri="{FF2B5EF4-FFF2-40B4-BE49-F238E27FC236}">
                <a16:creationId xmlns:a16="http://schemas.microsoft.com/office/drawing/2014/main" id="{77D2D29D-3451-A448-B362-A2E8966BC1A3}"/>
              </a:ext>
            </a:extLst>
          </p:cNvPr>
          <p:cNvSpPr txBox="1"/>
          <p:nvPr/>
        </p:nvSpPr>
        <p:spPr>
          <a:xfrm>
            <a:off x="390583" y="4490119"/>
            <a:ext cx="5103437" cy="1661993"/>
          </a:xfrm>
          <a:prstGeom prst="rect">
            <a:avLst/>
          </a:prstGeom>
          <a:noFill/>
        </p:spPr>
        <p:txBody>
          <a:bodyPr wrap="square" rtlCol="0">
            <a:spAutoFit/>
          </a:bodyPr>
          <a:lstStyle/>
          <a:p>
            <a:pPr marL="457200" indent="-457200">
              <a:lnSpc>
                <a:spcPct val="150000"/>
              </a:lnSpc>
              <a:buFont typeface="Arial" panose="020B0604020202020204" pitchFamily="34" charset="0"/>
              <a:buChar char="•"/>
            </a:pPr>
            <a:r>
              <a:rPr lang="ja-JP" altLang="en-US" sz="2800">
                <a:latin typeface="Songti TC" panose="02010600040101010101" pitchFamily="2" charset="-120"/>
                <a:ea typeface="Songti TC" panose="02010600040101010101" pitchFamily="2" charset="-120"/>
              </a:rPr>
              <a:t>两圈思维</a:t>
            </a:r>
            <a:r>
              <a:rPr lang="zh-CN" altLang="en-US" sz="2800" dirty="0">
                <a:latin typeface="Songti TC" panose="02010600040101010101" pitchFamily="2" charset="-120"/>
                <a:ea typeface="Songti TC" panose="02010600040101010101" pitchFamily="2" charset="-120"/>
              </a:rPr>
              <a:t> （神与我们不一样）</a:t>
            </a:r>
            <a:endParaRPr lang="en-US" altLang="zh-CN" sz="2800" dirty="0">
              <a:latin typeface="Songti TC" panose="02010600040101010101" pitchFamily="2" charset="-120"/>
              <a:ea typeface="Songti TC" panose="02010600040101010101" pitchFamily="2" charset="-120"/>
            </a:endParaRPr>
          </a:p>
          <a:p>
            <a:pPr marL="457200" indent="-457200">
              <a:lnSpc>
                <a:spcPct val="150000"/>
              </a:lnSpc>
              <a:buFont typeface="Arial" panose="020B0604020202020204" pitchFamily="34" charset="0"/>
              <a:buChar char="•"/>
            </a:pPr>
            <a:r>
              <a:rPr lang="ja-JP" altLang="en-US" sz="2800">
                <a:latin typeface="Songti TC" panose="02010600040101010101" pitchFamily="2" charset="-120"/>
                <a:ea typeface="Songti TC" panose="02010600040101010101" pitchFamily="2" charset="-120"/>
              </a:rPr>
              <a:t>一圈思维</a:t>
            </a:r>
            <a:r>
              <a:rPr lang="en-US" altLang="ja-JP" sz="2800" dirty="0">
                <a:latin typeface="Songti TC" panose="02010600040101010101" pitchFamily="2" charset="-120"/>
                <a:ea typeface="Songti TC" panose="02010600040101010101" pitchFamily="2" charset="-120"/>
              </a:rPr>
              <a:t> (</a:t>
            </a:r>
            <a:r>
              <a:rPr lang="ja-JP" altLang="en-US" sz="2800">
                <a:latin typeface="Songti TC" panose="02010600040101010101" pitchFamily="2" charset="-120"/>
                <a:ea typeface="Songti TC" panose="02010600040101010101" pitchFamily="2" charset="-120"/>
              </a:rPr>
              <a:t>神与我们一样</a:t>
            </a:r>
            <a:r>
              <a:rPr lang="zh-CN" altLang="en-US" sz="2800" dirty="0">
                <a:latin typeface="Songti TC" panose="02010600040101010101" pitchFamily="2" charset="-120"/>
                <a:ea typeface="Songti TC" panose="02010600040101010101" pitchFamily="2" charset="-120"/>
              </a:rPr>
              <a:t>）</a:t>
            </a:r>
            <a:endParaRPr lang="en-SG" altLang="ja-JP" sz="2800" dirty="0">
              <a:latin typeface="Songti TC" panose="02010600040101010101" pitchFamily="2" charset="-120"/>
              <a:ea typeface="Songti TC" panose="02010600040101010101" pitchFamily="2" charset="-120"/>
            </a:endParaRPr>
          </a:p>
          <a:p>
            <a:endParaRPr lang="en-US" dirty="0"/>
          </a:p>
        </p:txBody>
      </p:sp>
      <p:sp>
        <p:nvSpPr>
          <p:cNvPr id="10" name="TextBox 9">
            <a:extLst>
              <a:ext uri="{FF2B5EF4-FFF2-40B4-BE49-F238E27FC236}">
                <a16:creationId xmlns:a16="http://schemas.microsoft.com/office/drawing/2014/main" id="{4E1016A3-8418-4B4D-B709-079269E26799}"/>
              </a:ext>
            </a:extLst>
          </p:cNvPr>
          <p:cNvSpPr txBox="1"/>
          <p:nvPr/>
        </p:nvSpPr>
        <p:spPr>
          <a:xfrm>
            <a:off x="7193803" y="6317498"/>
            <a:ext cx="4339650" cy="369332"/>
          </a:xfrm>
          <a:prstGeom prst="rect">
            <a:avLst/>
          </a:prstGeom>
          <a:noFill/>
        </p:spPr>
        <p:txBody>
          <a:bodyPr wrap="none" rtlCol="0">
            <a:spAutoFit/>
          </a:bodyPr>
          <a:lstStyle/>
          <a:p>
            <a:r>
              <a:rPr lang="ja-JP" altLang="en-US"/>
              <a:t>否定上帝的人</a:t>
            </a:r>
            <a:r>
              <a:rPr lang="zh-CN" altLang="en-US" dirty="0"/>
              <a:t>，</a:t>
            </a:r>
            <a:r>
              <a:rPr lang="ja-JP" altLang="en-US"/>
              <a:t>不承认人是需要依靠上帝</a:t>
            </a:r>
            <a:endParaRPr lang="en-US" dirty="0"/>
          </a:p>
        </p:txBody>
      </p:sp>
    </p:spTree>
    <p:extLst>
      <p:ext uri="{BB962C8B-B14F-4D97-AF65-F5344CB8AC3E}">
        <p14:creationId xmlns:p14="http://schemas.microsoft.com/office/powerpoint/2010/main" val="11233065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82A287-7CF8-90F4-CAC7-9C9B6745C6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56DFCEA-1D46-EC77-59C0-9B25906F78CD}"/>
              </a:ext>
            </a:extLst>
          </p:cNvPr>
          <p:cNvSpPr>
            <a:spLocks noGrp="1"/>
          </p:cNvSpPr>
          <p:nvPr>
            <p:ph type="title"/>
          </p:nvPr>
        </p:nvSpPr>
        <p:spPr>
          <a:xfrm>
            <a:off x="390583" y="352758"/>
            <a:ext cx="10629144" cy="1400530"/>
          </a:xfrm>
        </p:spPr>
        <p:txBody>
          <a:bodyPr/>
          <a:lstStyle/>
          <a:p>
            <a:r>
              <a:rPr lang="ja-JP" altLang="en-US" sz="4400">
                <a:latin typeface="Songti TC" panose="02010600040101010101" pitchFamily="2" charset="-120"/>
                <a:ea typeface="Songti TC" panose="02010600040101010101" pitchFamily="2" charset="-120"/>
              </a:rPr>
              <a:t>创造者与被造物的绝对区别</a:t>
            </a:r>
            <a:r>
              <a:rPr lang="en-US" sz="1800" dirty="0">
                <a:latin typeface="Songti TC" panose="02010600040101010101" pitchFamily="2" charset="-120"/>
                <a:ea typeface="Songti TC" panose="02010600040101010101" pitchFamily="2" charset="-120"/>
              </a:rPr>
              <a:t>Creator and creature distinction </a:t>
            </a:r>
            <a:endParaRPr lang="en-SG" altLang="ja-JP" sz="1800" dirty="0">
              <a:latin typeface="Songti TC" panose="02010600040101010101" pitchFamily="2" charset="-120"/>
              <a:ea typeface="Songti TC" panose="02010600040101010101" pitchFamily="2" charset="-120"/>
            </a:endParaRPr>
          </a:p>
        </p:txBody>
      </p:sp>
      <p:sp>
        <p:nvSpPr>
          <p:cNvPr id="4" name="Oval 3">
            <a:extLst>
              <a:ext uri="{FF2B5EF4-FFF2-40B4-BE49-F238E27FC236}">
                <a16:creationId xmlns:a16="http://schemas.microsoft.com/office/drawing/2014/main" id="{2649E2E6-8EEA-D742-D338-FBB11852E6AC}"/>
              </a:ext>
            </a:extLst>
          </p:cNvPr>
          <p:cNvSpPr/>
          <p:nvPr/>
        </p:nvSpPr>
        <p:spPr>
          <a:xfrm>
            <a:off x="7735956" y="3141335"/>
            <a:ext cx="2226365" cy="196337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a:t>独立的创造者</a:t>
            </a:r>
            <a:r>
              <a:rPr lang="en-US" altLang="ja-JP" dirty="0"/>
              <a:t> </a:t>
            </a:r>
            <a:r>
              <a:rPr lang="en-US" altLang="ja-JP" sz="1400" dirty="0"/>
              <a:t>Independent Creator </a:t>
            </a:r>
            <a:endParaRPr lang="en-US" dirty="0"/>
          </a:p>
        </p:txBody>
      </p:sp>
      <p:sp>
        <p:nvSpPr>
          <p:cNvPr id="6" name="Oval 5">
            <a:extLst>
              <a:ext uri="{FF2B5EF4-FFF2-40B4-BE49-F238E27FC236}">
                <a16:creationId xmlns:a16="http://schemas.microsoft.com/office/drawing/2014/main" id="{33378943-65C1-7D3F-656A-5EB20E6F69D2}"/>
              </a:ext>
            </a:extLst>
          </p:cNvPr>
          <p:cNvSpPr/>
          <p:nvPr/>
        </p:nvSpPr>
        <p:spPr>
          <a:xfrm>
            <a:off x="8146988" y="5443354"/>
            <a:ext cx="1596887" cy="1166192"/>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a:t>依靠的被造物</a:t>
            </a:r>
            <a:endParaRPr lang="en-SG" altLang="ja-JP" dirty="0"/>
          </a:p>
          <a:p>
            <a:pPr algn="ctr"/>
            <a:r>
              <a:rPr lang="en-US" sz="1200" dirty="0"/>
              <a:t>Dependent creatures</a:t>
            </a:r>
          </a:p>
        </p:txBody>
      </p:sp>
      <p:sp>
        <p:nvSpPr>
          <p:cNvPr id="9" name="TextBox 8">
            <a:extLst>
              <a:ext uri="{FF2B5EF4-FFF2-40B4-BE49-F238E27FC236}">
                <a16:creationId xmlns:a16="http://schemas.microsoft.com/office/drawing/2014/main" id="{2F105937-CDEC-14B5-EC71-FF6963E975B7}"/>
              </a:ext>
            </a:extLst>
          </p:cNvPr>
          <p:cNvSpPr txBox="1"/>
          <p:nvPr/>
        </p:nvSpPr>
        <p:spPr>
          <a:xfrm>
            <a:off x="885896" y="1628932"/>
            <a:ext cx="5103437" cy="1661993"/>
          </a:xfrm>
          <a:prstGeom prst="rect">
            <a:avLst/>
          </a:prstGeom>
          <a:noFill/>
        </p:spPr>
        <p:txBody>
          <a:bodyPr wrap="square" rtlCol="0">
            <a:spAutoFit/>
          </a:bodyPr>
          <a:lstStyle/>
          <a:p>
            <a:pPr algn="ctr">
              <a:lnSpc>
                <a:spcPct val="150000"/>
              </a:lnSpc>
            </a:pPr>
            <a:r>
              <a:rPr lang="ja-JP" altLang="en-US" sz="2800" b="1">
                <a:latin typeface="Songti TC" panose="02010600040101010101" pitchFamily="2" charset="-120"/>
                <a:ea typeface="Songti TC" panose="02010600040101010101" pitchFamily="2" charset="-120"/>
              </a:rPr>
              <a:t>一圈思维</a:t>
            </a:r>
            <a:endParaRPr lang="en-US" altLang="ja-JP" sz="2800" b="1" dirty="0">
              <a:latin typeface="Songti TC" panose="02010600040101010101" pitchFamily="2" charset="-120"/>
              <a:ea typeface="Songti TC" panose="02010600040101010101" pitchFamily="2" charset="-120"/>
            </a:endParaRPr>
          </a:p>
          <a:p>
            <a:pPr algn="ctr">
              <a:lnSpc>
                <a:spcPct val="150000"/>
              </a:lnSpc>
            </a:pPr>
            <a:r>
              <a:rPr lang="en-US" altLang="ja-JP" sz="2800" b="1" dirty="0">
                <a:latin typeface="Songti TC" panose="02010600040101010101" pitchFamily="2" charset="-120"/>
                <a:ea typeface="Songti TC" panose="02010600040101010101" pitchFamily="2" charset="-120"/>
              </a:rPr>
              <a:t> (</a:t>
            </a:r>
            <a:r>
              <a:rPr lang="ja-JP" altLang="en-US" sz="2800" b="1">
                <a:latin typeface="Songti TC" panose="02010600040101010101" pitchFamily="2" charset="-120"/>
                <a:ea typeface="Songti TC" panose="02010600040101010101" pitchFamily="2" charset="-120"/>
              </a:rPr>
              <a:t>神与世人一样</a:t>
            </a:r>
            <a:r>
              <a:rPr lang="zh-CN" altLang="en-US" sz="2800" b="1" dirty="0">
                <a:latin typeface="Songti TC" panose="02010600040101010101" pitchFamily="2" charset="-120"/>
                <a:ea typeface="Songti TC" panose="02010600040101010101" pitchFamily="2" charset="-120"/>
              </a:rPr>
              <a:t>）</a:t>
            </a:r>
            <a:endParaRPr lang="en-SG" altLang="ja-JP" sz="2800" b="1" dirty="0">
              <a:latin typeface="Songti TC" panose="02010600040101010101" pitchFamily="2" charset="-120"/>
              <a:ea typeface="Songti TC" panose="02010600040101010101" pitchFamily="2" charset="-120"/>
            </a:endParaRPr>
          </a:p>
          <a:p>
            <a:pPr algn="ctr"/>
            <a:endParaRPr lang="en-US" dirty="0"/>
          </a:p>
        </p:txBody>
      </p:sp>
      <p:sp>
        <p:nvSpPr>
          <p:cNvPr id="10" name="TextBox 9">
            <a:extLst>
              <a:ext uri="{FF2B5EF4-FFF2-40B4-BE49-F238E27FC236}">
                <a16:creationId xmlns:a16="http://schemas.microsoft.com/office/drawing/2014/main" id="{0BC48726-D43D-109C-6EC9-BCEC67FFAA99}"/>
              </a:ext>
            </a:extLst>
          </p:cNvPr>
          <p:cNvSpPr txBox="1"/>
          <p:nvPr/>
        </p:nvSpPr>
        <p:spPr>
          <a:xfrm>
            <a:off x="1649683" y="6161118"/>
            <a:ext cx="4339650" cy="369332"/>
          </a:xfrm>
          <a:prstGeom prst="rect">
            <a:avLst/>
          </a:prstGeom>
          <a:noFill/>
        </p:spPr>
        <p:txBody>
          <a:bodyPr wrap="none" rtlCol="0">
            <a:spAutoFit/>
          </a:bodyPr>
          <a:lstStyle/>
          <a:p>
            <a:r>
              <a:rPr lang="ja-JP" altLang="en-US"/>
              <a:t>否定上帝的人</a:t>
            </a:r>
            <a:r>
              <a:rPr lang="zh-CN" altLang="en-US" dirty="0"/>
              <a:t>，</a:t>
            </a:r>
            <a:r>
              <a:rPr lang="ja-JP" altLang="en-US"/>
              <a:t>不承认人是需要依靠上帝</a:t>
            </a:r>
            <a:endParaRPr lang="en-US" dirty="0"/>
          </a:p>
        </p:txBody>
      </p:sp>
      <p:sp>
        <p:nvSpPr>
          <p:cNvPr id="11" name="TextBox 10">
            <a:extLst>
              <a:ext uri="{FF2B5EF4-FFF2-40B4-BE49-F238E27FC236}">
                <a16:creationId xmlns:a16="http://schemas.microsoft.com/office/drawing/2014/main" id="{8DC1E12A-CA10-88E4-12C8-3E07FAB5722C}"/>
              </a:ext>
            </a:extLst>
          </p:cNvPr>
          <p:cNvSpPr txBox="1"/>
          <p:nvPr/>
        </p:nvSpPr>
        <p:spPr>
          <a:xfrm>
            <a:off x="6980903" y="1427901"/>
            <a:ext cx="3579156" cy="1328056"/>
          </a:xfrm>
          <a:prstGeom prst="rect">
            <a:avLst/>
          </a:prstGeom>
          <a:noFill/>
        </p:spPr>
        <p:txBody>
          <a:bodyPr wrap="square">
            <a:spAutoFit/>
          </a:bodyPr>
          <a:lstStyle/>
          <a:p>
            <a:pPr algn="ctr">
              <a:lnSpc>
                <a:spcPct val="150000"/>
              </a:lnSpc>
            </a:pPr>
            <a:r>
              <a:rPr lang="ja-JP" altLang="en-US" sz="2800" b="1">
                <a:latin typeface="Songti TC" panose="02010600040101010101" pitchFamily="2" charset="-120"/>
                <a:ea typeface="Songti TC" panose="02010600040101010101" pitchFamily="2" charset="-120"/>
              </a:rPr>
              <a:t>两圈思维</a:t>
            </a:r>
            <a:r>
              <a:rPr lang="zh-CN" altLang="en-US" sz="2800" b="1" dirty="0">
                <a:latin typeface="Songti TC" panose="02010600040101010101" pitchFamily="2" charset="-120"/>
                <a:ea typeface="Songti TC" panose="02010600040101010101" pitchFamily="2" charset="-120"/>
              </a:rPr>
              <a:t> </a:t>
            </a:r>
            <a:endParaRPr lang="en-US" altLang="zh-CN" sz="2800" b="1" dirty="0">
              <a:latin typeface="Songti TC" panose="02010600040101010101" pitchFamily="2" charset="-120"/>
              <a:ea typeface="Songti TC" panose="02010600040101010101" pitchFamily="2" charset="-120"/>
            </a:endParaRPr>
          </a:p>
          <a:p>
            <a:pPr algn="ctr">
              <a:lnSpc>
                <a:spcPct val="150000"/>
              </a:lnSpc>
            </a:pPr>
            <a:r>
              <a:rPr lang="zh-CN" altLang="en-US" sz="2800" b="1" dirty="0">
                <a:latin typeface="Songti TC" panose="02010600040101010101" pitchFamily="2" charset="-120"/>
                <a:ea typeface="Songti TC" panose="02010600040101010101" pitchFamily="2" charset="-120"/>
              </a:rPr>
              <a:t>（神与我们不一样）</a:t>
            </a:r>
            <a:endParaRPr lang="en-US" altLang="zh-CN" sz="2800" b="1" dirty="0">
              <a:latin typeface="Songti TC" panose="02010600040101010101" pitchFamily="2" charset="-120"/>
              <a:ea typeface="Songti TC" panose="02010600040101010101" pitchFamily="2" charset="-120"/>
            </a:endParaRPr>
          </a:p>
        </p:txBody>
      </p:sp>
      <p:sp>
        <p:nvSpPr>
          <p:cNvPr id="12" name="Oval 11">
            <a:extLst>
              <a:ext uri="{FF2B5EF4-FFF2-40B4-BE49-F238E27FC236}">
                <a16:creationId xmlns:a16="http://schemas.microsoft.com/office/drawing/2014/main" id="{412707DB-1D37-4317-914E-39ADB6994461}"/>
              </a:ext>
            </a:extLst>
          </p:cNvPr>
          <p:cNvSpPr/>
          <p:nvPr/>
        </p:nvSpPr>
        <p:spPr>
          <a:xfrm>
            <a:off x="2392230" y="3290925"/>
            <a:ext cx="2661550" cy="2413814"/>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t>否认造物主与受造物的区别</a:t>
            </a:r>
            <a:endParaRPr lang="en-US" altLang="zh-CN" dirty="0"/>
          </a:p>
          <a:p>
            <a:pPr algn="ctr"/>
            <a:r>
              <a:rPr lang="en-US" sz="1200" dirty="0"/>
              <a:t>No creator and  creatures distinction</a:t>
            </a:r>
          </a:p>
        </p:txBody>
      </p:sp>
    </p:spTree>
    <p:extLst>
      <p:ext uri="{BB962C8B-B14F-4D97-AF65-F5344CB8AC3E}">
        <p14:creationId xmlns:p14="http://schemas.microsoft.com/office/powerpoint/2010/main" val="21464818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1AF3A0-5F8A-4CC8-09D1-A327C60A534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4543FBF-6B43-5C78-50F4-3CD630C74589}"/>
              </a:ext>
            </a:extLst>
          </p:cNvPr>
          <p:cNvSpPr>
            <a:spLocks noGrp="1"/>
          </p:cNvSpPr>
          <p:nvPr>
            <p:ph type="title"/>
          </p:nvPr>
        </p:nvSpPr>
        <p:spPr>
          <a:xfrm>
            <a:off x="390583" y="352758"/>
            <a:ext cx="10629144" cy="1400530"/>
          </a:xfrm>
        </p:spPr>
        <p:txBody>
          <a:bodyPr/>
          <a:lstStyle/>
          <a:p>
            <a:r>
              <a:rPr lang="ja-JP" altLang="en-US" sz="4400">
                <a:latin typeface="Songti TC" panose="02010600040101010101" pitchFamily="2" charset="-120"/>
                <a:ea typeface="Songti TC" panose="02010600040101010101" pitchFamily="2" charset="-120"/>
              </a:rPr>
              <a:t>创造者与被造物的绝对区别</a:t>
            </a:r>
            <a:r>
              <a:rPr lang="en-US" sz="1800" dirty="0">
                <a:latin typeface="Songti TC" panose="02010600040101010101" pitchFamily="2" charset="-120"/>
                <a:ea typeface="Songti TC" panose="02010600040101010101" pitchFamily="2" charset="-120"/>
              </a:rPr>
              <a:t>Creator and creature distinction </a:t>
            </a:r>
            <a:endParaRPr lang="en-SG" altLang="ja-JP" sz="1800" dirty="0">
              <a:latin typeface="Songti TC" panose="02010600040101010101" pitchFamily="2" charset="-120"/>
              <a:ea typeface="Songti TC" panose="02010600040101010101" pitchFamily="2" charset="-120"/>
            </a:endParaRPr>
          </a:p>
        </p:txBody>
      </p:sp>
      <p:sp>
        <p:nvSpPr>
          <p:cNvPr id="9" name="TextBox 8">
            <a:extLst>
              <a:ext uri="{FF2B5EF4-FFF2-40B4-BE49-F238E27FC236}">
                <a16:creationId xmlns:a16="http://schemas.microsoft.com/office/drawing/2014/main" id="{5E88B25A-B53E-9FC0-0E67-1646A5ED37A5}"/>
              </a:ext>
            </a:extLst>
          </p:cNvPr>
          <p:cNvSpPr txBox="1"/>
          <p:nvPr/>
        </p:nvSpPr>
        <p:spPr>
          <a:xfrm>
            <a:off x="885896" y="1628932"/>
            <a:ext cx="5103437" cy="1661993"/>
          </a:xfrm>
          <a:prstGeom prst="rect">
            <a:avLst/>
          </a:prstGeom>
          <a:noFill/>
        </p:spPr>
        <p:txBody>
          <a:bodyPr wrap="square" rtlCol="0">
            <a:spAutoFit/>
          </a:bodyPr>
          <a:lstStyle/>
          <a:p>
            <a:pPr algn="ctr">
              <a:lnSpc>
                <a:spcPct val="150000"/>
              </a:lnSpc>
            </a:pPr>
            <a:r>
              <a:rPr lang="ja-JP" altLang="en-US" sz="2800" b="1">
                <a:latin typeface="Songti TC" panose="02010600040101010101" pitchFamily="2" charset="-120"/>
                <a:ea typeface="Songti TC" panose="02010600040101010101" pitchFamily="2" charset="-120"/>
              </a:rPr>
              <a:t>一圈思维</a:t>
            </a:r>
            <a:endParaRPr lang="en-US" altLang="ja-JP" sz="2800" b="1" dirty="0">
              <a:latin typeface="Songti TC" panose="02010600040101010101" pitchFamily="2" charset="-120"/>
              <a:ea typeface="Songti TC" panose="02010600040101010101" pitchFamily="2" charset="-120"/>
            </a:endParaRPr>
          </a:p>
          <a:p>
            <a:pPr algn="ctr">
              <a:lnSpc>
                <a:spcPct val="150000"/>
              </a:lnSpc>
            </a:pPr>
            <a:r>
              <a:rPr lang="en-US" altLang="ja-JP" sz="2800" b="1" dirty="0">
                <a:latin typeface="Songti TC" panose="02010600040101010101" pitchFamily="2" charset="-120"/>
                <a:ea typeface="Songti TC" panose="02010600040101010101" pitchFamily="2" charset="-120"/>
              </a:rPr>
              <a:t> (</a:t>
            </a:r>
            <a:r>
              <a:rPr lang="ja-JP" altLang="en-US" sz="2800" b="1">
                <a:latin typeface="Songti TC" panose="02010600040101010101" pitchFamily="2" charset="-120"/>
                <a:ea typeface="Songti TC" panose="02010600040101010101" pitchFamily="2" charset="-120"/>
              </a:rPr>
              <a:t>神与万物一样</a:t>
            </a:r>
            <a:r>
              <a:rPr lang="zh-CN" altLang="en-US" sz="2800" b="1" dirty="0">
                <a:latin typeface="Songti TC" panose="02010600040101010101" pitchFamily="2" charset="-120"/>
                <a:ea typeface="Songti TC" panose="02010600040101010101" pitchFamily="2" charset="-120"/>
              </a:rPr>
              <a:t>）</a:t>
            </a:r>
            <a:endParaRPr lang="en-SG" altLang="ja-JP" sz="2800" b="1" dirty="0">
              <a:latin typeface="Songti TC" panose="02010600040101010101" pitchFamily="2" charset="-120"/>
              <a:ea typeface="Songti TC" panose="02010600040101010101" pitchFamily="2" charset="-120"/>
            </a:endParaRPr>
          </a:p>
          <a:p>
            <a:pPr algn="ctr"/>
            <a:endParaRPr lang="en-US" dirty="0"/>
          </a:p>
        </p:txBody>
      </p:sp>
      <p:sp>
        <p:nvSpPr>
          <p:cNvPr id="10" name="TextBox 9">
            <a:extLst>
              <a:ext uri="{FF2B5EF4-FFF2-40B4-BE49-F238E27FC236}">
                <a16:creationId xmlns:a16="http://schemas.microsoft.com/office/drawing/2014/main" id="{86BAD50E-003F-BA6B-47A1-455560C4DA77}"/>
              </a:ext>
            </a:extLst>
          </p:cNvPr>
          <p:cNvSpPr txBox="1"/>
          <p:nvPr/>
        </p:nvSpPr>
        <p:spPr>
          <a:xfrm>
            <a:off x="1649683" y="6161118"/>
            <a:ext cx="4339650" cy="369332"/>
          </a:xfrm>
          <a:prstGeom prst="rect">
            <a:avLst/>
          </a:prstGeom>
          <a:noFill/>
        </p:spPr>
        <p:txBody>
          <a:bodyPr wrap="none" rtlCol="0">
            <a:spAutoFit/>
          </a:bodyPr>
          <a:lstStyle/>
          <a:p>
            <a:r>
              <a:rPr lang="ja-JP" altLang="en-US"/>
              <a:t>否定上帝的人</a:t>
            </a:r>
            <a:r>
              <a:rPr lang="zh-CN" altLang="en-US" dirty="0"/>
              <a:t>，</a:t>
            </a:r>
            <a:r>
              <a:rPr lang="ja-JP" altLang="en-US"/>
              <a:t>不承认人是需要依靠上帝</a:t>
            </a:r>
            <a:endParaRPr lang="en-US" dirty="0"/>
          </a:p>
        </p:txBody>
      </p:sp>
      <p:sp>
        <p:nvSpPr>
          <p:cNvPr id="12" name="Oval 11">
            <a:extLst>
              <a:ext uri="{FF2B5EF4-FFF2-40B4-BE49-F238E27FC236}">
                <a16:creationId xmlns:a16="http://schemas.microsoft.com/office/drawing/2014/main" id="{D2376693-C021-4850-EA7F-1C66F53EE0E2}"/>
              </a:ext>
            </a:extLst>
          </p:cNvPr>
          <p:cNvSpPr/>
          <p:nvPr/>
        </p:nvSpPr>
        <p:spPr>
          <a:xfrm>
            <a:off x="2392230" y="3290925"/>
            <a:ext cx="2661550" cy="2413814"/>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t>否认造物主与受造物的区别</a:t>
            </a:r>
            <a:endParaRPr lang="en-US" altLang="zh-CN" dirty="0"/>
          </a:p>
          <a:p>
            <a:pPr algn="ctr"/>
            <a:r>
              <a:rPr lang="en-US" sz="1200" dirty="0"/>
              <a:t>No creator and  creatures distinction</a:t>
            </a:r>
          </a:p>
        </p:txBody>
      </p:sp>
      <p:pic>
        <p:nvPicPr>
          <p:cNvPr id="5" name="Picture 4">
            <a:extLst>
              <a:ext uri="{FF2B5EF4-FFF2-40B4-BE49-F238E27FC236}">
                <a16:creationId xmlns:a16="http://schemas.microsoft.com/office/drawing/2014/main" id="{64DB97DF-E7B9-C952-017A-45881FB1989E}"/>
              </a:ext>
            </a:extLst>
          </p:cNvPr>
          <p:cNvPicPr>
            <a:picLocks noChangeAspect="1"/>
          </p:cNvPicPr>
          <p:nvPr/>
        </p:nvPicPr>
        <p:blipFill>
          <a:blip r:embed="rId2"/>
          <a:stretch>
            <a:fillRect/>
          </a:stretch>
        </p:blipFill>
        <p:spPr>
          <a:xfrm>
            <a:off x="5989333" y="4016502"/>
            <a:ext cx="2096179" cy="1572134"/>
          </a:xfrm>
          <a:prstGeom prst="rect">
            <a:avLst/>
          </a:prstGeom>
        </p:spPr>
      </p:pic>
      <p:pic>
        <p:nvPicPr>
          <p:cNvPr id="7" name="Picture 6">
            <a:extLst>
              <a:ext uri="{FF2B5EF4-FFF2-40B4-BE49-F238E27FC236}">
                <a16:creationId xmlns:a16="http://schemas.microsoft.com/office/drawing/2014/main" id="{35D4CA62-5070-A4EE-BC81-74A03B85A811}"/>
              </a:ext>
            </a:extLst>
          </p:cNvPr>
          <p:cNvPicPr>
            <a:picLocks noChangeAspect="1"/>
          </p:cNvPicPr>
          <p:nvPr/>
        </p:nvPicPr>
        <p:blipFill>
          <a:blip r:embed="rId3"/>
          <a:srcRect l="9787" b="9546"/>
          <a:stretch>
            <a:fillRect/>
          </a:stretch>
        </p:blipFill>
        <p:spPr>
          <a:xfrm>
            <a:off x="8319577" y="4016502"/>
            <a:ext cx="2096179" cy="1572134"/>
          </a:xfrm>
          <a:prstGeom prst="rect">
            <a:avLst/>
          </a:prstGeom>
        </p:spPr>
      </p:pic>
      <p:pic>
        <p:nvPicPr>
          <p:cNvPr id="8" name="Picture 7">
            <a:extLst>
              <a:ext uri="{FF2B5EF4-FFF2-40B4-BE49-F238E27FC236}">
                <a16:creationId xmlns:a16="http://schemas.microsoft.com/office/drawing/2014/main" id="{26B4C3E1-0CA0-A6C1-4CE4-70A498DEC93A}"/>
              </a:ext>
            </a:extLst>
          </p:cNvPr>
          <p:cNvPicPr>
            <a:picLocks noChangeAspect="1"/>
          </p:cNvPicPr>
          <p:nvPr/>
        </p:nvPicPr>
        <p:blipFill>
          <a:blip r:embed="rId4"/>
          <a:stretch>
            <a:fillRect/>
          </a:stretch>
        </p:blipFill>
        <p:spPr>
          <a:xfrm>
            <a:off x="7087244" y="2253184"/>
            <a:ext cx="1996536" cy="1400530"/>
          </a:xfrm>
          <a:prstGeom prst="rect">
            <a:avLst/>
          </a:prstGeom>
        </p:spPr>
      </p:pic>
    </p:spTree>
    <p:extLst>
      <p:ext uri="{BB962C8B-B14F-4D97-AF65-F5344CB8AC3E}">
        <p14:creationId xmlns:p14="http://schemas.microsoft.com/office/powerpoint/2010/main" val="108106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a:extLst>
              <a:ext uri="{FF2B5EF4-FFF2-40B4-BE49-F238E27FC236}">
                <a16:creationId xmlns:a16="http://schemas.microsoft.com/office/drawing/2014/main" id="{D4EBAD16-2427-9E4F-976D-2E1659512BE9}"/>
              </a:ext>
            </a:extLst>
          </p:cNvPr>
          <p:cNvPicPr>
            <a:picLocks noChangeAspect="1"/>
          </p:cNvPicPr>
          <p:nvPr/>
        </p:nvPicPr>
        <p:blipFill rotWithShape="1">
          <a:blip r:embed="rId2"/>
          <a:srcRect l="3649" r="11479" b="-1"/>
          <a:stretch/>
        </p:blipFill>
        <p:spPr>
          <a:xfrm>
            <a:off x="838199" y="557188"/>
            <a:ext cx="3462131" cy="5751713"/>
          </a:xfrm>
          <a:prstGeom prst="rect">
            <a:avLst/>
          </a:prstGeom>
        </p:spPr>
      </p:pic>
      <p:pic>
        <p:nvPicPr>
          <p:cNvPr id="5" name="Picture 4" descr="Text, whiteboard&#10;&#10;Description automatically generated">
            <a:extLst>
              <a:ext uri="{FF2B5EF4-FFF2-40B4-BE49-F238E27FC236}">
                <a16:creationId xmlns:a16="http://schemas.microsoft.com/office/drawing/2014/main" id="{8F5DCC8F-B17A-E148-8A46-819EF8096B52}"/>
              </a:ext>
            </a:extLst>
          </p:cNvPr>
          <p:cNvPicPr>
            <a:picLocks noChangeAspect="1"/>
          </p:cNvPicPr>
          <p:nvPr/>
        </p:nvPicPr>
        <p:blipFill rotWithShape="1">
          <a:blip r:embed="rId3"/>
          <a:srcRect l="4760" r="2146" b="1"/>
          <a:stretch/>
        </p:blipFill>
        <p:spPr>
          <a:xfrm>
            <a:off x="4459582" y="557188"/>
            <a:ext cx="3295096" cy="5751713"/>
          </a:xfrm>
          <a:prstGeom prst="rect">
            <a:avLst/>
          </a:prstGeom>
        </p:spPr>
      </p:pic>
      <p:pic>
        <p:nvPicPr>
          <p:cNvPr id="4" name="Picture 3" descr="Text&#10;&#10;Description automatically generated">
            <a:extLst>
              <a:ext uri="{FF2B5EF4-FFF2-40B4-BE49-F238E27FC236}">
                <a16:creationId xmlns:a16="http://schemas.microsoft.com/office/drawing/2014/main" id="{B5E5CF2B-DB4F-0341-9656-5129EE337AE8}"/>
              </a:ext>
            </a:extLst>
          </p:cNvPr>
          <p:cNvPicPr>
            <a:picLocks noChangeAspect="1"/>
          </p:cNvPicPr>
          <p:nvPr/>
        </p:nvPicPr>
        <p:blipFill rotWithShape="1">
          <a:blip r:embed="rId4"/>
          <a:srcRect l="3748" r="12840" b="2"/>
          <a:stretch/>
        </p:blipFill>
        <p:spPr>
          <a:xfrm>
            <a:off x="7913930" y="557188"/>
            <a:ext cx="3439859" cy="5751713"/>
          </a:xfrm>
          <a:prstGeom prst="rect">
            <a:avLst/>
          </a:prstGeom>
        </p:spPr>
      </p:pic>
    </p:spTree>
    <p:extLst>
      <p:ext uri="{BB962C8B-B14F-4D97-AF65-F5344CB8AC3E}">
        <p14:creationId xmlns:p14="http://schemas.microsoft.com/office/powerpoint/2010/main" val="38272942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59B38-382F-2746-8FE1-98A36880A097}"/>
              </a:ext>
            </a:extLst>
          </p:cNvPr>
          <p:cNvSpPr>
            <a:spLocks noGrp="1"/>
          </p:cNvSpPr>
          <p:nvPr>
            <p:ph type="title"/>
          </p:nvPr>
        </p:nvSpPr>
        <p:spPr/>
        <p:txBody>
          <a:bodyPr/>
          <a:lstStyle/>
          <a:p>
            <a:r>
              <a:rPr lang="ja-JP" altLang="en-US"/>
              <a:t>神是创造者</a:t>
            </a:r>
            <a:r>
              <a:rPr lang="zh-CN" altLang="en-US" dirty="0"/>
              <a:t>、</a:t>
            </a:r>
            <a:r>
              <a:rPr lang="ja-JP" altLang="en-US"/>
              <a:t>我们是被造物</a:t>
            </a:r>
            <a:endParaRPr lang="en-US" dirty="0"/>
          </a:p>
        </p:txBody>
      </p:sp>
      <p:sp>
        <p:nvSpPr>
          <p:cNvPr id="3" name="Content Placeholder 2">
            <a:extLst>
              <a:ext uri="{FF2B5EF4-FFF2-40B4-BE49-F238E27FC236}">
                <a16:creationId xmlns:a16="http://schemas.microsoft.com/office/drawing/2014/main" id="{B5B5838C-2CB8-624E-9E60-3C5342CEC004}"/>
              </a:ext>
            </a:extLst>
          </p:cNvPr>
          <p:cNvSpPr>
            <a:spLocks noGrp="1"/>
          </p:cNvSpPr>
          <p:nvPr>
            <p:ph idx="1"/>
          </p:nvPr>
        </p:nvSpPr>
        <p:spPr>
          <a:xfrm>
            <a:off x="417087" y="1375184"/>
            <a:ext cx="8946541" cy="5030098"/>
          </a:xfrm>
        </p:spPr>
        <p:txBody>
          <a:bodyPr>
            <a:normAutofit fontScale="25000" lnSpcReduction="20000"/>
          </a:bodyPr>
          <a:lstStyle/>
          <a:p>
            <a:pPr>
              <a:lnSpc>
                <a:spcPct val="170000"/>
              </a:lnSpc>
              <a:spcBef>
                <a:spcPts val="0"/>
              </a:spcBef>
            </a:pPr>
            <a:r>
              <a:rPr lang="ja-JP" altLang="en-US" sz="11200">
                <a:latin typeface="Songti TC" panose="02010600040101010101" pitchFamily="2" charset="-120"/>
                <a:ea typeface="Songti TC" panose="02010600040101010101" pitchFamily="2" charset="-120"/>
              </a:rPr>
              <a:t>赛</a:t>
            </a:r>
            <a:r>
              <a:rPr lang="en-US" sz="11200" dirty="0">
                <a:latin typeface="Songti TC" panose="02010600040101010101" pitchFamily="2" charset="-120"/>
                <a:ea typeface="Songti TC" panose="02010600040101010101" pitchFamily="2" charset="-120"/>
              </a:rPr>
              <a:t> 46:9  </a:t>
            </a:r>
            <a:r>
              <a:rPr lang="ja-JP" altLang="en-US" sz="11200">
                <a:latin typeface="Songti TC" panose="02010600040101010101" pitchFamily="2" charset="-120"/>
                <a:ea typeface="Songti TC" panose="02010600040101010101" pitchFamily="2" charset="-120"/>
              </a:rPr>
              <a:t>你们要追念上古的事。因为我是神，并无别神；</a:t>
            </a:r>
            <a:r>
              <a:rPr lang="ja-JP" altLang="en-US" sz="11200" b="1">
                <a:solidFill>
                  <a:srgbClr val="FFC000"/>
                </a:solidFill>
                <a:latin typeface="Songti TC" panose="02010600040101010101" pitchFamily="2" charset="-120"/>
                <a:ea typeface="Songti TC" panose="02010600040101010101" pitchFamily="2" charset="-120"/>
              </a:rPr>
              <a:t>我是神，再没有能比我的</a:t>
            </a:r>
            <a:r>
              <a:rPr lang="ja-JP" altLang="en-US" sz="11200">
                <a:latin typeface="Songti TC" panose="02010600040101010101" pitchFamily="2" charset="-120"/>
                <a:ea typeface="Songti TC" panose="02010600040101010101" pitchFamily="2" charset="-120"/>
              </a:rPr>
              <a:t>。</a:t>
            </a:r>
            <a:r>
              <a:rPr lang="en-US" altLang="ja-JP" sz="11200" dirty="0">
                <a:latin typeface="Songti TC" panose="02010600040101010101" pitchFamily="2" charset="-120"/>
                <a:ea typeface="Songti TC" panose="02010600040101010101" pitchFamily="2" charset="-120"/>
              </a:rPr>
              <a:t>10  </a:t>
            </a:r>
            <a:r>
              <a:rPr lang="ja-JP" altLang="en-US" sz="11200">
                <a:latin typeface="Songti TC" panose="02010600040101010101" pitchFamily="2" charset="-120"/>
                <a:ea typeface="Songti TC" panose="02010600040101010101" pitchFamily="2" charset="-120"/>
              </a:rPr>
              <a:t>我从起初指明末後的事，从古时言明未成的事，说：我的筹算必立定；凡我所喜悦的，我必成就。</a:t>
            </a:r>
          </a:p>
          <a:p>
            <a:pPr marL="0" indent="0">
              <a:lnSpc>
                <a:spcPct val="170000"/>
              </a:lnSpc>
              <a:spcBef>
                <a:spcPts val="0"/>
              </a:spcBef>
              <a:buNone/>
            </a:pPr>
            <a:endParaRPr lang="ja-JP" altLang="en-US" sz="11200">
              <a:latin typeface="Songti TC" panose="02010600040101010101" pitchFamily="2" charset="-120"/>
              <a:ea typeface="Songti TC" panose="02010600040101010101" pitchFamily="2" charset="-120"/>
            </a:endParaRPr>
          </a:p>
          <a:p>
            <a:pPr>
              <a:lnSpc>
                <a:spcPct val="170000"/>
              </a:lnSpc>
              <a:spcBef>
                <a:spcPts val="0"/>
              </a:spcBef>
            </a:pPr>
            <a:r>
              <a:rPr lang="ja-JP" altLang="en-US" sz="11200">
                <a:latin typeface="Songti TC" panose="02010600040101010101" pitchFamily="2" charset="-120"/>
                <a:ea typeface="Songti TC" panose="02010600040101010101" pitchFamily="2" charset="-120"/>
              </a:rPr>
              <a:t>赛</a:t>
            </a:r>
            <a:r>
              <a:rPr lang="en-SG" altLang="ja-JP" sz="11200" dirty="0">
                <a:latin typeface="Songti TC" panose="02010600040101010101" pitchFamily="2" charset="-120"/>
                <a:ea typeface="Songti TC" panose="02010600040101010101" pitchFamily="2" charset="-120"/>
              </a:rPr>
              <a:t>55:8  </a:t>
            </a:r>
            <a:r>
              <a:rPr lang="ja-JP" altLang="en-US" sz="11200">
                <a:latin typeface="Songti TC" panose="02010600040101010101" pitchFamily="2" charset="-120"/>
                <a:ea typeface="Songti TC" panose="02010600040101010101" pitchFamily="2" charset="-120"/>
              </a:rPr>
              <a:t>耶和华说：</a:t>
            </a:r>
            <a:r>
              <a:rPr lang="ja-JP" altLang="en-US" sz="11200">
                <a:solidFill>
                  <a:srgbClr val="FFC000"/>
                </a:solidFill>
                <a:latin typeface="Songti TC" panose="02010600040101010101" pitchFamily="2" charset="-120"/>
                <a:ea typeface="Songti TC" panose="02010600040101010101" pitchFamily="2" charset="-120"/>
              </a:rPr>
              <a:t>我的意念非同你们的意念</a:t>
            </a:r>
            <a:r>
              <a:rPr lang="ja-JP" altLang="en-US" sz="11200">
                <a:latin typeface="Songti TC" panose="02010600040101010101" pitchFamily="2" charset="-120"/>
                <a:ea typeface="Songti TC" panose="02010600040101010101" pitchFamily="2" charset="-120"/>
              </a:rPr>
              <a:t>；我的道路非同你们的道路。</a:t>
            </a:r>
            <a:r>
              <a:rPr lang="en-SG" altLang="ja-JP" sz="11200" dirty="0">
                <a:latin typeface="Songti TC" panose="02010600040101010101" pitchFamily="2" charset="-120"/>
                <a:ea typeface="Songti TC" panose="02010600040101010101" pitchFamily="2" charset="-120"/>
              </a:rPr>
              <a:t>9  </a:t>
            </a:r>
            <a:r>
              <a:rPr lang="ja-JP" altLang="en-US" sz="11200">
                <a:latin typeface="Songti TC" panose="02010600040101010101" pitchFamily="2" charset="-120"/>
                <a:ea typeface="Songti TC" panose="02010600040101010101" pitchFamily="2" charset="-120"/>
              </a:rPr>
              <a:t>天怎样高过地，照样，我的道路高过你们的道路；我的意念高过你们的意念。</a:t>
            </a:r>
          </a:p>
          <a:p>
            <a:pPr marL="0" indent="0">
              <a:buNone/>
            </a:pPr>
            <a:endParaRPr lang="en-US" sz="8000" dirty="0">
              <a:latin typeface="Songti TC" panose="02010600040101010101" pitchFamily="2" charset="-120"/>
              <a:ea typeface="Songti TC" panose="02010600040101010101" pitchFamily="2" charset="-120"/>
            </a:endParaRPr>
          </a:p>
          <a:p>
            <a:endParaRPr lang="en-US" sz="8000" dirty="0">
              <a:latin typeface="Songti TC" panose="02010600040101010101" pitchFamily="2" charset="-120"/>
              <a:ea typeface="Songti TC" panose="02010600040101010101" pitchFamily="2" charset="-120"/>
            </a:endParaRPr>
          </a:p>
          <a:p>
            <a:endParaRPr lang="en-US" dirty="0"/>
          </a:p>
        </p:txBody>
      </p:sp>
      <p:sp>
        <p:nvSpPr>
          <p:cNvPr id="4" name="Oval 3">
            <a:extLst>
              <a:ext uri="{FF2B5EF4-FFF2-40B4-BE49-F238E27FC236}">
                <a16:creationId xmlns:a16="http://schemas.microsoft.com/office/drawing/2014/main" id="{159287F1-2F6C-F747-B1EC-006E10B827B5}"/>
              </a:ext>
            </a:extLst>
          </p:cNvPr>
          <p:cNvSpPr/>
          <p:nvPr/>
        </p:nvSpPr>
        <p:spPr>
          <a:xfrm>
            <a:off x="9548548" y="1882963"/>
            <a:ext cx="2226365" cy="196337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a:t>独立的创造者</a:t>
            </a:r>
            <a:r>
              <a:rPr lang="en-US" altLang="ja-JP" dirty="0"/>
              <a:t> </a:t>
            </a:r>
            <a:r>
              <a:rPr lang="en-US" altLang="ja-JP" sz="1400" dirty="0"/>
              <a:t>Independent Creator </a:t>
            </a:r>
            <a:endParaRPr lang="en-US" dirty="0"/>
          </a:p>
        </p:txBody>
      </p:sp>
      <p:sp>
        <p:nvSpPr>
          <p:cNvPr id="6" name="Oval 5">
            <a:extLst>
              <a:ext uri="{FF2B5EF4-FFF2-40B4-BE49-F238E27FC236}">
                <a16:creationId xmlns:a16="http://schemas.microsoft.com/office/drawing/2014/main" id="{8F79FA46-BA83-C24F-A54C-5E7ABD992DEA}"/>
              </a:ext>
            </a:extLst>
          </p:cNvPr>
          <p:cNvSpPr/>
          <p:nvPr/>
        </p:nvSpPr>
        <p:spPr>
          <a:xfrm>
            <a:off x="9863286" y="4234995"/>
            <a:ext cx="1596887" cy="1166192"/>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a:t>依靠的被造物</a:t>
            </a:r>
            <a:endParaRPr lang="en-SG" altLang="ja-JP" dirty="0"/>
          </a:p>
          <a:p>
            <a:pPr algn="ctr"/>
            <a:r>
              <a:rPr lang="en-US" sz="1200" dirty="0"/>
              <a:t>Dependent creatures</a:t>
            </a:r>
          </a:p>
        </p:txBody>
      </p:sp>
    </p:spTree>
    <p:extLst>
      <p:ext uri="{BB962C8B-B14F-4D97-AF65-F5344CB8AC3E}">
        <p14:creationId xmlns:p14="http://schemas.microsoft.com/office/powerpoint/2010/main" val="571955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59B38-382F-2746-8FE1-98A36880A097}"/>
              </a:ext>
            </a:extLst>
          </p:cNvPr>
          <p:cNvSpPr>
            <a:spLocks noGrp="1"/>
          </p:cNvSpPr>
          <p:nvPr>
            <p:ph type="title"/>
          </p:nvPr>
        </p:nvSpPr>
        <p:spPr>
          <a:xfrm>
            <a:off x="592771" y="190500"/>
            <a:ext cx="9404723" cy="1400530"/>
          </a:xfrm>
        </p:spPr>
        <p:txBody>
          <a:bodyPr/>
          <a:lstStyle/>
          <a:p>
            <a:r>
              <a:rPr lang="ja-JP" altLang="en-US"/>
              <a:t>神是创造者</a:t>
            </a:r>
            <a:r>
              <a:rPr lang="zh-CN" altLang="en-US" dirty="0"/>
              <a:t>、</a:t>
            </a:r>
            <a:r>
              <a:rPr lang="ja-JP" altLang="en-US"/>
              <a:t>我们是被造物</a:t>
            </a:r>
            <a:endParaRPr lang="en-US" dirty="0"/>
          </a:p>
        </p:txBody>
      </p:sp>
      <p:sp>
        <p:nvSpPr>
          <p:cNvPr id="3" name="Content Placeholder 2">
            <a:extLst>
              <a:ext uri="{FF2B5EF4-FFF2-40B4-BE49-F238E27FC236}">
                <a16:creationId xmlns:a16="http://schemas.microsoft.com/office/drawing/2014/main" id="{B5B5838C-2CB8-624E-9E60-3C5342CEC004}"/>
              </a:ext>
            </a:extLst>
          </p:cNvPr>
          <p:cNvSpPr>
            <a:spLocks noGrp="1"/>
          </p:cNvSpPr>
          <p:nvPr>
            <p:ph idx="1"/>
          </p:nvPr>
        </p:nvSpPr>
        <p:spPr>
          <a:xfrm>
            <a:off x="417087" y="845820"/>
            <a:ext cx="8946541" cy="5821680"/>
          </a:xfrm>
        </p:spPr>
        <p:txBody>
          <a:bodyPr>
            <a:normAutofit fontScale="32500" lnSpcReduction="20000"/>
          </a:bodyPr>
          <a:lstStyle/>
          <a:p>
            <a:pPr marL="0" indent="0">
              <a:buNone/>
            </a:pPr>
            <a:endParaRPr lang="ja-JP" altLang="en-US" sz="8000">
              <a:latin typeface="Songti TC" panose="02010600040101010101" pitchFamily="2" charset="-120"/>
              <a:ea typeface="Songti TC" panose="02010600040101010101" pitchFamily="2" charset="-120"/>
            </a:endParaRPr>
          </a:p>
          <a:p>
            <a:pPr>
              <a:lnSpc>
                <a:spcPct val="170000"/>
              </a:lnSpc>
              <a:spcBef>
                <a:spcPts val="0"/>
              </a:spcBef>
            </a:pPr>
            <a:r>
              <a:rPr lang="ja-JP" altLang="en-US" sz="8000">
                <a:latin typeface="Songti TC" panose="02010600040101010101" pitchFamily="2" charset="-120"/>
                <a:ea typeface="Songti TC" panose="02010600040101010101" pitchFamily="2" charset="-120"/>
              </a:rPr>
              <a:t>类比思考 ，效法上帝的思考、解释、定义 </a:t>
            </a:r>
            <a:r>
              <a:rPr lang="en-US" sz="8000" dirty="0">
                <a:latin typeface="Songti TC" panose="02010600040101010101" pitchFamily="2" charset="-120"/>
                <a:ea typeface="Songti TC" panose="02010600040101010101" pitchFamily="2" charset="-120"/>
              </a:rPr>
              <a:t>Analogical Reasoning  thinking after God’s thoughts </a:t>
            </a:r>
          </a:p>
          <a:p>
            <a:pPr marL="0" indent="0">
              <a:lnSpc>
                <a:spcPct val="170000"/>
              </a:lnSpc>
              <a:spcBef>
                <a:spcPts val="0"/>
              </a:spcBef>
              <a:buNone/>
            </a:pPr>
            <a:endParaRPr lang="en-US" sz="8000" dirty="0">
              <a:latin typeface="Songti TC" panose="02010600040101010101" pitchFamily="2" charset="-120"/>
              <a:ea typeface="Songti TC" panose="02010600040101010101" pitchFamily="2" charset="-120"/>
            </a:endParaRPr>
          </a:p>
          <a:p>
            <a:pPr>
              <a:lnSpc>
                <a:spcPct val="170000"/>
              </a:lnSpc>
              <a:spcBef>
                <a:spcPts val="0"/>
              </a:spcBef>
            </a:pPr>
            <a:r>
              <a:rPr lang="ja-JP" altLang="en-US" sz="8000">
                <a:latin typeface="Songti TC" panose="02010600040101010101" pitchFamily="2" charset="-120"/>
                <a:ea typeface="Songti TC" panose="02010600040101010101" pitchFamily="2" charset="-120"/>
              </a:rPr>
              <a:t>神俯就自己，以我们能理解的方式向人启示；因此，从广义上说，圣经本身具有拟人化的特征。</a:t>
            </a:r>
            <a:r>
              <a:rPr lang="en-US" altLang="ja-JP" sz="8000" dirty="0">
                <a:latin typeface="Songti TC" panose="02010600040101010101" pitchFamily="2" charset="-120"/>
                <a:ea typeface="Songti TC" panose="02010600040101010101" pitchFamily="2" charset="-120"/>
              </a:rPr>
              <a:t> </a:t>
            </a:r>
            <a:r>
              <a:rPr lang="en-US" sz="8000" dirty="0">
                <a:latin typeface="Songti TC" panose="02010600040101010101" pitchFamily="2" charset="-120"/>
                <a:ea typeface="Songti TC" panose="02010600040101010101" pitchFamily="2" charset="-120"/>
              </a:rPr>
              <a:t>Anthropomorphic</a:t>
            </a:r>
          </a:p>
          <a:p>
            <a:pPr marL="0" indent="0">
              <a:lnSpc>
                <a:spcPct val="170000"/>
              </a:lnSpc>
              <a:spcBef>
                <a:spcPts val="0"/>
              </a:spcBef>
              <a:buNone/>
            </a:pPr>
            <a:endParaRPr lang="en-US" sz="8000" dirty="0">
              <a:latin typeface="Songti TC" panose="02010600040101010101" pitchFamily="2" charset="-120"/>
              <a:ea typeface="Songti TC" panose="02010600040101010101" pitchFamily="2" charset="-120"/>
            </a:endParaRPr>
          </a:p>
          <a:p>
            <a:pPr>
              <a:lnSpc>
                <a:spcPct val="170000"/>
              </a:lnSpc>
              <a:spcBef>
                <a:spcPts val="0"/>
              </a:spcBef>
            </a:pPr>
            <a:r>
              <a:rPr lang="ja-JP" altLang="en-US" sz="8000">
                <a:latin typeface="Songti TC" panose="02010600040101010101" pitchFamily="2" charset="-120"/>
                <a:ea typeface="Songti TC" panose="02010600040101010101" pitchFamily="2" charset="-120"/>
              </a:rPr>
              <a:t>圣经的启示是绝对的，对我们而言是足够的 </a:t>
            </a:r>
            <a:r>
              <a:rPr lang="en-US" sz="8000" dirty="0">
                <a:latin typeface="Songti TC" panose="02010600040101010101" pitchFamily="2" charset="-120"/>
                <a:ea typeface="Songti TC" panose="02010600040101010101" pitchFamily="2" charset="-120"/>
              </a:rPr>
              <a:t>sufficiency。 </a:t>
            </a:r>
          </a:p>
        </p:txBody>
      </p:sp>
      <p:sp>
        <p:nvSpPr>
          <p:cNvPr id="4" name="Oval 3">
            <a:extLst>
              <a:ext uri="{FF2B5EF4-FFF2-40B4-BE49-F238E27FC236}">
                <a16:creationId xmlns:a16="http://schemas.microsoft.com/office/drawing/2014/main" id="{159287F1-2F6C-F747-B1EC-006E10B827B5}"/>
              </a:ext>
            </a:extLst>
          </p:cNvPr>
          <p:cNvSpPr/>
          <p:nvPr/>
        </p:nvSpPr>
        <p:spPr>
          <a:xfrm>
            <a:off x="9548548" y="1882963"/>
            <a:ext cx="2226365" cy="196337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a:t>独立的创造者</a:t>
            </a:r>
            <a:r>
              <a:rPr lang="en-US" altLang="ja-JP" dirty="0"/>
              <a:t> </a:t>
            </a:r>
            <a:r>
              <a:rPr lang="en-US" altLang="ja-JP" sz="1400" dirty="0"/>
              <a:t>Independent Creator </a:t>
            </a:r>
            <a:endParaRPr lang="en-US" dirty="0"/>
          </a:p>
        </p:txBody>
      </p:sp>
      <p:sp>
        <p:nvSpPr>
          <p:cNvPr id="6" name="Oval 5">
            <a:extLst>
              <a:ext uri="{FF2B5EF4-FFF2-40B4-BE49-F238E27FC236}">
                <a16:creationId xmlns:a16="http://schemas.microsoft.com/office/drawing/2014/main" id="{8F79FA46-BA83-C24F-A54C-5E7ABD992DEA}"/>
              </a:ext>
            </a:extLst>
          </p:cNvPr>
          <p:cNvSpPr/>
          <p:nvPr/>
        </p:nvSpPr>
        <p:spPr>
          <a:xfrm>
            <a:off x="9863286" y="4234995"/>
            <a:ext cx="1596887" cy="1166192"/>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a:t>依靠的被造物</a:t>
            </a:r>
            <a:endParaRPr lang="en-SG" altLang="ja-JP" dirty="0"/>
          </a:p>
          <a:p>
            <a:pPr algn="ctr"/>
            <a:r>
              <a:rPr lang="en-US" sz="1200" dirty="0"/>
              <a:t>Dependent creatures</a:t>
            </a:r>
          </a:p>
        </p:txBody>
      </p:sp>
    </p:spTree>
    <p:extLst>
      <p:ext uri="{BB962C8B-B14F-4D97-AF65-F5344CB8AC3E}">
        <p14:creationId xmlns:p14="http://schemas.microsoft.com/office/powerpoint/2010/main" val="28248957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DEBDC-511D-EDC9-D243-BF6A0C0186F4}"/>
              </a:ext>
            </a:extLst>
          </p:cNvPr>
          <p:cNvSpPr>
            <a:spLocks noGrp="1"/>
          </p:cNvSpPr>
          <p:nvPr>
            <p:ph type="title"/>
          </p:nvPr>
        </p:nvSpPr>
        <p:spPr/>
        <p:txBody>
          <a:bodyPr/>
          <a:lstStyle/>
          <a:p>
            <a:r>
              <a:rPr lang="en-US" dirty="0" err="1"/>
              <a:t>观看视频</a:t>
            </a:r>
            <a:endParaRPr lang="en-US" dirty="0"/>
          </a:p>
        </p:txBody>
      </p:sp>
      <p:sp>
        <p:nvSpPr>
          <p:cNvPr id="3" name="Content Placeholder 2">
            <a:extLst>
              <a:ext uri="{FF2B5EF4-FFF2-40B4-BE49-F238E27FC236}">
                <a16:creationId xmlns:a16="http://schemas.microsoft.com/office/drawing/2014/main" id="{C603B29A-914A-8372-B33A-8A2DD01DFD6D}"/>
              </a:ext>
            </a:extLst>
          </p:cNvPr>
          <p:cNvSpPr>
            <a:spLocks noGrp="1"/>
          </p:cNvSpPr>
          <p:nvPr>
            <p:ph idx="1"/>
          </p:nvPr>
        </p:nvSpPr>
        <p:spPr/>
        <p:txBody>
          <a:bodyPr/>
          <a:lstStyle/>
          <a:p>
            <a:r>
              <a:rPr lang="en-US" dirty="0" err="1"/>
              <a:t>对基督教信仰的质疑</a:t>
            </a:r>
            <a:r>
              <a:rPr lang="zh-CN" altLang="en-US" dirty="0"/>
              <a:t> </a:t>
            </a:r>
            <a:endParaRPr lang="en-US" dirty="0"/>
          </a:p>
        </p:txBody>
      </p:sp>
    </p:spTree>
    <p:extLst>
      <p:ext uri="{BB962C8B-B14F-4D97-AF65-F5344CB8AC3E}">
        <p14:creationId xmlns:p14="http://schemas.microsoft.com/office/powerpoint/2010/main" val="2256599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280AFC-F2E7-F74F-D36C-F62759B83D4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327A617-6BE2-E3F4-A0CA-E08E2588803C}"/>
              </a:ext>
            </a:extLst>
          </p:cNvPr>
          <p:cNvSpPr>
            <a:spLocks noGrp="1"/>
          </p:cNvSpPr>
          <p:nvPr>
            <p:ph type="title"/>
          </p:nvPr>
        </p:nvSpPr>
        <p:spPr>
          <a:xfrm>
            <a:off x="390583" y="352758"/>
            <a:ext cx="10629144" cy="1400530"/>
          </a:xfrm>
        </p:spPr>
        <p:txBody>
          <a:bodyPr/>
          <a:lstStyle/>
          <a:p>
            <a:r>
              <a:rPr lang="ja-JP" altLang="en-US" sz="4400">
                <a:latin typeface="Songti TC" panose="02010600040101010101" pitchFamily="2" charset="-120"/>
                <a:ea typeface="Songti TC" panose="02010600040101010101" pitchFamily="2" charset="-120"/>
              </a:rPr>
              <a:t>创造者与被造物的绝对区别</a:t>
            </a:r>
            <a:r>
              <a:rPr lang="en-US" sz="1800" dirty="0">
                <a:latin typeface="Songti TC" panose="02010600040101010101" pitchFamily="2" charset="-120"/>
                <a:ea typeface="Songti TC" panose="02010600040101010101" pitchFamily="2" charset="-120"/>
              </a:rPr>
              <a:t>Creator and creature distinction </a:t>
            </a:r>
            <a:endParaRPr lang="en-SG" altLang="ja-JP" sz="1800" dirty="0">
              <a:latin typeface="Songti TC" panose="02010600040101010101" pitchFamily="2" charset="-120"/>
              <a:ea typeface="Songti TC" panose="02010600040101010101" pitchFamily="2" charset="-120"/>
            </a:endParaRPr>
          </a:p>
        </p:txBody>
      </p:sp>
      <p:sp>
        <p:nvSpPr>
          <p:cNvPr id="4" name="Oval 3">
            <a:extLst>
              <a:ext uri="{FF2B5EF4-FFF2-40B4-BE49-F238E27FC236}">
                <a16:creationId xmlns:a16="http://schemas.microsoft.com/office/drawing/2014/main" id="{F41B7251-64CB-EDDC-DD8A-7B99066B3B6C}"/>
              </a:ext>
            </a:extLst>
          </p:cNvPr>
          <p:cNvSpPr/>
          <p:nvPr/>
        </p:nvSpPr>
        <p:spPr>
          <a:xfrm>
            <a:off x="4439491" y="1940620"/>
            <a:ext cx="2226365" cy="196337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ja-JP" altLang="en-US">
                <a:ea typeface="メイリオ"/>
              </a:rPr>
              <a:t>创造者</a:t>
            </a:r>
            <a:r>
              <a:rPr lang="en-US" altLang="ja-JP" dirty="0">
                <a:ea typeface="メイリオ"/>
              </a:rPr>
              <a:t> </a:t>
            </a:r>
            <a:r>
              <a:rPr lang="en-US" altLang="ja-JP" sz="1400" dirty="0">
                <a:ea typeface="メイリオ"/>
              </a:rPr>
              <a:t>Creator </a:t>
            </a:r>
            <a:endParaRPr lang="en-US" dirty="0">
              <a:ea typeface="メイリオ"/>
            </a:endParaRPr>
          </a:p>
        </p:txBody>
      </p:sp>
      <p:sp>
        <p:nvSpPr>
          <p:cNvPr id="6" name="Oval 5">
            <a:extLst>
              <a:ext uri="{FF2B5EF4-FFF2-40B4-BE49-F238E27FC236}">
                <a16:creationId xmlns:a16="http://schemas.microsoft.com/office/drawing/2014/main" id="{402B34CE-4AD5-3730-5F58-F09EF4EC7AD8}"/>
              </a:ext>
            </a:extLst>
          </p:cNvPr>
          <p:cNvSpPr/>
          <p:nvPr/>
        </p:nvSpPr>
        <p:spPr>
          <a:xfrm>
            <a:off x="4754229" y="4827310"/>
            <a:ext cx="1596887" cy="1166192"/>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ja-JP" altLang="en-US">
                <a:ea typeface="メイリオ"/>
              </a:rPr>
              <a:t>被造物</a:t>
            </a:r>
            <a:endParaRPr lang="en-SG" altLang="ja-JP" dirty="0">
              <a:ea typeface="メイリオ"/>
            </a:endParaRPr>
          </a:p>
          <a:p>
            <a:pPr algn="ctr"/>
            <a:r>
              <a:rPr lang="en-US" sz="1200" dirty="0"/>
              <a:t>creatures</a:t>
            </a:r>
          </a:p>
        </p:txBody>
      </p:sp>
      <p:sp>
        <p:nvSpPr>
          <p:cNvPr id="5" name="TextBox 4">
            <a:extLst>
              <a:ext uri="{FF2B5EF4-FFF2-40B4-BE49-F238E27FC236}">
                <a16:creationId xmlns:a16="http://schemas.microsoft.com/office/drawing/2014/main" id="{98E01A86-024F-4FB7-0DA7-BCCD2F2096BF}"/>
              </a:ext>
            </a:extLst>
          </p:cNvPr>
          <p:cNvSpPr txBox="1"/>
          <p:nvPr/>
        </p:nvSpPr>
        <p:spPr>
          <a:xfrm>
            <a:off x="4203517" y="3980933"/>
            <a:ext cx="3406651" cy="769441"/>
          </a:xfrm>
          <a:prstGeom prst="rect">
            <a:avLst/>
          </a:prstGeom>
          <a:noFill/>
        </p:spPr>
        <p:txBody>
          <a:bodyPr wrap="square">
            <a:spAutoFit/>
          </a:bodyPr>
          <a:lstStyle/>
          <a:p>
            <a:r>
              <a:rPr lang="ja-JP" altLang="en-US" sz="4400">
                <a:latin typeface="Songti TC" panose="02010600040101010101" pitchFamily="2" charset="-120"/>
                <a:ea typeface="Songti TC" panose="02010600040101010101" pitchFamily="2" charset="-120"/>
              </a:rPr>
              <a:t>绝对的区别</a:t>
            </a:r>
            <a:endParaRPr lang="en-US" sz="4400" dirty="0"/>
          </a:p>
        </p:txBody>
      </p:sp>
    </p:spTree>
    <p:extLst>
      <p:ext uri="{BB962C8B-B14F-4D97-AF65-F5344CB8AC3E}">
        <p14:creationId xmlns:p14="http://schemas.microsoft.com/office/powerpoint/2010/main" val="33484238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A collage of images of men in martial arts&#10;&#10;AI-generated content may be incorrect.">
            <a:extLst>
              <a:ext uri="{FF2B5EF4-FFF2-40B4-BE49-F238E27FC236}">
                <a16:creationId xmlns:a16="http://schemas.microsoft.com/office/drawing/2014/main" id="{3CEE2B25-CB2B-EC0F-D533-43C8AB6A63B0}"/>
              </a:ext>
            </a:extLst>
          </p:cNvPr>
          <p:cNvPicPr>
            <a:picLocks noChangeAspect="1"/>
          </p:cNvPicPr>
          <p:nvPr/>
        </p:nvPicPr>
        <p:blipFill>
          <a:blip r:embed="rId2"/>
          <a:stretch>
            <a:fillRect/>
          </a:stretch>
        </p:blipFill>
        <p:spPr>
          <a:xfrm>
            <a:off x="796754" y="0"/>
            <a:ext cx="5614358" cy="6858000"/>
          </a:xfrm>
          <a:prstGeom prst="rect">
            <a:avLst/>
          </a:prstGeom>
        </p:spPr>
      </p:pic>
      <p:sp>
        <p:nvSpPr>
          <p:cNvPr id="24" name="TextBox 23">
            <a:extLst>
              <a:ext uri="{FF2B5EF4-FFF2-40B4-BE49-F238E27FC236}">
                <a16:creationId xmlns:a16="http://schemas.microsoft.com/office/drawing/2014/main" id="{0353E521-18F0-3DFD-4528-5E6F9C063C74}"/>
              </a:ext>
            </a:extLst>
          </p:cNvPr>
          <p:cNvSpPr txBox="1"/>
          <p:nvPr/>
        </p:nvSpPr>
        <p:spPr>
          <a:xfrm>
            <a:off x="6497751" y="5104298"/>
            <a:ext cx="4897495" cy="1200329"/>
          </a:xfrm>
          <a:prstGeom prst="rect">
            <a:avLst/>
          </a:prstGeom>
          <a:noFill/>
        </p:spPr>
        <p:txBody>
          <a:bodyPr wrap="none" rtlCol="0">
            <a:spAutoFit/>
          </a:bodyPr>
          <a:lstStyle/>
          <a:p>
            <a:r>
              <a:rPr lang="zh-CN" altLang="en-US" sz="2400" b="1" dirty="0"/>
              <a:t>注意：</a:t>
            </a:r>
            <a:endParaRPr lang="en-US" altLang="zh-CN" sz="2400" b="1" dirty="0"/>
          </a:p>
          <a:p>
            <a:r>
              <a:rPr lang="zh-CN" altLang="en-US" sz="2400" b="1" dirty="0"/>
              <a:t>金庸终究只是人，他无法创造</a:t>
            </a:r>
            <a:endParaRPr lang="en-US" altLang="zh-CN" sz="2400" b="1" dirty="0"/>
          </a:p>
          <a:p>
            <a:r>
              <a:rPr lang="zh-CN" altLang="en-US" sz="2400" b="1" dirty="0"/>
              <a:t>一个真正与真实世界相似的世界。</a:t>
            </a:r>
            <a:endParaRPr lang="en-US" sz="2400" b="1" dirty="0">
              <a:latin typeface="SimHei" panose="02010609060101010101" pitchFamily="49" charset="-122"/>
              <a:ea typeface="SimHei" panose="02010609060101010101" pitchFamily="49" charset="-122"/>
            </a:endParaRPr>
          </a:p>
        </p:txBody>
      </p:sp>
      <p:sp>
        <p:nvSpPr>
          <p:cNvPr id="26" name="TextBox 25">
            <a:extLst>
              <a:ext uri="{FF2B5EF4-FFF2-40B4-BE49-F238E27FC236}">
                <a16:creationId xmlns:a16="http://schemas.microsoft.com/office/drawing/2014/main" id="{6F9DABEB-4176-6D83-CBAB-F1CEBC335341}"/>
              </a:ext>
            </a:extLst>
          </p:cNvPr>
          <p:cNvSpPr txBox="1"/>
          <p:nvPr/>
        </p:nvSpPr>
        <p:spPr>
          <a:xfrm>
            <a:off x="4434348" y="6393115"/>
            <a:ext cx="1553497" cy="369332"/>
          </a:xfrm>
          <a:prstGeom prst="rect">
            <a:avLst/>
          </a:prstGeom>
          <a:noFill/>
        </p:spPr>
        <p:txBody>
          <a:bodyPr wrap="square">
            <a:spAutoFit/>
          </a:bodyPr>
          <a:lstStyle/>
          <a:p>
            <a:r>
              <a:rPr lang="zh-CN" altLang="en-US" dirty="0">
                <a:solidFill>
                  <a:schemeClr val="bg1"/>
                </a:solidFill>
              </a:rPr>
              <a:t>杨康与郭靖</a:t>
            </a:r>
            <a:endParaRPr lang="en-US" dirty="0">
              <a:solidFill>
                <a:schemeClr val="bg1"/>
              </a:solidFill>
            </a:endParaRPr>
          </a:p>
        </p:txBody>
      </p:sp>
      <p:pic>
        <p:nvPicPr>
          <p:cNvPr id="28" name="Picture 27">
            <a:extLst>
              <a:ext uri="{FF2B5EF4-FFF2-40B4-BE49-F238E27FC236}">
                <a16:creationId xmlns:a16="http://schemas.microsoft.com/office/drawing/2014/main" id="{FB4BA45E-DFC3-7117-AB4E-8640FBA73363}"/>
              </a:ext>
            </a:extLst>
          </p:cNvPr>
          <p:cNvPicPr>
            <a:picLocks noChangeAspect="1"/>
          </p:cNvPicPr>
          <p:nvPr/>
        </p:nvPicPr>
        <p:blipFill>
          <a:blip r:embed="rId3"/>
          <a:stretch>
            <a:fillRect/>
          </a:stretch>
        </p:blipFill>
        <p:spPr>
          <a:xfrm>
            <a:off x="0" y="3136490"/>
            <a:ext cx="7772400" cy="759517"/>
          </a:xfrm>
          <a:prstGeom prst="rect">
            <a:avLst/>
          </a:prstGeom>
        </p:spPr>
      </p:pic>
    </p:spTree>
    <p:extLst>
      <p:ext uri="{BB962C8B-B14F-4D97-AF65-F5344CB8AC3E}">
        <p14:creationId xmlns:p14="http://schemas.microsoft.com/office/powerpoint/2010/main" val="17579723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23D268-B575-C42F-4690-FF14F0E79247}"/>
            </a:ext>
          </a:extLst>
        </p:cNvPr>
        <p:cNvGrpSpPr/>
        <p:nvPr/>
      </p:nvGrpSpPr>
      <p:grpSpPr>
        <a:xfrm>
          <a:off x="0" y="0"/>
          <a:ext cx="0" cy="0"/>
          <a:chOff x="0" y="0"/>
          <a:chExt cx="0" cy="0"/>
        </a:xfrm>
      </p:grpSpPr>
      <p:pic>
        <p:nvPicPr>
          <p:cNvPr id="8" name="Picture 7" descr="A screenshot of a computer&#10;&#10;AI-generated content may be incorrect.">
            <a:extLst>
              <a:ext uri="{FF2B5EF4-FFF2-40B4-BE49-F238E27FC236}">
                <a16:creationId xmlns:a16="http://schemas.microsoft.com/office/drawing/2014/main" id="{7E51C9D0-089F-41C8-FC76-0AC71D5FC2C5}"/>
              </a:ext>
            </a:extLst>
          </p:cNvPr>
          <p:cNvPicPr>
            <a:picLocks noChangeAspect="1"/>
          </p:cNvPicPr>
          <p:nvPr/>
        </p:nvPicPr>
        <p:blipFill>
          <a:blip r:embed="rId2"/>
          <a:stretch>
            <a:fillRect/>
          </a:stretch>
        </p:blipFill>
        <p:spPr>
          <a:xfrm>
            <a:off x="252469" y="99475"/>
            <a:ext cx="10966137" cy="6659049"/>
          </a:xfrm>
          <a:prstGeom prst="rect">
            <a:avLst/>
          </a:prstGeom>
        </p:spPr>
      </p:pic>
    </p:spTree>
    <p:extLst>
      <p:ext uri="{BB962C8B-B14F-4D97-AF65-F5344CB8AC3E}">
        <p14:creationId xmlns:p14="http://schemas.microsoft.com/office/powerpoint/2010/main" val="16366245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4E78424C-6FD0-41F8-9CAA-5DC19C4235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4459B38-382F-2746-8FE1-98A36880A097}"/>
              </a:ext>
            </a:extLst>
          </p:cNvPr>
          <p:cNvSpPr>
            <a:spLocks noGrp="1"/>
          </p:cNvSpPr>
          <p:nvPr>
            <p:ph type="title"/>
          </p:nvPr>
        </p:nvSpPr>
        <p:spPr>
          <a:xfrm>
            <a:off x="643855" y="1447800"/>
            <a:ext cx="3108626" cy="4572000"/>
          </a:xfrm>
        </p:spPr>
        <p:txBody>
          <a:bodyPr anchor="ctr">
            <a:normAutofit/>
          </a:bodyPr>
          <a:lstStyle/>
          <a:p>
            <a:r>
              <a:rPr lang="ja-JP" altLang="en-US" sz="3200">
                <a:solidFill>
                  <a:srgbClr val="F2F2F2"/>
                </a:solidFill>
              </a:rPr>
              <a:t>神是创造者</a:t>
            </a:r>
            <a:r>
              <a:rPr lang="zh-CN" altLang="en-US" sz="3200">
                <a:solidFill>
                  <a:srgbClr val="F2F2F2"/>
                </a:solidFill>
              </a:rPr>
              <a:t>、</a:t>
            </a:r>
            <a:br>
              <a:rPr lang="en-SG" altLang="zh-CN" sz="3200">
                <a:solidFill>
                  <a:srgbClr val="F2F2F2"/>
                </a:solidFill>
              </a:rPr>
            </a:br>
            <a:r>
              <a:rPr lang="ja-JP" altLang="en-US" sz="3200">
                <a:solidFill>
                  <a:srgbClr val="F2F2F2"/>
                </a:solidFill>
              </a:rPr>
              <a:t>我们是被造物</a:t>
            </a:r>
            <a:endParaRPr lang="en-US" sz="3200">
              <a:solidFill>
                <a:srgbClr val="F2F2F2"/>
              </a:solidFill>
            </a:endParaRPr>
          </a:p>
        </p:txBody>
      </p:sp>
      <p:sp>
        <p:nvSpPr>
          <p:cNvPr id="26" name="Freeform: Shape 25">
            <a:extLst>
              <a:ext uri="{FF2B5EF4-FFF2-40B4-BE49-F238E27FC236}">
                <a16:creationId xmlns:a16="http://schemas.microsoft.com/office/drawing/2014/main" id="{DD136760-57DC-4301-8BEA-B71AD2D139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61310" y="0"/>
            <a:ext cx="8030690" cy="6858000"/>
          </a:xfrm>
          <a:custGeom>
            <a:avLst/>
            <a:gdLst>
              <a:gd name="connsiteX0" fmla="*/ 1176 w 8030690"/>
              <a:gd name="connsiteY0" fmla="*/ 0 h 6858000"/>
              <a:gd name="connsiteX1" fmla="*/ 1344715 w 8030690"/>
              <a:gd name="connsiteY1" fmla="*/ 0 h 6858000"/>
              <a:gd name="connsiteX2" fmla="*/ 1344715 w 8030690"/>
              <a:gd name="connsiteY2" fmla="*/ 0 h 6858000"/>
              <a:gd name="connsiteX3" fmla="*/ 8030690 w 8030690"/>
              <a:gd name="connsiteY3" fmla="*/ 0 h 6858000"/>
              <a:gd name="connsiteX4" fmla="*/ 8030690 w 8030690"/>
              <a:gd name="connsiteY4" fmla="*/ 6858000 h 6858000"/>
              <a:gd name="connsiteX5" fmla="*/ 477746 w 8030690"/>
              <a:gd name="connsiteY5" fmla="*/ 6858000 h 6858000"/>
              <a:gd name="connsiteX6" fmla="*/ 477746 w 8030690"/>
              <a:gd name="connsiteY6" fmla="*/ 6858000 h 6858000"/>
              <a:gd name="connsiteX7" fmla="*/ 0 w 8030690"/>
              <a:gd name="connsiteY7" fmla="*/ 6858000 h 6858000"/>
              <a:gd name="connsiteX8" fmla="*/ 5883 w 8030690"/>
              <a:gd name="connsiteY8" fmla="*/ 6817538 h 6858000"/>
              <a:gd name="connsiteX9" fmla="*/ 23196 w 8030690"/>
              <a:gd name="connsiteY9" fmla="*/ 6698894 h 6858000"/>
              <a:gd name="connsiteX10" fmla="*/ 35298 w 8030690"/>
              <a:gd name="connsiteY10" fmla="*/ 6612483 h 6858000"/>
              <a:gd name="connsiteX11" fmla="*/ 48073 w 8030690"/>
              <a:gd name="connsiteY11" fmla="*/ 6509613 h 6858000"/>
              <a:gd name="connsiteX12" fmla="*/ 63369 w 8030690"/>
              <a:gd name="connsiteY12" fmla="*/ 6387541 h 6858000"/>
              <a:gd name="connsiteX13" fmla="*/ 79506 w 8030690"/>
              <a:gd name="connsiteY13" fmla="*/ 6252438 h 6858000"/>
              <a:gd name="connsiteX14" fmla="*/ 96483 w 8030690"/>
              <a:gd name="connsiteY14" fmla="*/ 6100191 h 6858000"/>
              <a:gd name="connsiteX15" fmla="*/ 114468 w 8030690"/>
              <a:gd name="connsiteY15" fmla="*/ 5934227 h 6858000"/>
              <a:gd name="connsiteX16" fmla="*/ 132454 w 8030690"/>
              <a:gd name="connsiteY16" fmla="*/ 5753862 h 6858000"/>
              <a:gd name="connsiteX17" fmla="*/ 150775 w 8030690"/>
              <a:gd name="connsiteY17" fmla="*/ 5561838 h 6858000"/>
              <a:gd name="connsiteX18" fmla="*/ 167752 w 8030690"/>
              <a:gd name="connsiteY18" fmla="*/ 5354726 h 6858000"/>
              <a:gd name="connsiteX19" fmla="*/ 184057 w 8030690"/>
              <a:gd name="connsiteY19" fmla="*/ 5138013 h 6858000"/>
              <a:gd name="connsiteX20" fmla="*/ 198849 w 8030690"/>
              <a:gd name="connsiteY20" fmla="*/ 4908956 h 6858000"/>
              <a:gd name="connsiteX21" fmla="*/ 212968 w 8030690"/>
              <a:gd name="connsiteY21" fmla="*/ 4670298 h 6858000"/>
              <a:gd name="connsiteX22" fmla="*/ 226248 w 8030690"/>
              <a:gd name="connsiteY22" fmla="*/ 4421352 h 6858000"/>
              <a:gd name="connsiteX23" fmla="*/ 230954 w 8030690"/>
              <a:gd name="connsiteY23" fmla="*/ 4293793 h 6858000"/>
              <a:gd name="connsiteX24" fmla="*/ 236165 w 8030690"/>
              <a:gd name="connsiteY24" fmla="*/ 4163491 h 6858000"/>
              <a:gd name="connsiteX25" fmla="*/ 241039 w 8030690"/>
              <a:gd name="connsiteY25" fmla="*/ 4031132 h 6858000"/>
              <a:gd name="connsiteX26" fmla="*/ 244233 w 8030690"/>
              <a:gd name="connsiteY26" fmla="*/ 3898087 h 6858000"/>
              <a:gd name="connsiteX27" fmla="*/ 247091 w 8030690"/>
              <a:gd name="connsiteY27" fmla="*/ 3762298 h 6858000"/>
              <a:gd name="connsiteX28" fmla="*/ 250116 w 8030690"/>
              <a:gd name="connsiteY28" fmla="*/ 3625138 h 6858000"/>
              <a:gd name="connsiteX29" fmla="*/ 252133 w 8030690"/>
              <a:gd name="connsiteY29" fmla="*/ 3485235 h 6858000"/>
              <a:gd name="connsiteX30" fmla="*/ 252133 w 8030690"/>
              <a:gd name="connsiteY30" fmla="*/ 3343960 h 6858000"/>
              <a:gd name="connsiteX31" fmla="*/ 253142 w 8030690"/>
              <a:gd name="connsiteY31" fmla="*/ 3201314 h 6858000"/>
              <a:gd name="connsiteX32" fmla="*/ 252133 w 8030690"/>
              <a:gd name="connsiteY32" fmla="*/ 3057296 h 6858000"/>
              <a:gd name="connsiteX33" fmla="*/ 250116 w 8030690"/>
              <a:gd name="connsiteY33" fmla="*/ 2911221 h 6858000"/>
              <a:gd name="connsiteX34" fmla="*/ 248267 w 8030690"/>
              <a:gd name="connsiteY34" fmla="*/ 2765145 h 6858000"/>
              <a:gd name="connsiteX35" fmla="*/ 244233 w 8030690"/>
              <a:gd name="connsiteY35" fmla="*/ 2617013 h 6858000"/>
              <a:gd name="connsiteX36" fmla="*/ 240031 w 8030690"/>
              <a:gd name="connsiteY36" fmla="*/ 2467508 h 6858000"/>
              <a:gd name="connsiteX37" fmla="*/ 235156 w 8030690"/>
              <a:gd name="connsiteY37" fmla="*/ 2318004 h 6858000"/>
              <a:gd name="connsiteX38" fmla="*/ 228265 w 8030690"/>
              <a:gd name="connsiteY38" fmla="*/ 2167128 h 6858000"/>
              <a:gd name="connsiteX39" fmla="*/ 220028 w 8030690"/>
              <a:gd name="connsiteY39" fmla="*/ 2014880 h 6858000"/>
              <a:gd name="connsiteX40" fmla="*/ 212128 w 8030690"/>
              <a:gd name="connsiteY40" fmla="*/ 1861947 h 6858000"/>
              <a:gd name="connsiteX41" fmla="*/ 202043 w 8030690"/>
              <a:gd name="connsiteY41" fmla="*/ 1709013 h 6858000"/>
              <a:gd name="connsiteX42" fmla="*/ 189940 w 8030690"/>
              <a:gd name="connsiteY42" fmla="*/ 1554023 h 6858000"/>
              <a:gd name="connsiteX43" fmla="*/ 177838 w 8030690"/>
              <a:gd name="connsiteY43" fmla="*/ 1401089 h 6858000"/>
              <a:gd name="connsiteX44" fmla="*/ 163886 w 8030690"/>
              <a:gd name="connsiteY44" fmla="*/ 1245413 h 6858000"/>
              <a:gd name="connsiteX45" fmla="*/ 148590 w 8030690"/>
              <a:gd name="connsiteY45" fmla="*/ 1089050 h 6858000"/>
              <a:gd name="connsiteX46" fmla="*/ 132454 w 8030690"/>
              <a:gd name="connsiteY46" fmla="*/ 934745 h 6858000"/>
              <a:gd name="connsiteX47" fmla="*/ 113628 w 8030690"/>
              <a:gd name="connsiteY47" fmla="*/ 778383 h 6858000"/>
              <a:gd name="connsiteX48" fmla="*/ 93457 w 8030690"/>
              <a:gd name="connsiteY48" fmla="*/ 622706 h 6858000"/>
              <a:gd name="connsiteX49" fmla="*/ 73454 w 8030690"/>
              <a:gd name="connsiteY49" fmla="*/ 466344 h 6858000"/>
              <a:gd name="connsiteX50" fmla="*/ 50090 w 8030690"/>
              <a:gd name="connsiteY50" fmla="*/ 310667 h 6858000"/>
              <a:gd name="connsiteX51" fmla="*/ 26222 w 8030690"/>
              <a:gd name="connsiteY51" fmla="*/ 15567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8030690" h="6858000">
                <a:moveTo>
                  <a:pt x="1176" y="0"/>
                </a:moveTo>
                <a:lnTo>
                  <a:pt x="1344715" y="0"/>
                </a:lnTo>
                <a:lnTo>
                  <a:pt x="1344715" y="0"/>
                </a:lnTo>
                <a:lnTo>
                  <a:pt x="8030690" y="0"/>
                </a:lnTo>
                <a:lnTo>
                  <a:pt x="8030690" y="6858000"/>
                </a:lnTo>
                <a:lnTo>
                  <a:pt x="477746" y="6858000"/>
                </a:lnTo>
                <a:lnTo>
                  <a:pt x="477746" y="6858000"/>
                </a:lnTo>
                <a:lnTo>
                  <a:pt x="0" y="6858000"/>
                </a:lnTo>
                <a:lnTo>
                  <a:pt x="5883" y="6817538"/>
                </a:lnTo>
                <a:lnTo>
                  <a:pt x="23196" y="6698894"/>
                </a:lnTo>
                <a:lnTo>
                  <a:pt x="35298" y="6612483"/>
                </a:lnTo>
                <a:lnTo>
                  <a:pt x="48073" y="6509613"/>
                </a:lnTo>
                <a:lnTo>
                  <a:pt x="63369" y="6387541"/>
                </a:lnTo>
                <a:lnTo>
                  <a:pt x="79506" y="6252438"/>
                </a:lnTo>
                <a:lnTo>
                  <a:pt x="96483" y="6100191"/>
                </a:lnTo>
                <a:lnTo>
                  <a:pt x="114468" y="5934227"/>
                </a:lnTo>
                <a:lnTo>
                  <a:pt x="132454" y="5753862"/>
                </a:lnTo>
                <a:lnTo>
                  <a:pt x="150775" y="5561838"/>
                </a:lnTo>
                <a:lnTo>
                  <a:pt x="167752" y="5354726"/>
                </a:lnTo>
                <a:lnTo>
                  <a:pt x="184057" y="5138013"/>
                </a:lnTo>
                <a:lnTo>
                  <a:pt x="198849" y="4908956"/>
                </a:lnTo>
                <a:lnTo>
                  <a:pt x="212968" y="4670298"/>
                </a:lnTo>
                <a:lnTo>
                  <a:pt x="226248" y="4421352"/>
                </a:lnTo>
                <a:lnTo>
                  <a:pt x="230954" y="4293793"/>
                </a:lnTo>
                <a:lnTo>
                  <a:pt x="236165" y="4163491"/>
                </a:lnTo>
                <a:lnTo>
                  <a:pt x="241039" y="4031132"/>
                </a:lnTo>
                <a:lnTo>
                  <a:pt x="244233" y="3898087"/>
                </a:lnTo>
                <a:lnTo>
                  <a:pt x="247091" y="3762298"/>
                </a:lnTo>
                <a:lnTo>
                  <a:pt x="250116" y="3625138"/>
                </a:lnTo>
                <a:lnTo>
                  <a:pt x="252133" y="3485235"/>
                </a:lnTo>
                <a:lnTo>
                  <a:pt x="252133" y="3343960"/>
                </a:lnTo>
                <a:lnTo>
                  <a:pt x="253142" y="3201314"/>
                </a:lnTo>
                <a:lnTo>
                  <a:pt x="252133" y="3057296"/>
                </a:lnTo>
                <a:lnTo>
                  <a:pt x="250116" y="2911221"/>
                </a:lnTo>
                <a:lnTo>
                  <a:pt x="248267" y="2765145"/>
                </a:lnTo>
                <a:lnTo>
                  <a:pt x="244233" y="2617013"/>
                </a:lnTo>
                <a:lnTo>
                  <a:pt x="240031" y="2467508"/>
                </a:lnTo>
                <a:lnTo>
                  <a:pt x="235156" y="2318004"/>
                </a:lnTo>
                <a:lnTo>
                  <a:pt x="228265" y="2167128"/>
                </a:lnTo>
                <a:lnTo>
                  <a:pt x="220028" y="2014880"/>
                </a:lnTo>
                <a:lnTo>
                  <a:pt x="212128" y="1861947"/>
                </a:lnTo>
                <a:lnTo>
                  <a:pt x="202043" y="1709013"/>
                </a:lnTo>
                <a:lnTo>
                  <a:pt x="189940" y="1554023"/>
                </a:lnTo>
                <a:lnTo>
                  <a:pt x="177838" y="1401089"/>
                </a:lnTo>
                <a:lnTo>
                  <a:pt x="163886" y="1245413"/>
                </a:lnTo>
                <a:lnTo>
                  <a:pt x="148590" y="1089050"/>
                </a:lnTo>
                <a:lnTo>
                  <a:pt x="132454" y="934745"/>
                </a:lnTo>
                <a:lnTo>
                  <a:pt x="113628" y="778383"/>
                </a:lnTo>
                <a:lnTo>
                  <a:pt x="93457" y="622706"/>
                </a:lnTo>
                <a:lnTo>
                  <a:pt x="73454" y="466344"/>
                </a:lnTo>
                <a:lnTo>
                  <a:pt x="50090" y="310667"/>
                </a:lnTo>
                <a:lnTo>
                  <a:pt x="26222" y="15567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Freeform 11">
            <a:extLst>
              <a:ext uri="{FF2B5EF4-FFF2-40B4-BE49-F238E27FC236}">
                <a16:creationId xmlns:a16="http://schemas.microsoft.com/office/drawing/2014/main" id="{BDC58DEA-1307-4F44-AD47-E613D8B76A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48110"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algn="ctr"/>
            <a:endParaRPr lang="en-US"/>
          </a:p>
        </p:txBody>
      </p:sp>
      <p:sp>
        <p:nvSpPr>
          <p:cNvPr id="30" name="Rectangle 29">
            <a:extLst>
              <a:ext uri="{FF2B5EF4-FFF2-40B4-BE49-F238E27FC236}">
                <a16:creationId xmlns:a16="http://schemas.microsoft.com/office/drawing/2014/main" id="{C99B912D-1E4B-42AF-A2BE-CFEFEC916E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graphicFrame>
        <p:nvGraphicFramePr>
          <p:cNvPr id="23" name="Content Placeholder 2">
            <a:extLst>
              <a:ext uri="{FF2B5EF4-FFF2-40B4-BE49-F238E27FC236}">
                <a16:creationId xmlns:a16="http://schemas.microsoft.com/office/drawing/2014/main" id="{27DD566D-7568-4265-8293-25C43142F4AA}"/>
              </a:ext>
            </a:extLst>
          </p:cNvPr>
          <p:cNvGraphicFramePr>
            <a:graphicFrameLocks noGrp="1"/>
          </p:cNvGraphicFramePr>
          <p:nvPr>
            <p:ph idx="1"/>
            <p:extLst>
              <p:ext uri="{D42A27DB-BD31-4B8C-83A1-F6EECF244321}">
                <p14:modId xmlns:p14="http://schemas.microsoft.com/office/powerpoint/2010/main" val="3358389856"/>
              </p:ext>
            </p:extLst>
          </p:nvPr>
        </p:nvGraphicFramePr>
        <p:xfrm>
          <a:off x="5048250" y="1447800"/>
          <a:ext cx="6496050" cy="4572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93729412"/>
      </p:ext>
    </p:extLst>
  </p:cSld>
  <p:clrMapOvr>
    <a:overrideClrMapping bg1="lt1" tx1="dk1" bg2="lt2" tx2="dk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F3FC718-FDE3-4EF7-921E-A5F374EAF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4459B38-382F-2746-8FE1-98A36880A097}"/>
              </a:ext>
            </a:extLst>
          </p:cNvPr>
          <p:cNvSpPr>
            <a:spLocks noGrp="1"/>
          </p:cNvSpPr>
          <p:nvPr>
            <p:ph type="title"/>
          </p:nvPr>
        </p:nvSpPr>
        <p:spPr>
          <a:xfrm>
            <a:off x="626284" y="322329"/>
            <a:ext cx="3108626" cy="1444752"/>
          </a:xfrm>
        </p:spPr>
        <p:txBody>
          <a:bodyPr anchor="b">
            <a:normAutofit/>
          </a:bodyPr>
          <a:lstStyle/>
          <a:p>
            <a:r>
              <a:rPr lang="ja-JP" altLang="en-US" sz="3200">
                <a:solidFill>
                  <a:srgbClr val="EBEBEB"/>
                </a:solidFill>
              </a:rPr>
              <a:t>神是创造者</a:t>
            </a:r>
            <a:r>
              <a:rPr lang="zh-CN" altLang="en-US" sz="3200" dirty="0">
                <a:solidFill>
                  <a:srgbClr val="EBEBEB"/>
                </a:solidFill>
              </a:rPr>
              <a:t>、</a:t>
            </a:r>
            <a:br>
              <a:rPr lang="en-SG" altLang="zh-CN" sz="3200" dirty="0">
                <a:solidFill>
                  <a:srgbClr val="EBEBEB"/>
                </a:solidFill>
              </a:rPr>
            </a:br>
            <a:r>
              <a:rPr lang="ja-JP" altLang="en-US" sz="3200">
                <a:solidFill>
                  <a:srgbClr val="EBEBEB"/>
                </a:solidFill>
              </a:rPr>
              <a:t>我们是被造物</a:t>
            </a:r>
            <a:endParaRPr lang="en-US" sz="3200" dirty="0">
              <a:solidFill>
                <a:srgbClr val="EBEBEB"/>
              </a:solidFill>
            </a:endParaRPr>
          </a:p>
        </p:txBody>
      </p:sp>
      <p:sp>
        <p:nvSpPr>
          <p:cNvPr id="14" name="Freeform 11">
            <a:extLst>
              <a:ext uri="{FF2B5EF4-FFF2-40B4-BE49-F238E27FC236}">
                <a16:creationId xmlns:a16="http://schemas.microsoft.com/office/drawing/2014/main" id="{FAA0F719-3DC8-4F08-AD8F-5A845658CB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48110"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algn="ctr"/>
            <a:endParaRPr lang="en-US"/>
          </a:p>
        </p:txBody>
      </p:sp>
      <p:sp useBgFill="1">
        <p:nvSpPr>
          <p:cNvPr id="16" name="Freeform: Shape 15">
            <a:extLst>
              <a:ext uri="{FF2B5EF4-FFF2-40B4-BE49-F238E27FC236}">
                <a16:creationId xmlns:a16="http://schemas.microsoft.com/office/drawing/2014/main" id="{7DCB61BE-FA0F-4EFB-BE0E-268BAD8E30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4747655" y="-586345"/>
            <a:ext cx="6858001" cy="8030691"/>
          </a:xfrm>
          <a:custGeom>
            <a:avLst/>
            <a:gdLst>
              <a:gd name="connsiteX0" fmla="*/ 6858001 w 6858001"/>
              <a:gd name="connsiteY0" fmla="*/ 1177 h 8030691"/>
              <a:gd name="connsiteX1" fmla="*/ 6858001 w 6858001"/>
              <a:gd name="connsiteY1" fmla="*/ 1344715 h 8030691"/>
              <a:gd name="connsiteX2" fmla="*/ 6858000 w 6858001"/>
              <a:gd name="connsiteY2" fmla="*/ 1344715 h 8030691"/>
              <a:gd name="connsiteX3" fmla="*/ 6858000 w 6858001"/>
              <a:gd name="connsiteY3" fmla="*/ 8030691 h 8030691"/>
              <a:gd name="connsiteX4" fmla="*/ 0 w 6858001"/>
              <a:gd name="connsiteY4" fmla="*/ 8030690 h 8030691"/>
              <a:gd name="connsiteX5" fmla="*/ 0 w 6858001"/>
              <a:gd name="connsiteY5" fmla="*/ 477747 h 8030691"/>
              <a:gd name="connsiteX6" fmla="*/ 1 w 6858001"/>
              <a:gd name="connsiteY6" fmla="*/ 477747 h 8030691"/>
              <a:gd name="connsiteX7" fmla="*/ 1 w 6858001"/>
              <a:gd name="connsiteY7" fmla="*/ 0 h 8030691"/>
              <a:gd name="connsiteX8" fmla="*/ 40463 w 6858001"/>
              <a:gd name="connsiteY8" fmla="*/ 5883 h 8030691"/>
              <a:gd name="connsiteX9" fmla="*/ 159107 w 6858001"/>
              <a:gd name="connsiteY9" fmla="*/ 23196 h 8030691"/>
              <a:gd name="connsiteX10" fmla="*/ 245518 w 6858001"/>
              <a:gd name="connsiteY10" fmla="*/ 35299 h 8030691"/>
              <a:gd name="connsiteX11" fmla="*/ 348388 w 6858001"/>
              <a:gd name="connsiteY11" fmla="*/ 48074 h 8030691"/>
              <a:gd name="connsiteX12" fmla="*/ 470460 w 6858001"/>
              <a:gd name="connsiteY12" fmla="*/ 63370 h 8030691"/>
              <a:gd name="connsiteX13" fmla="*/ 605563 w 6858001"/>
              <a:gd name="connsiteY13" fmla="*/ 79507 h 8030691"/>
              <a:gd name="connsiteX14" fmla="*/ 757810 w 6858001"/>
              <a:gd name="connsiteY14" fmla="*/ 96484 h 8030691"/>
              <a:gd name="connsiteX15" fmla="*/ 923774 w 6858001"/>
              <a:gd name="connsiteY15" fmla="*/ 114469 h 8030691"/>
              <a:gd name="connsiteX16" fmla="*/ 1104139 w 6858001"/>
              <a:gd name="connsiteY16" fmla="*/ 132455 h 8030691"/>
              <a:gd name="connsiteX17" fmla="*/ 1296163 w 6858001"/>
              <a:gd name="connsiteY17" fmla="*/ 150776 h 8030691"/>
              <a:gd name="connsiteX18" fmla="*/ 1503275 w 6858001"/>
              <a:gd name="connsiteY18" fmla="*/ 167753 h 8030691"/>
              <a:gd name="connsiteX19" fmla="*/ 1719988 w 6858001"/>
              <a:gd name="connsiteY19" fmla="*/ 184058 h 8030691"/>
              <a:gd name="connsiteX20" fmla="*/ 1949045 w 6858001"/>
              <a:gd name="connsiteY20" fmla="*/ 198850 h 8030691"/>
              <a:gd name="connsiteX21" fmla="*/ 2187703 w 6858001"/>
              <a:gd name="connsiteY21" fmla="*/ 212969 h 8030691"/>
              <a:gd name="connsiteX22" fmla="*/ 2436649 w 6858001"/>
              <a:gd name="connsiteY22" fmla="*/ 226249 h 8030691"/>
              <a:gd name="connsiteX23" fmla="*/ 2564208 w 6858001"/>
              <a:gd name="connsiteY23" fmla="*/ 230955 h 8030691"/>
              <a:gd name="connsiteX24" fmla="*/ 2694509 w 6858001"/>
              <a:gd name="connsiteY24" fmla="*/ 236166 h 8030691"/>
              <a:gd name="connsiteX25" fmla="*/ 2826869 w 6858001"/>
              <a:gd name="connsiteY25" fmla="*/ 241040 h 8030691"/>
              <a:gd name="connsiteX26" fmla="*/ 2959914 w 6858001"/>
              <a:gd name="connsiteY26" fmla="*/ 244234 h 8030691"/>
              <a:gd name="connsiteX27" fmla="*/ 3095702 w 6858001"/>
              <a:gd name="connsiteY27" fmla="*/ 247092 h 8030691"/>
              <a:gd name="connsiteX28" fmla="*/ 3232862 w 6858001"/>
              <a:gd name="connsiteY28" fmla="*/ 250117 h 8030691"/>
              <a:gd name="connsiteX29" fmla="*/ 3372766 w 6858001"/>
              <a:gd name="connsiteY29" fmla="*/ 252134 h 8030691"/>
              <a:gd name="connsiteX30" fmla="*/ 3514040 w 6858001"/>
              <a:gd name="connsiteY30" fmla="*/ 252134 h 8030691"/>
              <a:gd name="connsiteX31" fmla="*/ 3656686 w 6858001"/>
              <a:gd name="connsiteY31" fmla="*/ 253143 h 8030691"/>
              <a:gd name="connsiteX32" fmla="*/ 3800705 w 6858001"/>
              <a:gd name="connsiteY32" fmla="*/ 252134 h 8030691"/>
              <a:gd name="connsiteX33" fmla="*/ 3946780 w 6858001"/>
              <a:gd name="connsiteY33" fmla="*/ 250117 h 8030691"/>
              <a:gd name="connsiteX34" fmla="*/ 4092856 w 6858001"/>
              <a:gd name="connsiteY34" fmla="*/ 248268 h 8030691"/>
              <a:gd name="connsiteX35" fmla="*/ 4240988 w 6858001"/>
              <a:gd name="connsiteY35" fmla="*/ 244234 h 8030691"/>
              <a:gd name="connsiteX36" fmla="*/ 4390492 w 6858001"/>
              <a:gd name="connsiteY36" fmla="*/ 240032 h 8030691"/>
              <a:gd name="connsiteX37" fmla="*/ 4539997 w 6858001"/>
              <a:gd name="connsiteY37" fmla="*/ 235157 h 8030691"/>
              <a:gd name="connsiteX38" fmla="*/ 4690873 w 6858001"/>
              <a:gd name="connsiteY38" fmla="*/ 228266 h 8030691"/>
              <a:gd name="connsiteX39" fmla="*/ 4843120 w 6858001"/>
              <a:gd name="connsiteY39" fmla="*/ 220029 h 8030691"/>
              <a:gd name="connsiteX40" fmla="*/ 4996054 w 6858001"/>
              <a:gd name="connsiteY40" fmla="*/ 212129 h 8030691"/>
              <a:gd name="connsiteX41" fmla="*/ 5148987 w 6858001"/>
              <a:gd name="connsiteY41" fmla="*/ 202044 h 8030691"/>
              <a:gd name="connsiteX42" fmla="*/ 5303978 w 6858001"/>
              <a:gd name="connsiteY42" fmla="*/ 189941 h 8030691"/>
              <a:gd name="connsiteX43" fmla="*/ 5456911 w 6858001"/>
              <a:gd name="connsiteY43" fmla="*/ 177839 h 8030691"/>
              <a:gd name="connsiteX44" fmla="*/ 5612588 w 6858001"/>
              <a:gd name="connsiteY44" fmla="*/ 163887 h 8030691"/>
              <a:gd name="connsiteX45" fmla="*/ 5768950 w 6858001"/>
              <a:gd name="connsiteY45" fmla="*/ 148591 h 8030691"/>
              <a:gd name="connsiteX46" fmla="*/ 5923255 w 6858001"/>
              <a:gd name="connsiteY46" fmla="*/ 132455 h 8030691"/>
              <a:gd name="connsiteX47" fmla="*/ 6079618 w 6858001"/>
              <a:gd name="connsiteY47" fmla="*/ 113629 h 8030691"/>
              <a:gd name="connsiteX48" fmla="*/ 6235294 w 6858001"/>
              <a:gd name="connsiteY48" fmla="*/ 93458 h 8030691"/>
              <a:gd name="connsiteX49" fmla="*/ 6391657 w 6858001"/>
              <a:gd name="connsiteY49" fmla="*/ 73455 h 8030691"/>
              <a:gd name="connsiteX50" fmla="*/ 6547333 w 6858001"/>
              <a:gd name="connsiteY50" fmla="*/ 50091 h 8030691"/>
              <a:gd name="connsiteX51" fmla="*/ 6702324 w 6858001"/>
              <a:gd name="connsiteY51" fmla="*/ 26222 h 8030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858001" h="8030691">
                <a:moveTo>
                  <a:pt x="6858001" y="1177"/>
                </a:moveTo>
                <a:lnTo>
                  <a:pt x="6858001" y="1344715"/>
                </a:lnTo>
                <a:lnTo>
                  <a:pt x="6858000" y="1344715"/>
                </a:lnTo>
                <a:lnTo>
                  <a:pt x="6858000" y="8030691"/>
                </a:lnTo>
                <a:lnTo>
                  <a:pt x="0" y="8030690"/>
                </a:lnTo>
                <a:lnTo>
                  <a:pt x="0" y="477747"/>
                </a:lnTo>
                <a:lnTo>
                  <a:pt x="1" y="477747"/>
                </a:lnTo>
                <a:lnTo>
                  <a:pt x="1" y="0"/>
                </a:lnTo>
                <a:lnTo>
                  <a:pt x="40463" y="5883"/>
                </a:lnTo>
                <a:lnTo>
                  <a:pt x="159107" y="23196"/>
                </a:lnTo>
                <a:lnTo>
                  <a:pt x="245518" y="35299"/>
                </a:lnTo>
                <a:lnTo>
                  <a:pt x="348388" y="48074"/>
                </a:lnTo>
                <a:lnTo>
                  <a:pt x="470460" y="63370"/>
                </a:lnTo>
                <a:lnTo>
                  <a:pt x="605563" y="79507"/>
                </a:lnTo>
                <a:lnTo>
                  <a:pt x="757810" y="96484"/>
                </a:lnTo>
                <a:lnTo>
                  <a:pt x="923774" y="114469"/>
                </a:lnTo>
                <a:lnTo>
                  <a:pt x="1104139" y="132455"/>
                </a:lnTo>
                <a:lnTo>
                  <a:pt x="1296163" y="150776"/>
                </a:lnTo>
                <a:lnTo>
                  <a:pt x="1503275" y="167753"/>
                </a:lnTo>
                <a:lnTo>
                  <a:pt x="1719988" y="184058"/>
                </a:lnTo>
                <a:lnTo>
                  <a:pt x="1949045" y="198850"/>
                </a:lnTo>
                <a:lnTo>
                  <a:pt x="2187703" y="212969"/>
                </a:lnTo>
                <a:lnTo>
                  <a:pt x="2436649" y="226249"/>
                </a:lnTo>
                <a:lnTo>
                  <a:pt x="2564208" y="230955"/>
                </a:lnTo>
                <a:lnTo>
                  <a:pt x="2694509" y="236166"/>
                </a:lnTo>
                <a:lnTo>
                  <a:pt x="2826869" y="241040"/>
                </a:lnTo>
                <a:lnTo>
                  <a:pt x="2959914" y="244234"/>
                </a:lnTo>
                <a:lnTo>
                  <a:pt x="3095702" y="247092"/>
                </a:lnTo>
                <a:lnTo>
                  <a:pt x="3232862" y="250117"/>
                </a:lnTo>
                <a:lnTo>
                  <a:pt x="3372766" y="252134"/>
                </a:lnTo>
                <a:lnTo>
                  <a:pt x="3514040" y="252134"/>
                </a:lnTo>
                <a:lnTo>
                  <a:pt x="3656686" y="253143"/>
                </a:lnTo>
                <a:lnTo>
                  <a:pt x="3800705" y="252134"/>
                </a:lnTo>
                <a:lnTo>
                  <a:pt x="3946780" y="250117"/>
                </a:lnTo>
                <a:lnTo>
                  <a:pt x="4092856" y="248268"/>
                </a:lnTo>
                <a:lnTo>
                  <a:pt x="4240988" y="244234"/>
                </a:lnTo>
                <a:lnTo>
                  <a:pt x="4390492" y="240032"/>
                </a:lnTo>
                <a:lnTo>
                  <a:pt x="4539997" y="235157"/>
                </a:lnTo>
                <a:lnTo>
                  <a:pt x="4690873" y="228266"/>
                </a:lnTo>
                <a:lnTo>
                  <a:pt x="4843120" y="220029"/>
                </a:lnTo>
                <a:lnTo>
                  <a:pt x="4996054" y="212129"/>
                </a:lnTo>
                <a:lnTo>
                  <a:pt x="5148987" y="202044"/>
                </a:lnTo>
                <a:lnTo>
                  <a:pt x="5303978" y="189941"/>
                </a:lnTo>
                <a:lnTo>
                  <a:pt x="5456911" y="177839"/>
                </a:lnTo>
                <a:lnTo>
                  <a:pt x="5612588" y="163887"/>
                </a:lnTo>
                <a:lnTo>
                  <a:pt x="5768950" y="148591"/>
                </a:lnTo>
                <a:lnTo>
                  <a:pt x="5923255" y="132455"/>
                </a:lnTo>
                <a:lnTo>
                  <a:pt x="6079618" y="113629"/>
                </a:lnTo>
                <a:lnTo>
                  <a:pt x="6235294" y="93458"/>
                </a:lnTo>
                <a:lnTo>
                  <a:pt x="6391657" y="73455"/>
                </a:lnTo>
                <a:lnTo>
                  <a:pt x="6547333" y="50091"/>
                </a:lnTo>
                <a:lnTo>
                  <a:pt x="6702324" y="26222"/>
                </a:lnTo>
                <a:close/>
              </a:path>
            </a:pathLst>
          </a:custGeom>
          <a:ln>
            <a:noFill/>
          </a:ln>
        </p:spPr>
        <p:txBody>
          <a:bodyPr/>
          <a:lstStyle/>
          <a:p>
            <a:endParaRPr lang="en-US"/>
          </a:p>
        </p:txBody>
      </p:sp>
      <p:sp>
        <p:nvSpPr>
          <p:cNvPr id="18" name="Rectangle 17">
            <a:extLst>
              <a:ext uri="{FF2B5EF4-FFF2-40B4-BE49-F238E27FC236}">
                <a16:creationId xmlns:a16="http://schemas.microsoft.com/office/drawing/2014/main" id="{A4B31EAA-7423-46F7-9B90-4AB2B09C35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B5B5838C-2CB8-624E-9E60-3C5342CEC004}"/>
              </a:ext>
            </a:extLst>
          </p:cNvPr>
          <p:cNvSpPr>
            <a:spLocks noGrp="1"/>
          </p:cNvSpPr>
          <p:nvPr>
            <p:ph idx="1"/>
          </p:nvPr>
        </p:nvSpPr>
        <p:spPr>
          <a:xfrm>
            <a:off x="326949" y="3134332"/>
            <a:ext cx="3707296" cy="1226820"/>
          </a:xfrm>
        </p:spPr>
        <p:txBody>
          <a:bodyPr>
            <a:normAutofit/>
          </a:bodyPr>
          <a:lstStyle/>
          <a:p>
            <a:pPr marL="0" indent="0">
              <a:lnSpc>
                <a:spcPct val="150000"/>
              </a:lnSpc>
              <a:spcBef>
                <a:spcPts val="0"/>
              </a:spcBef>
              <a:buNone/>
            </a:pPr>
            <a:r>
              <a:rPr lang="en-SG" altLang="ja-JP" sz="2100" b="1" dirty="0">
                <a:solidFill>
                  <a:srgbClr val="FFFFFF"/>
                </a:solidFill>
                <a:latin typeface="Heiti TC Medium" pitchFamily="2" charset="-128"/>
                <a:ea typeface="Heiti TC Medium" pitchFamily="2" charset="-128"/>
              </a:rPr>
              <a:t>Epistemological </a:t>
            </a:r>
            <a:r>
              <a:rPr lang="ja-JP" altLang="en-US" sz="2100" b="1">
                <a:solidFill>
                  <a:srgbClr val="FFFFFF"/>
                </a:solidFill>
                <a:latin typeface="Heiti TC Medium" pitchFamily="2" charset="-128"/>
                <a:ea typeface="Heiti TC Medium" pitchFamily="2" charset="-128"/>
              </a:rPr>
              <a:t>知识论 </a:t>
            </a:r>
          </a:p>
          <a:p>
            <a:endParaRPr lang="ja-JP" altLang="en-US" sz="2100">
              <a:solidFill>
                <a:srgbClr val="FFFFFF"/>
              </a:solidFill>
              <a:latin typeface="Heiti TC Medium" pitchFamily="2" charset="-128"/>
              <a:ea typeface="Heiti TC Medium" pitchFamily="2" charset="-128"/>
            </a:endParaRPr>
          </a:p>
          <a:p>
            <a:endParaRPr lang="en-US" sz="1400" dirty="0">
              <a:solidFill>
                <a:srgbClr val="FFFFFF"/>
              </a:solidFill>
            </a:endParaRPr>
          </a:p>
        </p:txBody>
      </p:sp>
      <p:pic>
        <p:nvPicPr>
          <p:cNvPr id="7" name="Picture 6" descr="A screenshot of a cell phone&#10;&#10;Description automatically generated">
            <a:extLst>
              <a:ext uri="{FF2B5EF4-FFF2-40B4-BE49-F238E27FC236}">
                <a16:creationId xmlns:a16="http://schemas.microsoft.com/office/drawing/2014/main" id="{27A382F3-9A0B-3848-892C-87A173C8B66D}"/>
              </a:ext>
            </a:extLst>
          </p:cNvPr>
          <p:cNvPicPr/>
          <p:nvPr/>
        </p:nvPicPr>
        <p:blipFill>
          <a:blip r:embed="rId3"/>
          <a:stretch>
            <a:fillRect/>
          </a:stretch>
        </p:blipFill>
        <p:spPr>
          <a:xfrm>
            <a:off x="4658732" y="2050451"/>
            <a:ext cx="6495847" cy="3605195"/>
          </a:xfrm>
          <a:prstGeom prst="rect">
            <a:avLst/>
          </a:prstGeom>
          <a:effectLst/>
        </p:spPr>
      </p:pic>
      <p:sp>
        <p:nvSpPr>
          <p:cNvPr id="11" name="Text Box 11">
            <a:extLst>
              <a:ext uri="{FF2B5EF4-FFF2-40B4-BE49-F238E27FC236}">
                <a16:creationId xmlns:a16="http://schemas.microsoft.com/office/drawing/2014/main" id="{83CBD9BF-2095-C644-B6C4-7BA85EB0673A}"/>
              </a:ext>
            </a:extLst>
          </p:cNvPr>
          <p:cNvSpPr txBox="1"/>
          <p:nvPr/>
        </p:nvSpPr>
        <p:spPr>
          <a:xfrm>
            <a:off x="4720782" y="1080299"/>
            <a:ext cx="1611192" cy="31432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zh-CN" sz="1600" b="1" dirty="0">
                <a:solidFill>
                  <a:srgbClr val="FF0000"/>
                </a:solidFill>
                <a:effectLst/>
                <a:latin typeface="Times New Roman" panose="02020603050405020304" pitchFamily="18" charset="0"/>
                <a:ea typeface="SimSun" panose="02010600030101010101" pitchFamily="2" charset="-122"/>
              </a:rPr>
              <a:t>基督徒的立场</a:t>
            </a:r>
            <a:endParaRPr lang="en-SG" sz="1600" dirty="0">
              <a:solidFill>
                <a:srgbClr val="FF0000"/>
              </a:solidFill>
              <a:effectLst/>
              <a:latin typeface="Times New Roman" panose="02020603050405020304" pitchFamily="18" charset="0"/>
              <a:ea typeface="SimSun" panose="02010600030101010101" pitchFamily="2" charset="-122"/>
            </a:endParaRPr>
          </a:p>
        </p:txBody>
      </p:sp>
      <p:sp>
        <p:nvSpPr>
          <p:cNvPr id="13" name="Text Box 12">
            <a:extLst>
              <a:ext uri="{FF2B5EF4-FFF2-40B4-BE49-F238E27FC236}">
                <a16:creationId xmlns:a16="http://schemas.microsoft.com/office/drawing/2014/main" id="{9538E9CA-D043-7D4E-9C4B-B9CE7EC76780}"/>
              </a:ext>
            </a:extLst>
          </p:cNvPr>
          <p:cNvSpPr txBox="1"/>
          <p:nvPr/>
        </p:nvSpPr>
        <p:spPr>
          <a:xfrm>
            <a:off x="9222658" y="1184742"/>
            <a:ext cx="2000605" cy="31432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zh-CN" sz="1600" b="1" dirty="0">
                <a:solidFill>
                  <a:srgbClr val="FF0000"/>
                </a:solidFill>
                <a:effectLst/>
                <a:latin typeface="Times New Roman" panose="02020603050405020304" pitchFamily="18" charset="0"/>
                <a:ea typeface="SimSun" panose="02010600030101010101" pitchFamily="2" charset="-122"/>
              </a:rPr>
              <a:t>非基督徒的立场</a:t>
            </a:r>
            <a:endParaRPr lang="en-SG" sz="1600" dirty="0">
              <a:solidFill>
                <a:srgbClr val="FF0000"/>
              </a:solidFill>
              <a:effectLst/>
              <a:latin typeface="Times New Roman" panose="02020603050405020304" pitchFamily="18" charset="0"/>
              <a:ea typeface="SimSun" panose="02010600030101010101" pitchFamily="2" charset="-122"/>
            </a:endParaRPr>
          </a:p>
        </p:txBody>
      </p:sp>
      <p:sp>
        <p:nvSpPr>
          <p:cNvPr id="15" name="Text Box 15">
            <a:extLst>
              <a:ext uri="{FF2B5EF4-FFF2-40B4-BE49-F238E27FC236}">
                <a16:creationId xmlns:a16="http://schemas.microsoft.com/office/drawing/2014/main" id="{8567E2B2-3016-3D48-BA49-933B088C1AB7}"/>
              </a:ext>
            </a:extLst>
          </p:cNvPr>
          <p:cNvSpPr txBox="1"/>
          <p:nvPr/>
        </p:nvSpPr>
        <p:spPr>
          <a:xfrm>
            <a:off x="8711381" y="6012983"/>
            <a:ext cx="2701749" cy="75692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zh-CN" sz="1600" b="1" dirty="0">
                <a:solidFill>
                  <a:srgbClr val="002060"/>
                </a:solidFill>
                <a:effectLst/>
                <a:latin typeface="Times New Roman" panose="02020603050405020304" pitchFamily="18" charset="0"/>
                <a:ea typeface="SimSun" panose="02010600030101010101" pitchFamily="2" charset="-122"/>
              </a:rPr>
              <a:t>与世界无区分</a:t>
            </a:r>
            <a:endParaRPr lang="en-SG" sz="1600" dirty="0">
              <a:solidFill>
                <a:srgbClr val="002060"/>
              </a:solidFill>
              <a:effectLst/>
              <a:latin typeface="Times New Roman" panose="02020603050405020304" pitchFamily="18" charset="0"/>
              <a:ea typeface="SimSun" panose="02010600030101010101" pitchFamily="2" charset="-122"/>
            </a:endParaRPr>
          </a:p>
          <a:p>
            <a:pPr>
              <a:spcAft>
                <a:spcPts val="0"/>
              </a:spcAft>
            </a:pPr>
            <a:r>
              <a:rPr lang="en-US" sz="1600" dirty="0">
                <a:solidFill>
                  <a:srgbClr val="002060"/>
                </a:solidFill>
                <a:effectLst/>
                <a:latin typeface="Times New Roman" panose="02020603050405020304" pitchFamily="18" charset="0"/>
                <a:ea typeface="SimSun" panose="02010600030101010101" pitchFamily="2" charset="-122"/>
              </a:rPr>
              <a:t>No distinction from the world</a:t>
            </a:r>
            <a:endParaRPr lang="en-SG" sz="1600" dirty="0">
              <a:solidFill>
                <a:srgbClr val="002060"/>
              </a:solidFill>
              <a:effectLst/>
              <a:latin typeface="Times New Roman" panose="02020603050405020304" pitchFamily="18" charset="0"/>
              <a:ea typeface="SimSun" panose="02010600030101010101" pitchFamily="2" charset="-122"/>
            </a:endParaRPr>
          </a:p>
        </p:txBody>
      </p:sp>
      <p:sp>
        <p:nvSpPr>
          <p:cNvPr id="17" name="Text Box 13">
            <a:extLst>
              <a:ext uri="{FF2B5EF4-FFF2-40B4-BE49-F238E27FC236}">
                <a16:creationId xmlns:a16="http://schemas.microsoft.com/office/drawing/2014/main" id="{94882561-52BA-5C49-BDE4-10BB72AD667C}"/>
              </a:ext>
            </a:extLst>
          </p:cNvPr>
          <p:cNvSpPr txBox="1"/>
          <p:nvPr/>
        </p:nvSpPr>
        <p:spPr>
          <a:xfrm>
            <a:off x="4367072" y="5743743"/>
            <a:ext cx="4078837" cy="922528"/>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zh-CN" sz="1600" b="1" dirty="0">
                <a:solidFill>
                  <a:srgbClr val="002060"/>
                </a:solidFill>
                <a:effectLst/>
                <a:latin typeface="Times New Roman" panose="02020603050405020304" pitchFamily="18" charset="0"/>
                <a:ea typeface="SimSun" panose="02010600030101010101" pitchFamily="2" charset="-122"/>
              </a:rPr>
              <a:t>内在性</a:t>
            </a:r>
            <a:endParaRPr lang="en-SG" sz="1600" dirty="0">
              <a:solidFill>
                <a:srgbClr val="002060"/>
              </a:solidFill>
              <a:effectLst/>
              <a:latin typeface="Times New Roman" panose="02020603050405020304" pitchFamily="18" charset="0"/>
              <a:ea typeface="SimSun" panose="02010600030101010101" pitchFamily="2" charset="-122"/>
            </a:endParaRPr>
          </a:p>
          <a:p>
            <a:pPr>
              <a:spcAft>
                <a:spcPts val="0"/>
              </a:spcAft>
            </a:pPr>
            <a:r>
              <a:rPr lang="zh-CN" altLang="en-US" sz="1600" dirty="0">
                <a:solidFill>
                  <a:srgbClr val="002060"/>
                </a:solidFill>
                <a:effectLst/>
                <a:latin typeface="Times New Roman" panose="02020603050405020304" pitchFamily="18" charset="0"/>
                <a:ea typeface="SimSun" panose="02010600030101010101" pitchFamily="2" charset="-122"/>
              </a:rPr>
              <a:t>神在</a:t>
            </a:r>
            <a:r>
              <a:rPr lang="zh-CN" sz="1600" dirty="0">
                <a:solidFill>
                  <a:srgbClr val="002060"/>
                </a:solidFill>
                <a:effectLst/>
                <a:latin typeface="Times New Roman" panose="02020603050405020304" pitchFamily="18" charset="0"/>
                <a:ea typeface="SimSun" panose="02010600030101010101" pitchFamily="2" charset="-122"/>
              </a:rPr>
              <a:t>约中参与我们的世界</a:t>
            </a:r>
            <a:r>
              <a:rPr lang="zh-CN" altLang="en-US" sz="1600" dirty="0">
                <a:solidFill>
                  <a:srgbClr val="002060"/>
                </a:solidFill>
                <a:effectLst/>
                <a:latin typeface="Times New Roman" panose="02020603050405020304" pitchFamily="18" charset="0"/>
                <a:ea typeface="SimSun" panose="02010600030101010101" pitchFamily="2" charset="-122"/>
              </a:rPr>
              <a:t>与大自然 </a:t>
            </a:r>
            <a:br>
              <a:rPr lang="en-US" altLang="zh-CN" sz="1600" dirty="0">
                <a:solidFill>
                  <a:srgbClr val="002060"/>
                </a:solidFill>
                <a:effectLst/>
                <a:latin typeface="Times New Roman" panose="02020603050405020304" pitchFamily="18" charset="0"/>
                <a:ea typeface="SimSun" panose="02010600030101010101" pitchFamily="2" charset="-122"/>
              </a:rPr>
            </a:br>
            <a:r>
              <a:rPr lang="en-US" altLang="zh-CN" sz="1600" dirty="0">
                <a:solidFill>
                  <a:srgbClr val="002060"/>
                </a:solidFill>
                <a:effectLst/>
                <a:latin typeface="Times New Roman" panose="02020603050405020304" pitchFamily="18" charset="0"/>
                <a:ea typeface="SimSun" panose="02010600030101010101" pitchFamily="2" charset="-122"/>
              </a:rPr>
              <a:t>presence</a:t>
            </a:r>
            <a:r>
              <a:rPr lang="zh-CN" altLang="en-US" sz="1600" dirty="0">
                <a:solidFill>
                  <a:srgbClr val="002060"/>
                </a:solidFill>
                <a:latin typeface="Times New Roman" panose="02020603050405020304" pitchFamily="18" charset="0"/>
                <a:ea typeface="SimSun" panose="02010600030101010101" pitchFamily="2" charset="-122"/>
              </a:rPr>
              <a:t> </a:t>
            </a:r>
            <a:r>
              <a:rPr lang="en-US" sz="1600" dirty="0">
                <a:solidFill>
                  <a:srgbClr val="002060"/>
                </a:solidFill>
                <a:effectLst/>
                <a:latin typeface="Times New Roman" panose="02020603050405020304" pitchFamily="18" charset="0"/>
                <a:ea typeface="SimSun" panose="02010600030101010101" pitchFamily="2" charset="-122"/>
              </a:rPr>
              <a:t>Covenantal Involvement  </a:t>
            </a:r>
            <a:endParaRPr lang="en-SG" sz="1600" dirty="0">
              <a:solidFill>
                <a:srgbClr val="002060"/>
              </a:solidFill>
              <a:effectLst/>
              <a:latin typeface="Times New Roman" panose="02020603050405020304" pitchFamily="18" charset="0"/>
              <a:ea typeface="SimSun" panose="02010600030101010101" pitchFamily="2" charset="-122"/>
            </a:endParaRPr>
          </a:p>
        </p:txBody>
      </p:sp>
      <p:sp>
        <p:nvSpPr>
          <p:cNvPr id="19" name="Text Box 14">
            <a:extLst>
              <a:ext uri="{FF2B5EF4-FFF2-40B4-BE49-F238E27FC236}">
                <a16:creationId xmlns:a16="http://schemas.microsoft.com/office/drawing/2014/main" id="{F410560A-C1BE-6240-A23B-A0EB30470C1E}"/>
              </a:ext>
            </a:extLst>
          </p:cNvPr>
          <p:cNvSpPr txBox="1"/>
          <p:nvPr/>
        </p:nvSpPr>
        <p:spPr>
          <a:xfrm>
            <a:off x="9222658" y="1512389"/>
            <a:ext cx="2506433" cy="5207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zh-CN" sz="1600" b="1" dirty="0">
                <a:solidFill>
                  <a:srgbClr val="002060"/>
                </a:solidFill>
                <a:effectLst/>
                <a:latin typeface="Times New Roman" panose="02020603050405020304" pitchFamily="18" charset="0"/>
                <a:ea typeface="SimSun" panose="02010600030101010101" pitchFamily="2" charset="-122"/>
              </a:rPr>
              <a:t>全然他者 </a:t>
            </a:r>
            <a:r>
              <a:rPr lang="en-US" sz="1600" b="1" dirty="0">
                <a:solidFill>
                  <a:srgbClr val="002060"/>
                </a:solidFill>
                <a:effectLst/>
                <a:latin typeface="Times New Roman" panose="02020603050405020304" pitchFamily="18" charset="0"/>
                <a:ea typeface="SimSun" panose="02010600030101010101" pitchFamily="2" charset="-122"/>
              </a:rPr>
              <a:t>Wholly Other</a:t>
            </a:r>
            <a:endParaRPr lang="en-SG" sz="1600" dirty="0">
              <a:solidFill>
                <a:srgbClr val="002060"/>
              </a:solidFill>
              <a:effectLst/>
              <a:latin typeface="Times New Roman" panose="02020603050405020304" pitchFamily="18" charset="0"/>
              <a:ea typeface="SimSun" panose="02010600030101010101" pitchFamily="2" charset="-122"/>
            </a:endParaRPr>
          </a:p>
          <a:p>
            <a:pPr>
              <a:spcAft>
                <a:spcPts val="0"/>
              </a:spcAft>
            </a:pPr>
            <a:r>
              <a:rPr lang="zh-CN" sz="1600" dirty="0">
                <a:solidFill>
                  <a:srgbClr val="002060"/>
                </a:solidFill>
                <a:effectLst/>
                <a:latin typeface="Times New Roman" panose="02020603050405020304" pitchFamily="18" charset="0"/>
                <a:ea typeface="SimSun" panose="02010600030101010101" pitchFamily="2" charset="-122"/>
              </a:rPr>
              <a:t>完全无法认识</a:t>
            </a:r>
            <a:endParaRPr lang="en-SG" sz="1600" dirty="0">
              <a:solidFill>
                <a:srgbClr val="002060"/>
              </a:solidFill>
              <a:effectLst/>
              <a:latin typeface="Times New Roman" panose="02020603050405020304" pitchFamily="18" charset="0"/>
              <a:ea typeface="SimSun" panose="02010600030101010101" pitchFamily="2" charset="-122"/>
            </a:endParaRPr>
          </a:p>
        </p:txBody>
      </p:sp>
      <p:sp>
        <p:nvSpPr>
          <p:cNvPr id="20" name="Text Box 10">
            <a:extLst>
              <a:ext uri="{FF2B5EF4-FFF2-40B4-BE49-F238E27FC236}">
                <a16:creationId xmlns:a16="http://schemas.microsoft.com/office/drawing/2014/main" id="{C6305577-8A42-6047-9E90-CB164B1F28ED}"/>
              </a:ext>
            </a:extLst>
          </p:cNvPr>
          <p:cNvSpPr txBox="1"/>
          <p:nvPr/>
        </p:nvSpPr>
        <p:spPr>
          <a:xfrm>
            <a:off x="4720781" y="1400017"/>
            <a:ext cx="2369080" cy="5207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zh-CN" sz="1600" b="1" dirty="0">
                <a:solidFill>
                  <a:srgbClr val="002060"/>
                </a:solidFill>
                <a:effectLst/>
                <a:latin typeface="Times New Roman" panose="02020603050405020304" pitchFamily="18" charset="0"/>
                <a:ea typeface="SimSun" panose="02010600030101010101" pitchFamily="2" charset="-122"/>
              </a:rPr>
              <a:t>超越性</a:t>
            </a:r>
            <a:endParaRPr lang="en-SG" sz="1600" dirty="0">
              <a:solidFill>
                <a:srgbClr val="002060"/>
              </a:solidFill>
              <a:effectLst/>
              <a:latin typeface="Times New Roman" panose="02020603050405020304" pitchFamily="18" charset="0"/>
              <a:ea typeface="SimSun" panose="02010600030101010101" pitchFamily="2" charset="-122"/>
            </a:endParaRPr>
          </a:p>
          <a:p>
            <a:pPr>
              <a:spcAft>
                <a:spcPts val="0"/>
              </a:spcAft>
            </a:pPr>
            <a:r>
              <a:rPr lang="zh-CN" sz="1600" dirty="0">
                <a:solidFill>
                  <a:srgbClr val="002060"/>
                </a:solidFill>
                <a:effectLst/>
                <a:latin typeface="Times New Roman" panose="02020603050405020304" pitchFamily="18" charset="0"/>
                <a:ea typeface="SimSun" panose="02010600030101010101" pitchFamily="2" charset="-122"/>
              </a:rPr>
              <a:t>创造万有的主 </a:t>
            </a:r>
            <a:r>
              <a:rPr lang="en-US" sz="1600" dirty="0">
                <a:solidFill>
                  <a:srgbClr val="002060"/>
                </a:solidFill>
                <a:effectLst/>
                <a:latin typeface="Times New Roman" panose="02020603050405020304" pitchFamily="18" charset="0"/>
                <a:ea typeface="SimSun" panose="02010600030101010101" pitchFamily="2" charset="-122"/>
              </a:rPr>
              <a:t>Lordship </a:t>
            </a:r>
            <a:endParaRPr lang="en-SG" sz="1600" dirty="0">
              <a:solidFill>
                <a:srgbClr val="002060"/>
              </a:solidFill>
              <a:effectLst/>
              <a:latin typeface="Times New Roman" panose="02020603050405020304" pitchFamily="18" charset="0"/>
              <a:ea typeface="SimSun" panose="02010600030101010101" pitchFamily="2" charset="-122"/>
            </a:endParaRPr>
          </a:p>
        </p:txBody>
      </p:sp>
      <p:sp>
        <p:nvSpPr>
          <p:cNvPr id="21" name="Text Box 11">
            <a:extLst>
              <a:ext uri="{FF2B5EF4-FFF2-40B4-BE49-F238E27FC236}">
                <a16:creationId xmlns:a16="http://schemas.microsoft.com/office/drawing/2014/main" id="{F826BAAD-D453-D047-94CE-481D52132B67}"/>
              </a:ext>
            </a:extLst>
          </p:cNvPr>
          <p:cNvSpPr txBox="1"/>
          <p:nvPr/>
        </p:nvSpPr>
        <p:spPr>
          <a:xfrm>
            <a:off x="4312460" y="5462922"/>
            <a:ext cx="2049010" cy="31432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zh-CN" sz="1600" b="1" dirty="0">
                <a:solidFill>
                  <a:srgbClr val="FF0000"/>
                </a:solidFill>
                <a:effectLst/>
                <a:latin typeface="Times New Roman" panose="02020603050405020304" pitchFamily="18" charset="0"/>
                <a:ea typeface="SimSun" panose="02010600030101010101" pitchFamily="2" charset="-122"/>
              </a:rPr>
              <a:t>基督徒的立场</a:t>
            </a:r>
            <a:endParaRPr lang="en-SG" sz="1600" dirty="0">
              <a:solidFill>
                <a:srgbClr val="FF0000"/>
              </a:solidFill>
              <a:effectLst/>
              <a:latin typeface="Times New Roman" panose="02020603050405020304" pitchFamily="18" charset="0"/>
              <a:ea typeface="SimSun" panose="02010600030101010101" pitchFamily="2" charset="-122"/>
            </a:endParaRPr>
          </a:p>
        </p:txBody>
      </p:sp>
      <p:sp>
        <p:nvSpPr>
          <p:cNvPr id="22" name="Text Box 12">
            <a:extLst>
              <a:ext uri="{FF2B5EF4-FFF2-40B4-BE49-F238E27FC236}">
                <a16:creationId xmlns:a16="http://schemas.microsoft.com/office/drawing/2014/main" id="{7BE642ED-A5A9-D340-B15B-5E63DD10A46E}"/>
              </a:ext>
            </a:extLst>
          </p:cNvPr>
          <p:cNvSpPr txBox="1"/>
          <p:nvPr/>
        </p:nvSpPr>
        <p:spPr>
          <a:xfrm>
            <a:off x="8659109" y="5673170"/>
            <a:ext cx="2294244" cy="31432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zh-CN" sz="1600" b="1" dirty="0">
                <a:solidFill>
                  <a:srgbClr val="FF0000"/>
                </a:solidFill>
                <a:effectLst/>
                <a:latin typeface="Times New Roman" panose="02020603050405020304" pitchFamily="18" charset="0"/>
                <a:ea typeface="SimSun" panose="02010600030101010101" pitchFamily="2" charset="-122"/>
              </a:rPr>
              <a:t>非基督徒的立场</a:t>
            </a:r>
            <a:endParaRPr lang="en-SG" sz="1600" dirty="0">
              <a:solidFill>
                <a:srgbClr val="FF0000"/>
              </a:solidFill>
              <a:effectLst/>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1603897063"/>
      </p:ext>
    </p:extLst>
  </p:cSld>
  <p:clrMapOvr>
    <a:overrideClrMapping bg1="lt1" tx1="dk1" bg2="lt2" tx2="dk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164905-8C49-8F4D-8514-521806D440FA}"/>
              </a:ext>
            </a:extLst>
          </p:cNvPr>
          <p:cNvSpPr>
            <a:spLocks noGrp="1"/>
          </p:cNvSpPr>
          <p:nvPr>
            <p:ph type="title"/>
          </p:nvPr>
        </p:nvSpPr>
        <p:spPr/>
        <p:txBody>
          <a:bodyPr/>
          <a:lstStyle/>
          <a:p>
            <a:r>
              <a:rPr lang="en-US" dirty="0" err="1"/>
              <a:t>被造界有能力证明创造者</a:t>
            </a:r>
            <a:r>
              <a:rPr lang="zh-CN" altLang="en-US" dirty="0"/>
              <a:t>？</a:t>
            </a:r>
            <a:endParaRPr lang="en-US" dirty="0"/>
          </a:p>
        </p:txBody>
      </p:sp>
      <p:sp>
        <p:nvSpPr>
          <p:cNvPr id="4" name="Oval 3">
            <a:extLst>
              <a:ext uri="{FF2B5EF4-FFF2-40B4-BE49-F238E27FC236}">
                <a16:creationId xmlns:a16="http://schemas.microsoft.com/office/drawing/2014/main" id="{2594063C-D329-0A4C-BF1F-FCBD0E948AC2}"/>
              </a:ext>
            </a:extLst>
          </p:cNvPr>
          <p:cNvSpPr/>
          <p:nvPr/>
        </p:nvSpPr>
        <p:spPr>
          <a:xfrm>
            <a:off x="4394660" y="2708484"/>
            <a:ext cx="3402680" cy="323816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a:t>无限的创造者</a:t>
            </a:r>
            <a:r>
              <a:rPr lang="en-US" altLang="ja-JP" dirty="0"/>
              <a:t> </a:t>
            </a:r>
            <a:r>
              <a:rPr lang="en-US" altLang="ja-JP" sz="1400" dirty="0"/>
              <a:t>infinite Creator </a:t>
            </a:r>
            <a:endParaRPr lang="en-US" dirty="0"/>
          </a:p>
        </p:txBody>
      </p:sp>
      <p:sp>
        <p:nvSpPr>
          <p:cNvPr id="5" name="Oval 4">
            <a:extLst>
              <a:ext uri="{FF2B5EF4-FFF2-40B4-BE49-F238E27FC236}">
                <a16:creationId xmlns:a16="http://schemas.microsoft.com/office/drawing/2014/main" id="{B55F082C-CCCD-6045-A6B9-0FA2A25E6027}"/>
              </a:ext>
            </a:extLst>
          </p:cNvPr>
          <p:cNvSpPr/>
          <p:nvPr/>
        </p:nvSpPr>
        <p:spPr>
          <a:xfrm>
            <a:off x="646111" y="3744472"/>
            <a:ext cx="1596887" cy="1166192"/>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a:t>靠有限的被造物</a:t>
            </a:r>
            <a:endParaRPr lang="en-SG" altLang="ja-JP" dirty="0"/>
          </a:p>
          <a:p>
            <a:pPr algn="ctr"/>
            <a:r>
              <a:rPr lang="en-US" sz="1200" dirty="0"/>
              <a:t>finite creatures</a:t>
            </a:r>
          </a:p>
        </p:txBody>
      </p:sp>
      <p:sp>
        <p:nvSpPr>
          <p:cNvPr id="8" name="Right Arrow 7">
            <a:extLst>
              <a:ext uri="{FF2B5EF4-FFF2-40B4-BE49-F238E27FC236}">
                <a16:creationId xmlns:a16="http://schemas.microsoft.com/office/drawing/2014/main" id="{4C4E4183-BAD3-7142-A1AB-7919B1EEF650}"/>
              </a:ext>
            </a:extLst>
          </p:cNvPr>
          <p:cNvSpPr/>
          <p:nvPr/>
        </p:nvSpPr>
        <p:spPr>
          <a:xfrm>
            <a:off x="2428118" y="3841109"/>
            <a:ext cx="1687484" cy="1069555"/>
          </a:xfrm>
          <a:prstGeom prst="righ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dirty="0">
                <a:solidFill>
                  <a:schemeClr val="bg1"/>
                </a:solidFill>
              </a:rPr>
              <a:t>证明？</a:t>
            </a:r>
            <a:endParaRPr lang="en-US" sz="3200" b="1" dirty="0">
              <a:solidFill>
                <a:schemeClr val="bg1"/>
              </a:solidFill>
            </a:endParaRPr>
          </a:p>
        </p:txBody>
      </p:sp>
      <p:sp>
        <p:nvSpPr>
          <p:cNvPr id="3" name="Rectangle 2">
            <a:extLst>
              <a:ext uri="{FF2B5EF4-FFF2-40B4-BE49-F238E27FC236}">
                <a16:creationId xmlns:a16="http://schemas.microsoft.com/office/drawing/2014/main" id="{763C0E88-90CB-5749-8037-5D44FFEF71AF}"/>
              </a:ext>
            </a:extLst>
          </p:cNvPr>
          <p:cNvSpPr/>
          <p:nvPr/>
        </p:nvSpPr>
        <p:spPr>
          <a:xfrm>
            <a:off x="7797340" y="3111850"/>
            <a:ext cx="3775393" cy="2431435"/>
          </a:xfrm>
          <a:prstGeom prst="rect">
            <a:avLst/>
          </a:prstGeom>
        </p:spPr>
        <p:txBody>
          <a:bodyPr wrap="none">
            <a:spAutoFit/>
          </a:bodyPr>
          <a:lstStyle/>
          <a:p>
            <a:r>
              <a:rPr lang="en-US" sz="1400" dirty="0">
                <a:solidFill>
                  <a:srgbClr val="FFC000"/>
                </a:solidFill>
                <a:latin typeface="Songti TC" panose="02010600040101010101" pitchFamily="2" charset="-120"/>
                <a:ea typeface="Songti TC" panose="02010600040101010101" pitchFamily="2" charset="-120"/>
              </a:rPr>
              <a:t>Is this Metaphysically</a:t>
            </a:r>
            <a:r>
              <a:rPr lang="zh-CN" altLang="en-US" sz="1400" dirty="0">
                <a:solidFill>
                  <a:srgbClr val="FFC000"/>
                </a:solidFill>
                <a:latin typeface="Songti TC" panose="02010600040101010101" pitchFamily="2" charset="-120"/>
                <a:ea typeface="Songti TC" panose="02010600040101010101" pitchFamily="2" charset="-120"/>
              </a:rPr>
              <a:t> </a:t>
            </a:r>
            <a:r>
              <a:rPr lang="en-US" altLang="zh-CN" sz="1400" dirty="0">
                <a:solidFill>
                  <a:srgbClr val="FFC000"/>
                </a:solidFill>
                <a:latin typeface="Songti TC" panose="02010600040101010101" pitchFamily="2" charset="-120"/>
                <a:ea typeface="Songti TC" panose="02010600040101010101" pitchFamily="2" charset="-120"/>
              </a:rPr>
              <a:t>possible?</a:t>
            </a:r>
            <a:r>
              <a:rPr lang="en-US" sz="1400" dirty="0">
                <a:solidFill>
                  <a:srgbClr val="FFC000"/>
                </a:solidFill>
                <a:latin typeface="Songti TC" panose="02010600040101010101" pitchFamily="2" charset="-120"/>
                <a:ea typeface="Songti TC" panose="02010600040101010101" pitchFamily="2" charset="-120"/>
              </a:rPr>
              <a:t> </a:t>
            </a:r>
          </a:p>
          <a:p>
            <a:r>
              <a:rPr lang="en-US" sz="2800" dirty="0">
                <a:solidFill>
                  <a:srgbClr val="FFC000"/>
                </a:solidFill>
                <a:latin typeface="Songti TC" panose="02010600040101010101" pitchFamily="2" charset="-120"/>
                <a:ea typeface="Songti TC" panose="02010600040101010101" pitchFamily="2" charset="-120"/>
              </a:rPr>
              <a:t>从</a:t>
            </a:r>
            <a:r>
              <a:rPr lang="ja-JP" altLang="en-US" sz="2800">
                <a:solidFill>
                  <a:srgbClr val="FFC000"/>
                </a:solidFill>
                <a:latin typeface="Songti TC" panose="02010600040101010101" pitchFamily="2" charset="-120"/>
                <a:ea typeface="Songti TC" panose="02010600040101010101" pitchFamily="2" charset="-120"/>
              </a:rPr>
              <a:t>形而上而言可能吗</a:t>
            </a:r>
            <a:r>
              <a:rPr lang="zh-CN" altLang="en-US" sz="2800" dirty="0">
                <a:solidFill>
                  <a:srgbClr val="FFC000"/>
                </a:solidFill>
                <a:latin typeface="Songti TC" panose="02010600040101010101" pitchFamily="2" charset="-120"/>
                <a:ea typeface="Songti TC" panose="02010600040101010101" pitchFamily="2" charset="-120"/>
              </a:rPr>
              <a:t>？</a:t>
            </a:r>
            <a:endParaRPr lang="en-SG" altLang="zh-CN" sz="2800" dirty="0">
              <a:solidFill>
                <a:srgbClr val="FFC000"/>
              </a:solidFill>
              <a:latin typeface="Songti TC" panose="02010600040101010101" pitchFamily="2" charset="-120"/>
              <a:ea typeface="Songti TC" panose="02010600040101010101" pitchFamily="2" charset="-120"/>
            </a:endParaRPr>
          </a:p>
          <a:p>
            <a:endParaRPr lang="en-SG" altLang="zh-CN" dirty="0">
              <a:solidFill>
                <a:srgbClr val="FFC000"/>
              </a:solidFill>
              <a:latin typeface="Songti TC" panose="02010600040101010101" pitchFamily="2" charset="-120"/>
              <a:ea typeface="Songti TC" panose="02010600040101010101" pitchFamily="2" charset="-120"/>
            </a:endParaRPr>
          </a:p>
          <a:p>
            <a:r>
              <a:rPr lang="en-US" sz="1600" dirty="0">
                <a:solidFill>
                  <a:srgbClr val="FFC000"/>
                </a:solidFill>
                <a:latin typeface="Songti TC" panose="02010600040101010101" pitchFamily="2" charset="-120"/>
                <a:ea typeface="Songti TC" panose="02010600040101010101" pitchFamily="2" charset="-120"/>
              </a:rPr>
              <a:t>Is this </a:t>
            </a:r>
            <a:r>
              <a:rPr lang="en-SG" altLang="zh-CN" sz="1600" dirty="0">
                <a:solidFill>
                  <a:srgbClr val="FFC000"/>
                </a:solidFill>
                <a:latin typeface="Songti TC" panose="02010600040101010101" pitchFamily="2" charset="-120"/>
                <a:ea typeface="Songti TC" panose="02010600040101010101" pitchFamily="2" charset="-120"/>
              </a:rPr>
              <a:t>Epistemologically possible? </a:t>
            </a:r>
          </a:p>
          <a:p>
            <a:r>
              <a:rPr lang="zh-CN" altLang="en-US" sz="2800" dirty="0">
                <a:solidFill>
                  <a:srgbClr val="FFC000"/>
                </a:solidFill>
                <a:latin typeface="Songti TC" panose="02010600040101010101" pitchFamily="2" charset="-120"/>
                <a:ea typeface="Songti TC" panose="02010600040101010101" pitchFamily="2" charset="-120"/>
              </a:rPr>
              <a:t>按知识论</a:t>
            </a:r>
            <a:r>
              <a:rPr lang="ja-JP" altLang="en-US" sz="2800">
                <a:solidFill>
                  <a:srgbClr val="FFC000"/>
                </a:solidFill>
                <a:latin typeface="Songti TC" panose="02010600040101010101" pitchFamily="2" charset="-120"/>
                <a:ea typeface="Songti TC" panose="02010600040101010101" pitchFamily="2" charset="-120"/>
              </a:rPr>
              <a:t>而言可能吗</a:t>
            </a:r>
            <a:r>
              <a:rPr lang="zh-CN" altLang="en-US" sz="2800" dirty="0">
                <a:solidFill>
                  <a:srgbClr val="FFC000"/>
                </a:solidFill>
                <a:latin typeface="Songti TC" panose="02010600040101010101" pitchFamily="2" charset="-120"/>
                <a:ea typeface="Songti TC" panose="02010600040101010101" pitchFamily="2" charset="-120"/>
              </a:rPr>
              <a:t>？</a:t>
            </a:r>
            <a:endParaRPr lang="en-SG" altLang="zh-CN" sz="2800" dirty="0">
              <a:solidFill>
                <a:srgbClr val="FFC000"/>
              </a:solidFill>
              <a:latin typeface="Songti TC" panose="02010600040101010101" pitchFamily="2" charset="-120"/>
              <a:ea typeface="Songti TC" panose="02010600040101010101" pitchFamily="2" charset="-120"/>
            </a:endParaRPr>
          </a:p>
          <a:p>
            <a:endParaRPr lang="en-SG" altLang="zh-CN" sz="2400" dirty="0">
              <a:solidFill>
                <a:srgbClr val="FFC000"/>
              </a:solidFill>
              <a:latin typeface="Songti TC" panose="02010600040101010101" pitchFamily="2" charset="-120"/>
              <a:ea typeface="Songti TC" panose="02010600040101010101" pitchFamily="2" charset="-120"/>
            </a:endParaRPr>
          </a:p>
          <a:p>
            <a:endParaRPr lang="en-SG" altLang="ja-JP" sz="2400" dirty="0">
              <a:solidFill>
                <a:srgbClr val="FFC000"/>
              </a:solidFill>
              <a:latin typeface="Songti TC" panose="02010600040101010101" pitchFamily="2" charset="-120"/>
              <a:ea typeface="Songti TC" panose="02010600040101010101" pitchFamily="2" charset="-120"/>
            </a:endParaRPr>
          </a:p>
        </p:txBody>
      </p:sp>
    </p:spTree>
    <p:extLst>
      <p:ext uri="{BB962C8B-B14F-4D97-AF65-F5344CB8AC3E}">
        <p14:creationId xmlns:p14="http://schemas.microsoft.com/office/powerpoint/2010/main" val="2510716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164905-8C49-8F4D-8514-521806D440FA}"/>
              </a:ext>
            </a:extLst>
          </p:cNvPr>
          <p:cNvSpPr>
            <a:spLocks noGrp="1"/>
          </p:cNvSpPr>
          <p:nvPr>
            <p:ph type="title"/>
          </p:nvPr>
        </p:nvSpPr>
        <p:spPr/>
        <p:txBody>
          <a:bodyPr/>
          <a:lstStyle/>
          <a:p>
            <a:r>
              <a:rPr lang="en-US" dirty="0" err="1"/>
              <a:t>被造界有能力证明创造者</a:t>
            </a:r>
            <a:r>
              <a:rPr lang="zh-CN" altLang="en-US" dirty="0"/>
              <a:t>？</a:t>
            </a:r>
            <a:endParaRPr lang="en-US" dirty="0"/>
          </a:p>
        </p:txBody>
      </p:sp>
      <p:sp>
        <p:nvSpPr>
          <p:cNvPr id="4" name="Oval 3">
            <a:extLst>
              <a:ext uri="{FF2B5EF4-FFF2-40B4-BE49-F238E27FC236}">
                <a16:creationId xmlns:a16="http://schemas.microsoft.com/office/drawing/2014/main" id="{2594063C-D329-0A4C-BF1F-FCBD0E948AC2}"/>
              </a:ext>
            </a:extLst>
          </p:cNvPr>
          <p:cNvSpPr/>
          <p:nvPr/>
        </p:nvSpPr>
        <p:spPr>
          <a:xfrm>
            <a:off x="4069769" y="1412569"/>
            <a:ext cx="3402680" cy="323816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a:t>无限的创造者</a:t>
            </a:r>
            <a:r>
              <a:rPr lang="en-US" altLang="ja-JP" dirty="0"/>
              <a:t> </a:t>
            </a:r>
            <a:r>
              <a:rPr lang="en-US" altLang="ja-JP" sz="1400" dirty="0"/>
              <a:t>infinite Creator </a:t>
            </a:r>
            <a:endParaRPr lang="en-US" dirty="0"/>
          </a:p>
        </p:txBody>
      </p:sp>
      <p:sp>
        <p:nvSpPr>
          <p:cNvPr id="5" name="Oval 4">
            <a:extLst>
              <a:ext uri="{FF2B5EF4-FFF2-40B4-BE49-F238E27FC236}">
                <a16:creationId xmlns:a16="http://schemas.microsoft.com/office/drawing/2014/main" id="{B55F082C-CCCD-6045-A6B9-0FA2A25E6027}"/>
              </a:ext>
            </a:extLst>
          </p:cNvPr>
          <p:cNvSpPr/>
          <p:nvPr/>
        </p:nvSpPr>
        <p:spPr>
          <a:xfrm>
            <a:off x="386777" y="2577456"/>
            <a:ext cx="1596887" cy="1166192"/>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a:t>靠有限的被造物</a:t>
            </a:r>
            <a:endParaRPr lang="en-SG" altLang="ja-JP" dirty="0"/>
          </a:p>
          <a:p>
            <a:pPr algn="ctr"/>
            <a:r>
              <a:rPr lang="en-US" sz="1200" dirty="0"/>
              <a:t>finite creatures</a:t>
            </a:r>
          </a:p>
        </p:txBody>
      </p:sp>
      <p:sp>
        <p:nvSpPr>
          <p:cNvPr id="8" name="Right Arrow 7">
            <a:extLst>
              <a:ext uri="{FF2B5EF4-FFF2-40B4-BE49-F238E27FC236}">
                <a16:creationId xmlns:a16="http://schemas.microsoft.com/office/drawing/2014/main" id="{4C4E4183-BAD3-7142-A1AB-7919B1EEF650}"/>
              </a:ext>
            </a:extLst>
          </p:cNvPr>
          <p:cNvSpPr/>
          <p:nvPr/>
        </p:nvSpPr>
        <p:spPr>
          <a:xfrm>
            <a:off x="2133444" y="2677201"/>
            <a:ext cx="1687484" cy="1069555"/>
          </a:xfrm>
          <a:prstGeom prst="righ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dirty="0">
                <a:solidFill>
                  <a:schemeClr val="bg1"/>
                </a:solidFill>
              </a:rPr>
              <a:t>证明？</a:t>
            </a:r>
            <a:endParaRPr lang="en-US" sz="3200" b="1" dirty="0">
              <a:solidFill>
                <a:schemeClr val="bg1"/>
              </a:solidFill>
            </a:endParaRPr>
          </a:p>
        </p:txBody>
      </p:sp>
      <p:pic>
        <p:nvPicPr>
          <p:cNvPr id="9" name="Picture 8">
            <a:extLst>
              <a:ext uri="{FF2B5EF4-FFF2-40B4-BE49-F238E27FC236}">
                <a16:creationId xmlns:a16="http://schemas.microsoft.com/office/drawing/2014/main" id="{46E8B251-FB16-EC47-B2D5-46585E4F7F81}"/>
              </a:ext>
            </a:extLst>
          </p:cNvPr>
          <p:cNvPicPr>
            <a:picLocks noChangeAspect="1"/>
          </p:cNvPicPr>
          <p:nvPr/>
        </p:nvPicPr>
        <p:blipFill>
          <a:blip r:embed="rId2"/>
          <a:stretch>
            <a:fillRect/>
          </a:stretch>
        </p:blipFill>
        <p:spPr>
          <a:xfrm>
            <a:off x="2271573" y="4858191"/>
            <a:ext cx="2258864" cy="1460896"/>
          </a:xfrm>
          <a:prstGeom prst="rect">
            <a:avLst/>
          </a:prstGeom>
        </p:spPr>
      </p:pic>
      <p:pic>
        <p:nvPicPr>
          <p:cNvPr id="10" name="Picture 9">
            <a:extLst>
              <a:ext uri="{FF2B5EF4-FFF2-40B4-BE49-F238E27FC236}">
                <a16:creationId xmlns:a16="http://schemas.microsoft.com/office/drawing/2014/main" id="{666A36B8-737E-5D46-B0E1-948B3E69E0C9}"/>
              </a:ext>
            </a:extLst>
          </p:cNvPr>
          <p:cNvPicPr>
            <a:picLocks noChangeAspect="1"/>
          </p:cNvPicPr>
          <p:nvPr/>
        </p:nvPicPr>
        <p:blipFill>
          <a:blip r:embed="rId3"/>
          <a:stretch>
            <a:fillRect/>
          </a:stretch>
        </p:blipFill>
        <p:spPr>
          <a:xfrm>
            <a:off x="7386265" y="4858191"/>
            <a:ext cx="2289751" cy="1547091"/>
          </a:xfrm>
          <a:prstGeom prst="rect">
            <a:avLst/>
          </a:prstGeom>
        </p:spPr>
      </p:pic>
      <p:sp>
        <p:nvSpPr>
          <p:cNvPr id="11" name="TextBox 10">
            <a:extLst>
              <a:ext uri="{FF2B5EF4-FFF2-40B4-BE49-F238E27FC236}">
                <a16:creationId xmlns:a16="http://schemas.microsoft.com/office/drawing/2014/main" id="{74763829-B628-8F40-9784-E2E15B259F62}"/>
              </a:ext>
            </a:extLst>
          </p:cNvPr>
          <p:cNvSpPr txBox="1"/>
          <p:nvPr/>
        </p:nvSpPr>
        <p:spPr>
          <a:xfrm>
            <a:off x="440575" y="5083877"/>
            <a:ext cx="1569660" cy="923330"/>
          </a:xfrm>
          <a:prstGeom prst="rect">
            <a:avLst/>
          </a:prstGeom>
          <a:noFill/>
        </p:spPr>
        <p:txBody>
          <a:bodyPr wrap="none" rtlCol="0">
            <a:spAutoFit/>
          </a:bodyPr>
          <a:lstStyle/>
          <a:p>
            <a:r>
              <a:rPr lang="en-US" dirty="0" err="1"/>
              <a:t>例如</a:t>
            </a:r>
            <a:endParaRPr lang="en-US" dirty="0"/>
          </a:p>
          <a:p>
            <a:r>
              <a:rPr lang="en-US" dirty="0" err="1"/>
              <a:t>蚂蚁企图证明</a:t>
            </a:r>
            <a:endParaRPr lang="en-US" dirty="0"/>
          </a:p>
          <a:p>
            <a:r>
              <a:rPr lang="en-US" dirty="0" err="1"/>
              <a:t>宇宙</a:t>
            </a:r>
            <a:endParaRPr lang="en-US" dirty="0"/>
          </a:p>
        </p:txBody>
      </p:sp>
      <p:sp>
        <p:nvSpPr>
          <p:cNvPr id="3" name="Rectangle 2">
            <a:extLst>
              <a:ext uri="{FF2B5EF4-FFF2-40B4-BE49-F238E27FC236}">
                <a16:creationId xmlns:a16="http://schemas.microsoft.com/office/drawing/2014/main" id="{763C0E88-90CB-5749-8037-5D44FFEF71AF}"/>
              </a:ext>
            </a:extLst>
          </p:cNvPr>
          <p:cNvSpPr/>
          <p:nvPr/>
        </p:nvSpPr>
        <p:spPr>
          <a:xfrm>
            <a:off x="7927338" y="1430668"/>
            <a:ext cx="3262432" cy="2339102"/>
          </a:xfrm>
          <a:prstGeom prst="rect">
            <a:avLst/>
          </a:prstGeom>
        </p:spPr>
        <p:txBody>
          <a:bodyPr wrap="none">
            <a:spAutoFit/>
          </a:bodyPr>
          <a:lstStyle/>
          <a:p>
            <a:r>
              <a:rPr lang="en-US" sz="1400" dirty="0">
                <a:solidFill>
                  <a:srgbClr val="FFC000"/>
                </a:solidFill>
                <a:latin typeface="Songti TC" panose="02010600040101010101" pitchFamily="2" charset="-120"/>
                <a:ea typeface="Songti TC" panose="02010600040101010101" pitchFamily="2" charset="-120"/>
              </a:rPr>
              <a:t>Is this Metaphysically</a:t>
            </a:r>
            <a:r>
              <a:rPr lang="zh-CN" altLang="en-US" sz="1400" dirty="0">
                <a:solidFill>
                  <a:srgbClr val="FFC000"/>
                </a:solidFill>
                <a:latin typeface="Songti TC" panose="02010600040101010101" pitchFamily="2" charset="-120"/>
                <a:ea typeface="Songti TC" panose="02010600040101010101" pitchFamily="2" charset="-120"/>
              </a:rPr>
              <a:t> </a:t>
            </a:r>
            <a:r>
              <a:rPr lang="en-US" altLang="zh-CN" sz="1400" dirty="0">
                <a:solidFill>
                  <a:srgbClr val="FFC000"/>
                </a:solidFill>
                <a:latin typeface="Songti TC" panose="02010600040101010101" pitchFamily="2" charset="-120"/>
                <a:ea typeface="Songti TC" panose="02010600040101010101" pitchFamily="2" charset="-120"/>
              </a:rPr>
              <a:t>possible?</a:t>
            </a:r>
            <a:r>
              <a:rPr lang="en-US" sz="1400" dirty="0">
                <a:solidFill>
                  <a:srgbClr val="FFC000"/>
                </a:solidFill>
                <a:latin typeface="Songti TC" panose="02010600040101010101" pitchFamily="2" charset="-120"/>
                <a:ea typeface="Songti TC" panose="02010600040101010101" pitchFamily="2" charset="-120"/>
              </a:rPr>
              <a:t> </a:t>
            </a:r>
          </a:p>
          <a:p>
            <a:r>
              <a:rPr lang="en-US" sz="2400" dirty="0">
                <a:solidFill>
                  <a:srgbClr val="FFC000"/>
                </a:solidFill>
                <a:latin typeface="Songti TC" panose="02010600040101010101" pitchFamily="2" charset="-120"/>
                <a:ea typeface="Songti TC" panose="02010600040101010101" pitchFamily="2" charset="-120"/>
              </a:rPr>
              <a:t>从</a:t>
            </a:r>
            <a:r>
              <a:rPr lang="ja-JP" altLang="en-US" sz="2400">
                <a:solidFill>
                  <a:srgbClr val="FFC000"/>
                </a:solidFill>
                <a:latin typeface="Songti TC" panose="02010600040101010101" pitchFamily="2" charset="-120"/>
                <a:ea typeface="Songti TC" panose="02010600040101010101" pitchFamily="2" charset="-120"/>
              </a:rPr>
              <a:t>形而上而言可能吗</a:t>
            </a:r>
            <a:r>
              <a:rPr lang="zh-CN" altLang="en-US" sz="2400">
                <a:solidFill>
                  <a:srgbClr val="FFC000"/>
                </a:solidFill>
                <a:latin typeface="Songti TC" panose="02010600040101010101" pitchFamily="2" charset="-120"/>
                <a:ea typeface="Songti TC" panose="02010600040101010101" pitchFamily="2" charset="-120"/>
              </a:rPr>
              <a:t>？</a:t>
            </a:r>
            <a:endParaRPr lang="en-SG" altLang="zh-CN" sz="2400">
              <a:solidFill>
                <a:srgbClr val="FFC000"/>
              </a:solidFill>
              <a:latin typeface="Songti TC" panose="02010600040101010101" pitchFamily="2" charset="-120"/>
              <a:ea typeface="Songti TC" panose="02010600040101010101" pitchFamily="2" charset="-120"/>
            </a:endParaRPr>
          </a:p>
          <a:p>
            <a:endParaRPr lang="en-SG" altLang="zh-CN">
              <a:solidFill>
                <a:srgbClr val="FFC000"/>
              </a:solidFill>
              <a:latin typeface="Songti TC" panose="02010600040101010101" pitchFamily="2" charset="-120"/>
              <a:ea typeface="Songti TC" panose="02010600040101010101" pitchFamily="2" charset="-120"/>
            </a:endParaRPr>
          </a:p>
          <a:p>
            <a:r>
              <a:rPr lang="en-US" sz="1600" dirty="0">
                <a:solidFill>
                  <a:srgbClr val="FFC000"/>
                </a:solidFill>
                <a:latin typeface="Songti TC" panose="02010600040101010101" pitchFamily="2" charset="-120"/>
                <a:ea typeface="Songti TC" panose="02010600040101010101" pitchFamily="2" charset="-120"/>
              </a:rPr>
              <a:t>Is this </a:t>
            </a:r>
            <a:r>
              <a:rPr lang="en-SG" altLang="zh-CN" sz="1600">
                <a:solidFill>
                  <a:srgbClr val="FFC000"/>
                </a:solidFill>
                <a:latin typeface="Songti TC" panose="02010600040101010101" pitchFamily="2" charset="-120"/>
                <a:ea typeface="Songti TC" panose="02010600040101010101" pitchFamily="2" charset="-120"/>
              </a:rPr>
              <a:t>Epistemologically possible? </a:t>
            </a:r>
          </a:p>
          <a:p>
            <a:r>
              <a:rPr lang="zh-CN" altLang="en-US" sz="2400">
                <a:solidFill>
                  <a:srgbClr val="FFC000"/>
                </a:solidFill>
                <a:latin typeface="Songti TC" panose="02010600040101010101" pitchFamily="2" charset="-120"/>
                <a:ea typeface="Songti TC" panose="02010600040101010101" pitchFamily="2" charset="-120"/>
              </a:rPr>
              <a:t>按知识论</a:t>
            </a:r>
            <a:r>
              <a:rPr lang="ja-JP" altLang="en-US" sz="2400">
                <a:solidFill>
                  <a:srgbClr val="FFC000"/>
                </a:solidFill>
                <a:latin typeface="Songti TC" panose="02010600040101010101" pitchFamily="2" charset="-120"/>
                <a:ea typeface="Songti TC" panose="02010600040101010101" pitchFamily="2" charset="-120"/>
              </a:rPr>
              <a:t>而言可能吗</a:t>
            </a:r>
            <a:r>
              <a:rPr lang="zh-CN" altLang="en-US" sz="2400">
                <a:solidFill>
                  <a:srgbClr val="FFC000"/>
                </a:solidFill>
                <a:latin typeface="Songti TC" panose="02010600040101010101" pitchFamily="2" charset="-120"/>
                <a:ea typeface="Songti TC" panose="02010600040101010101" pitchFamily="2" charset="-120"/>
              </a:rPr>
              <a:t>？</a:t>
            </a:r>
            <a:endParaRPr lang="en-SG" altLang="zh-CN" sz="2400">
              <a:solidFill>
                <a:srgbClr val="FFC000"/>
              </a:solidFill>
              <a:latin typeface="Songti TC" panose="02010600040101010101" pitchFamily="2" charset="-120"/>
              <a:ea typeface="Songti TC" panose="02010600040101010101" pitchFamily="2" charset="-120"/>
            </a:endParaRPr>
          </a:p>
          <a:p>
            <a:endParaRPr lang="en-SG" altLang="zh-CN" sz="2400">
              <a:solidFill>
                <a:srgbClr val="FFC000"/>
              </a:solidFill>
              <a:latin typeface="Songti TC" panose="02010600040101010101" pitchFamily="2" charset="-120"/>
              <a:ea typeface="Songti TC" panose="02010600040101010101" pitchFamily="2" charset="-120"/>
            </a:endParaRPr>
          </a:p>
          <a:p>
            <a:endParaRPr lang="en-SG" altLang="ja-JP" sz="2400">
              <a:solidFill>
                <a:srgbClr val="FFC000"/>
              </a:solidFill>
              <a:latin typeface="Songti TC" panose="02010600040101010101" pitchFamily="2" charset="-120"/>
              <a:ea typeface="Songti TC" panose="02010600040101010101" pitchFamily="2" charset="-120"/>
            </a:endParaRPr>
          </a:p>
        </p:txBody>
      </p:sp>
      <p:sp>
        <p:nvSpPr>
          <p:cNvPr id="12" name="Right Arrow 11">
            <a:extLst>
              <a:ext uri="{FF2B5EF4-FFF2-40B4-BE49-F238E27FC236}">
                <a16:creationId xmlns:a16="http://schemas.microsoft.com/office/drawing/2014/main" id="{BA801AF0-A7C9-BA4F-A0D8-206E44032193}"/>
              </a:ext>
            </a:extLst>
          </p:cNvPr>
          <p:cNvSpPr/>
          <p:nvPr/>
        </p:nvSpPr>
        <p:spPr>
          <a:xfrm>
            <a:off x="4927367" y="4937652"/>
            <a:ext cx="1687484" cy="1069555"/>
          </a:xfrm>
          <a:prstGeom prst="righ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dirty="0">
                <a:solidFill>
                  <a:schemeClr val="bg1"/>
                </a:solidFill>
              </a:rPr>
              <a:t>证明？</a:t>
            </a:r>
            <a:endParaRPr lang="en-US" sz="3200" b="1" dirty="0">
              <a:solidFill>
                <a:schemeClr val="bg1"/>
              </a:solidFill>
            </a:endParaRPr>
          </a:p>
        </p:txBody>
      </p:sp>
      <p:sp>
        <p:nvSpPr>
          <p:cNvPr id="6" name="TextBox 5">
            <a:extLst>
              <a:ext uri="{FF2B5EF4-FFF2-40B4-BE49-F238E27FC236}">
                <a16:creationId xmlns:a16="http://schemas.microsoft.com/office/drawing/2014/main" id="{EA8D937C-5A7F-1D42-9BA8-B6F3737AD6F5}"/>
              </a:ext>
            </a:extLst>
          </p:cNvPr>
          <p:cNvSpPr txBox="1"/>
          <p:nvPr/>
        </p:nvSpPr>
        <p:spPr>
          <a:xfrm>
            <a:off x="7386265" y="4101389"/>
            <a:ext cx="4108817" cy="646331"/>
          </a:xfrm>
          <a:prstGeom prst="rect">
            <a:avLst/>
          </a:prstGeom>
          <a:noFill/>
        </p:spPr>
        <p:txBody>
          <a:bodyPr wrap="none" rtlCol="0">
            <a:spAutoFit/>
          </a:bodyPr>
          <a:lstStyle/>
          <a:p>
            <a:r>
              <a:rPr lang="en-US"/>
              <a:t>注意</a:t>
            </a:r>
            <a:r>
              <a:rPr lang="zh-CN" altLang="en-US"/>
              <a:t>：</a:t>
            </a:r>
            <a:endParaRPr lang="en-SG" altLang="zh-CN"/>
          </a:p>
          <a:p>
            <a:r>
              <a:rPr lang="zh-CN" altLang="en-US"/>
              <a:t>宇宙与蚂蚁从</a:t>
            </a:r>
            <a:r>
              <a:rPr lang="ja-JP" altLang="en-US">
                <a:latin typeface="Songti TC" panose="02010600040101010101" pitchFamily="2" charset="-120"/>
                <a:ea typeface="Songti TC" panose="02010600040101010101" pitchFamily="2" charset="-120"/>
              </a:rPr>
              <a:t>形而上而言都是受造之物</a:t>
            </a:r>
            <a:endParaRPr lang="en-US"/>
          </a:p>
        </p:txBody>
      </p:sp>
    </p:spTree>
    <p:extLst>
      <p:ext uri="{BB962C8B-B14F-4D97-AF65-F5344CB8AC3E}">
        <p14:creationId xmlns:p14="http://schemas.microsoft.com/office/powerpoint/2010/main" val="17851749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7329D4F-5A01-4BB4-A35D-781D1E1D604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2" name="Picture 11">
            <a:extLst>
              <a:ext uri="{FF2B5EF4-FFF2-40B4-BE49-F238E27FC236}">
                <a16:creationId xmlns:a16="http://schemas.microsoft.com/office/drawing/2014/main" id="{2748B185-C68B-4495-B065-281A0FAB635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4" name="Oval 13">
            <a:extLst>
              <a:ext uri="{FF2B5EF4-FFF2-40B4-BE49-F238E27FC236}">
                <a16:creationId xmlns:a16="http://schemas.microsoft.com/office/drawing/2014/main" id="{FF07F078-164B-492F-91EE-8AAFB69D2A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6" name="Picture 15">
            <a:extLst>
              <a:ext uri="{FF2B5EF4-FFF2-40B4-BE49-F238E27FC236}">
                <a16:creationId xmlns:a16="http://schemas.microsoft.com/office/drawing/2014/main" id="{55A5E009-BF31-4C8C-8BE8-6E85E414C38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8" name="Picture 17">
            <a:extLst>
              <a:ext uri="{FF2B5EF4-FFF2-40B4-BE49-F238E27FC236}">
                <a16:creationId xmlns:a16="http://schemas.microsoft.com/office/drawing/2014/main" id="{DD896669-65D0-40FA-8B5A-1746A0B03CF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0" name="Rectangle 19">
            <a:extLst>
              <a:ext uri="{FF2B5EF4-FFF2-40B4-BE49-F238E27FC236}">
                <a16:creationId xmlns:a16="http://schemas.microsoft.com/office/drawing/2014/main" id="{6BBB11FD-F6B4-44FE-885F-5A744BC95A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useBgFill="1">
        <p:nvSpPr>
          <p:cNvPr id="22" name="Rectangle 21">
            <a:extLst>
              <a:ext uri="{FF2B5EF4-FFF2-40B4-BE49-F238E27FC236}">
                <a16:creationId xmlns:a16="http://schemas.microsoft.com/office/drawing/2014/main" id="{7BC10B99-9EF4-4D7F-8F2A-FF90F4DDA9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65FEB3ED-015D-044C-A163-0C679BFBCC9D}"/>
              </a:ext>
            </a:extLst>
          </p:cNvPr>
          <p:cNvPicPr>
            <a:picLocks noChangeAspect="1"/>
          </p:cNvPicPr>
          <p:nvPr/>
        </p:nvPicPr>
        <p:blipFill rotWithShape="1">
          <a:blip r:embed="rId7"/>
          <a:srcRect t="24799" b="4927"/>
          <a:stretch/>
        </p:blipFill>
        <p:spPr>
          <a:xfrm>
            <a:off x="643466" y="643467"/>
            <a:ext cx="5291667" cy="5571066"/>
          </a:xfrm>
          <a:prstGeom prst="rect">
            <a:avLst/>
          </a:prstGeom>
        </p:spPr>
      </p:pic>
      <p:pic>
        <p:nvPicPr>
          <p:cNvPr id="5" name="Picture 4">
            <a:extLst>
              <a:ext uri="{FF2B5EF4-FFF2-40B4-BE49-F238E27FC236}">
                <a16:creationId xmlns:a16="http://schemas.microsoft.com/office/drawing/2014/main" id="{103E3094-6BB2-CD45-AB81-E30D568E7723}"/>
              </a:ext>
            </a:extLst>
          </p:cNvPr>
          <p:cNvPicPr>
            <a:picLocks noChangeAspect="1"/>
          </p:cNvPicPr>
          <p:nvPr/>
        </p:nvPicPr>
        <p:blipFill rotWithShape="1">
          <a:blip r:embed="rId8"/>
          <a:srcRect r="-2" b="30777"/>
          <a:stretch/>
        </p:blipFill>
        <p:spPr>
          <a:xfrm>
            <a:off x="6256867" y="643467"/>
            <a:ext cx="5291665" cy="5571066"/>
          </a:xfrm>
          <a:prstGeom prst="rect">
            <a:avLst/>
          </a:prstGeom>
        </p:spPr>
      </p:pic>
    </p:spTree>
    <p:extLst>
      <p:ext uri="{BB962C8B-B14F-4D97-AF65-F5344CB8AC3E}">
        <p14:creationId xmlns:p14="http://schemas.microsoft.com/office/powerpoint/2010/main" val="30622149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59B38-382F-2746-8FE1-98A36880A097}"/>
              </a:ext>
            </a:extLst>
          </p:cNvPr>
          <p:cNvSpPr>
            <a:spLocks noGrp="1"/>
          </p:cNvSpPr>
          <p:nvPr>
            <p:ph type="title"/>
          </p:nvPr>
        </p:nvSpPr>
        <p:spPr>
          <a:xfrm>
            <a:off x="180865" y="323178"/>
            <a:ext cx="10525234" cy="1400530"/>
          </a:xfrm>
        </p:spPr>
        <p:txBody>
          <a:bodyPr/>
          <a:lstStyle/>
          <a:p>
            <a:r>
              <a:rPr lang="ja-JP" altLang="en-US">
                <a:latin typeface="SimHei" panose="02010609060101010101" pitchFamily="49" charset="-122"/>
                <a:ea typeface="SimHei" panose="02010609060101010101" pitchFamily="49" charset="-122"/>
              </a:rPr>
              <a:t>人堕落后</a:t>
            </a:r>
            <a:r>
              <a:rPr lang="zh-CN" altLang="en-US">
                <a:latin typeface="SimHei" panose="02010609060101010101" pitchFamily="49" charset="-122"/>
                <a:ea typeface="SimHei" panose="02010609060101010101" pitchFamily="49" charset="-122"/>
              </a:rPr>
              <a:t>不承认</a:t>
            </a:r>
            <a:r>
              <a:rPr lang="ja-JP" altLang="en-US">
                <a:latin typeface="SimHei" panose="02010609060101010101" pitchFamily="49" charset="-122"/>
                <a:ea typeface="SimHei" panose="02010609060101010101" pitchFamily="49" charset="-122"/>
              </a:rPr>
              <a:t>神是创造者</a:t>
            </a:r>
            <a:r>
              <a:rPr lang="zh-CN" altLang="en-US" dirty="0">
                <a:latin typeface="SimHei" panose="02010609060101010101" pitchFamily="49" charset="-122"/>
                <a:ea typeface="SimHei" panose="02010609060101010101" pitchFamily="49" charset="-122"/>
              </a:rPr>
              <a:t>、</a:t>
            </a:r>
            <a:r>
              <a:rPr lang="ja-JP" altLang="en-US">
                <a:latin typeface="SimHei" panose="02010609060101010101" pitchFamily="49" charset="-122"/>
                <a:ea typeface="SimHei" panose="02010609060101010101" pitchFamily="49" charset="-122"/>
              </a:rPr>
              <a:t>我们是受造物</a:t>
            </a:r>
            <a:endParaRPr lang="en-US" dirty="0">
              <a:latin typeface="SimHei" panose="02010609060101010101" pitchFamily="49" charset="-122"/>
              <a:ea typeface="SimHei" panose="02010609060101010101" pitchFamily="49" charset="-122"/>
            </a:endParaRPr>
          </a:p>
        </p:txBody>
      </p:sp>
      <p:sp>
        <p:nvSpPr>
          <p:cNvPr id="3" name="Content Placeholder 2">
            <a:extLst>
              <a:ext uri="{FF2B5EF4-FFF2-40B4-BE49-F238E27FC236}">
                <a16:creationId xmlns:a16="http://schemas.microsoft.com/office/drawing/2014/main" id="{B5B5838C-2CB8-624E-9E60-3C5342CEC004}"/>
              </a:ext>
            </a:extLst>
          </p:cNvPr>
          <p:cNvSpPr>
            <a:spLocks noGrp="1"/>
          </p:cNvSpPr>
          <p:nvPr>
            <p:ph idx="1"/>
          </p:nvPr>
        </p:nvSpPr>
        <p:spPr>
          <a:xfrm>
            <a:off x="439946" y="2190524"/>
            <a:ext cx="10007073" cy="3640005"/>
          </a:xfrm>
        </p:spPr>
        <p:txBody>
          <a:bodyPr>
            <a:normAutofit/>
          </a:bodyPr>
          <a:lstStyle/>
          <a:p>
            <a:pPr>
              <a:lnSpc>
                <a:spcPct val="170000"/>
              </a:lnSpc>
              <a:spcBef>
                <a:spcPts val="0"/>
              </a:spcBef>
            </a:pPr>
            <a:r>
              <a:rPr lang="zh-CN" altLang="en-US" sz="2800" dirty="0">
                <a:latin typeface="SimHei" panose="02010609060101010101" pitchFamily="49" charset="-122"/>
                <a:ea typeface="SimHei" panose="02010609060101010101" pitchFamily="49" charset="-122"/>
              </a:rPr>
              <a:t>人堕落的理性，有时会拒绝承认人没有能力与资格证明上帝的存在。（人的有限性、人的堕落压制真理）</a:t>
            </a:r>
            <a:endParaRPr lang="en-SG" altLang="zh-CN" sz="2800" dirty="0">
              <a:latin typeface="SimHei" panose="02010609060101010101" pitchFamily="49" charset="-122"/>
              <a:ea typeface="SimHei" panose="02010609060101010101" pitchFamily="49" charset="-122"/>
            </a:endParaRPr>
          </a:p>
          <a:p>
            <a:pPr>
              <a:lnSpc>
                <a:spcPct val="170000"/>
              </a:lnSpc>
              <a:spcBef>
                <a:spcPts val="0"/>
              </a:spcBef>
            </a:pPr>
            <a:endParaRPr lang="en-SG" sz="2800" dirty="0">
              <a:latin typeface="SimHei" panose="02010609060101010101" pitchFamily="49" charset="-122"/>
              <a:ea typeface="SimHei" panose="02010609060101010101" pitchFamily="49" charset="-122"/>
            </a:endParaRPr>
          </a:p>
          <a:p>
            <a:pPr>
              <a:lnSpc>
                <a:spcPct val="170000"/>
              </a:lnSpc>
              <a:spcBef>
                <a:spcPts val="0"/>
              </a:spcBef>
            </a:pPr>
            <a:r>
              <a:rPr lang="zh-CN" altLang="en-US" sz="2800" dirty="0">
                <a:latin typeface="SimHei" panose="02010609060101010101" pitchFamily="49" charset="-122"/>
                <a:ea typeface="SimHei" panose="02010609060101010101" pitchFamily="49" charset="-122"/>
              </a:rPr>
              <a:t>人有时候会强调一种</a:t>
            </a:r>
            <a:r>
              <a:rPr lang="zh-CN" altLang="en-US" sz="2800" dirty="0">
                <a:solidFill>
                  <a:srgbClr val="FFFF00"/>
                </a:solidFill>
                <a:latin typeface="SimHei" panose="02010609060101010101" pitchFamily="49" charset="-122"/>
                <a:ea typeface="SimHei" panose="02010609060101010101" pitchFamily="49" charset="-122"/>
              </a:rPr>
              <a:t>非理性的理性主义</a:t>
            </a:r>
            <a:r>
              <a:rPr lang="en-US" altLang="zh-CN" sz="2800" dirty="0">
                <a:solidFill>
                  <a:srgbClr val="FFFF00"/>
                </a:solidFill>
                <a:latin typeface="SimHei" panose="02010609060101010101" pitchFamily="49" charset="-122"/>
                <a:ea typeface="SimHei" panose="02010609060101010101" pitchFamily="49" charset="-122"/>
              </a:rPr>
              <a:t> </a:t>
            </a:r>
          </a:p>
          <a:p>
            <a:pPr>
              <a:lnSpc>
                <a:spcPct val="170000"/>
              </a:lnSpc>
              <a:spcBef>
                <a:spcPts val="0"/>
              </a:spcBef>
            </a:pPr>
            <a:r>
              <a:rPr lang="en-US" sz="2800" dirty="0"/>
              <a:t>Irrational Rationalism</a:t>
            </a:r>
            <a:endParaRPr lang="en-US" sz="2800" dirty="0">
              <a:latin typeface="SimHei" panose="02010609060101010101" pitchFamily="49" charset="-122"/>
              <a:ea typeface="SimHei" panose="02010609060101010101" pitchFamily="49" charset="-122"/>
            </a:endParaRPr>
          </a:p>
        </p:txBody>
      </p:sp>
    </p:spTree>
    <p:extLst>
      <p:ext uri="{BB962C8B-B14F-4D97-AF65-F5344CB8AC3E}">
        <p14:creationId xmlns:p14="http://schemas.microsoft.com/office/powerpoint/2010/main" val="14731811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59B38-382F-2746-8FE1-98A36880A097}"/>
              </a:ext>
            </a:extLst>
          </p:cNvPr>
          <p:cNvSpPr>
            <a:spLocks noGrp="1"/>
          </p:cNvSpPr>
          <p:nvPr>
            <p:ph type="title"/>
          </p:nvPr>
        </p:nvSpPr>
        <p:spPr>
          <a:xfrm>
            <a:off x="259080" y="117438"/>
            <a:ext cx="10370819" cy="949362"/>
          </a:xfrm>
        </p:spPr>
        <p:txBody>
          <a:bodyPr/>
          <a:lstStyle/>
          <a:p>
            <a:r>
              <a:rPr lang="ja-JP" altLang="en-US">
                <a:latin typeface="SimHei" panose="02010609060101010101" pitchFamily="49" charset="-122"/>
                <a:ea typeface="SimHei" panose="02010609060101010101" pitchFamily="49" charset="-122"/>
              </a:rPr>
              <a:t>人堕落后</a:t>
            </a:r>
            <a:r>
              <a:rPr lang="zh-CN" altLang="en-US">
                <a:latin typeface="SimHei" panose="02010609060101010101" pitchFamily="49" charset="-122"/>
                <a:ea typeface="SimHei" panose="02010609060101010101" pitchFamily="49" charset="-122"/>
              </a:rPr>
              <a:t>不承认</a:t>
            </a:r>
            <a:r>
              <a:rPr lang="ja-JP" altLang="en-US">
                <a:latin typeface="SimHei" panose="02010609060101010101" pitchFamily="49" charset="-122"/>
                <a:ea typeface="SimHei" panose="02010609060101010101" pitchFamily="49" charset="-122"/>
              </a:rPr>
              <a:t>神是创造者</a:t>
            </a:r>
            <a:r>
              <a:rPr lang="zh-CN" altLang="en-US" dirty="0">
                <a:latin typeface="SimHei" panose="02010609060101010101" pitchFamily="49" charset="-122"/>
                <a:ea typeface="SimHei" panose="02010609060101010101" pitchFamily="49" charset="-122"/>
              </a:rPr>
              <a:t>、</a:t>
            </a:r>
            <a:r>
              <a:rPr lang="ja-JP" altLang="en-US">
                <a:latin typeface="SimHei" panose="02010609060101010101" pitchFamily="49" charset="-122"/>
                <a:ea typeface="SimHei" panose="02010609060101010101" pitchFamily="49" charset="-122"/>
              </a:rPr>
              <a:t>我们是受造物</a:t>
            </a:r>
            <a:endParaRPr lang="en-US" dirty="0"/>
          </a:p>
        </p:txBody>
      </p:sp>
      <p:sp>
        <p:nvSpPr>
          <p:cNvPr id="3" name="Content Placeholder 2">
            <a:extLst>
              <a:ext uri="{FF2B5EF4-FFF2-40B4-BE49-F238E27FC236}">
                <a16:creationId xmlns:a16="http://schemas.microsoft.com/office/drawing/2014/main" id="{B5B5838C-2CB8-624E-9E60-3C5342CEC004}"/>
              </a:ext>
            </a:extLst>
          </p:cNvPr>
          <p:cNvSpPr>
            <a:spLocks noGrp="1"/>
          </p:cNvSpPr>
          <p:nvPr>
            <p:ph idx="1"/>
          </p:nvPr>
        </p:nvSpPr>
        <p:spPr>
          <a:xfrm>
            <a:off x="463813" y="1312554"/>
            <a:ext cx="11264373" cy="3105376"/>
          </a:xfrm>
        </p:spPr>
        <p:txBody>
          <a:bodyPr>
            <a:noAutofit/>
          </a:bodyPr>
          <a:lstStyle/>
          <a:p>
            <a:r>
              <a:rPr lang="en-US" sz="1800" dirty="0">
                <a:latin typeface="SimHei" panose="02010609060101010101" pitchFamily="49" charset="-122"/>
                <a:ea typeface="SimHei" panose="02010609060101010101" pitchFamily="49" charset="-122"/>
              </a:rPr>
              <a:t>Rationalism to Irrationalism</a:t>
            </a:r>
          </a:p>
          <a:p>
            <a:pPr>
              <a:lnSpc>
                <a:spcPct val="200000"/>
              </a:lnSpc>
            </a:pPr>
            <a:r>
              <a:rPr lang="en-US" sz="3200" dirty="0">
                <a:latin typeface="SimHei" panose="02010609060101010101" pitchFamily="49" charset="-122"/>
                <a:ea typeface="SimHei" panose="02010609060101010101" pitchFamily="49" charset="-122"/>
              </a:rPr>
              <a:t> </a:t>
            </a:r>
            <a:r>
              <a:rPr lang="zh-CN" altLang="en-US" sz="3200" b="1" dirty="0">
                <a:latin typeface="SimHei" panose="02010609060101010101" pitchFamily="49" charset="-122"/>
                <a:ea typeface="SimHei" panose="02010609060101010101" pitchFamily="49" charset="-122"/>
              </a:rPr>
              <a:t>理性主义：因不承认理性的有限性，成为非理性主义</a:t>
            </a:r>
            <a:endParaRPr lang="en-US" altLang="zh-CN" sz="3200" b="1" dirty="0">
              <a:latin typeface="SimHei" panose="02010609060101010101" pitchFamily="49" charset="-122"/>
              <a:ea typeface="SimHei" panose="02010609060101010101" pitchFamily="49" charset="-122"/>
            </a:endParaRPr>
          </a:p>
          <a:p>
            <a:pPr>
              <a:lnSpc>
                <a:spcPct val="200000"/>
              </a:lnSpc>
            </a:pPr>
            <a:r>
              <a:rPr lang="en-US" altLang="zh-CN" sz="3200" b="1" dirty="0">
                <a:latin typeface="SimHei" panose="02010609060101010101" pitchFamily="49" charset="-122"/>
                <a:ea typeface="SimHei" panose="02010609060101010101" pitchFamily="49" charset="-122"/>
              </a:rPr>
              <a:t>(</a:t>
            </a:r>
            <a:r>
              <a:rPr lang="zh-CN" altLang="en-US" sz="3200" b="1" dirty="0">
                <a:latin typeface="SimHei" panose="02010609060101010101" pitchFamily="49" charset="-122"/>
                <a:ea typeface="SimHei" panose="02010609060101010101" pitchFamily="49" charset="-122"/>
              </a:rPr>
              <a:t>声称没有上帝的启示人</a:t>
            </a:r>
            <a:r>
              <a:rPr lang="en-US" altLang="zh-CN" sz="3200" b="1" dirty="0">
                <a:latin typeface="SimHei" panose="02010609060101010101" pitchFamily="49" charset="-122"/>
                <a:ea typeface="SimHei" panose="02010609060101010101" pitchFamily="49" charset="-122"/>
              </a:rPr>
              <a:t>,</a:t>
            </a:r>
            <a:r>
              <a:rPr lang="zh-CN" altLang="en-US" sz="3200" b="1" dirty="0">
                <a:latin typeface="SimHei" panose="02010609060101010101" pitchFamily="49" charset="-122"/>
                <a:ea typeface="SimHei" panose="02010609060101010101" pitchFamily="49" charset="-122"/>
              </a:rPr>
              <a:t>也能知道真理的本体</a:t>
            </a:r>
            <a:r>
              <a:rPr lang="en-US" altLang="zh-CN" sz="3200" b="1" dirty="0">
                <a:latin typeface="SimHei" panose="02010609060101010101" pitchFamily="49" charset="-122"/>
                <a:ea typeface="SimHei" panose="02010609060101010101" pitchFamily="49" charset="-122"/>
              </a:rPr>
              <a:t>)</a:t>
            </a:r>
            <a:r>
              <a:rPr lang="zh-CN" altLang="en-US" sz="3200" b="1" dirty="0">
                <a:latin typeface="SimHei" panose="02010609060101010101" pitchFamily="49" charset="-122"/>
                <a:ea typeface="SimHei" panose="02010609060101010101" pitchFamily="49" charset="-122"/>
              </a:rPr>
              <a:t> </a:t>
            </a:r>
            <a:endParaRPr lang="en-SG" altLang="zh-CN" sz="3200" b="1" dirty="0">
              <a:latin typeface="SimHei" panose="02010609060101010101" pitchFamily="49" charset="-122"/>
              <a:ea typeface="SimHei" panose="02010609060101010101" pitchFamily="49" charset="-122"/>
            </a:endParaRPr>
          </a:p>
          <a:p>
            <a:endParaRPr lang="en-SG" altLang="zh-CN" sz="3200" b="1" dirty="0">
              <a:latin typeface="SimHei" panose="02010609060101010101" pitchFamily="49" charset="-122"/>
              <a:ea typeface="SimHei" panose="02010609060101010101" pitchFamily="49" charset="-122"/>
            </a:endParaRPr>
          </a:p>
          <a:p>
            <a:pPr marL="0" indent="0">
              <a:buNone/>
            </a:pPr>
            <a:endParaRPr lang="en-SG" altLang="zh-CN" sz="2800" dirty="0"/>
          </a:p>
          <a:p>
            <a:pPr marL="400050" lvl="1" indent="0">
              <a:buNone/>
            </a:pPr>
            <a:endParaRPr lang="en-US" sz="2800" dirty="0"/>
          </a:p>
        </p:txBody>
      </p:sp>
      <p:sp>
        <p:nvSpPr>
          <p:cNvPr id="5" name="Rectangle 4">
            <a:extLst>
              <a:ext uri="{FF2B5EF4-FFF2-40B4-BE49-F238E27FC236}">
                <a16:creationId xmlns:a16="http://schemas.microsoft.com/office/drawing/2014/main" id="{0AFDBA2E-4899-E847-BB2D-E98FA6514107}"/>
              </a:ext>
            </a:extLst>
          </p:cNvPr>
          <p:cNvSpPr/>
          <p:nvPr/>
        </p:nvSpPr>
        <p:spPr>
          <a:xfrm>
            <a:off x="3272562" y="5307106"/>
            <a:ext cx="1422184" cy="646331"/>
          </a:xfrm>
          <a:prstGeom prst="rect">
            <a:avLst/>
          </a:prstGeom>
        </p:spPr>
        <p:txBody>
          <a:bodyPr wrap="none">
            <a:spAutoFit/>
          </a:bodyPr>
          <a:lstStyle/>
          <a:p>
            <a:pPr>
              <a:spcAft>
                <a:spcPts val="0"/>
              </a:spcAft>
            </a:pPr>
            <a:r>
              <a:rPr lang="zh-CN" altLang="en-US" dirty="0">
                <a:latin typeface="Times New Roman" panose="02020603050405020304" pitchFamily="18" charset="0"/>
                <a:ea typeface="SimSun" panose="02010600030101010101" pitchFamily="2" charset="-122"/>
              </a:rPr>
              <a:t>非理性主义</a:t>
            </a:r>
            <a:endParaRPr lang="en-SG" altLang="zh-CN" dirty="0">
              <a:latin typeface="Times New Roman" panose="02020603050405020304" pitchFamily="18" charset="0"/>
              <a:ea typeface="SimSun" panose="02010600030101010101" pitchFamily="2" charset="-122"/>
            </a:endParaRPr>
          </a:p>
          <a:p>
            <a:pPr>
              <a:spcAft>
                <a:spcPts val="0"/>
              </a:spcAft>
            </a:pPr>
            <a:r>
              <a:rPr lang="en-US" dirty="0">
                <a:latin typeface="Times New Roman" panose="02020603050405020304" pitchFamily="18" charset="0"/>
                <a:ea typeface="SimSun" panose="02010600030101010101" pitchFamily="2" charset="-122"/>
              </a:rPr>
              <a:t>irrationalism </a:t>
            </a:r>
            <a:endParaRPr lang="en-SG" dirty="0">
              <a:latin typeface="Times New Roman" panose="02020603050405020304" pitchFamily="18" charset="0"/>
              <a:ea typeface="SimSun" panose="02010600030101010101" pitchFamily="2" charset="-122"/>
            </a:endParaRPr>
          </a:p>
        </p:txBody>
      </p:sp>
      <p:sp>
        <p:nvSpPr>
          <p:cNvPr id="12" name="Rectangle 11">
            <a:extLst>
              <a:ext uri="{FF2B5EF4-FFF2-40B4-BE49-F238E27FC236}">
                <a16:creationId xmlns:a16="http://schemas.microsoft.com/office/drawing/2014/main" id="{0C349F6F-B9FC-8A43-8B42-8E6C8A70200F}"/>
              </a:ext>
            </a:extLst>
          </p:cNvPr>
          <p:cNvSpPr/>
          <p:nvPr/>
        </p:nvSpPr>
        <p:spPr>
          <a:xfrm>
            <a:off x="6290145" y="5307106"/>
            <a:ext cx="1563757" cy="646331"/>
          </a:xfrm>
          <a:prstGeom prst="rect">
            <a:avLst/>
          </a:prstGeom>
        </p:spPr>
        <p:txBody>
          <a:bodyPr wrap="square">
            <a:spAutoFit/>
          </a:bodyPr>
          <a:lstStyle/>
          <a:p>
            <a:pPr>
              <a:spcAft>
                <a:spcPts val="0"/>
              </a:spcAft>
            </a:pPr>
            <a:r>
              <a:rPr lang="zh-CN" altLang="en-US" dirty="0">
                <a:latin typeface="Times New Roman" panose="02020603050405020304" pitchFamily="18" charset="0"/>
                <a:ea typeface="SimSun" panose="02010600030101010101" pitchFamily="2" charset="-122"/>
              </a:rPr>
              <a:t>理性主义</a:t>
            </a:r>
            <a:endParaRPr lang="en-SG" dirty="0">
              <a:latin typeface="Times New Roman" panose="02020603050405020304" pitchFamily="18" charset="0"/>
              <a:ea typeface="SimSun" panose="02010600030101010101" pitchFamily="2" charset="-122"/>
            </a:endParaRPr>
          </a:p>
          <a:p>
            <a:pPr>
              <a:spcAft>
                <a:spcPts val="0"/>
              </a:spcAft>
            </a:pPr>
            <a:r>
              <a:rPr lang="en-US" dirty="0">
                <a:latin typeface="Times New Roman" panose="02020603050405020304" pitchFamily="18" charset="0"/>
                <a:ea typeface="SimSun" panose="02010600030101010101" pitchFamily="2" charset="-122"/>
              </a:rPr>
              <a:t>rationalism</a:t>
            </a:r>
            <a:endParaRPr lang="en-SG" dirty="0">
              <a:latin typeface="Times New Roman" panose="02020603050405020304" pitchFamily="18" charset="0"/>
              <a:ea typeface="SimSun" panose="02010600030101010101" pitchFamily="2" charset="-122"/>
            </a:endParaRPr>
          </a:p>
        </p:txBody>
      </p:sp>
      <p:sp>
        <p:nvSpPr>
          <p:cNvPr id="13" name="Curved Up Arrow 12">
            <a:extLst>
              <a:ext uri="{FF2B5EF4-FFF2-40B4-BE49-F238E27FC236}">
                <a16:creationId xmlns:a16="http://schemas.microsoft.com/office/drawing/2014/main" id="{51C36DAD-2D32-9B4E-AB71-C4978A872422}"/>
              </a:ext>
            </a:extLst>
          </p:cNvPr>
          <p:cNvSpPr/>
          <p:nvPr/>
        </p:nvSpPr>
        <p:spPr>
          <a:xfrm rot="10800000">
            <a:off x="4117119" y="4713838"/>
            <a:ext cx="2574233" cy="520873"/>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4" name="Curved Up Arrow 13">
            <a:extLst>
              <a:ext uri="{FF2B5EF4-FFF2-40B4-BE49-F238E27FC236}">
                <a16:creationId xmlns:a16="http://schemas.microsoft.com/office/drawing/2014/main" id="{428ACAFA-1065-1644-A1DC-BC534EA05BC6}"/>
              </a:ext>
            </a:extLst>
          </p:cNvPr>
          <p:cNvSpPr/>
          <p:nvPr/>
        </p:nvSpPr>
        <p:spPr>
          <a:xfrm>
            <a:off x="4162839" y="6024637"/>
            <a:ext cx="2792895" cy="646331"/>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Tree>
    <p:extLst>
      <p:ext uri="{BB962C8B-B14F-4D97-AF65-F5344CB8AC3E}">
        <p14:creationId xmlns:p14="http://schemas.microsoft.com/office/powerpoint/2010/main" val="26191377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59B38-382F-2746-8FE1-98A36880A097}"/>
              </a:ext>
            </a:extLst>
          </p:cNvPr>
          <p:cNvSpPr>
            <a:spLocks noGrp="1"/>
          </p:cNvSpPr>
          <p:nvPr>
            <p:ph type="title"/>
          </p:nvPr>
        </p:nvSpPr>
        <p:spPr>
          <a:xfrm>
            <a:off x="215015" y="242916"/>
            <a:ext cx="10378439" cy="949362"/>
          </a:xfrm>
        </p:spPr>
        <p:txBody>
          <a:bodyPr/>
          <a:lstStyle/>
          <a:p>
            <a:r>
              <a:rPr lang="ja-JP" altLang="en-US"/>
              <a:t>人堕落后不承认神是创造者、我们是受造物</a:t>
            </a:r>
            <a:endParaRPr lang="en-US" dirty="0"/>
          </a:p>
        </p:txBody>
      </p:sp>
      <p:sp>
        <p:nvSpPr>
          <p:cNvPr id="3" name="Content Placeholder 2">
            <a:extLst>
              <a:ext uri="{FF2B5EF4-FFF2-40B4-BE49-F238E27FC236}">
                <a16:creationId xmlns:a16="http://schemas.microsoft.com/office/drawing/2014/main" id="{B5B5838C-2CB8-624E-9E60-3C5342CEC004}"/>
              </a:ext>
            </a:extLst>
          </p:cNvPr>
          <p:cNvSpPr>
            <a:spLocks noGrp="1"/>
          </p:cNvSpPr>
          <p:nvPr>
            <p:ph idx="1"/>
          </p:nvPr>
        </p:nvSpPr>
        <p:spPr>
          <a:xfrm>
            <a:off x="463813" y="904563"/>
            <a:ext cx="11264373" cy="3105376"/>
          </a:xfrm>
        </p:spPr>
        <p:txBody>
          <a:bodyPr>
            <a:noAutofit/>
          </a:bodyPr>
          <a:lstStyle/>
          <a:p>
            <a:endParaRPr lang="en-SG" altLang="zh-CN" sz="3200" b="1" dirty="0">
              <a:latin typeface="SimHei" panose="02010609060101010101" pitchFamily="49" charset="-122"/>
              <a:ea typeface="SimHei" panose="02010609060101010101" pitchFamily="49" charset="-122"/>
            </a:endParaRPr>
          </a:p>
          <a:p>
            <a:r>
              <a:rPr lang="en-US" sz="1800" dirty="0">
                <a:latin typeface="SimHei" panose="02010609060101010101" pitchFamily="49" charset="-122"/>
                <a:ea typeface="SimHei" panose="02010609060101010101" pitchFamily="49" charset="-122"/>
              </a:rPr>
              <a:t>Irrationalism to Rationalism </a:t>
            </a:r>
          </a:p>
          <a:p>
            <a:r>
              <a:rPr lang="zh-CN" altLang="en-US" sz="3200" b="1" dirty="0">
                <a:solidFill>
                  <a:srgbClr val="FFFF00"/>
                </a:solidFill>
              </a:rPr>
              <a:t>非理性主义</a:t>
            </a:r>
            <a:r>
              <a:rPr lang="zh-CN" altLang="en-US" sz="3200" dirty="0"/>
              <a:t>主张：世界上并不存在客观事实或真理；但它却又依靠人的理性，来否定或质疑客观真理的存在。若一致地坚持这种立场，最终就滑向另一极端，就是理性主义。</a:t>
            </a:r>
            <a:endParaRPr lang="en-US" altLang="zh-CN" sz="3200" dirty="0"/>
          </a:p>
          <a:p>
            <a:endParaRPr lang="en-US" altLang="zh-CN" sz="3200" dirty="0"/>
          </a:p>
          <a:p>
            <a:pPr marL="0" indent="0">
              <a:buNone/>
            </a:pPr>
            <a:endParaRPr lang="en-SG" altLang="zh-CN" sz="2800" dirty="0"/>
          </a:p>
          <a:p>
            <a:pPr marL="400050" lvl="1" indent="0">
              <a:buNone/>
            </a:pPr>
            <a:endParaRPr lang="en-US" sz="2800" dirty="0"/>
          </a:p>
        </p:txBody>
      </p:sp>
      <p:sp>
        <p:nvSpPr>
          <p:cNvPr id="5" name="Rectangle 4">
            <a:extLst>
              <a:ext uri="{FF2B5EF4-FFF2-40B4-BE49-F238E27FC236}">
                <a16:creationId xmlns:a16="http://schemas.microsoft.com/office/drawing/2014/main" id="{0AFDBA2E-4899-E847-BB2D-E98FA6514107}"/>
              </a:ext>
            </a:extLst>
          </p:cNvPr>
          <p:cNvSpPr/>
          <p:nvPr/>
        </p:nvSpPr>
        <p:spPr>
          <a:xfrm>
            <a:off x="3272562" y="5307106"/>
            <a:ext cx="1422184" cy="646331"/>
          </a:xfrm>
          <a:prstGeom prst="rect">
            <a:avLst/>
          </a:prstGeom>
        </p:spPr>
        <p:txBody>
          <a:bodyPr wrap="none">
            <a:spAutoFit/>
          </a:bodyPr>
          <a:lstStyle/>
          <a:p>
            <a:pPr>
              <a:spcAft>
                <a:spcPts val="0"/>
              </a:spcAft>
            </a:pPr>
            <a:r>
              <a:rPr lang="zh-CN" altLang="en-US" dirty="0">
                <a:latin typeface="Times New Roman" panose="02020603050405020304" pitchFamily="18" charset="0"/>
                <a:ea typeface="SimSun" panose="02010600030101010101" pitchFamily="2" charset="-122"/>
              </a:rPr>
              <a:t>非理性主义</a:t>
            </a:r>
            <a:endParaRPr lang="en-SG" altLang="zh-CN" dirty="0">
              <a:latin typeface="Times New Roman" panose="02020603050405020304" pitchFamily="18" charset="0"/>
              <a:ea typeface="SimSun" panose="02010600030101010101" pitchFamily="2" charset="-122"/>
            </a:endParaRPr>
          </a:p>
          <a:p>
            <a:pPr>
              <a:spcAft>
                <a:spcPts val="0"/>
              </a:spcAft>
            </a:pPr>
            <a:r>
              <a:rPr lang="en-US" dirty="0">
                <a:latin typeface="Times New Roman" panose="02020603050405020304" pitchFamily="18" charset="0"/>
                <a:ea typeface="SimSun" panose="02010600030101010101" pitchFamily="2" charset="-122"/>
              </a:rPr>
              <a:t>irrationalism </a:t>
            </a:r>
            <a:endParaRPr lang="en-SG" dirty="0">
              <a:latin typeface="Times New Roman" panose="02020603050405020304" pitchFamily="18" charset="0"/>
              <a:ea typeface="SimSun" panose="02010600030101010101" pitchFamily="2" charset="-122"/>
            </a:endParaRPr>
          </a:p>
        </p:txBody>
      </p:sp>
      <p:sp>
        <p:nvSpPr>
          <p:cNvPr id="12" name="Rectangle 11">
            <a:extLst>
              <a:ext uri="{FF2B5EF4-FFF2-40B4-BE49-F238E27FC236}">
                <a16:creationId xmlns:a16="http://schemas.microsoft.com/office/drawing/2014/main" id="{0C349F6F-B9FC-8A43-8B42-8E6C8A70200F}"/>
              </a:ext>
            </a:extLst>
          </p:cNvPr>
          <p:cNvSpPr/>
          <p:nvPr/>
        </p:nvSpPr>
        <p:spPr>
          <a:xfrm>
            <a:off x="6290145" y="5307106"/>
            <a:ext cx="1563757" cy="646331"/>
          </a:xfrm>
          <a:prstGeom prst="rect">
            <a:avLst/>
          </a:prstGeom>
        </p:spPr>
        <p:txBody>
          <a:bodyPr wrap="square">
            <a:spAutoFit/>
          </a:bodyPr>
          <a:lstStyle/>
          <a:p>
            <a:pPr>
              <a:spcAft>
                <a:spcPts val="0"/>
              </a:spcAft>
            </a:pPr>
            <a:r>
              <a:rPr lang="zh-CN" altLang="en-US" dirty="0">
                <a:latin typeface="Times New Roman" panose="02020603050405020304" pitchFamily="18" charset="0"/>
                <a:ea typeface="SimSun" panose="02010600030101010101" pitchFamily="2" charset="-122"/>
              </a:rPr>
              <a:t>理性主义</a:t>
            </a:r>
            <a:endParaRPr lang="en-SG" dirty="0">
              <a:latin typeface="Times New Roman" panose="02020603050405020304" pitchFamily="18" charset="0"/>
              <a:ea typeface="SimSun" panose="02010600030101010101" pitchFamily="2" charset="-122"/>
            </a:endParaRPr>
          </a:p>
          <a:p>
            <a:pPr>
              <a:spcAft>
                <a:spcPts val="0"/>
              </a:spcAft>
            </a:pPr>
            <a:r>
              <a:rPr lang="en-US" dirty="0">
                <a:latin typeface="Times New Roman" panose="02020603050405020304" pitchFamily="18" charset="0"/>
                <a:ea typeface="SimSun" panose="02010600030101010101" pitchFamily="2" charset="-122"/>
              </a:rPr>
              <a:t>rationalism</a:t>
            </a:r>
            <a:endParaRPr lang="en-SG" dirty="0">
              <a:latin typeface="Times New Roman" panose="02020603050405020304" pitchFamily="18" charset="0"/>
              <a:ea typeface="SimSun" panose="02010600030101010101" pitchFamily="2" charset="-122"/>
            </a:endParaRPr>
          </a:p>
        </p:txBody>
      </p:sp>
      <p:sp>
        <p:nvSpPr>
          <p:cNvPr id="13" name="Curved Up Arrow 12">
            <a:extLst>
              <a:ext uri="{FF2B5EF4-FFF2-40B4-BE49-F238E27FC236}">
                <a16:creationId xmlns:a16="http://schemas.microsoft.com/office/drawing/2014/main" id="{51C36DAD-2D32-9B4E-AB71-C4978A872422}"/>
              </a:ext>
            </a:extLst>
          </p:cNvPr>
          <p:cNvSpPr/>
          <p:nvPr/>
        </p:nvSpPr>
        <p:spPr>
          <a:xfrm rot="10800000">
            <a:off x="4117119" y="4713838"/>
            <a:ext cx="2574233" cy="520873"/>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4" name="Curved Up Arrow 13">
            <a:extLst>
              <a:ext uri="{FF2B5EF4-FFF2-40B4-BE49-F238E27FC236}">
                <a16:creationId xmlns:a16="http://schemas.microsoft.com/office/drawing/2014/main" id="{428ACAFA-1065-1644-A1DC-BC534EA05BC6}"/>
              </a:ext>
            </a:extLst>
          </p:cNvPr>
          <p:cNvSpPr/>
          <p:nvPr/>
        </p:nvSpPr>
        <p:spPr>
          <a:xfrm>
            <a:off x="4162839" y="6024637"/>
            <a:ext cx="2792895" cy="646331"/>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Tree>
    <p:extLst>
      <p:ext uri="{BB962C8B-B14F-4D97-AF65-F5344CB8AC3E}">
        <p14:creationId xmlns:p14="http://schemas.microsoft.com/office/powerpoint/2010/main" val="31055010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453A2B-0ABC-F9C8-02F0-22F6CC2D468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5A5FCA6-09DC-F9A8-2D7B-526A651B3EEE}"/>
              </a:ext>
            </a:extLst>
          </p:cNvPr>
          <p:cNvSpPr>
            <a:spLocks noGrp="1"/>
          </p:cNvSpPr>
          <p:nvPr>
            <p:ph type="title"/>
          </p:nvPr>
        </p:nvSpPr>
        <p:spPr>
          <a:xfrm>
            <a:off x="215015" y="242916"/>
            <a:ext cx="10378439" cy="949362"/>
          </a:xfrm>
        </p:spPr>
        <p:txBody>
          <a:bodyPr/>
          <a:lstStyle/>
          <a:p>
            <a:r>
              <a:rPr lang="ja-JP" altLang="en-US"/>
              <a:t>人堕落后不承认神是创造者、我们是受造物</a:t>
            </a:r>
            <a:endParaRPr lang="en-US" dirty="0"/>
          </a:p>
        </p:txBody>
      </p:sp>
      <p:sp>
        <p:nvSpPr>
          <p:cNvPr id="3" name="Content Placeholder 2">
            <a:extLst>
              <a:ext uri="{FF2B5EF4-FFF2-40B4-BE49-F238E27FC236}">
                <a16:creationId xmlns:a16="http://schemas.microsoft.com/office/drawing/2014/main" id="{F9EAA929-136F-C884-4915-851A9B1E3B5E}"/>
              </a:ext>
            </a:extLst>
          </p:cNvPr>
          <p:cNvSpPr>
            <a:spLocks noGrp="1"/>
          </p:cNvSpPr>
          <p:nvPr>
            <p:ph idx="1"/>
          </p:nvPr>
        </p:nvSpPr>
        <p:spPr>
          <a:xfrm>
            <a:off x="463813" y="904563"/>
            <a:ext cx="11264373" cy="3105376"/>
          </a:xfrm>
        </p:spPr>
        <p:txBody>
          <a:bodyPr>
            <a:noAutofit/>
          </a:bodyPr>
          <a:lstStyle/>
          <a:p>
            <a:endParaRPr lang="en-SG" altLang="zh-CN" sz="3200" b="1" dirty="0">
              <a:latin typeface="SimHei" panose="02010609060101010101" pitchFamily="49" charset="-122"/>
              <a:ea typeface="SimHei" panose="02010609060101010101" pitchFamily="49" charset="-122"/>
            </a:endParaRPr>
          </a:p>
          <a:p>
            <a:r>
              <a:rPr lang="en-US" sz="1800" dirty="0">
                <a:latin typeface="SimHei" panose="02010609060101010101" pitchFamily="49" charset="-122"/>
                <a:ea typeface="SimHei" panose="02010609060101010101" pitchFamily="49" charset="-122"/>
              </a:rPr>
              <a:t>Irrationalism to Rationalism </a:t>
            </a:r>
          </a:p>
          <a:p>
            <a:r>
              <a:rPr lang="zh-CN" altLang="en-US" sz="3200" dirty="0"/>
              <a:t>“非信徒要么主张</a:t>
            </a:r>
            <a:r>
              <a:rPr lang="zh-CN" altLang="en-US" sz="3200" b="1" dirty="0">
                <a:solidFill>
                  <a:srgbClr val="FFFF00"/>
                </a:solidFill>
              </a:rPr>
              <a:t>一切都相对，没有绝对</a:t>
            </a:r>
            <a:r>
              <a:rPr lang="zh-CN" altLang="en-US" sz="3200" dirty="0"/>
              <a:t>（非理性主义），要么主张人类理性</a:t>
            </a:r>
            <a:r>
              <a:rPr lang="zh-CN" altLang="en-US" sz="3200" dirty="0">
                <a:solidFill>
                  <a:srgbClr val="FFC000"/>
                </a:solidFill>
              </a:rPr>
              <a:t>能认识一切（理性主义）</a:t>
            </a:r>
            <a:r>
              <a:rPr lang="zh-CN" altLang="en-US" sz="3200" dirty="0"/>
              <a:t>；但这两者都以人为中心，拒绝以上帝为知识的起点。”</a:t>
            </a:r>
            <a:endParaRPr lang="en-US" altLang="zh-CN" sz="3200" dirty="0"/>
          </a:p>
          <a:p>
            <a:endParaRPr lang="en-US" altLang="zh-CN" sz="3200" b="1" dirty="0">
              <a:latin typeface="SimHei" panose="02010609060101010101" pitchFamily="49" charset="-122"/>
              <a:ea typeface="SimHei" panose="02010609060101010101" pitchFamily="49" charset="-122"/>
            </a:endParaRPr>
          </a:p>
          <a:p>
            <a:pPr marL="0" indent="0">
              <a:buNone/>
            </a:pPr>
            <a:endParaRPr lang="en-SG" altLang="zh-CN" sz="2800" dirty="0"/>
          </a:p>
          <a:p>
            <a:pPr marL="400050" lvl="1" indent="0">
              <a:buNone/>
            </a:pPr>
            <a:endParaRPr lang="en-US" sz="2800" dirty="0"/>
          </a:p>
        </p:txBody>
      </p:sp>
      <p:sp>
        <p:nvSpPr>
          <p:cNvPr id="5" name="Rectangle 4">
            <a:extLst>
              <a:ext uri="{FF2B5EF4-FFF2-40B4-BE49-F238E27FC236}">
                <a16:creationId xmlns:a16="http://schemas.microsoft.com/office/drawing/2014/main" id="{B49C70CD-73F6-C3DB-DB7F-0D307DFF3292}"/>
              </a:ext>
            </a:extLst>
          </p:cNvPr>
          <p:cNvSpPr/>
          <p:nvPr/>
        </p:nvSpPr>
        <p:spPr>
          <a:xfrm>
            <a:off x="3272562" y="5307106"/>
            <a:ext cx="1422184" cy="646331"/>
          </a:xfrm>
          <a:prstGeom prst="rect">
            <a:avLst/>
          </a:prstGeom>
        </p:spPr>
        <p:txBody>
          <a:bodyPr wrap="none">
            <a:spAutoFit/>
          </a:bodyPr>
          <a:lstStyle/>
          <a:p>
            <a:pPr>
              <a:spcAft>
                <a:spcPts val="0"/>
              </a:spcAft>
            </a:pPr>
            <a:r>
              <a:rPr lang="zh-CN" altLang="en-US" dirty="0">
                <a:latin typeface="Times New Roman" panose="02020603050405020304" pitchFamily="18" charset="0"/>
                <a:ea typeface="SimSun" panose="02010600030101010101" pitchFamily="2" charset="-122"/>
              </a:rPr>
              <a:t>非理性主义</a:t>
            </a:r>
            <a:endParaRPr lang="en-SG" altLang="zh-CN" dirty="0">
              <a:latin typeface="Times New Roman" panose="02020603050405020304" pitchFamily="18" charset="0"/>
              <a:ea typeface="SimSun" panose="02010600030101010101" pitchFamily="2" charset="-122"/>
            </a:endParaRPr>
          </a:p>
          <a:p>
            <a:pPr>
              <a:spcAft>
                <a:spcPts val="0"/>
              </a:spcAft>
            </a:pPr>
            <a:r>
              <a:rPr lang="en-US" dirty="0">
                <a:latin typeface="Times New Roman" panose="02020603050405020304" pitchFamily="18" charset="0"/>
                <a:ea typeface="SimSun" panose="02010600030101010101" pitchFamily="2" charset="-122"/>
              </a:rPr>
              <a:t>irrationalism </a:t>
            </a:r>
            <a:endParaRPr lang="en-SG" dirty="0">
              <a:latin typeface="Times New Roman" panose="02020603050405020304" pitchFamily="18" charset="0"/>
              <a:ea typeface="SimSun" panose="02010600030101010101" pitchFamily="2" charset="-122"/>
            </a:endParaRPr>
          </a:p>
        </p:txBody>
      </p:sp>
      <p:sp>
        <p:nvSpPr>
          <p:cNvPr id="12" name="Rectangle 11">
            <a:extLst>
              <a:ext uri="{FF2B5EF4-FFF2-40B4-BE49-F238E27FC236}">
                <a16:creationId xmlns:a16="http://schemas.microsoft.com/office/drawing/2014/main" id="{30A6DD6F-0273-1B36-54F3-9343BFC060A7}"/>
              </a:ext>
            </a:extLst>
          </p:cNvPr>
          <p:cNvSpPr/>
          <p:nvPr/>
        </p:nvSpPr>
        <p:spPr>
          <a:xfrm>
            <a:off x="6290145" y="5307106"/>
            <a:ext cx="1563757" cy="646331"/>
          </a:xfrm>
          <a:prstGeom prst="rect">
            <a:avLst/>
          </a:prstGeom>
        </p:spPr>
        <p:txBody>
          <a:bodyPr wrap="square">
            <a:spAutoFit/>
          </a:bodyPr>
          <a:lstStyle/>
          <a:p>
            <a:pPr>
              <a:spcAft>
                <a:spcPts val="0"/>
              </a:spcAft>
            </a:pPr>
            <a:r>
              <a:rPr lang="zh-CN" altLang="en-US" dirty="0">
                <a:latin typeface="Times New Roman" panose="02020603050405020304" pitchFamily="18" charset="0"/>
                <a:ea typeface="SimSun" panose="02010600030101010101" pitchFamily="2" charset="-122"/>
              </a:rPr>
              <a:t>理性主义</a:t>
            </a:r>
            <a:endParaRPr lang="en-SG" dirty="0">
              <a:latin typeface="Times New Roman" panose="02020603050405020304" pitchFamily="18" charset="0"/>
              <a:ea typeface="SimSun" panose="02010600030101010101" pitchFamily="2" charset="-122"/>
            </a:endParaRPr>
          </a:p>
          <a:p>
            <a:pPr>
              <a:spcAft>
                <a:spcPts val="0"/>
              </a:spcAft>
            </a:pPr>
            <a:r>
              <a:rPr lang="en-US" dirty="0">
                <a:latin typeface="Times New Roman" panose="02020603050405020304" pitchFamily="18" charset="0"/>
                <a:ea typeface="SimSun" panose="02010600030101010101" pitchFamily="2" charset="-122"/>
              </a:rPr>
              <a:t>rationalism</a:t>
            </a:r>
            <a:endParaRPr lang="en-SG" dirty="0">
              <a:latin typeface="Times New Roman" panose="02020603050405020304" pitchFamily="18" charset="0"/>
              <a:ea typeface="SimSun" panose="02010600030101010101" pitchFamily="2" charset="-122"/>
            </a:endParaRPr>
          </a:p>
        </p:txBody>
      </p:sp>
      <p:sp>
        <p:nvSpPr>
          <p:cNvPr id="13" name="Curved Up Arrow 12">
            <a:extLst>
              <a:ext uri="{FF2B5EF4-FFF2-40B4-BE49-F238E27FC236}">
                <a16:creationId xmlns:a16="http://schemas.microsoft.com/office/drawing/2014/main" id="{F95DDF5F-4130-86F2-7488-214FB8554074}"/>
              </a:ext>
            </a:extLst>
          </p:cNvPr>
          <p:cNvSpPr/>
          <p:nvPr/>
        </p:nvSpPr>
        <p:spPr>
          <a:xfrm rot="10800000">
            <a:off x="4117119" y="4713838"/>
            <a:ext cx="2574233" cy="520873"/>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4" name="Curved Up Arrow 13">
            <a:extLst>
              <a:ext uri="{FF2B5EF4-FFF2-40B4-BE49-F238E27FC236}">
                <a16:creationId xmlns:a16="http://schemas.microsoft.com/office/drawing/2014/main" id="{9B38C04D-C594-6578-AFD7-348BCF6ACA41}"/>
              </a:ext>
            </a:extLst>
          </p:cNvPr>
          <p:cNvSpPr/>
          <p:nvPr/>
        </p:nvSpPr>
        <p:spPr>
          <a:xfrm>
            <a:off x="4162839" y="6024637"/>
            <a:ext cx="2792895" cy="646331"/>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Tree>
    <p:extLst>
      <p:ext uri="{BB962C8B-B14F-4D97-AF65-F5344CB8AC3E}">
        <p14:creationId xmlns:p14="http://schemas.microsoft.com/office/powerpoint/2010/main" val="6273917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59B38-382F-2746-8FE1-98A36880A097}"/>
              </a:ext>
            </a:extLst>
          </p:cNvPr>
          <p:cNvSpPr>
            <a:spLocks noGrp="1"/>
          </p:cNvSpPr>
          <p:nvPr>
            <p:ph type="title"/>
          </p:nvPr>
        </p:nvSpPr>
        <p:spPr>
          <a:xfrm>
            <a:off x="142625" y="283300"/>
            <a:ext cx="10462259" cy="949362"/>
          </a:xfrm>
        </p:spPr>
        <p:txBody>
          <a:bodyPr/>
          <a:lstStyle/>
          <a:p>
            <a:r>
              <a:rPr lang="ja-JP" altLang="en-US"/>
              <a:t>人堕落后不承认神是创造者、我们是受造物</a:t>
            </a:r>
            <a:endParaRPr lang="en-US" dirty="0"/>
          </a:p>
        </p:txBody>
      </p:sp>
      <p:sp>
        <p:nvSpPr>
          <p:cNvPr id="5" name="Rectangle 4">
            <a:extLst>
              <a:ext uri="{FF2B5EF4-FFF2-40B4-BE49-F238E27FC236}">
                <a16:creationId xmlns:a16="http://schemas.microsoft.com/office/drawing/2014/main" id="{0AFDBA2E-4899-E847-BB2D-E98FA6514107}"/>
              </a:ext>
            </a:extLst>
          </p:cNvPr>
          <p:cNvSpPr/>
          <p:nvPr/>
        </p:nvSpPr>
        <p:spPr>
          <a:xfrm>
            <a:off x="3070695" y="2911309"/>
            <a:ext cx="1974406" cy="1569660"/>
          </a:xfrm>
          <a:prstGeom prst="rect">
            <a:avLst/>
          </a:prstGeom>
        </p:spPr>
        <p:txBody>
          <a:bodyPr wrap="square">
            <a:spAutoFit/>
          </a:bodyPr>
          <a:lstStyle/>
          <a:p>
            <a:pPr algn="ctr">
              <a:spcAft>
                <a:spcPts val="0"/>
              </a:spcAft>
            </a:pPr>
            <a:r>
              <a:rPr lang="zh-CN" altLang="en-US" sz="2400" b="1" dirty="0">
                <a:solidFill>
                  <a:srgbClr val="FFC000"/>
                </a:solidFill>
                <a:latin typeface="Times New Roman" panose="02020603050405020304" pitchFamily="18" charset="0"/>
                <a:ea typeface="SimSun" panose="02010600030101010101" pitchFamily="2" charset="-122"/>
              </a:rPr>
              <a:t>（理性主义）</a:t>
            </a:r>
            <a:endParaRPr lang="en-SG" altLang="zh-CN" sz="2400" b="1" dirty="0">
              <a:solidFill>
                <a:srgbClr val="FFC000"/>
              </a:solidFill>
              <a:latin typeface="Times New Roman" panose="02020603050405020304" pitchFamily="18" charset="0"/>
              <a:ea typeface="SimSun" panose="02010600030101010101" pitchFamily="2" charset="-122"/>
            </a:endParaRPr>
          </a:p>
          <a:p>
            <a:pPr algn="ctr">
              <a:spcAft>
                <a:spcPts val="0"/>
              </a:spcAft>
            </a:pPr>
            <a:r>
              <a:rPr lang="zh-CN" altLang="en-SG" sz="2400" b="1" dirty="0">
                <a:latin typeface="Times New Roman" panose="02020603050405020304" pitchFamily="18" charset="0"/>
                <a:ea typeface="SimSun" panose="02010600030101010101" pitchFamily="2" charset="-122"/>
              </a:rPr>
              <a:t>我们</a:t>
            </a:r>
            <a:r>
              <a:rPr lang="zh-CN" altLang="en-US" sz="2400" b="1" dirty="0">
                <a:latin typeface="Times New Roman" panose="02020603050405020304" pitchFamily="18" charset="0"/>
                <a:ea typeface="SimSun" panose="02010600030101010101" pitchFamily="2" charset="-122"/>
              </a:rPr>
              <a:t>不需要启示能知道真理</a:t>
            </a:r>
            <a:endParaRPr lang="en-SG" sz="2400" b="1" dirty="0">
              <a:latin typeface="Times New Roman" panose="02020603050405020304" pitchFamily="18" charset="0"/>
              <a:ea typeface="SimSun" panose="02010600030101010101" pitchFamily="2" charset="-122"/>
            </a:endParaRPr>
          </a:p>
        </p:txBody>
      </p:sp>
      <p:sp>
        <p:nvSpPr>
          <p:cNvPr id="14" name="Curved Up Arrow 13">
            <a:extLst>
              <a:ext uri="{FF2B5EF4-FFF2-40B4-BE49-F238E27FC236}">
                <a16:creationId xmlns:a16="http://schemas.microsoft.com/office/drawing/2014/main" id="{428ACAFA-1065-1644-A1DC-BC534EA05BC6}"/>
              </a:ext>
            </a:extLst>
          </p:cNvPr>
          <p:cNvSpPr/>
          <p:nvPr/>
        </p:nvSpPr>
        <p:spPr>
          <a:xfrm flipV="1">
            <a:off x="4057898" y="1783081"/>
            <a:ext cx="2792895" cy="858844"/>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0" name="Rectangle 9">
            <a:extLst>
              <a:ext uri="{FF2B5EF4-FFF2-40B4-BE49-F238E27FC236}">
                <a16:creationId xmlns:a16="http://schemas.microsoft.com/office/drawing/2014/main" id="{9EFA755B-712B-394D-93C8-45F44AABF6C3}"/>
              </a:ext>
            </a:extLst>
          </p:cNvPr>
          <p:cNvSpPr/>
          <p:nvPr/>
        </p:nvSpPr>
        <p:spPr>
          <a:xfrm>
            <a:off x="6111346" y="2788198"/>
            <a:ext cx="4493538" cy="1815882"/>
          </a:xfrm>
          <a:prstGeom prst="rect">
            <a:avLst/>
          </a:prstGeom>
        </p:spPr>
        <p:txBody>
          <a:bodyPr wrap="none">
            <a:spAutoFit/>
          </a:bodyPr>
          <a:lstStyle/>
          <a:p>
            <a:pPr>
              <a:spcAft>
                <a:spcPts val="0"/>
              </a:spcAft>
            </a:pPr>
            <a:r>
              <a:rPr lang="zh-CN" altLang="en-US" sz="2800" dirty="0">
                <a:latin typeface="Times New Roman" panose="02020603050405020304" pitchFamily="18" charset="0"/>
                <a:ea typeface="SimSun" panose="02010600030101010101" pitchFamily="2" charset="-122"/>
              </a:rPr>
              <a:t>非理性</a:t>
            </a:r>
            <a:endParaRPr lang="en-SG" altLang="zh-CN" sz="2800" dirty="0">
              <a:latin typeface="Times New Roman" panose="02020603050405020304" pitchFamily="18" charset="0"/>
              <a:ea typeface="SimSun" panose="02010600030101010101" pitchFamily="2" charset="-122"/>
            </a:endParaRPr>
          </a:p>
          <a:p>
            <a:pPr>
              <a:spcAft>
                <a:spcPts val="0"/>
              </a:spcAft>
            </a:pPr>
            <a:r>
              <a:rPr lang="en-US" sz="2800" dirty="0">
                <a:latin typeface="Times New Roman" panose="02020603050405020304" pitchFamily="18" charset="0"/>
                <a:ea typeface="SimSun" panose="02010600030101010101" pitchFamily="2" charset="-122"/>
              </a:rPr>
              <a:t>Irrational</a:t>
            </a:r>
          </a:p>
          <a:p>
            <a:pPr>
              <a:spcAft>
                <a:spcPts val="0"/>
              </a:spcAft>
            </a:pPr>
            <a:endParaRPr lang="en-US" sz="2800" dirty="0">
              <a:latin typeface="Times New Roman" panose="02020603050405020304" pitchFamily="18" charset="0"/>
              <a:ea typeface="SimSun" panose="02010600030101010101" pitchFamily="2" charset="-122"/>
            </a:endParaRPr>
          </a:p>
          <a:p>
            <a:pPr>
              <a:spcAft>
                <a:spcPts val="0"/>
              </a:spcAft>
            </a:pPr>
            <a:r>
              <a:rPr lang="en-US" sz="2800" dirty="0">
                <a:latin typeface="Times New Roman" panose="02020603050405020304" pitchFamily="18" charset="0"/>
                <a:ea typeface="SimSun" panose="02010600030101010101" pitchFamily="2" charset="-122"/>
              </a:rPr>
              <a:t>因不承认人的理性是有限的</a:t>
            </a:r>
          </a:p>
        </p:txBody>
      </p:sp>
    </p:spTree>
    <p:extLst>
      <p:ext uri="{BB962C8B-B14F-4D97-AF65-F5344CB8AC3E}">
        <p14:creationId xmlns:p14="http://schemas.microsoft.com/office/powerpoint/2010/main" val="29950599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59B38-382F-2746-8FE1-98A36880A097}"/>
              </a:ext>
            </a:extLst>
          </p:cNvPr>
          <p:cNvSpPr>
            <a:spLocks noGrp="1"/>
          </p:cNvSpPr>
          <p:nvPr>
            <p:ph type="title"/>
          </p:nvPr>
        </p:nvSpPr>
        <p:spPr>
          <a:xfrm>
            <a:off x="142625" y="283300"/>
            <a:ext cx="10462259" cy="949362"/>
          </a:xfrm>
        </p:spPr>
        <p:txBody>
          <a:bodyPr/>
          <a:lstStyle/>
          <a:p>
            <a:r>
              <a:rPr lang="ja-JP" altLang="en-US"/>
              <a:t>人堕落后不承认神是创造者、我们是受造物</a:t>
            </a:r>
            <a:endParaRPr lang="en-US" dirty="0"/>
          </a:p>
        </p:txBody>
      </p:sp>
      <p:sp>
        <p:nvSpPr>
          <p:cNvPr id="5" name="Rectangle 4">
            <a:extLst>
              <a:ext uri="{FF2B5EF4-FFF2-40B4-BE49-F238E27FC236}">
                <a16:creationId xmlns:a16="http://schemas.microsoft.com/office/drawing/2014/main" id="{0AFDBA2E-4899-E847-BB2D-E98FA6514107}"/>
              </a:ext>
            </a:extLst>
          </p:cNvPr>
          <p:cNvSpPr/>
          <p:nvPr/>
        </p:nvSpPr>
        <p:spPr>
          <a:xfrm>
            <a:off x="704622" y="2644170"/>
            <a:ext cx="1657578" cy="1569660"/>
          </a:xfrm>
          <a:prstGeom prst="rect">
            <a:avLst/>
          </a:prstGeom>
        </p:spPr>
        <p:txBody>
          <a:bodyPr wrap="square">
            <a:spAutoFit/>
          </a:bodyPr>
          <a:lstStyle/>
          <a:p>
            <a:pPr>
              <a:spcAft>
                <a:spcPts val="0"/>
              </a:spcAft>
            </a:pPr>
            <a:r>
              <a:rPr lang="zh-CN" altLang="en-US" sz="2400" b="1" dirty="0">
                <a:latin typeface="Times New Roman" panose="02020603050405020304" pitchFamily="18" charset="0"/>
                <a:ea typeface="SimSun" panose="02010600030101010101" pitchFamily="2" charset="-122"/>
              </a:rPr>
              <a:t>（</a:t>
            </a:r>
            <a:r>
              <a:rPr lang="zh-CN" altLang="en-US" sz="2400" b="1" dirty="0">
                <a:solidFill>
                  <a:srgbClr val="FFFF00"/>
                </a:solidFill>
                <a:latin typeface="Times New Roman" panose="02020603050405020304" pitchFamily="18" charset="0"/>
                <a:ea typeface="SimSun" panose="02010600030101010101" pitchFamily="2" charset="-122"/>
              </a:rPr>
              <a:t>非理性</a:t>
            </a:r>
            <a:r>
              <a:rPr lang="zh-CN" altLang="en-US" sz="2400" b="1" dirty="0">
                <a:latin typeface="Times New Roman" panose="02020603050405020304" pitchFamily="18" charset="0"/>
                <a:ea typeface="SimSun" panose="02010600030101010101" pitchFamily="2" charset="-122"/>
              </a:rPr>
              <a:t>）</a:t>
            </a:r>
            <a:r>
              <a:rPr lang="en-SG" sz="2400" b="1" dirty="0">
                <a:latin typeface="Times New Roman" panose="02020603050405020304" pitchFamily="18" charset="0"/>
                <a:ea typeface="SimSun" panose="02010600030101010101" pitchFamily="2" charset="-122"/>
              </a:rPr>
              <a:t>人是无法知道任何客观真理</a:t>
            </a:r>
          </a:p>
        </p:txBody>
      </p:sp>
      <p:sp>
        <p:nvSpPr>
          <p:cNvPr id="14" name="Curved Up Arrow 13">
            <a:extLst>
              <a:ext uri="{FF2B5EF4-FFF2-40B4-BE49-F238E27FC236}">
                <a16:creationId xmlns:a16="http://schemas.microsoft.com/office/drawing/2014/main" id="{428ACAFA-1065-1644-A1DC-BC534EA05BC6}"/>
              </a:ext>
            </a:extLst>
          </p:cNvPr>
          <p:cNvSpPr/>
          <p:nvPr/>
        </p:nvSpPr>
        <p:spPr>
          <a:xfrm flipV="1">
            <a:off x="1434879" y="1656003"/>
            <a:ext cx="2792895" cy="787802"/>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8" name="Rectangle 7">
            <a:extLst>
              <a:ext uri="{FF2B5EF4-FFF2-40B4-BE49-F238E27FC236}">
                <a16:creationId xmlns:a16="http://schemas.microsoft.com/office/drawing/2014/main" id="{8A1EB54D-0535-E14F-B3C1-7ECC836A9B74}"/>
              </a:ext>
            </a:extLst>
          </p:cNvPr>
          <p:cNvSpPr/>
          <p:nvPr/>
        </p:nvSpPr>
        <p:spPr>
          <a:xfrm>
            <a:off x="3342080" y="2750137"/>
            <a:ext cx="2236510" cy="2616101"/>
          </a:xfrm>
          <a:prstGeom prst="rect">
            <a:avLst/>
          </a:prstGeom>
        </p:spPr>
        <p:txBody>
          <a:bodyPr wrap="none">
            <a:spAutoFit/>
          </a:bodyPr>
          <a:lstStyle/>
          <a:p>
            <a:pPr>
              <a:spcAft>
                <a:spcPts val="0"/>
              </a:spcAft>
            </a:pPr>
            <a:r>
              <a:rPr lang="zh-CN" altLang="en-US" sz="2800" b="1" dirty="0">
                <a:solidFill>
                  <a:srgbClr val="00B0F0"/>
                </a:solidFill>
                <a:latin typeface="Times New Roman" panose="02020603050405020304" pitchFamily="18" charset="0"/>
                <a:ea typeface="SimSun" panose="02010600030101010101" pitchFamily="2" charset="-122"/>
              </a:rPr>
              <a:t>理性主义</a:t>
            </a:r>
            <a:endParaRPr lang="en-SG" altLang="zh-CN" sz="2800" b="1" dirty="0">
              <a:solidFill>
                <a:srgbClr val="00B0F0"/>
              </a:solidFill>
              <a:latin typeface="Times New Roman" panose="02020603050405020304" pitchFamily="18" charset="0"/>
              <a:ea typeface="SimSun" panose="02010600030101010101" pitchFamily="2" charset="-122"/>
            </a:endParaRPr>
          </a:p>
          <a:p>
            <a:pPr>
              <a:spcAft>
                <a:spcPts val="0"/>
              </a:spcAft>
            </a:pPr>
            <a:r>
              <a:rPr lang="en-US" sz="2800" dirty="0">
                <a:latin typeface="Times New Roman" panose="02020603050405020304" pitchFamily="18" charset="0"/>
                <a:ea typeface="SimSun" panose="02010600030101010101" pitchFamily="2" charset="-122"/>
              </a:rPr>
              <a:t>Rationalism</a:t>
            </a:r>
          </a:p>
          <a:p>
            <a:pPr>
              <a:spcAft>
                <a:spcPts val="0"/>
              </a:spcAft>
            </a:pPr>
            <a:endParaRPr lang="en-US" sz="2800" dirty="0">
              <a:latin typeface="Times New Roman" panose="02020603050405020304" pitchFamily="18" charset="0"/>
              <a:ea typeface="SimSun" panose="02010600030101010101" pitchFamily="2" charset="-122"/>
            </a:endParaRPr>
          </a:p>
          <a:p>
            <a:pPr>
              <a:spcAft>
                <a:spcPts val="0"/>
              </a:spcAft>
            </a:pPr>
            <a:r>
              <a:rPr lang="en-US" sz="2000" dirty="0" err="1">
                <a:latin typeface="Times New Roman" panose="02020603050405020304" pitchFamily="18" charset="0"/>
                <a:ea typeface="SimSun" panose="02010600030101010101" pitchFamily="2" charset="-122"/>
              </a:rPr>
              <a:t>坚决肯定</a:t>
            </a:r>
            <a:r>
              <a:rPr lang="zh-CN" altLang="en-US" sz="2000" dirty="0">
                <a:latin typeface="Times New Roman" panose="02020603050405020304" pitchFamily="18" charset="0"/>
                <a:ea typeface="SimSun" panose="02010600030101010101" pitchFamily="2" charset="-122"/>
              </a:rPr>
              <a:t>（知道）</a:t>
            </a:r>
            <a:endParaRPr lang="en-SG" altLang="zh-CN" sz="2000" dirty="0">
              <a:latin typeface="Times New Roman" panose="02020603050405020304" pitchFamily="18" charset="0"/>
              <a:ea typeface="SimSun" panose="02010600030101010101" pitchFamily="2" charset="-122"/>
            </a:endParaRPr>
          </a:p>
          <a:p>
            <a:pPr>
              <a:spcAft>
                <a:spcPts val="0"/>
              </a:spcAft>
            </a:pPr>
            <a:r>
              <a:rPr lang="en-US" sz="2000" dirty="0" err="1">
                <a:latin typeface="Times New Roman" panose="02020603050405020304" pitchFamily="18" charset="0"/>
                <a:ea typeface="SimSun" panose="02010600030101010101" pitchFamily="2" charset="-122"/>
              </a:rPr>
              <a:t>人是无法知道</a:t>
            </a:r>
            <a:endParaRPr lang="en-US" sz="2000" dirty="0">
              <a:latin typeface="Times New Roman" panose="02020603050405020304" pitchFamily="18" charset="0"/>
              <a:ea typeface="SimSun" panose="02010600030101010101" pitchFamily="2" charset="-122"/>
            </a:endParaRPr>
          </a:p>
          <a:p>
            <a:pPr>
              <a:spcAft>
                <a:spcPts val="0"/>
              </a:spcAft>
            </a:pPr>
            <a:endParaRPr lang="en-US" sz="2000" dirty="0">
              <a:latin typeface="Times New Roman" panose="02020603050405020304" pitchFamily="18" charset="0"/>
              <a:ea typeface="SimSun" panose="02010600030101010101" pitchFamily="2" charset="-122"/>
            </a:endParaRPr>
          </a:p>
          <a:p>
            <a:pPr>
              <a:spcAft>
                <a:spcPts val="0"/>
              </a:spcAft>
            </a:pPr>
            <a:r>
              <a:rPr lang="en-US" sz="2000" dirty="0" err="1">
                <a:latin typeface="Times New Roman" panose="02020603050405020304" pitchFamily="18" charset="0"/>
                <a:ea typeface="SimSun" panose="02010600030101010101" pitchFamily="2" charset="-122"/>
              </a:rPr>
              <a:t>我绝对的肯定</a:t>
            </a:r>
            <a:r>
              <a:rPr lang="zh-CN" altLang="en-US" sz="2000" dirty="0">
                <a:latin typeface="Times New Roman" panose="02020603050405020304" pitchFamily="18" charset="0"/>
                <a:ea typeface="SimSun" panose="02010600030101010101" pitchFamily="2" charset="-122"/>
              </a:rPr>
              <a:t>！</a:t>
            </a:r>
            <a:r>
              <a:rPr lang="en-US" sz="2000" dirty="0">
                <a:latin typeface="Times New Roman" panose="02020603050405020304" pitchFamily="18" charset="0"/>
                <a:ea typeface="SimSun" panose="02010600030101010101" pitchFamily="2" charset="-122"/>
              </a:rPr>
              <a:t> </a:t>
            </a:r>
            <a:endParaRPr lang="en-SG" sz="2000" dirty="0">
              <a:latin typeface="Times New Roman" panose="02020603050405020304" pitchFamily="18" charset="0"/>
              <a:ea typeface="SimSun" panose="02010600030101010101" pitchFamily="2" charset="-122"/>
            </a:endParaRPr>
          </a:p>
        </p:txBody>
      </p:sp>
      <p:sp>
        <p:nvSpPr>
          <p:cNvPr id="9" name="Curved Up Arrow 8">
            <a:extLst>
              <a:ext uri="{FF2B5EF4-FFF2-40B4-BE49-F238E27FC236}">
                <a16:creationId xmlns:a16="http://schemas.microsoft.com/office/drawing/2014/main" id="{5C5F4A9C-6971-8C4D-AFC3-878657560F96}"/>
              </a:ext>
            </a:extLst>
          </p:cNvPr>
          <p:cNvSpPr/>
          <p:nvPr/>
        </p:nvSpPr>
        <p:spPr>
          <a:xfrm flipV="1">
            <a:off x="4958632" y="1656003"/>
            <a:ext cx="2792895" cy="787802"/>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0" name="Rectangle 9">
            <a:extLst>
              <a:ext uri="{FF2B5EF4-FFF2-40B4-BE49-F238E27FC236}">
                <a16:creationId xmlns:a16="http://schemas.microsoft.com/office/drawing/2014/main" id="{49AF1079-5AD9-F845-A3D3-504231563028}"/>
              </a:ext>
            </a:extLst>
          </p:cNvPr>
          <p:cNvSpPr/>
          <p:nvPr/>
        </p:nvSpPr>
        <p:spPr>
          <a:xfrm>
            <a:off x="6807999" y="2729303"/>
            <a:ext cx="4493538" cy="1815882"/>
          </a:xfrm>
          <a:prstGeom prst="rect">
            <a:avLst/>
          </a:prstGeom>
        </p:spPr>
        <p:txBody>
          <a:bodyPr wrap="none">
            <a:spAutoFit/>
          </a:bodyPr>
          <a:lstStyle/>
          <a:p>
            <a:pPr>
              <a:spcAft>
                <a:spcPts val="0"/>
              </a:spcAft>
            </a:pPr>
            <a:r>
              <a:rPr lang="zh-CN" altLang="en-US" sz="2800" dirty="0">
                <a:solidFill>
                  <a:srgbClr val="FFFF00"/>
                </a:solidFill>
                <a:latin typeface="Times New Roman" panose="02020603050405020304" pitchFamily="18" charset="0"/>
                <a:ea typeface="SimSun" panose="02010600030101010101" pitchFamily="2" charset="-122"/>
              </a:rPr>
              <a:t>非理性</a:t>
            </a:r>
            <a:endParaRPr lang="en-SG" altLang="zh-CN" sz="2800" dirty="0">
              <a:solidFill>
                <a:srgbClr val="FFFF00"/>
              </a:solidFill>
              <a:latin typeface="Times New Roman" panose="02020603050405020304" pitchFamily="18" charset="0"/>
              <a:ea typeface="SimSun" panose="02010600030101010101" pitchFamily="2" charset="-122"/>
            </a:endParaRPr>
          </a:p>
          <a:p>
            <a:pPr>
              <a:spcAft>
                <a:spcPts val="0"/>
              </a:spcAft>
            </a:pPr>
            <a:r>
              <a:rPr lang="en-US" sz="2800" dirty="0">
                <a:latin typeface="Times New Roman" panose="02020603050405020304" pitchFamily="18" charset="0"/>
                <a:ea typeface="SimSun" panose="02010600030101010101" pitchFamily="2" charset="-122"/>
              </a:rPr>
              <a:t>Irrational</a:t>
            </a:r>
          </a:p>
          <a:p>
            <a:pPr>
              <a:spcAft>
                <a:spcPts val="0"/>
              </a:spcAft>
            </a:pPr>
            <a:endParaRPr lang="en-US" sz="2800" dirty="0">
              <a:latin typeface="Times New Roman" panose="02020603050405020304" pitchFamily="18" charset="0"/>
              <a:ea typeface="SimSun" panose="02010600030101010101" pitchFamily="2" charset="-122"/>
            </a:endParaRPr>
          </a:p>
          <a:p>
            <a:pPr>
              <a:spcAft>
                <a:spcPts val="0"/>
              </a:spcAft>
            </a:pPr>
            <a:r>
              <a:rPr lang="en-US" sz="2800" dirty="0">
                <a:latin typeface="Times New Roman" panose="02020603050405020304" pitchFamily="18" charset="0"/>
                <a:ea typeface="SimSun" panose="02010600030101010101" pitchFamily="2" charset="-122"/>
              </a:rPr>
              <a:t>因不承认人的理性是有限的</a:t>
            </a:r>
          </a:p>
        </p:txBody>
      </p:sp>
    </p:spTree>
    <p:extLst>
      <p:ext uri="{BB962C8B-B14F-4D97-AF65-F5344CB8AC3E}">
        <p14:creationId xmlns:p14="http://schemas.microsoft.com/office/powerpoint/2010/main" val="37347384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59B38-382F-2746-8FE1-98A36880A097}"/>
              </a:ext>
            </a:extLst>
          </p:cNvPr>
          <p:cNvSpPr>
            <a:spLocks noGrp="1"/>
          </p:cNvSpPr>
          <p:nvPr>
            <p:ph type="title"/>
          </p:nvPr>
        </p:nvSpPr>
        <p:spPr>
          <a:xfrm>
            <a:off x="142625" y="283300"/>
            <a:ext cx="10462259" cy="949362"/>
          </a:xfrm>
        </p:spPr>
        <p:txBody>
          <a:bodyPr/>
          <a:lstStyle/>
          <a:p>
            <a:r>
              <a:rPr lang="ja-JP" altLang="en-US"/>
              <a:t>人堕落后不承认神是创造者、我们是受造物</a:t>
            </a:r>
            <a:endParaRPr lang="en-US" dirty="0"/>
          </a:p>
        </p:txBody>
      </p:sp>
      <p:sp>
        <p:nvSpPr>
          <p:cNvPr id="3" name="TextBox 2">
            <a:extLst>
              <a:ext uri="{FF2B5EF4-FFF2-40B4-BE49-F238E27FC236}">
                <a16:creationId xmlns:a16="http://schemas.microsoft.com/office/drawing/2014/main" id="{2DFA9D64-E908-AB47-A446-548AEB7B90B5}"/>
              </a:ext>
            </a:extLst>
          </p:cNvPr>
          <p:cNvSpPr txBox="1"/>
          <p:nvPr/>
        </p:nvSpPr>
        <p:spPr>
          <a:xfrm>
            <a:off x="763791" y="1374881"/>
            <a:ext cx="10664418" cy="5268750"/>
          </a:xfrm>
          <a:prstGeom prst="rect">
            <a:avLst/>
          </a:prstGeom>
          <a:noFill/>
        </p:spPr>
        <p:txBody>
          <a:bodyPr wrap="square" rtlCol="0">
            <a:spAutoFit/>
          </a:bodyPr>
          <a:lstStyle/>
          <a:p>
            <a:pPr>
              <a:lnSpc>
                <a:spcPct val="150000"/>
              </a:lnSpc>
            </a:pPr>
            <a:r>
              <a:rPr lang="zh-CN" altLang="en-US" sz="3600" b="1" dirty="0">
                <a:solidFill>
                  <a:srgbClr val="FFC000"/>
                </a:solidFill>
                <a:latin typeface="HEITI SC MEDIUM" pitchFamily="2" charset="-128"/>
                <a:ea typeface="HEITI SC MEDIUM" pitchFamily="2" charset="-128"/>
              </a:rPr>
              <a:t>“</a:t>
            </a:r>
            <a:r>
              <a:rPr lang="en-SG" sz="3600" b="1" u="sng" dirty="0">
                <a:solidFill>
                  <a:srgbClr val="FFC000"/>
                </a:solidFill>
                <a:latin typeface="HEITI SC MEDIUM" pitchFamily="2" charset="-128"/>
                <a:ea typeface="HEITI SC MEDIUM" pitchFamily="2" charset="-128"/>
              </a:rPr>
              <a:t>人不需要启示</a:t>
            </a:r>
            <a:r>
              <a:rPr lang="en-SG" sz="3600" b="1" dirty="0">
                <a:solidFill>
                  <a:srgbClr val="FFC000"/>
                </a:solidFill>
                <a:latin typeface="HEITI SC MEDIUM" pitchFamily="2" charset="-128"/>
                <a:ea typeface="HEITI SC MEDIUM" pitchFamily="2" charset="-128"/>
              </a:rPr>
              <a:t>也能知道真相</a:t>
            </a:r>
            <a:r>
              <a:rPr lang="zh-CN" altLang="en-US" sz="3600" b="1" dirty="0">
                <a:solidFill>
                  <a:srgbClr val="FFC000"/>
                </a:solidFill>
                <a:latin typeface="HEITI SC MEDIUM" pitchFamily="2" charset="-128"/>
                <a:ea typeface="HEITI SC MEDIUM" pitchFamily="2" charset="-128"/>
              </a:rPr>
              <a:t>（真理）”</a:t>
            </a:r>
            <a:endParaRPr lang="en-SG" altLang="zh-CN" sz="3600" b="1" dirty="0">
              <a:solidFill>
                <a:srgbClr val="FFC000"/>
              </a:solidFill>
              <a:latin typeface="HEITI SC MEDIUM" pitchFamily="2" charset="-128"/>
              <a:ea typeface="HEITI SC MEDIUM" pitchFamily="2" charset="-128"/>
            </a:endParaRPr>
          </a:p>
          <a:p>
            <a:pPr>
              <a:lnSpc>
                <a:spcPct val="150000"/>
              </a:lnSpc>
            </a:pPr>
            <a:endParaRPr lang="en-SG" altLang="zh-CN" sz="2400" b="1" dirty="0">
              <a:latin typeface="HEITI SC MEDIUM" pitchFamily="2" charset="-128"/>
              <a:ea typeface="HEITI SC MEDIUM" pitchFamily="2" charset="-128"/>
            </a:endParaRPr>
          </a:p>
          <a:p>
            <a:pPr marL="342900" indent="-342900">
              <a:lnSpc>
                <a:spcPct val="150000"/>
              </a:lnSpc>
              <a:buFont typeface="Arial" panose="020B0604020202020204" pitchFamily="34" charset="0"/>
              <a:buChar char="•"/>
            </a:pPr>
            <a:r>
              <a:rPr lang="en-US" sz="2400" dirty="0" err="1">
                <a:latin typeface="Heiti SC Medium" pitchFamily="2" charset="-128"/>
                <a:ea typeface="Heiti SC Medium" pitchFamily="2" charset="-128"/>
              </a:rPr>
              <a:t>我们可以问他们</a:t>
            </a:r>
            <a:r>
              <a:rPr lang="zh-CN" altLang="en-US" sz="2400" dirty="0">
                <a:latin typeface="Heiti SC Medium" pitchFamily="2" charset="-128"/>
                <a:ea typeface="Heiti SC Medium" pitchFamily="2" charset="-128"/>
              </a:rPr>
              <a:t>，你是如何知道？</a:t>
            </a:r>
            <a:endParaRPr lang="en-SG" altLang="zh-CN" sz="2400" dirty="0">
              <a:latin typeface="Heiti SC Medium" pitchFamily="2" charset="-128"/>
              <a:ea typeface="Heiti SC Medium" pitchFamily="2" charset="-128"/>
            </a:endParaRPr>
          </a:p>
          <a:p>
            <a:pPr marL="342900" indent="-342900">
              <a:lnSpc>
                <a:spcPct val="150000"/>
              </a:lnSpc>
              <a:buFont typeface="Arial" panose="020B0604020202020204" pitchFamily="34" charset="0"/>
              <a:buChar char="•"/>
            </a:pPr>
            <a:r>
              <a:rPr lang="zh-CN" altLang="en-US" sz="2400" dirty="0">
                <a:latin typeface="Heiti SC Medium" pitchFamily="2" charset="-128"/>
                <a:ea typeface="Heiti SC Medium" pitchFamily="2" charset="-128"/>
              </a:rPr>
              <a:t>你凭什么 那么绝对？</a:t>
            </a:r>
            <a:endParaRPr lang="en-SG" altLang="zh-CN" sz="2400" dirty="0">
              <a:latin typeface="Heiti SC Medium" pitchFamily="2" charset="-128"/>
              <a:ea typeface="Heiti SC Medium" pitchFamily="2" charset="-128"/>
            </a:endParaRPr>
          </a:p>
          <a:p>
            <a:pPr marL="342900" indent="-342900">
              <a:lnSpc>
                <a:spcPct val="150000"/>
              </a:lnSpc>
              <a:buFont typeface="Arial" panose="020B0604020202020204" pitchFamily="34" charset="0"/>
              <a:buChar char="•"/>
            </a:pPr>
            <a:r>
              <a:rPr lang="zh-CN" altLang="en-SG" sz="2400" dirty="0">
                <a:latin typeface="Heiti SC Medium" pitchFamily="2" charset="-128"/>
                <a:ea typeface="Heiti SC Medium" pitchFamily="2" charset="-128"/>
              </a:rPr>
              <a:t>你</a:t>
            </a:r>
            <a:r>
              <a:rPr lang="zh-CN" altLang="en-US" sz="2400" dirty="0">
                <a:latin typeface="Heiti SC Medium" pitchFamily="2" charset="-128"/>
                <a:ea typeface="Heiti SC Medium" pitchFamily="2" charset="-128"/>
              </a:rPr>
              <a:t>是否是无所不知？无所不在？无所不能？</a:t>
            </a:r>
            <a:endParaRPr lang="en-SG" altLang="zh-CN" sz="2400" dirty="0">
              <a:latin typeface="Heiti SC Medium" pitchFamily="2" charset="-128"/>
              <a:ea typeface="Heiti SC Medium" pitchFamily="2" charset="-128"/>
            </a:endParaRPr>
          </a:p>
          <a:p>
            <a:pPr marL="342900" indent="-342900">
              <a:lnSpc>
                <a:spcPct val="150000"/>
              </a:lnSpc>
              <a:buFont typeface="Arial" panose="020B0604020202020204" pitchFamily="34" charset="0"/>
              <a:buChar char="•"/>
            </a:pPr>
            <a:r>
              <a:rPr lang="en-US" sz="2400" dirty="0" err="1">
                <a:latin typeface="Heiti SC Medium" pitchFamily="2" charset="-128"/>
                <a:ea typeface="Heiti SC Medium" pitchFamily="2" charset="-128"/>
              </a:rPr>
              <a:t>如果人不是</a:t>
            </a:r>
            <a:r>
              <a:rPr lang="zh-CN" altLang="en-US" sz="2400" dirty="0">
                <a:latin typeface="Heiti SC Medium" pitchFamily="2" charset="-128"/>
                <a:ea typeface="Heiti SC Medium" pitchFamily="2" charset="-128"/>
              </a:rPr>
              <a:t>无所不知、无所不在、无所不能，那么又凭什么那么绝对说</a:t>
            </a:r>
            <a:r>
              <a:rPr lang="zh-CN" altLang="en-US" sz="2400" b="1" dirty="0">
                <a:latin typeface="HEITI SC MEDIUM" pitchFamily="2" charset="-128"/>
                <a:ea typeface="HEITI SC MEDIUM" pitchFamily="2" charset="-128"/>
              </a:rPr>
              <a:t>“</a:t>
            </a:r>
            <a:r>
              <a:rPr lang="en-SG" sz="2400" b="1" dirty="0" err="1">
                <a:latin typeface="HEITI SC MEDIUM" pitchFamily="2" charset="-128"/>
                <a:ea typeface="HEITI SC MEDIUM" pitchFamily="2" charset="-128"/>
              </a:rPr>
              <a:t>人不需要启示也能知道真相</a:t>
            </a:r>
            <a:r>
              <a:rPr lang="zh-CN" altLang="en-US" sz="2400" b="1" dirty="0">
                <a:latin typeface="HEITI SC MEDIUM" pitchFamily="2" charset="-128"/>
                <a:ea typeface="HEITI SC MEDIUM" pitchFamily="2" charset="-128"/>
              </a:rPr>
              <a:t>（真理）”</a:t>
            </a:r>
            <a:endParaRPr lang="en-SG" altLang="zh-CN" sz="2400" b="1" dirty="0">
              <a:latin typeface="HEITI SC MEDIUM" pitchFamily="2" charset="-128"/>
              <a:ea typeface="HEITI SC MEDIUM" pitchFamily="2" charset="-128"/>
            </a:endParaRPr>
          </a:p>
          <a:p>
            <a:pPr marL="342900" indent="-342900">
              <a:lnSpc>
                <a:spcPct val="150000"/>
              </a:lnSpc>
              <a:buFont typeface="Arial" panose="020B0604020202020204" pitchFamily="34" charset="0"/>
              <a:buChar char="•"/>
            </a:pPr>
            <a:endParaRPr lang="en-SG" altLang="zh-CN" sz="2400" dirty="0">
              <a:latin typeface="Heiti SC Medium" pitchFamily="2" charset="-128"/>
              <a:ea typeface="Heiti SC Medium" pitchFamily="2" charset="-128"/>
            </a:endParaRPr>
          </a:p>
          <a:p>
            <a:pPr>
              <a:lnSpc>
                <a:spcPct val="150000"/>
              </a:lnSpc>
            </a:pPr>
            <a:endParaRPr lang="en-SG" altLang="zh-CN" sz="2400" dirty="0">
              <a:latin typeface="SimHei" panose="02010609060101010101" pitchFamily="49" charset="-122"/>
              <a:ea typeface="SimHei" panose="02010609060101010101" pitchFamily="49" charset="-122"/>
            </a:endParaRPr>
          </a:p>
        </p:txBody>
      </p:sp>
    </p:spTree>
    <p:extLst>
      <p:ext uri="{BB962C8B-B14F-4D97-AF65-F5344CB8AC3E}">
        <p14:creationId xmlns:p14="http://schemas.microsoft.com/office/powerpoint/2010/main" val="14377740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59B38-382F-2746-8FE1-98A36880A097}"/>
              </a:ext>
            </a:extLst>
          </p:cNvPr>
          <p:cNvSpPr>
            <a:spLocks noGrp="1"/>
          </p:cNvSpPr>
          <p:nvPr>
            <p:ph type="title"/>
          </p:nvPr>
        </p:nvSpPr>
        <p:spPr>
          <a:xfrm>
            <a:off x="142625" y="283300"/>
            <a:ext cx="10462259" cy="949362"/>
          </a:xfrm>
        </p:spPr>
        <p:txBody>
          <a:bodyPr/>
          <a:lstStyle/>
          <a:p>
            <a:r>
              <a:rPr lang="ja-JP" altLang="en-US"/>
              <a:t>人堕落后不承认神是创造者、我们是受造物</a:t>
            </a:r>
            <a:endParaRPr lang="en-US" dirty="0"/>
          </a:p>
        </p:txBody>
      </p:sp>
      <p:sp>
        <p:nvSpPr>
          <p:cNvPr id="3" name="TextBox 2">
            <a:extLst>
              <a:ext uri="{FF2B5EF4-FFF2-40B4-BE49-F238E27FC236}">
                <a16:creationId xmlns:a16="http://schemas.microsoft.com/office/drawing/2014/main" id="{2DFA9D64-E908-AB47-A446-548AEB7B90B5}"/>
              </a:ext>
            </a:extLst>
          </p:cNvPr>
          <p:cNvSpPr txBox="1"/>
          <p:nvPr/>
        </p:nvSpPr>
        <p:spPr>
          <a:xfrm>
            <a:off x="931993" y="1232662"/>
            <a:ext cx="9498558" cy="6469079"/>
          </a:xfrm>
          <a:prstGeom prst="rect">
            <a:avLst/>
          </a:prstGeom>
          <a:noFill/>
        </p:spPr>
        <p:txBody>
          <a:bodyPr wrap="square" rtlCol="0">
            <a:spAutoFit/>
          </a:bodyPr>
          <a:lstStyle/>
          <a:p>
            <a:pPr>
              <a:lnSpc>
                <a:spcPct val="150000"/>
              </a:lnSpc>
            </a:pPr>
            <a:r>
              <a:rPr lang="zh-CN" altLang="en-US" sz="4000" b="1" dirty="0">
                <a:solidFill>
                  <a:srgbClr val="FFC000"/>
                </a:solidFill>
                <a:latin typeface="HEITI SC MEDIUM" pitchFamily="2" charset="-128"/>
                <a:ea typeface="HEITI SC MEDIUM" pitchFamily="2" charset="-128"/>
              </a:rPr>
              <a:t>“</a:t>
            </a:r>
            <a:r>
              <a:rPr lang="en-SG" sz="4000" b="1" dirty="0">
                <a:solidFill>
                  <a:srgbClr val="FFC000"/>
                </a:solidFill>
                <a:latin typeface="HEITI SC MEDIUM" pitchFamily="2" charset="-128"/>
                <a:ea typeface="HEITI SC MEDIUM" pitchFamily="2" charset="-128"/>
              </a:rPr>
              <a:t>人是</a:t>
            </a:r>
            <a:r>
              <a:rPr lang="en-SG" sz="4000" b="1" u="sng" dirty="0">
                <a:solidFill>
                  <a:srgbClr val="FFC000"/>
                </a:solidFill>
                <a:latin typeface="HEITI SC MEDIUM" pitchFamily="2" charset="-128"/>
                <a:ea typeface="HEITI SC MEDIUM" pitchFamily="2" charset="-128"/>
              </a:rPr>
              <a:t>无法知道</a:t>
            </a:r>
            <a:r>
              <a:rPr lang="en-SG" sz="4000" b="1" dirty="0">
                <a:solidFill>
                  <a:srgbClr val="FFC000"/>
                </a:solidFill>
                <a:latin typeface="HEITI SC MEDIUM" pitchFamily="2" charset="-128"/>
                <a:ea typeface="HEITI SC MEDIUM" pitchFamily="2" charset="-128"/>
              </a:rPr>
              <a:t>任何客观真理</a:t>
            </a:r>
            <a:r>
              <a:rPr lang="zh-CN" altLang="en-US" sz="4000" b="1" dirty="0">
                <a:solidFill>
                  <a:srgbClr val="FFC000"/>
                </a:solidFill>
                <a:latin typeface="HEITI SC MEDIUM" pitchFamily="2" charset="-128"/>
                <a:ea typeface="HEITI SC MEDIUM" pitchFamily="2" charset="-128"/>
              </a:rPr>
              <a:t>”</a:t>
            </a:r>
            <a:endParaRPr lang="en-SG" altLang="zh-CN" sz="4000" b="1" dirty="0">
              <a:solidFill>
                <a:srgbClr val="FFC000"/>
              </a:solidFill>
              <a:latin typeface="HEITI SC MEDIUM" pitchFamily="2" charset="-128"/>
              <a:ea typeface="HEITI SC MEDIUM" pitchFamily="2" charset="-128"/>
            </a:endParaRPr>
          </a:p>
          <a:p>
            <a:pPr>
              <a:lnSpc>
                <a:spcPct val="150000"/>
              </a:lnSpc>
            </a:pPr>
            <a:endParaRPr lang="en-SG" altLang="zh-CN" sz="2400" b="1" dirty="0">
              <a:latin typeface="HEITI SC MEDIUM" pitchFamily="2" charset="-128"/>
              <a:ea typeface="HEITI SC MEDIUM" pitchFamily="2" charset="-128"/>
            </a:endParaRPr>
          </a:p>
          <a:p>
            <a:pPr marL="342900" indent="-342900">
              <a:lnSpc>
                <a:spcPct val="150000"/>
              </a:lnSpc>
              <a:buFont typeface="Arial" panose="020B0604020202020204" pitchFamily="34" charset="0"/>
              <a:buChar char="•"/>
            </a:pPr>
            <a:r>
              <a:rPr lang="en-US" sz="2400" dirty="0" err="1">
                <a:latin typeface="Heiti SC Medium" pitchFamily="2" charset="-128"/>
                <a:ea typeface="Heiti SC Medium" pitchFamily="2" charset="-128"/>
              </a:rPr>
              <a:t>我们可以问他们</a:t>
            </a:r>
            <a:r>
              <a:rPr lang="zh-CN" altLang="en-US" sz="2400" dirty="0">
                <a:latin typeface="Heiti SC Medium" pitchFamily="2" charset="-128"/>
                <a:ea typeface="Heiti SC Medium" pitchFamily="2" charset="-128"/>
              </a:rPr>
              <a:t>，你是如何知道？</a:t>
            </a:r>
            <a:endParaRPr lang="en-SG" altLang="zh-CN" sz="2400" dirty="0">
              <a:latin typeface="Heiti SC Medium" pitchFamily="2" charset="-128"/>
              <a:ea typeface="Heiti SC Medium" pitchFamily="2" charset="-128"/>
            </a:endParaRPr>
          </a:p>
          <a:p>
            <a:pPr marL="342900" indent="-342900">
              <a:lnSpc>
                <a:spcPct val="150000"/>
              </a:lnSpc>
              <a:buFont typeface="Arial" panose="020B0604020202020204" pitchFamily="34" charset="0"/>
              <a:buChar char="•"/>
            </a:pPr>
            <a:r>
              <a:rPr lang="zh-CN" altLang="en-US" sz="2400" dirty="0">
                <a:latin typeface="Heiti SC Medium" pitchFamily="2" charset="-128"/>
                <a:ea typeface="Heiti SC Medium" pitchFamily="2" charset="-128"/>
              </a:rPr>
              <a:t>你如何那么绝对的知道？ </a:t>
            </a:r>
            <a:endParaRPr lang="en-SG" altLang="zh-CN" sz="2400" dirty="0">
              <a:latin typeface="Heiti SC Medium" pitchFamily="2" charset="-128"/>
              <a:ea typeface="Heiti SC Medium" pitchFamily="2" charset="-128"/>
            </a:endParaRPr>
          </a:p>
          <a:p>
            <a:pPr marL="342900" indent="-342900">
              <a:lnSpc>
                <a:spcPct val="150000"/>
              </a:lnSpc>
              <a:buFont typeface="Arial" panose="020B0604020202020204" pitchFamily="34" charset="0"/>
              <a:buChar char="•"/>
            </a:pPr>
            <a:r>
              <a:rPr lang="zh-CN" altLang="en-SG" sz="2400" dirty="0">
                <a:latin typeface="Heiti SC Medium" pitchFamily="2" charset="-128"/>
                <a:ea typeface="Heiti SC Medium" pitchFamily="2" charset="-128"/>
              </a:rPr>
              <a:t>你</a:t>
            </a:r>
            <a:r>
              <a:rPr lang="zh-CN" altLang="en-US" sz="2400" dirty="0">
                <a:latin typeface="Heiti SC Medium" pitchFamily="2" charset="-128"/>
                <a:ea typeface="Heiti SC Medium" pitchFamily="2" charset="-128"/>
              </a:rPr>
              <a:t>是否是无所不知？无所不在？无所不能？</a:t>
            </a:r>
            <a:endParaRPr lang="en-SG" altLang="zh-CN" sz="2400" dirty="0">
              <a:latin typeface="Heiti SC Medium" pitchFamily="2" charset="-128"/>
              <a:ea typeface="Heiti SC Medium" pitchFamily="2" charset="-128"/>
            </a:endParaRPr>
          </a:p>
          <a:p>
            <a:pPr marL="342900" indent="-342900">
              <a:lnSpc>
                <a:spcPct val="150000"/>
              </a:lnSpc>
              <a:buFont typeface="Arial" panose="020B0604020202020204" pitchFamily="34" charset="0"/>
              <a:buChar char="•"/>
            </a:pPr>
            <a:r>
              <a:rPr lang="zh-CN" altLang="en-US" sz="2400" dirty="0">
                <a:latin typeface="Heiti SC Medium" pitchFamily="2" charset="-128"/>
                <a:ea typeface="Heiti SC Medium" pitchFamily="2" charset="-128"/>
              </a:rPr>
              <a:t>你凭什么 那么绝对？</a:t>
            </a:r>
            <a:endParaRPr lang="en-SG" altLang="zh-CN" sz="2400" dirty="0">
              <a:latin typeface="Heiti SC Medium" pitchFamily="2" charset="-128"/>
              <a:ea typeface="Heiti SC Medium" pitchFamily="2" charset="-128"/>
            </a:endParaRPr>
          </a:p>
          <a:p>
            <a:pPr marL="342900" indent="-342900">
              <a:lnSpc>
                <a:spcPct val="150000"/>
              </a:lnSpc>
              <a:buFont typeface="Arial" panose="020B0604020202020204" pitchFamily="34" charset="0"/>
              <a:buChar char="•"/>
            </a:pPr>
            <a:r>
              <a:rPr lang="zh-CN" altLang="en-US" sz="2400" dirty="0">
                <a:latin typeface="Heiti SC Medium" pitchFamily="2" charset="-128"/>
                <a:ea typeface="Heiti SC Medium" pitchFamily="2" charset="-128"/>
              </a:rPr>
              <a:t>那么这个观念本身是否就是客观真理？若这是客观真理，你刚才不是说</a:t>
            </a:r>
            <a:r>
              <a:rPr lang="zh-CN" altLang="en-US" sz="2400" b="1" dirty="0">
                <a:latin typeface="HEITI SC MEDIUM" pitchFamily="2" charset="-128"/>
                <a:ea typeface="HEITI SC MEDIUM" pitchFamily="2" charset="-128"/>
              </a:rPr>
              <a:t>“</a:t>
            </a:r>
            <a:r>
              <a:rPr lang="en-SG" sz="2400" b="1" dirty="0" err="1">
                <a:latin typeface="HEITI SC MEDIUM" pitchFamily="2" charset="-128"/>
                <a:ea typeface="HEITI SC MEDIUM" pitchFamily="2" charset="-128"/>
              </a:rPr>
              <a:t>人是无法知道任何客观真理</a:t>
            </a:r>
            <a:r>
              <a:rPr lang="zh-CN" altLang="en-US" sz="2400" b="1" dirty="0">
                <a:latin typeface="HEITI SC MEDIUM" pitchFamily="2" charset="-128"/>
                <a:ea typeface="HEITI SC MEDIUM" pitchFamily="2" charset="-128"/>
              </a:rPr>
              <a:t>” 岂不是自我矛盾？（非理性）</a:t>
            </a:r>
            <a:endParaRPr lang="en-SG" altLang="zh-CN" sz="2400" b="1" dirty="0">
              <a:latin typeface="HEITI SC MEDIUM" pitchFamily="2" charset="-128"/>
              <a:ea typeface="HEITI SC MEDIUM" pitchFamily="2" charset="-128"/>
            </a:endParaRPr>
          </a:p>
          <a:p>
            <a:pPr marL="342900" indent="-342900">
              <a:lnSpc>
                <a:spcPct val="150000"/>
              </a:lnSpc>
              <a:buFont typeface="Arial" panose="020B0604020202020204" pitchFamily="34" charset="0"/>
              <a:buChar char="•"/>
            </a:pPr>
            <a:endParaRPr lang="en-US" sz="2400" dirty="0">
              <a:latin typeface="Heiti SC Medium" pitchFamily="2" charset="-128"/>
              <a:ea typeface="Heiti SC Medium" pitchFamily="2" charset="-128"/>
            </a:endParaRPr>
          </a:p>
          <a:p>
            <a:pPr>
              <a:lnSpc>
                <a:spcPct val="150000"/>
              </a:lnSpc>
            </a:pPr>
            <a:endParaRPr lang="en-SG" altLang="zh-CN" sz="2400" dirty="0">
              <a:latin typeface="Heiti SC Medium" pitchFamily="2" charset="-128"/>
              <a:ea typeface="Heiti SC Medium" pitchFamily="2" charset="-128"/>
            </a:endParaRPr>
          </a:p>
          <a:p>
            <a:pPr>
              <a:lnSpc>
                <a:spcPct val="150000"/>
              </a:lnSpc>
            </a:pPr>
            <a:endParaRPr lang="en-SG" altLang="zh-CN" sz="2400" dirty="0">
              <a:latin typeface="SimHei" panose="02010609060101010101" pitchFamily="49" charset="-122"/>
              <a:ea typeface="SimHei" panose="02010609060101010101" pitchFamily="49" charset="-122"/>
            </a:endParaRPr>
          </a:p>
        </p:txBody>
      </p:sp>
    </p:spTree>
    <p:extLst>
      <p:ext uri="{BB962C8B-B14F-4D97-AF65-F5344CB8AC3E}">
        <p14:creationId xmlns:p14="http://schemas.microsoft.com/office/powerpoint/2010/main" val="35768663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59B38-382F-2746-8FE1-98A36880A097}"/>
              </a:ext>
            </a:extLst>
          </p:cNvPr>
          <p:cNvSpPr>
            <a:spLocks noGrp="1"/>
          </p:cNvSpPr>
          <p:nvPr>
            <p:ph type="title"/>
          </p:nvPr>
        </p:nvSpPr>
        <p:spPr>
          <a:xfrm>
            <a:off x="142625" y="283300"/>
            <a:ext cx="10462259" cy="949362"/>
          </a:xfrm>
        </p:spPr>
        <p:txBody>
          <a:bodyPr/>
          <a:lstStyle/>
          <a:p>
            <a:r>
              <a:rPr lang="ja-JP" altLang="en-US"/>
              <a:t>人堕落后不承认神是创造者、我们是受造物</a:t>
            </a:r>
            <a:endParaRPr lang="en-US" dirty="0"/>
          </a:p>
        </p:txBody>
      </p:sp>
      <p:sp>
        <p:nvSpPr>
          <p:cNvPr id="3" name="TextBox 2">
            <a:extLst>
              <a:ext uri="{FF2B5EF4-FFF2-40B4-BE49-F238E27FC236}">
                <a16:creationId xmlns:a16="http://schemas.microsoft.com/office/drawing/2014/main" id="{2DFA9D64-E908-AB47-A446-548AEB7B90B5}"/>
              </a:ext>
            </a:extLst>
          </p:cNvPr>
          <p:cNvSpPr txBox="1"/>
          <p:nvPr/>
        </p:nvSpPr>
        <p:spPr>
          <a:xfrm>
            <a:off x="628422" y="1739809"/>
            <a:ext cx="8424101" cy="3670236"/>
          </a:xfrm>
          <a:prstGeom prst="rect">
            <a:avLst/>
          </a:prstGeom>
          <a:noFill/>
        </p:spPr>
        <p:txBody>
          <a:bodyPr wrap="none" rtlCol="0">
            <a:spAutoFit/>
          </a:bodyPr>
          <a:lstStyle/>
          <a:p>
            <a:pPr>
              <a:lnSpc>
                <a:spcPct val="150000"/>
              </a:lnSpc>
            </a:pPr>
            <a:r>
              <a:rPr lang="zh-CN" altLang="en-US" sz="3200" b="1" dirty="0">
                <a:latin typeface="Times New Roman" panose="02020603050405020304" pitchFamily="18" charset="0"/>
                <a:ea typeface="SimSun" panose="02010600030101010101" pitchFamily="2" charset="-122"/>
              </a:rPr>
              <a:t>练习</a:t>
            </a:r>
            <a:endParaRPr lang="en-SG" altLang="zh-CN" sz="3200" b="1" dirty="0">
              <a:latin typeface="Times New Roman" panose="02020603050405020304" pitchFamily="18" charset="0"/>
              <a:ea typeface="SimSun" panose="02010600030101010101" pitchFamily="2" charset="-122"/>
            </a:endParaRPr>
          </a:p>
          <a:p>
            <a:pPr>
              <a:lnSpc>
                <a:spcPct val="150000"/>
              </a:lnSpc>
            </a:pPr>
            <a:endParaRPr lang="en-SG" altLang="zh-CN" sz="3200" b="1" dirty="0">
              <a:latin typeface="Times New Roman" panose="02020603050405020304" pitchFamily="18" charset="0"/>
              <a:ea typeface="SimSun" panose="02010600030101010101" pitchFamily="2" charset="-122"/>
            </a:endParaRPr>
          </a:p>
          <a:p>
            <a:pPr>
              <a:lnSpc>
                <a:spcPct val="150000"/>
              </a:lnSpc>
            </a:pPr>
            <a:r>
              <a:rPr lang="zh-CN" altLang="en-US" sz="3200" b="1" dirty="0">
                <a:latin typeface="Times New Roman" panose="02020603050405020304" pitchFamily="18" charset="0"/>
                <a:ea typeface="SimSun" panose="02010600030101010101" pitchFamily="2" charset="-122"/>
              </a:rPr>
              <a:t>“</a:t>
            </a:r>
            <a:r>
              <a:rPr lang="en-SG" sz="3200" b="1" dirty="0">
                <a:latin typeface="Times New Roman" panose="02020603050405020304" pitchFamily="18" charset="0"/>
                <a:ea typeface="SimSun" panose="02010600030101010101" pitchFamily="2" charset="-122"/>
              </a:rPr>
              <a:t>人是无法知道任何客观真理</a:t>
            </a:r>
            <a:r>
              <a:rPr lang="zh-CN" altLang="en-US" sz="3200" b="1" dirty="0">
                <a:latin typeface="Times New Roman" panose="02020603050405020304" pitchFamily="18" charset="0"/>
                <a:ea typeface="SimSun" panose="02010600030101010101" pitchFamily="2" charset="-122"/>
              </a:rPr>
              <a:t>”</a:t>
            </a:r>
            <a:endParaRPr lang="en-SG" altLang="zh-CN" sz="3200" b="1" dirty="0">
              <a:latin typeface="Times New Roman" panose="02020603050405020304" pitchFamily="18" charset="0"/>
              <a:ea typeface="SimSun" panose="02010600030101010101" pitchFamily="2" charset="-122"/>
            </a:endParaRPr>
          </a:p>
          <a:p>
            <a:pPr>
              <a:lnSpc>
                <a:spcPct val="150000"/>
              </a:lnSpc>
            </a:pPr>
            <a:endParaRPr lang="en-SG" sz="3200" b="1" dirty="0">
              <a:latin typeface="Times New Roman" panose="02020603050405020304" pitchFamily="18" charset="0"/>
              <a:ea typeface="SimSun" panose="02010600030101010101" pitchFamily="2" charset="-122"/>
            </a:endParaRPr>
          </a:p>
          <a:p>
            <a:pPr>
              <a:lnSpc>
                <a:spcPct val="150000"/>
              </a:lnSpc>
            </a:pPr>
            <a:r>
              <a:rPr lang="zh-CN" altLang="en-US" sz="3200" b="1" dirty="0">
                <a:latin typeface="Times New Roman" panose="02020603050405020304" pitchFamily="18" charset="0"/>
                <a:ea typeface="SimSun" panose="02010600030101010101" pitchFamily="2" charset="-122"/>
              </a:rPr>
              <a:t>“人不需要启示”人也能够知道真相“真理”</a:t>
            </a:r>
            <a:endParaRPr lang="en-US" sz="3200">
              <a:latin typeface="SimHei" panose="02010609060101010101" pitchFamily="49" charset="-122"/>
              <a:ea typeface="SimHei" panose="02010609060101010101" pitchFamily="49" charset="-122"/>
            </a:endParaRPr>
          </a:p>
        </p:txBody>
      </p:sp>
    </p:spTree>
    <p:extLst>
      <p:ext uri="{BB962C8B-B14F-4D97-AF65-F5344CB8AC3E}">
        <p14:creationId xmlns:p14="http://schemas.microsoft.com/office/powerpoint/2010/main" val="10333066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01D14-F21A-5B4C-BA8E-498ACA380B18}"/>
              </a:ext>
            </a:extLst>
          </p:cNvPr>
          <p:cNvSpPr>
            <a:spLocks noGrp="1"/>
          </p:cNvSpPr>
          <p:nvPr>
            <p:ph type="title"/>
          </p:nvPr>
        </p:nvSpPr>
        <p:spPr>
          <a:xfrm>
            <a:off x="667298" y="1246720"/>
            <a:ext cx="5517192" cy="1400530"/>
          </a:xfrm>
        </p:spPr>
        <p:txBody>
          <a:bodyPr/>
          <a:lstStyle/>
          <a:p>
            <a:pPr algn="ctr"/>
            <a:r>
              <a:rPr lang="en-US" b="1" dirty="0" err="1">
                <a:solidFill>
                  <a:srgbClr val="00B0F0"/>
                </a:solidFill>
                <a:latin typeface="Hei" pitchFamily="2" charset="-122"/>
                <a:ea typeface="Hei" pitchFamily="2" charset="-122"/>
              </a:rPr>
              <a:t>受造物（自然</a:t>
            </a:r>
            <a:r>
              <a:rPr lang="en-US" b="1" dirty="0">
                <a:solidFill>
                  <a:srgbClr val="00B0F0"/>
                </a:solidFill>
                <a:latin typeface="Hei" pitchFamily="2" charset="-122"/>
                <a:ea typeface="Hei" pitchFamily="2" charset="-122"/>
              </a:rPr>
              <a:t>）</a:t>
            </a:r>
            <a:br>
              <a:rPr lang="en-US" b="1" dirty="0">
                <a:solidFill>
                  <a:srgbClr val="00B0F0"/>
                </a:solidFill>
                <a:latin typeface="Hei" pitchFamily="2" charset="-122"/>
                <a:ea typeface="Hei" pitchFamily="2" charset="-122"/>
              </a:rPr>
            </a:br>
            <a:r>
              <a:rPr lang="en-US" b="1" dirty="0" err="1">
                <a:solidFill>
                  <a:srgbClr val="00B0F0"/>
                </a:solidFill>
                <a:latin typeface="Hei" pitchFamily="2" charset="-122"/>
                <a:ea typeface="Hei" pitchFamily="2" charset="-122"/>
              </a:rPr>
              <a:t>用理性推理出的上帝</a:t>
            </a:r>
            <a:endParaRPr lang="en-US" b="1" dirty="0">
              <a:solidFill>
                <a:srgbClr val="00B0F0"/>
              </a:solidFill>
              <a:latin typeface="Hei" pitchFamily="2" charset="-122"/>
              <a:ea typeface="Hei" pitchFamily="2" charset="-122"/>
            </a:endParaRPr>
          </a:p>
        </p:txBody>
      </p:sp>
      <p:pic>
        <p:nvPicPr>
          <p:cNvPr id="4" name="Picture 3">
            <a:extLst>
              <a:ext uri="{FF2B5EF4-FFF2-40B4-BE49-F238E27FC236}">
                <a16:creationId xmlns:a16="http://schemas.microsoft.com/office/drawing/2014/main" id="{9A834419-760B-704B-AE00-7458BE999D73}"/>
              </a:ext>
            </a:extLst>
          </p:cNvPr>
          <p:cNvPicPr>
            <a:picLocks noChangeAspect="1"/>
          </p:cNvPicPr>
          <p:nvPr/>
        </p:nvPicPr>
        <p:blipFill>
          <a:blip r:embed="rId2"/>
          <a:stretch>
            <a:fillRect/>
          </a:stretch>
        </p:blipFill>
        <p:spPr>
          <a:xfrm>
            <a:off x="7003162" y="1923707"/>
            <a:ext cx="1505391" cy="973595"/>
          </a:xfrm>
          <a:prstGeom prst="rect">
            <a:avLst/>
          </a:prstGeom>
        </p:spPr>
      </p:pic>
      <p:sp>
        <p:nvSpPr>
          <p:cNvPr id="6" name="TextBox 5">
            <a:extLst>
              <a:ext uri="{FF2B5EF4-FFF2-40B4-BE49-F238E27FC236}">
                <a16:creationId xmlns:a16="http://schemas.microsoft.com/office/drawing/2014/main" id="{ED3B829D-064B-D74D-AB8F-0939D41EBAFA}"/>
              </a:ext>
            </a:extLst>
          </p:cNvPr>
          <p:cNvSpPr txBox="1"/>
          <p:nvPr/>
        </p:nvSpPr>
        <p:spPr>
          <a:xfrm>
            <a:off x="6819314" y="907441"/>
            <a:ext cx="2019502" cy="646331"/>
          </a:xfrm>
          <a:prstGeom prst="rect">
            <a:avLst/>
          </a:prstGeom>
          <a:noFill/>
        </p:spPr>
        <p:txBody>
          <a:bodyPr wrap="square" rtlCol="0">
            <a:spAutoFit/>
          </a:bodyPr>
          <a:lstStyle/>
          <a:p>
            <a:r>
              <a:rPr lang="en-US" dirty="0" err="1">
                <a:solidFill>
                  <a:srgbClr val="FFFF00"/>
                </a:solidFill>
              </a:rPr>
              <a:t>例如</a:t>
            </a:r>
            <a:endParaRPr lang="en-US" dirty="0">
              <a:solidFill>
                <a:srgbClr val="FFFF00"/>
              </a:solidFill>
            </a:endParaRPr>
          </a:p>
          <a:p>
            <a:r>
              <a:rPr lang="en-US" dirty="0" err="1"/>
              <a:t>蚂蚁企图解释人</a:t>
            </a:r>
            <a:endParaRPr lang="en-US" dirty="0"/>
          </a:p>
        </p:txBody>
      </p:sp>
      <p:pic>
        <p:nvPicPr>
          <p:cNvPr id="7" name="Picture 6">
            <a:extLst>
              <a:ext uri="{FF2B5EF4-FFF2-40B4-BE49-F238E27FC236}">
                <a16:creationId xmlns:a16="http://schemas.microsoft.com/office/drawing/2014/main" id="{7C6B01F3-6984-CF4D-B626-357469F0B812}"/>
              </a:ext>
            </a:extLst>
          </p:cNvPr>
          <p:cNvPicPr>
            <a:picLocks noChangeAspect="1"/>
          </p:cNvPicPr>
          <p:nvPr/>
        </p:nvPicPr>
        <p:blipFill>
          <a:blip r:embed="rId3"/>
          <a:stretch>
            <a:fillRect/>
          </a:stretch>
        </p:blipFill>
        <p:spPr>
          <a:xfrm>
            <a:off x="9642487" y="1206799"/>
            <a:ext cx="2338552" cy="2338552"/>
          </a:xfrm>
          <a:prstGeom prst="rect">
            <a:avLst/>
          </a:prstGeom>
        </p:spPr>
      </p:pic>
      <p:sp>
        <p:nvSpPr>
          <p:cNvPr id="8" name="Title 1">
            <a:extLst>
              <a:ext uri="{FF2B5EF4-FFF2-40B4-BE49-F238E27FC236}">
                <a16:creationId xmlns:a16="http://schemas.microsoft.com/office/drawing/2014/main" id="{2B23E408-A4A2-B640-91F6-2983649A48D6}"/>
              </a:ext>
            </a:extLst>
          </p:cNvPr>
          <p:cNvSpPr txBox="1">
            <a:spLocks/>
          </p:cNvSpPr>
          <p:nvPr/>
        </p:nvSpPr>
        <p:spPr>
          <a:xfrm>
            <a:off x="210961" y="0"/>
            <a:ext cx="5064733" cy="1400530"/>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b="1" dirty="0" err="1">
                <a:solidFill>
                  <a:srgbClr val="FFC000"/>
                </a:solidFill>
                <a:highlight>
                  <a:srgbClr val="000000"/>
                </a:highlight>
                <a:latin typeface="Hei" pitchFamily="2" charset="-122"/>
                <a:ea typeface="Hei" pitchFamily="2" charset="-122"/>
              </a:rPr>
              <a:t>理性推论</a:t>
            </a:r>
            <a:r>
              <a:rPr lang="en-US" b="1" dirty="0">
                <a:solidFill>
                  <a:srgbClr val="FFC000"/>
                </a:solidFill>
                <a:highlight>
                  <a:srgbClr val="000000"/>
                </a:highlight>
                <a:latin typeface="Hei" pitchFamily="2" charset="-122"/>
                <a:ea typeface="Hei" pitchFamily="2" charset="-122"/>
              </a:rPr>
              <a:t> vs </a:t>
            </a:r>
            <a:r>
              <a:rPr lang="en-US" b="1" dirty="0" err="1">
                <a:solidFill>
                  <a:srgbClr val="FFC000"/>
                </a:solidFill>
                <a:highlight>
                  <a:srgbClr val="000000"/>
                </a:highlight>
                <a:latin typeface="Hei" pitchFamily="2" charset="-122"/>
                <a:ea typeface="Hei" pitchFamily="2" charset="-122"/>
              </a:rPr>
              <a:t>启示</a:t>
            </a:r>
            <a:br>
              <a:rPr lang="en-US" b="1" dirty="0">
                <a:solidFill>
                  <a:srgbClr val="FFFF00"/>
                </a:solidFill>
                <a:latin typeface="Hei" pitchFamily="2" charset="-122"/>
                <a:ea typeface="Hei" pitchFamily="2" charset="-122"/>
              </a:rPr>
            </a:br>
            <a:endParaRPr lang="en-US" b="1" dirty="0">
              <a:solidFill>
                <a:srgbClr val="FFFF00"/>
              </a:solidFill>
              <a:latin typeface="Hei" pitchFamily="2" charset="-122"/>
              <a:ea typeface="Hei" pitchFamily="2" charset="-122"/>
            </a:endParaRPr>
          </a:p>
        </p:txBody>
      </p:sp>
      <p:sp>
        <p:nvSpPr>
          <p:cNvPr id="9" name="Right Arrow 8">
            <a:extLst>
              <a:ext uri="{FF2B5EF4-FFF2-40B4-BE49-F238E27FC236}">
                <a16:creationId xmlns:a16="http://schemas.microsoft.com/office/drawing/2014/main" id="{1602E9E0-08A6-C041-8E2B-5C75AF2BE60D}"/>
              </a:ext>
            </a:extLst>
          </p:cNvPr>
          <p:cNvSpPr/>
          <p:nvPr/>
        </p:nvSpPr>
        <p:spPr>
          <a:xfrm>
            <a:off x="8560395" y="2133759"/>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D07E71D3-1103-E04F-94C8-1E8D58E14F73}"/>
              </a:ext>
            </a:extLst>
          </p:cNvPr>
          <p:cNvCxnSpPr/>
          <p:nvPr/>
        </p:nvCxnSpPr>
        <p:spPr>
          <a:xfrm flipV="1">
            <a:off x="4609" y="3514374"/>
            <a:ext cx="12192000" cy="91440"/>
          </a:xfrm>
          <a:prstGeom prst="line">
            <a:avLst/>
          </a:prstGeom>
          <a:ln w="63500"/>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19B89E68-35D0-DE45-A2C2-16D8CA1CC4D1}"/>
              </a:ext>
            </a:extLst>
          </p:cNvPr>
          <p:cNvPicPr>
            <a:picLocks noChangeAspect="1"/>
          </p:cNvPicPr>
          <p:nvPr/>
        </p:nvPicPr>
        <p:blipFill>
          <a:blip r:embed="rId3"/>
          <a:stretch>
            <a:fillRect/>
          </a:stretch>
        </p:blipFill>
        <p:spPr>
          <a:xfrm>
            <a:off x="10507631" y="5305125"/>
            <a:ext cx="608264" cy="608264"/>
          </a:xfrm>
          <a:prstGeom prst="rect">
            <a:avLst/>
          </a:prstGeom>
        </p:spPr>
      </p:pic>
      <p:pic>
        <p:nvPicPr>
          <p:cNvPr id="14" name="Picture 13">
            <a:extLst>
              <a:ext uri="{FF2B5EF4-FFF2-40B4-BE49-F238E27FC236}">
                <a16:creationId xmlns:a16="http://schemas.microsoft.com/office/drawing/2014/main" id="{BABE8C2B-F1BC-CD48-AE2D-6EA28B201C36}"/>
              </a:ext>
            </a:extLst>
          </p:cNvPr>
          <p:cNvPicPr>
            <a:picLocks noChangeAspect="1"/>
          </p:cNvPicPr>
          <p:nvPr/>
        </p:nvPicPr>
        <p:blipFill rotWithShape="1">
          <a:blip r:embed="rId4"/>
          <a:srcRect l="18707" r="18965"/>
          <a:stretch/>
        </p:blipFill>
        <p:spPr>
          <a:xfrm>
            <a:off x="6600867" y="4061877"/>
            <a:ext cx="2532993" cy="2286000"/>
          </a:xfrm>
          <a:prstGeom prst="rect">
            <a:avLst/>
          </a:prstGeom>
        </p:spPr>
      </p:pic>
      <p:sp>
        <p:nvSpPr>
          <p:cNvPr id="15" name="Right Arrow 14">
            <a:extLst>
              <a:ext uri="{FF2B5EF4-FFF2-40B4-BE49-F238E27FC236}">
                <a16:creationId xmlns:a16="http://schemas.microsoft.com/office/drawing/2014/main" id="{C3D31EAA-A5CD-1E46-BF19-6D9D28F202E4}"/>
              </a:ext>
            </a:extLst>
          </p:cNvPr>
          <p:cNvSpPr/>
          <p:nvPr/>
        </p:nvSpPr>
        <p:spPr>
          <a:xfrm>
            <a:off x="9237544" y="5314278"/>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itle 1">
            <a:extLst>
              <a:ext uri="{FF2B5EF4-FFF2-40B4-BE49-F238E27FC236}">
                <a16:creationId xmlns:a16="http://schemas.microsoft.com/office/drawing/2014/main" id="{102E9509-9A14-334D-ABAD-EA2C55CC6E8E}"/>
              </a:ext>
            </a:extLst>
          </p:cNvPr>
          <p:cNvSpPr txBox="1">
            <a:spLocks/>
          </p:cNvSpPr>
          <p:nvPr/>
        </p:nvSpPr>
        <p:spPr>
          <a:xfrm>
            <a:off x="338198" y="4692853"/>
            <a:ext cx="5064733" cy="1400530"/>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b="1" dirty="0" err="1">
                <a:solidFill>
                  <a:srgbClr val="FFFF00"/>
                </a:solidFill>
                <a:latin typeface="Hei" pitchFamily="2" charset="-122"/>
                <a:ea typeface="Hei" pitchFamily="2" charset="-122"/>
              </a:rPr>
              <a:t>创造者</a:t>
            </a:r>
            <a:r>
              <a:rPr lang="en-US" b="1" dirty="0">
                <a:solidFill>
                  <a:srgbClr val="FFFF00"/>
                </a:solidFill>
                <a:latin typeface="Hei" pitchFamily="2" charset="-122"/>
                <a:ea typeface="Hei" pitchFamily="2" charset="-122"/>
              </a:rPr>
              <a:t> </a:t>
            </a:r>
          </a:p>
          <a:p>
            <a:pPr algn="ctr"/>
            <a:r>
              <a:rPr lang="en-US" b="1" dirty="0" err="1">
                <a:solidFill>
                  <a:srgbClr val="FFFF00"/>
                </a:solidFill>
                <a:latin typeface="Hei" pitchFamily="2" charset="-122"/>
                <a:ea typeface="Hei" pitchFamily="2" charset="-122"/>
              </a:rPr>
              <a:t>向人启示自己</a:t>
            </a:r>
            <a:br>
              <a:rPr lang="en-US" b="1" dirty="0">
                <a:solidFill>
                  <a:srgbClr val="FFFF00"/>
                </a:solidFill>
                <a:latin typeface="Hei" pitchFamily="2" charset="-122"/>
                <a:ea typeface="Hei" pitchFamily="2" charset="-122"/>
              </a:rPr>
            </a:br>
            <a:endParaRPr lang="en-US" b="1" dirty="0">
              <a:solidFill>
                <a:srgbClr val="FFFF00"/>
              </a:solidFill>
              <a:latin typeface="Hei" pitchFamily="2" charset="-122"/>
              <a:ea typeface="Hei" pitchFamily="2" charset="-122"/>
            </a:endParaRPr>
          </a:p>
        </p:txBody>
      </p:sp>
    </p:spTree>
    <p:extLst>
      <p:ext uri="{BB962C8B-B14F-4D97-AF65-F5344CB8AC3E}">
        <p14:creationId xmlns:p14="http://schemas.microsoft.com/office/powerpoint/2010/main" val="10155883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CC8D252-8044-458D-A776-6A5833FEFD2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4" name="Picture 13">
            <a:extLst>
              <a:ext uri="{FF2B5EF4-FFF2-40B4-BE49-F238E27FC236}">
                <a16:creationId xmlns:a16="http://schemas.microsoft.com/office/drawing/2014/main" id="{E884AA69-7728-499C-8FA7-A3FCA738EB7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a:extLst>
              <a:ext uri="{FF2B5EF4-FFF2-40B4-BE49-F238E27FC236}">
                <a16:creationId xmlns:a16="http://schemas.microsoft.com/office/drawing/2014/main" id="{79760FB8-CC91-426C-9EF3-A58786866B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8" name="Picture 17">
            <a:extLst>
              <a:ext uri="{FF2B5EF4-FFF2-40B4-BE49-F238E27FC236}">
                <a16:creationId xmlns:a16="http://schemas.microsoft.com/office/drawing/2014/main" id="{CE274F2C-FBD9-4A60-B6A0-FB7532F599F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20" name="Picture 19">
            <a:extLst>
              <a:ext uri="{FF2B5EF4-FFF2-40B4-BE49-F238E27FC236}">
                <a16:creationId xmlns:a16="http://schemas.microsoft.com/office/drawing/2014/main" id="{D543DFE3-F007-48D9-A223-F7351802D47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2" name="Rectangle 21">
            <a:extLst>
              <a:ext uri="{FF2B5EF4-FFF2-40B4-BE49-F238E27FC236}">
                <a16:creationId xmlns:a16="http://schemas.microsoft.com/office/drawing/2014/main" id="{09E7EBD1-9868-4F2F-B4FF-A89B93CFB6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4" name="Rectangle 23">
            <a:extLst>
              <a:ext uri="{FF2B5EF4-FFF2-40B4-BE49-F238E27FC236}">
                <a16:creationId xmlns:a16="http://schemas.microsoft.com/office/drawing/2014/main" id="{B84B712E-6BBF-4241-BAB7-D7E064B173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F5F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6" name="Rectangle 25">
            <a:extLst>
              <a:ext uri="{FF2B5EF4-FFF2-40B4-BE49-F238E27FC236}">
                <a16:creationId xmlns:a16="http://schemas.microsoft.com/office/drawing/2014/main" id="{D22F3D4E-E5F5-4623-B278-D7E30BEF9D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erson in a suit&#10;&#10;Description automatically generated with medium confidence">
            <a:extLst>
              <a:ext uri="{FF2B5EF4-FFF2-40B4-BE49-F238E27FC236}">
                <a16:creationId xmlns:a16="http://schemas.microsoft.com/office/drawing/2014/main" id="{53DC4508-A1F5-FA4D-8721-C1CEA3840178}"/>
              </a:ext>
            </a:extLst>
          </p:cNvPr>
          <p:cNvPicPr>
            <a:picLocks noChangeAspect="1"/>
          </p:cNvPicPr>
          <p:nvPr/>
        </p:nvPicPr>
        <p:blipFill>
          <a:blip r:embed="rId6"/>
          <a:stretch>
            <a:fillRect/>
          </a:stretch>
        </p:blipFill>
        <p:spPr>
          <a:xfrm>
            <a:off x="1421020" y="643467"/>
            <a:ext cx="3579409" cy="5571066"/>
          </a:xfrm>
          <a:prstGeom prst="rect">
            <a:avLst/>
          </a:prstGeom>
        </p:spPr>
      </p:pic>
      <p:sp useBgFill="1">
        <p:nvSpPr>
          <p:cNvPr id="28" name="Rectangle 27">
            <a:extLst>
              <a:ext uri="{FF2B5EF4-FFF2-40B4-BE49-F238E27FC236}">
                <a16:creationId xmlns:a16="http://schemas.microsoft.com/office/drawing/2014/main" id="{7B7F5E51-5BF8-4198-AD70-78D94F3A94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74979"/>
            <a:ext cx="5458121" cy="5897880"/>
          </a:xfrm>
          <a:prstGeom prst="rect">
            <a:avLst/>
          </a:prstGeom>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25909746"/>
      </p:ext>
    </p:extLst>
  </p:cSld>
  <p:clrMapOvr>
    <a:overrideClrMapping bg1="lt1" tx1="dk1" bg2="lt2" tx2="dk2" accent1="accent1" accent2="accent2" accent3="accent3" accent4="accent4" accent5="accent5" accent6="accent6" hlink="hlink" folHlink="folHlink"/>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59B38-382F-2746-8FE1-98A36880A097}"/>
              </a:ext>
            </a:extLst>
          </p:cNvPr>
          <p:cNvSpPr>
            <a:spLocks noGrp="1"/>
          </p:cNvSpPr>
          <p:nvPr>
            <p:ph type="title"/>
          </p:nvPr>
        </p:nvSpPr>
        <p:spPr>
          <a:xfrm>
            <a:off x="873662" y="2851052"/>
            <a:ext cx="10444676" cy="1400530"/>
          </a:xfrm>
        </p:spPr>
        <p:txBody>
          <a:bodyPr/>
          <a:lstStyle/>
          <a:p>
            <a:r>
              <a:rPr lang="zh-CN" altLang="en-US" b="1" dirty="0"/>
              <a:t>神无法测度不是无法认识祂 </a:t>
            </a:r>
            <a:br>
              <a:rPr lang="en-SG" altLang="zh-CN" b="1" dirty="0"/>
            </a:br>
            <a:r>
              <a:rPr lang="en-US" sz="1800" b="1" dirty="0"/>
              <a:t>Incomprehensibility is not inapprehensibility </a:t>
            </a:r>
            <a:endParaRPr lang="en-SG" dirty="0"/>
          </a:p>
        </p:txBody>
      </p:sp>
    </p:spTree>
    <p:extLst>
      <p:ext uri="{BB962C8B-B14F-4D97-AF65-F5344CB8AC3E}">
        <p14:creationId xmlns:p14="http://schemas.microsoft.com/office/powerpoint/2010/main" val="36022671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2CBA58-E081-FFD1-7A56-8A449A3483B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B1A250F-92E4-2EA2-8B84-119007770D99}"/>
              </a:ext>
            </a:extLst>
          </p:cNvPr>
          <p:cNvSpPr>
            <a:spLocks noGrp="1"/>
          </p:cNvSpPr>
          <p:nvPr>
            <p:ph type="title"/>
          </p:nvPr>
        </p:nvSpPr>
        <p:spPr>
          <a:xfrm>
            <a:off x="380640" y="214178"/>
            <a:ext cx="10444676" cy="1400530"/>
          </a:xfrm>
        </p:spPr>
        <p:txBody>
          <a:bodyPr/>
          <a:lstStyle/>
          <a:p>
            <a:r>
              <a:rPr lang="zh-CN" altLang="en-US" b="1" dirty="0">
                <a:solidFill>
                  <a:srgbClr val="FFFF00"/>
                </a:solidFill>
              </a:rPr>
              <a:t>神无法测度不是无法认识祂 </a:t>
            </a:r>
            <a:r>
              <a:rPr lang="en-US" sz="1800" b="1" dirty="0">
                <a:solidFill>
                  <a:srgbClr val="FFFF00"/>
                </a:solidFill>
              </a:rPr>
              <a:t>Incomprehensibility is not inapprehensibility </a:t>
            </a:r>
            <a:endParaRPr lang="en-SG" dirty="0">
              <a:solidFill>
                <a:srgbClr val="FFFF00"/>
              </a:solidFill>
            </a:endParaRPr>
          </a:p>
        </p:txBody>
      </p:sp>
      <p:sp>
        <p:nvSpPr>
          <p:cNvPr id="3" name="Content Placeholder 2">
            <a:extLst>
              <a:ext uri="{FF2B5EF4-FFF2-40B4-BE49-F238E27FC236}">
                <a16:creationId xmlns:a16="http://schemas.microsoft.com/office/drawing/2014/main" id="{0B0D9173-943F-19CE-CF42-7D40C64213EB}"/>
              </a:ext>
            </a:extLst>
          </p:cNvPr>
          <p:cNvSpPr>
            <a:spLocks noGrp="1"/>
          </p:cNvSpPr>
          <p:nvPr>
            <p:ph idx="1"/>
          </p:nvPr>
        </p:nvSpPr>
        <p:spPr>
          <a:xfrm>
            <a:off x="60960" y="1199656"/>
            <a:ext cx="11961628" cy="5692632"/>
          </a:xfrm>
        </p:spPr>
        <p:txBody>
          <a:bodyPr>
            <a:normAutofit/>
          </a:bodyPr>
          <a:lstStyle/>
          <a:p>
            <a:pPr marL="0" indent="0">
              <a:lnSpc>
                <a:spcPct val="160000"/>
              </a:lnSpc>
              <a:spcBef>
                <a:spcPts val="0"/>
              </a:spcBef>
              <a:buNone/>
            </a:pPr>
            <a:r>
              <a:rPr lang="zh-CN" altLang="en-US" sz="3200" dirty="0">
                <a:latin typeface="Songti TC" panose="02010600040101010101" pitchFamily="2" charset="-120"/>
                <a:ea typeface="Songti TC" panose="02010600040101010101" pitchFamily="2" charset="-120"/>
              </a:rPr>
              <a:t>休谟 </a:t>
            </a:r>
            <a:r>
              <a:rPr lang="en-US" sz="3200" dirty="0">
                <a:latin typeface="Songti TC" panose="02010600040101010101" pitchFamily="2" charset="-120"/>
                <a:ea typeface="Songti TC" panose="02010600040101010101" pitchFamily="2" charset="-120"/>
              </a:rPr>
              <a:t>Hume </a:t>
            </a:r>
            <a:r>
              <a:rPr lang="en-US" dirty="0">
                <a:latin typeface="Songti TC" panose="02010600040101010101" pitchFamily="2" charset="-120"/>
                <a:ea typeface="Songti TC" panose="02010600040101010101" pitchFamily="2" charset="-120"/>
              </a:rPr>
              <a:t>– our knowledge is limited to sense perception  </a:t>
            </a:r>
            <a:r>
              <a:rPr lang="zh-CN" altLang="en-US" sz="3200" dirty="0">
                <a:latin typeface="Songti TC" panose="02010600040101010101" pitchFamily="2" charset="-120"/>
                <a:ea typeface="Songti TC" panose="02010600040101010101" pitchFamily="2" charset="-120"/>
              </a:rPr>
              <a:t>人的知识</a:t>
            </a:r>
            <a:r>
              <a:rPr lang="zh-CN" altLang="en-US" sz="3200" dirty="0">
                <a:solidFill>
                  <a:srgbClr val="FFC000"/>
                </a:solidFill>
                <a:latin typeface="Songti TC" panose="02010600040101010101" pitchFamily="2" charset="-120"/>
                <a:ea typeface="Songti TC" panose="02010600040101010101" pitchFamily="2" charset="-120"/>
              </a:rPr>
              <a:t>被感官限制 </a:t>
            </a:r>
            <a:endParaRPr lang="en-SG" altLang="zh-CN" sz="3200" dirty="0">
              <a:solidFill>
                <a:srgbClr val="FFC000"/>
              </a:solidFill>
              <a:latin typeface="Songti TC" panose="02010600040101010101" pitchFamily="2" charset="-120"/>
              <a:ea typeface="Songti TC" panose="02010600040101010101" pitchFamily="2" charset="-120"/>
            </a:endParaRPr>
          </a:p>
          <a:p>
            <a:pPr marL="0" indent="0">
              <a:lnSpc>
                <a:spcPct val="160000"/>
              </a:lnSpc>
              <a:spcBef>
                <a:spcPts val="0"/>
              </a:spcBef>
              <a:buNone/>
            </a:pPr>
            <a:r>
              <a:rPr lang="en-SG" sz="1200" b="1" dirty="0"/>
              <a:t>empiricism</a:t>
            </a:r>
            <a:r>
              <a:rPr lang="zh-CN" altLang="en-US" sz="1200" b="1" dirty="0"/>
              <a:t> </a:t>
            </a:r>
            <a:r>
              <a:rPr lang="zh-CN" altLang="en-US" sz="2800" b="1" dirty="0"/>
              <a:t>经验主义</a:t>
            </a:r>
            <a:endParaRPr lang="en-SG" altLang="zh-CN" sz="1200" dirty="0"/>
          </a:p>
          <a:p>
            <a:pPr marL="0" indent="0">
              <a:lnSpc>
                <a:spcPct val="160000"/>
              </a:lnSpc>
              <a:spcBef>
                <a:spcPts val="0"/>
              </a:spcBef>
              <a:buNone/>
            </a:pPr>
            <a:r>
              <a:rPr lang="zh-CN" altLang="en-US" sz="2800" dirty="0">
                <a:latin typeface="SimHei" panose="02010609060101010101" pitchFamily="49" charset="-122"/>
                <a:ea typeface="SimHei" panose="02010609060101010101" pitchFamily="49" charset="-122"/>
              </a:rPr>
              <a:t>所有在理性上可被接受的信念或命题，</a:t>
            </a:r>
            <a:r>
              <a:rPr lang="zh-CN" altLang="en-US" sz="2800" dirty="0">
                <a:solidFill>
                  <a:srgbClr val="FFC000"/>
                </a:solidFill>
                <a:latin typeface="SimHei" panose="02010609060101010101" pitchFamily="49" charset="-122"/>
                <a:ea typeface="SimHei" panose="02010609060101010101" pitchFamily="49" charset="-122"/>
              </a:rPr>
              <a:t>只有通过经验</a:t>
            </a:r>
            <a:r>
              <a:rPr lang="zh-CN" altLang="en-US" sz="2800" dirty="0">
                <a:latin typeface="SimHei" panose="02010609060101010101" pitchFamily="49" charset="-122"/>
                <a:ea typeface="SimHei" panose="02010609060101010101" pitchFamily="49" charset="-122"/>
              </a:rPr>
              <a:t>才能被证明或得知。</a:t>
            </a:r>
            <a:endParaRPr lang="en-SG" altLang="zh-CN" sz="1800" dirty="0">
              <a:latin typeface="SimHei" panose="02010609060101010101" pitchFamily="49" charset="-122"/>
              <a:ea typeface="SimHei" panose="02010609060101010101" pitchFamily="49" charset="-122"/>
            </a:endParaRPr>
          </a:p>
          <a:p>
            <a:pPr marL="0" indent="0">
              <a:lnSpc>
                <a:spcPct val="160000"/>
              </a:lnSpc>
              <a:spcBef>
                <a:spcPts val="0"/>
              </a:spcBef>
              <a:buNone/>
            </a:pPr>
            <a:r>
              <a:rPr lang="en-US" noProof="0" dirty="0"/>
              <a:t>all rationally acceptable beliefs or propositions are justifiable or knowable only through experience. </a:t>
            </a:r>
            <a:endParaRPr lang="en-SG" altLang="zh-CN" dirty="0">
              <a:solidFill>
                <a:srgbClr val="FFC000"/>
              </a:solidFill>
              <a:latin typeface="SimHei" panose="02010609060101010101" pitchFamily="49" charset="-122"/>
              <a:ea typeface="SimHei" panose="02010609060101010101" pitchFamily="49" charset="-122"/>
            </a:endParaRPr>
          </a:p>
          <a:p>
            <a:pPr>
              <a:lnSpc>
                <a:spcPct val="160000"/>
              </a:lnSpc>
              <a:spcBef>
                <a:spcPts val="0"/>
              </a:spcBef>
            </a:pPr>
            <a:endParaRPr lang="en-US" sz="3700" dirty="0">
              <a:latin typeface="Songti TC" panose="02010600040101010101" pitchFamily="2" charset="-120"/>
              <a:ea typeface="Songti TC" panose="02010600040101010101" pitchFamily="2" charset="-120"/>
            </a:endParaRPr>
          </a:p>
        </p:txBody>
      </p:sp>
      <p:pic>
        <p:nvPicPr>
          <p:cNvPr id="4" name="Picture 3">
            <a:extLst>
              <a:ext uri="{FF2B5EF4-FFF2-40B4-BE49-F238E27FC236}">
                <a16:creationId xmlns:a16="http://schemas.microsoft.com/office/drawing/2014/main" id="{9F025C46-0488-3A72-6800-D7A51AA17188}"/>
              </a:ext>
            </a:extLst>
          </p:cNvPr>
          <p:cNvPicPr>
            <a:picLocks noChangeAspect="1"/>
          </p:cNvPicPr>
          <p:nvPr/>
        </p:nvPicPr>
        <p:blipFill>
          <a:blip r:embed="rId3"/>
          <a:stretch>
            <a:fillRect/>
          </a:stretch>
        </p:blipFill>
        <p:spPr>
          <a:xfrm>
            <a:off x="11142888" y="97517"/>
            <a:ext cx="988152" cy="1400530"/>
          </a:xfrm>
          <a:prstGeom prst="rect">
            <a:avLst/>
          </a:prstGeom>
        </p:spPr>
      </p:pic>
      <p:pic>
        <p:nvPicPr>
          <p:cNvPr id="6" name="Picture 5">
            <a:extLst>
              <a:ext uri="{FF2B5EF4-FFF2-40B4-BE49-F238E27FC236}">
                <a16:creationId xmlns:a16="http://schemas.microsoft.com/office/drawing/2014/main" id="{CD21DBC2-C77E-74FC-7E9F-EC20447FBA8C}"/>
              </a:ext>
            </a:extLst>
          </p:cNvPr>
          <p:cNvPicPr>
            <a:picLocks noChangeAspect="1"/>
          </p:cNvPicPr>
          <p:nvPr/>
        </p:nvPicPr>
        <p:blipFill>
          <a:blip r:embed="rId4"/>
          <a:stretch>
            <a:fillRect/>
          </a:stretch>
        </p:blipFill>
        <p:spPr>
          <a:xfrm>
            <a:off x="2288769" y="4011684"/>
            <a:ext cx="1449599" cy="1449599"/>
          </a:xfrm>
          <a:prstGeom prst="rect">
            <a:avLst/>
          </a:prstGeom>
        </p:spPr>
      </p:pic>
      <p:pic>
        <p:nvPicPr>
          <p:cNvPr id="7" name="Picture 6">
            <a:extLst>
              <a:ext uri="{FF2B5EF4-FFF2-40B4-BE49-F238E27FC236}">
                <a16:creationId xmlns:a16="http://schemas.microsoft.com/office/drawing/2014/main" id="{CA4D15DF-0562-0A85-4324-B647D5AC95AC}"/>
              </a:ext>
            </a:extLst>
          </p:cNvPr>
          <p:cNvPicPr>
            <a:picLocks noChangeAspect="1"/>
          </p:cNvPicPr>
          <p:nvPr/>
        </p:nvPicPr>
        <p:blipFill>
          <a:blip r:embed="rId5"/>
          <a:stretch>
            <a:fillRect/>
          </a:stretch>
        </p:blipFill>
        <p:spPr>
          <a:xfrm>
            <a:off x="4128597" y="4045972"/>
            <a:ext cx="2948762" cy="1538271"/>
          </a:xfrm>
          <a:prstGeom prst="rect">
            <a:avLst/>
          </a:prstGeom>
        </p:spPr>
      </p:pic>
      <p:sp>
        <p:nvSpPr>
          <p:cNvPr id="8" name="TextBox 7">
            <a:extLst>
              <a:ext uri="{FF2B5EF4-FFF2-40B4-BE49-F238E27FC236}">
                <a16:creationId xmlns:a16="http://schemas.microsoft.com/office/drawing/2014/main" id="{54EFBD01-6671-4CE2-3341-DC1BE951762D}"/>
              </a:ext>
            </a:extLst>
          </p:cNvPr>
          <p:cNvSpPr txBox="1"/>
          <p:nvPr/>
        </p:nvSpPr>
        <p:spPr>
          <a:xfrm>
            <a:off x="4343180" y="4283773"/>
            <a:ext cx="1851789" cy="369332"/>
          </a:xfrm>
          <a:prstGeom prst="rect">
            <a:avLst/>
          </a:prstGeom>
          <a:noFill/>
        </p:spPr>
        <p:txBody>
          <a:bodyPr wrap="none" rtlCol="0">
            <a:spAutoFit/>
          </a:bodyPr>
          <a:lstStyle/>
          <a:p>
            <a:r>
              <a:rPr lang="en-US"/>
              <a:t>回到</a:t>
            </a:r>
            <a:r>
              <a:rPr lang="en-US" altLang="zh-CN"/>
              <a:t>2000</a:t>
            </a:r>
            <a:r>
              <a:rPr lang="zh-CN" altLang="en-US"/>
              <a:t>年前？</a:t>
            </a:r>
            <a:endParaRPr lang="en-US"/>
          </a:p>
        </p:txBody>
      </p:sp>
      <p:sp>
        <p:nvSpPr>
          <p:cNvPr id="9" name="TextBox 8">
            <a:extLst>
              <a:ext uri="{FF2B5EF4-FFF2-40B4-BE49-F238E27FC236}">
                <a16:creationId xmlns:a16="http://schemas.microsoft.com/office/drawing/2014/main" id="{585FF19B-F3F4-E527-8834-CCA1723A84BE}"/>
              </a:ext>
            </a:extLst>
          </p:cNvPr>
          <p:cNvSpPr txBox="1"/>
          <p:nvPr/>
        </p:nvSpPr>
        <p:spPr>
          <a:xfrm>
            <a:off x="563760" y="5709880"/>
            <a:ext cx="7301999" cy="830997"/>
          </a:xfrm>
          <a:prstGeom prst="rect">
            <a:avLst/>
          </a:prstGeom>
          <a:noFill/>
        </p:spPr>
        <p:txBody>
          <a:bodyPr wrap="none" rtlCol="0">
            <a:spAutoFit/>
          </a:bodyPr>
          <a:lstStyle/>
          <a:p>
            <a:pPr marL="342900" indent="-342900">
              <a:buFont typeface="Arial" panose="020B0604020202020204" pitchFamily="34" charset="0"/>
              <a:buChar char="•"/>
            </a:pPr>
            <a:r>
              <a:rPr lang="en-US" sz="2400" dirty="0" err="1"/>
              <a:t>首先他所提出的这理论</a:t>
            </a:r>
            <a:r>
              <a:rPr lang="zh-CN" altLang="en-US" sz="2400" dirty="0"/>
              <a:t>，</a:t>
            </a:r>
            <a:r>
              <a:rPr lang="en-US" sz="2400" dirty="0" err="1"/>
              <a:t>能够被感官经历证实</a:t>
            </a:r>
            <a:r>
              <a:rPr lang="zh-CN" altLang="en-US" sz="2400" dirty="0"/>
              <a:t>？</a:t>
            </a:r>
            <a:endParaRPr lang="en-US" sz="2400" dirty="0"/>
          </a:p>
          <a:p>
            <a:pPr marL="342900" indent="-342900">
              <a:buFont typeface="Arial" panose="020B0604020202020204" pitchFamily="34" charset="0"/>
              <a:buChar char="•"/>
            </a:pPr>
            <a:r>
              <a:rPr lang="en-US" sz="2400" dirty="0" err="1"/>
              <a:t>难到人无法感官经历发或验证到的就一定不存在</a:t>
            </a:r>
            <a:r>
              <a:rPr lang="zh-CN" altLang="en-US" sz="2400" dirty="0"/>
              <a:t>？</a:t>
            </a:r>
            <a:endParaRPr lang="en-US" sz="2400" dirty="0"/>
          </a:p>
        </p:txBody>
      </p:sp>
    </p:spTree>
    <p:extLst>
      <p:ext uri="{BB962C8B-B14F-4D97-AF65-F5344CB8AC3E}">
        <p14:creationId xmlns:p14="http://schemas.microsoft.com/office/powerpoint/2010/main" val="36313104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59B38-382F-2746-8FE1-98A36880A097}"/>
              </a:ext>
            </a:extLst>
          </p:cNvPr>
          <p:cNvSpPr>
            <a:spLocks noGrp="1"/>
          </p:cNvSpPr>
          <p:nvPr>
            <p:ph type="title"/>
          </p:nvPr>
        </p:nvSpPr>
        <p:spPr>
          <a:xfrm>
            <a:off x="380640" y="214178"/>
            <a:ext cx="10444676" cy="1400530"/>
          </a:xfrm>
        </p:spPr>
        <p:txBody>
          <a:bodyPr/>
          <a:lstStyle/>
          <a:p>
            <a:r>
              <a:rPr lang="zh-CN" altLang="en-US" b="1" dirty="0"/>
              <a:t>神无法测度不是无法知 </a:t>
            </a:r>
            <a:r>
              <a:rPr lang="en-US" sz="1800" b="1" dirty="0"/>
              <a:t>Incomprehensibility is not inapprehensibility </a:t>
            </a:r>
            <a:endParaRPr lang="en-SG" dirty="0"/>
          </a:p>
        </p:txBody>
      </p:sp>
      <p:sp>
        <p:nvSpPr>
          <p:cNvPr id="3" name="Content Placeholder 2">
            <a:extLst>
              <a:ext uri="{FF2B5EF4-FFF2-40B4-BE49-F238E27FC236}">
                <a16:creationId xmlns:a16="http://schemas.microsoft.com/office/drawing/2014/main" id="{B5B5838C-2CB8-624E-9E60-3C5342CEC004}"/>
              </a:ext>
            </a:extLst>
          </p:cNvPr>
          <p:cNvSpPr>
            <a:spLocks noGrp="1"/>
          </p:cNvSpPr>
          <p:nvPr>
            <p:ph idx="1"/>
          </p:nvPr>
        </p:nvSpPr>
        <p:spPr>
          <a:xfrm>
            <a:off x="60959" y="1165368"/>
            <a:ext cx="11092593" cy="5478454"/>
          </a:xfrm>
        </p:spPr>
        <p:txBody>
          <a:bodyPr>
            <a:normAutofit/>
          </a:bodyPr>
          <a:lstStyle/>
          <a:p>
            <a:pPr>
              <a:lnSpc>
                <a:spcPct val="160000"/>
              </a:lnSpc>
              <a:spcBef>
                <a:spcPts val="0"/>
              </a:spcBef>
            </a:pPr>
            <a:r>
              <a:rPr lang="en-US" sz="2400" dirty="0">
                <a:latin typeface="Songti TC" panose="02010600040101010101" pitchFamily="2" charset="-120"/>
                <a:ea typeface="Songti TC" panose="02010600040101010101" pitchFamily="2" charset="-120"/>
              </a:rPr>
              <a:t>Positivism </a:t>
            </a:r>
            <a:r>
              <a:rPr lang="zh-CN" altLang="en-US" sz="3600" dirty="0">
                <a:solidFill>
                  <a:srgbClr val="FFC000"/>
                </a:solidFill>
                <a:latin typeface="Songti TC" panose="02010600040101010101" pitchFamily="2" charset="-120"/>
                <a:ea typeface="Songti TC" panose="02010600040101010101" pitchFamily="2" charset="-120"/>
              </a:rPr>
              <a:t>实证主义 </a:t>
            </a:r>
            <a:r>
              <a:rPr lang="en-US" sz="2400" dirty="0">
                <a:latin typeface="Songti TC" panose="02010600040101010101" pitchFamily="2" charset="-120"/>
                <a:ea typeface="Songti TC" panose="02010600040101010101" pitchFamily="2" charset="-120"/>
              </a:rPr>
              <a:t>– can be establish by a certain kind of scientific method </a:t>
            </a:r>
            <a:r>
              <a:rPr lang="zh-CN" altLang="en-US" sz="3200" dirty="0">
                <a:latin typeface="Songti TC" panose="02010600040101010101" pitchFamily="2" charset="-120"/>
                <a:ea typeface="Songti TC" panose="02010600040101010101" pitchFamily="2" charset="-120"/>
              </a:rPr>
              <a:t>除了科学实证人无法得知</a:t>
            </a:r>
            <a:endParaRPr lang="en-SG" altLang="zh-CN" sz="3200" dirty="0">
              <a:latin typeface="Songti TC" panose="02010600040101010101" pitchFamily="2" charset="-120"/>
              <a:ea typeface="Songti TC" panose="02010600040101010101" pitchFamily="2" charset="-120"/>
            </a:endParaRPr>
          </a:p>
          <a:p>
            <a:pPr>
              <a:lnSpc>
                <a:spcPct val="160000"/>
              </a:lnSpc>
              <a:spcBef>
                <a:spcPts val="0"/>
              </a:spcBef>
            </a:pPr>
            <a:r>
              <a:rPr lang="zh-CN" altLang="en-US" sz="3200" dirty="0">
                <a:latin typeface="Songti TC" panose="02010600040101010101" pitchFamily="2" charset="-120"/>
                <a:ea typeface="Songti TC" panose="02010600040101010101" pitchFamily="2" charset="-120"/>
              </a:rPr>
              <a:t>实证主义本身能被科学证明吗？</a:t>
            </a:r>
            <a:endParaRPr lang="en-US" altLang="zh-CN" sz="3200" dirty="0">
              <a:latin typeface="Songti TC" panose="02010600040101010101" pitchFamily="2" charset="-120"/>
              <a:ea typeface="Songti TC" panose="02010600040101010101" pitchFamily="2" charset="-120"/>
            </a:endParaRPr>
          </a:p>
          <a:p>
            <a:pPr marL="0" indent="0">
              <a:lnSpc>
                <a:spcPct val="160000"/>
              </a:lnSpc>
              <a:spcBef>
                <a:spcPts val="0"/>
              </a:spcBef>
              <a:buNone/>
            </a:pPr>
            <a:endParaRPr lang="en-SG" altLang="zh-CN" sz="2400" dirty="0">
              <a:latin typeface="Songti TC" panose="02010600040101010101" pitchFamily="2" charset="-120"/>
              <a:ea typeface="Songti TC" panose="02010600040101010101" pitchFamily="2" charset="-120"/>
            </a:endParaRPr>
          </a:p>
          <a:p>
            <a:pPr>
              <a:lnSpc>
                <a:spcPct val="160000"/>
              </a:lnSpc>
              <a:spcBef>
                <a:spcPts val="0"/>
              </a:spcBef>
            </a:pPr>
            <a:r>
              <a:rPr lang="zh-CN" altLang="en-SG" sz="3600" dirty="0">
                <a:latin typeface="Songti TC" panose="02010600040101010101" pitchFamily="2" charset="-120"/>
                <a:ea typeface="Songti TC" panose="02010600040101010101" pitchFamily="2" charset="-120"/>
              </a:rPr>
              <a:t>因</a:t>
            </a:r>
            <a:r>
              <a:rPr lang="zh-CN" altLang="en-US" sz="3600" dirty="0">
                <a:latin typeface="Songti TC" panose="02010600040101010101" pitchFamily="2" charset="-120"/>
                <a:ea typeface="Songti TC" panose="02010600040101010101" pitchFamily="2" charset="-120"/>
              </a:rPr>
              <a:t>神无法被实证，那人</a:t>
            </a:r>
            <a:r>
              <a:rPr lang="zh-CN" altLang="en-SG" sz="3600" dirty="0">
                <a:latin typeface="Songti TC" panose="02010600040101010101" pitchFamily="2" charset="-120"/>
                <a:ea typeface="Songti TC" panose="02010600040101010101" pitchFamily="2" charset="-120"/>
              </a:rPr>
              <a:t>可能</a:t>
            </a:r>
            <a:r>
              <a:rPr lang="zh-CN" altLang="en-US" sz="3600" dirty="0">
                <a:latin typeface="Songti TC" panose="02010600040101010101" pitchFamily="2" charset="-120"/>
                <a:ea typeface="Songti TC" panose="02010600040101010101" pitchFamily="2" charset="-120"/>
              </a:rPr>
              <a:t>成为不可知论者 </a:t>
            </a:r>
            <a:r>
              <a:rPr lang="en-SG" altLang="zh-CN" sz="2400" dirty="0">
                <a:latin typeface="Songti TC" panose="02010600040101010101" pitchFamily="2" charset="-120"/>
                <a:ea typeface="Songti TC" panose="02010600040101010101" pitchFamily="2" charset="-120"/>
              </a:rPr>
              <a:t>Agnostic</a:t>
            </a:r>
          </a:p>
          <a:p>
            <a:pPr>
              <a:lnSpc>
                <a:spcPct val="160000"/>
              </a:lnSpc>
              <a:spcBef>
                <a:spcPts val="0"/>
              </a:spcBef>
            </a:pPr>
            <a:r>
              <a:rPr lang="zh-CN" altLang="en-US" sz="2800" dirty="0"/>
              <a:t>不可知论认为，对于上帝是否存在、终极实在或超自然的真理，人类无法确切知道。</a:t>
            </a:r>
            <a:endParaRPr lang="en-US" altLang="zh-CN" sz="4400" dirty="0">
              <a:latin typeface="Songti TC" panose="02010600040101010101" pitchFamily="2" charset="-120"/>
              <a:ea typeface="Songti TC" panose="02010600040101010101" pitchFamily="2" charset="-120"/>
            </a:endParaRPr>
          </a:p>
        </p:txBody>
      </p:sp>
    </p:spTree>
    <p:extLst>
      <p:ext uri="{BB962C8B-B14F-4D97-AF65-F5344CB8AC3E}">
        <p14:creationId xmlns:p14="http://schemas.microsoft.com/office/powerpoint/2010/main" val="30839959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59B38-382F-2746-8FE1-98A36880A097}"/>
              </a:ext>
            </a:extLst>
          </p:cNvPr>
          <p:cNvSpPr>
            <a:spLocks noGrp="1"/>
          </p:cNvSpPr>
          <p:nvPr>
            <p:ph type="title"/>
          </p:nvPr>
        </p:nvSpPr>
        <p:spPr>
          <a:xfrm>
            <a:off x="380640" y="214178"/>
            <a:ext cx="10444676" cy="1400530"/>
          </a:xfrm>
        </p:spPr>
        <p:txBody>
          <a:bodyPr/>
          <a:lstStyle/>
          <a:p>
            <a:r>
              <a:rPr lang="zh-CN" altLang="en-US" b="1" dirty="0"/>
              <a:t>神无法测度不是无法知 </a:t>
            </a:r>
            <a:r>
              <a:rPr lang="en-US" sz="1800" b="1" dirty="0"/>
              <a:t>Incomprehensibility is not inapprehensibility </a:t>
            </a:r>
            <a:endParaRPr lang="en-SG" dirty="0"/>
          </a:p>
        </p:txBody>
      </p:sp>
      <p:sp>
        <p:nvSpPr>
          <p:cNvPr id="3" name="Content Placeholder 2">
            <a:extLst>
              <a:ext uri="{FF2B5EF4-FFF2-40B4-BE49-F238E27FC236}">
                <a16:creationId xmlns:a16="http://schemas.microsoft.com/office/drawing/2014/main" id="{B5B5838C-2CB8-624E-9E60-3C5342CEC004}"/>
              </a:ext>
            </a:extLst>
          </p:cNvPr>
          <p:cNvSpPr>
            <a:spLocks noGrp="1"/>
          </p:cNvSpPr>
          <p:nvPr>
            <p:ph idx="1"/>
          </p:nvPr>
        </p:nvSpPr>
        <p:spPr>
          <a:xfrm>
            <a:off x="603275" y="914443"/>
            <a:ext cx="10985450" cy="5181600"/>
          </a:xfrm>
        </p:spPr>
        <p:txBody>
          <a:bodyPr>
            <a:normAutofit/>
          </a:bodyPr>
          <a:lstStyle/>
          <a:p>
            <a:pPr marL="0" indent="0">
              <a:buNone/>
            </a:pPr>
            <a:endParaRPr lang="en-SG" sz="3700" dirty="0">
              <a:latin typeface="Songti TC" panose="02010600040101010101" pitchFamily="2" charset="-120"/>
              <a:ea typeface="Songti TC" panose="02010600040101010101" pitchFamily="2" charset="-120"/>
            </a:endParaRPr>
          </a:p>
          <a:p>
            <a:r>
              <a:rPr lang="en-US" sz="3700" dirty="0">
                <a:latin typeface="Songti TC" panose="02010600040101010101" pitchFamily="2" charset="-120"/>
                <a:ea typeface="Songti TC" panose="02010600040101010101" pitchFamily="2" charset="-120"/>
              </a:rPr>
              <a:t>Kant – we can only know appearances or phenomena </a:t>
            </a:r>
            <a:r>
              <a:rPr lang="zh-CN" altLang="en-US" sz="3700" dirty="0">
                <a:latin typeface="Songti TC" panose="02010600040101010101" pitchFamily="2" charset="-120"/>
                <a:ea typeface="Songti TC" panose="02010600040101010101" pitchFamily="2" charset="-120"/>
              </a:rPr>
              <a:t>人只能认识“现象”与表面</a:t>
            </a:r>
            <a:endParaRPr lang="en-SG" altLang="zh-CN" sz="3700" dirty="0">
              <a:latin typeface="Songti TC" panose="02010600040101010101" pitchFamily="2" charset="-120"/>
              <a:ea typeface="Songti TC" panose="02010600040101010101" pitchFamily="2" charset="-120"/>
            </a:endParaRPr>
          </a:p>
          <a:p>
            <a:endParaRPr lang="en-SG" sz="3700" dirty="0">
              <a:latin typeface="Songti TC" panose="02010600040101010101" pitchFamily="2" charset="-120"/>
              <a:ea typeface="Songti TC" panose="02010600040101010101" pitchFamily="2" charset="-120"/>
            </a:endParaRPr>
          </a:p>
          <a:p>
            <a:r>
              <a:rPr lang="zh-CN" altLang="en-US" sz="3700" dirty="0">
                <a:latin typeface="Songti TC" panose="02010600040101010101" pitchFamily="2" charset="-120"/>
                <a:ea typeface="Songti TC" panose="02010600040101010101" pitchFamily="2" charset="-120"/>
              </a:rPr>
              <a:t>康德降低了人的认识论  </a:t>
            </a:r>
            <a:r>
              <a:rPr lang="en-US" dirty="0">
                <a:latin typeface="Songti TC" panose="02010600040101010101" pitchFamily="2" charset="-120"/>
                <a:ea typeface="Songti TC" panose="02010600040101010101" pitchFamily="2" charset="-120"/>
              </a:rPr>
              <a:t>Kant lowered the epistemology of man . It is not by rationalism </a:t>
            </a:r>
            <a:r>
              <a:rPr lang="en-US" sz="3700" dirty="0">
                <a:latin typeface="Songti TC" panose="02010600040101010101" pitchFamily="2" charset="-120"/>
                <a:ea typeface="Songti TC" panose="02010600040101010101" pitchFamily="2" charset="-120"/>
              </a:rPr>
              <a:t>否决</a:t>
            </a:r>
            <a:r>
              <a:rPr lang="zh-CN" altLang="en-US" sz="3700" dirty="0">
                <a:latin typeface="Songti TC" panose="02010600040101010101" pitchFamily="2" charset="-120"/>
                <a:ea typeface="Songti TC" panose="02010600040101010101" pitchFamily="2" charset="-120"/>
              </a:rPr>
              <a:t>理性主义</a:t>
            </a:r>
            <a:r>
              <a:rPr lang="en-US" dirty="0">
                <a:latin typeface="Songti TC" panose="02010600040101010101" pitchFamily="2" charset="-120"/>
                <a:ea typeface="Songti TC" panose="02010600040101010101" pitchFamily="2" charset="-120"/>
              </a:rPr>
              <a:t>and not by empiricism </a:t>
            </a:r>
            <a:r>
              <a:rPr lang="en-US" sz="3700" dirty="0">
                <a:latin typeface="Songti TC" panose="02010600040101010101" pitchFamily="2" charset="-120"/>
                <a:ea typeface="Songti TC" panose="02010600040101010101" pitchFamily="2" charset="-120"/>
              </a:rPr>
              <a:t>否决</a:t>
            </a:r>
            <a:r>
              <a:rPr lang="zh-CN" altLang="en-US" sz="3700" dirty="0">
                <a:latin typeface="Songti TC" panose="02010600040101010101" pitchFamily="2" charset="-120"/>
                <a:ea typeface="Songti TC" panose="02010600040101010101" pitchFamily="2" charset="-120"/>
              </a:rPr>
              <a:t>实验主义</a:t>
            </a:r>
            <a:br>
              <a:rPr lang="en-SG" altLang="zh-CN" sz="3700" dirty="0">
                <a:latin typeface="Songti TC" panose="02010600040101010101" pitchFamily="2" charset="-120"/>
                <a:ea typeface="Songti TC" panose="02010600040101010101" pitchFamily="2" charset="-120"/>
              </a:rPr>
            </a:br>
            <a:r>
              <a:rPr lang="en-US" sz="1800" dirty="0">
                <a:solidFill>
                  <a:srgbClr val="FFC000"/>
                </a:solidFill>
                <a:latin typeface="Songti TC" panose="02010600040101010101" pitchFamily="2" charset="-120"/>
                <a:ea typeface="Songti TC" panose="02010600040101010101" pitchFamily="2" charset="-120"/>
              </a:rPr>
              <a:t>but</a:t>
            </a:r>
            <a:r>
              <a:rPr lang="en-US" sz="3700" dirty="0">
                <a:solidFill>
                  <a:srgbClr val="FFC000"/>
                </a:solidFill>
                <a:latin typeface="Songti TC" panose="02010600040101010101" pitchFamily="2" charset="-120"/>
                <a:ea typeface="Songti TC" panose="02010600040101010101" pitchFamily="2" charset="-120"/>
              </a:rPr>
              <a:t> </a:t>
            </a:r>
            <a:r>
              <a:rPr lang="en-US" dirty="0">
                <a:solidFill>
                  <a:srgbClr val="FFC000"/>
                </a:solidFill>
                <a:latin typeface="Songti TC" panose="02010600040101010101" pitchFamily="2" charset="-120"/>
                <a:ea typeface="Songti TC" panose="02010600040101010101" pitchFamily="2" charset="-120"/>
              </a:rPr>
              <a:t>knowing only the phenomena </a:t>
            </a:r>
            <a:r>
              <a:rPr lang="en-US" sz="3700" b="1" u="sng" dirty="0">
                <a:solidFill>
                  <a:srgbClr val="FFC000"/>
                </a:solidFill>
                <a:latin typeface="Songti TC" panose="02010600040101010101" pitchFamily="2" charset="-120"/>
                <a:ea typeface="Songti TC" panose="02010600040101010101" pitchFamily="2" charset="-120"/>
              </a:rPr>
              <a:t>人只能知道</a:t>
            </a:r>
            <a:r>
              <a:rPr lang="zh-CN" altLang="en-US" sz="3700" b="1" u="sng" dirty="0">
                <a:solidFill>
                  <a:srgbClr val="FFC000"/>
                </a:solidFill>
                <a:latin typeface="Songti TC" panose="02010600040101010101" pitchFamily="2" charset="-120"/>
                <a:ea typeface="Songti TC" panose="02010600040101010101" pitchFamily="2" charset="-120"/>
              </a:rPr>
              <a:t>现象界</a:t>
            </a:r>
            <a:r>
              <a:rPr lang="zh-CN" altLang="en-US" sz="3700" dirty="0">
                <a:solidFill>
                  <a:srgbClr val="FFC000"/>
                </a:solidFill>
                <a:latin typeface="Songti TC" panose="02010600040101010101" pitchFamily="2" charset="-120"/>
                <a:ea typeface="Songti TC" panose="02010600040101010101" pitchFamily="2" charset="-120"/>
              </a:rPr>
              <a:t>，而无法知道事物的真相</a:t>
            </a:r>
            <a:r>
              <a:rPr lang="en-US" altLang="zh-CN" sz="3700" dirty="0">
                <a:solidFill>
                  <a:srgbClr val="FFC000"/>
                </a:solidFill>
                <a:latin typeface="Songti TC" panose="02010600040101010101" pitchFamily="2" charset="-120"/>
                <a:ea typeface="Songti TC" panose="02010600040101010101" pitchFamily="2" charset="-120"/>
              </a:rPr>
              <a:t>/</a:t>
            </a:r>
            <a:r>
              <a:rPr lang="zh-CN" altLang="en-US" sz="3700" dirty="0">
                <a:solidFill>
                  <a:srgbClr val="FFC000"/>
                </a:solidFill>
                <a:latin typeface="Songti TC" panose="02010600040101010101" pitchFamily="2" charset="-120"/>
                <a:ea typeface="Songti TC" panose="02010600040101010101" pitchFamily="2" charset="-120"/>
              </a:rPr>
              <a:t>本体 </a:t>
            </a:r>
            <a:r>
              <a:rPr lang="en-SG" dirty="0"/>
              <a:t>not the noumena</a:t>
            </a:r>
            <a:endParaRPr lang="en-SG" dirty="0">
              <a:solidFill>
                <a:srgbClr val="FFC000"/>
              </a:solidFill>
              <a:latin typeface="Songti TC" panose="02010600040101010101" pitchFamily="2" charset="-120"/>
              <a:ea typeface="Songti TC" panose="02010600040101010101" pitchFamily="2" charset="-120"/>
            </a:endParaRPr>
          </a:p>
          <a:p>
            <a:pPr marL="0" indent="0">
              <a:buNone/>
            </a:pPr>
            <a:endParaRPr lang="en-US" dirty="0"/>
          </a:p>
        </p:txBody>
      </p:sp>
      <p:pic>
        <p:nvPicPr>
          <p:cNvPr id="4" name="Picture 3">
            <a:extLst>
              <a:ext uri="{FF2B5EF4-FFF2-40B4-BE49-F238E27FC236}">
                <a16:creationId xmlns:a16="http://schemas.microsoft.com/office/drawing/2014/main" id="{985C6DAD-6B57-A947-8127-CD0C0CEC971C}"/>
              </a:ext>
            </a:extLst>
          </p:cNvPr>
          <p:cNvPicPr>
            <a:picLocks noChangeAspect="1"/>
          </p:cNvPicPr>
          <p:nvPr/>
        </p:nvPicPr>
        <p:blipFill>
          <a:blip r:embed="rId3"/>
          <a:stretch>
            <a:fillRect/>
          </a:stretch>
        </p:blipFill>
        <p:spPr>
          <a:xfrm>
            <a:off x="9722876" y="1402478"/>
            <a:ext cx="1325075" cy="1824990"/>
          </a:xfrm>
          <a:prstGeom prst="rect">
            <a:avLst/>
          </a:prstGeom>
        </p:spPr>
      </p:pic>
      <p:sp>
        <p:nvSpPr>
          <p:cNvPr id="5" name="Rectangle 4">
            <a:extLst>
              <a:ext uri="{FF2B5EF4-FFF2-40B4-BE49-F238E27FC236}">
                <a16:creationId xmlns:a16="http://schemas.microsoft.com/office/drawing/2014/main" id="{C16541BD-65DB-0E4E-B4A9-03388293C9B4}"/>
              </a:ext>
            </a:extLst>
          </p:cNvPr>
          <p:cNvSpPr/>
          <p:nvPr/>
        </p:nvSpPr>
        <p:spPr>
          <a:xfrm>
            <a:off x="11144935" y="1614708"/>
            <a:ext cx="1047065" cy="923330"/>
          </a:xfrm>
          <a:prstGeom prst="rect">
            <a:avLst/>
          </a:prstGeom>
        </p:spPr>
        <p:txBody>
          <a:bodyPr wrap="square">
            <a:spAutoFit/>
          </a:bodyPr>
          <a:lstStyle/>
          <a:p>
            <a:r>
              <a:rPr lang="zh-CN" altLang="en-US" dirty="0">
                <a:latin typeface="Songti TC" panose="02010600040101010101" pitchFamily="2" charset="-120"/>
                <a:ea typeface="Songti TC" panose="02010600040101010101" pitchFamily="2" charset="-120"/>
              </a:rPr>
              <a:t>他们否定特殊启示！</a:t>
            </a:r>
            <a:endParaRPr lang="en-US" dirty="0"/>
          </a:p>
        </p:txBody>
      </p:sp>
    </p:spTree>
    <p:extLst>
      <p:ext uri="{BB962C8B-B14F-4D97-AF65-F5344CB8AC3E}">
        <p14:creationId xmlns:p14="http://schemas.microsoft.com/office/powerpoint/2010/main" val="398550156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59B38-382F-2746-8FE1-98A36880A097}"/>
              </a:ext>
            </a:extLst>
          </p:cNvPr>
          <p:cNvSpPr>
            <a:spLocks noGrp="1"/>
          </p:cNvSpPr>
          <p:nvPr>
            <p:ph type="title"/>
          </p:nvPr>
        </p:nvSpPr>
        <p:spPr>
          <a:xfrm>
            <a:off x="380640" y="214178"/>
            <a:ext cx="10444676" cy="1400530"/>
          </a:xfrm>
        </p:spPr>
        <p:txBody>
          <a:bodyPr/>
          <a:lstStyle/>
          <a:p>
            <a:r>
              <a:rPr lang="zh-CN" altLang="en-US" b="1" dirty="0"/>
              <a:t>神无法测度不是无法知 </a:t>
            </a:r>
            <a:r>
              <a:rPr lang="en-US" sz="1800" b="1" dirty="0"/>
              <a:t>Incomprehensibility is not inapprehensibility </a:t>
            </a:r>
            <a:endParaRPr lang="en-SG" dirty="0"/>
          </a:p>
        </p:txBody>
      </p:sp>
      <p:sp>
        <p:nvSpPr>
          <p:cNvPr id="3" name="Content Placeholder 2">
            <a:extLst>
              <a:ext uri="{FF2B5EF4-FFF2-40B4-BE49-F238E27FC236}">
                <a16:creationId xmlns:a16="http://schemas.microsoft.com/office/drawing/2014/main" id="{B5B5838C-2CB8-624E-9E60-3C5342CEC004}"/>
              </a:ext>
            </a:extLst>
          </p:cNvPr>
          <p:cNvSpPr>
            <a:spLocks noGrp="1"/>
          </p:cNvSpPr>
          <p:nvPr>
            <p:ph idx="1"/>
          </p:nvPr>
        </p:nvSpPr>
        <p:spPr>
          <a:xfrm>
            <a:off x="603275" y="1462222"/>
            <a:ext cx="10985450" cy="5181600"/>
          </a:xfrm>
        </p:spPr>
        <p:txBody>
          <a:bodyPr>
            <a:normAutofit lnSpcReduction="10000"/>
          </a:bodyPr>
          <a:lstStyle/>
          <a:p>
            <a:pPr marL="0" indent="0">
              <a:buNone/>
            </a:pPr>
            <a:endParaRPr lang="en-SG" sz="3700" dirty="0">
              <a:latin typeface="Songti TC" panose="02010600040101010101" pitchFamily="2" charset="-120"/>
              <a:ea typeface="Songti TC" panose="02010600040101010101" pitchFamily="2" charset="-120"/>
            </a:endParaRPr>
          </a:p>
          <a:p>
            <a:r>
              <a:rPr lang="zh-CN" altLang="en-US" sz="3700" dirty="0">
                <a:latin typeface="Songti TC" panose="02010600040101010101" pitchFamily="2" charset="-120"/>
                <a:ea typeface="Songti TC" panose="02010600040101010101" pitchFamily="2" charset="-120"/>
              </a:rPr>
              <a:t>康德</a:t>
            </a:r>
            <a:r>
              <a:rPr lang="en-US" sz="3700" dirty="0">
                <a:latin typeface="Songti TC" panose="02010600040101010101" pitchFamily="2" charset="-120"/>
                <a:ea typeface="Songti TC" panose="02010600040101010101" pitchFamily="2" charset="-120"/>
              </a:rPr>
              <a:t>否决</a:t>
            </a:r>
            <a:r>
              <a:rPr lang="zh-CN" altLang="en-US" sz="3700" dirty="0">
                <a:latin typeface="Songti TC" panose="02010600040101010101" pitchFamily="2" charset="-120"/>
                <a:ea typeface="Songti TC" panose="02010600040101010101" pitchFamily="2" charset="-120"/>
              </a:rPr>
              <a:t>理性主义时，其实也只是</a:t>
            </a:r>
            <a:r>
              <a:rPr lang="zh-CN" altLang="en-US" sz="3700" dirty="0">
                <a:solidFill>
                  <a:srgbClr val="00B0F0"/>
                </a:solidFill>
                <a:latin typeface="Songti TC" panose="02010600040101010101" pitchFamily="2" charset="-120"/>
                <a:ea typeface="Songti TC" panose="02010600040101010101" pitchFamily="2" charset="-120"/>
              </a:rPr>
              <a:t>构建另外一个“以理性为主的哲学”来否定 理性主义</a:t>
            </a:r>
            <a:r>
              <a:rPr lang="zh-CN" altLang="en-US" sz="3700" dirty="0">
                <a:latin typeface="Songti TC" panose="02010600040101010101" pitchFamily="2" charset="-120"/>
                <a:ea typeface="Songti TC" panose="02010600040101010101" pitchFamily="2" charset="-120"/>
              </a:rPr>
              <a:t>。</a:t>
            </a:r>
            <a:endParaRPr lang="en-SG" sz="4000" dirty="0">
              <a:solidFill>
                <a:srgbClr val="FFC000"/>
              </a:solidFill>
              <a:latin typeface="Songti TC" panose="02010600040101010101" pitchFamily="2" charset="-120"/>
              <a:ea typeface="Songti TC" panose="02010600040101010101" pitchFamily="2" charset="-120"/>
            </a:endParaRPr>
          </a:p>
          <a:p>
            <a:endParaRPr lang="en-SG" sz="3700" dirty="0">
              <a:latin typeface="Songti TC" panose="02010600040101010101" pitchFamily="2" charset="-120"/>
              <a:ea typeface="Songti TC" panose="02010600040101010101" pitchFamily="2" charset="-120"/>
            </a:endParaRPr>
          </a:p>
          <a:p>
            <a:pPr marL="0" indent="0">
              <a:buNone/>
            </a:pPr>
            <a:r>
              <a:rPr lang="zh-CN" altLang="en-US" sz="2800" dirty="0">
                <a:latin typeface="Songti TC" panose="02010600040101010101" pitchFamily="2" charset="-120"/>
                <a:ea typeface="Songti TC" panose="02010600040101010101" pitchFamily="2" charset="-120"/>
              </a:rPr>
              <a:t>“现象”</a:t>
            </a:r>
            <a:r>
              <a:rPr lang="en-US" sz="2800" dirty="0">
                <a:latin typeface="Songti TC" panose="02010600040101010101" pitchFamily="2" charset="-120"/>
                <a:ea typeface="Songti TC" panose="02010600040101010101" pitchFamily="2" charset="-120"/>
              </a:rPr>
              <a:t> phenomena</a:t>
            </a:r>
            <a:r>
              <a:rPr lang="zh-CN" altLang="en-US" sz="2800" dirty="0">
                <a:latin typeface="Songti TC" panose="02010600040101010101" pitchFamily="2" charset="-120"/>
                <a:ea typeface="Songti TC" panose="02010600040101010101" pitchFamily="2" charset="-120"/>
              </a:rPr>
              <a:t> 与 “</a:t>
            </a:r>
            <a:r>
              <a:rPr lang="zh-CN" altLang="en-US" sz="2800" dirty="0">
                <a:solidFill>
                  <a:srgbClr val="FFC000"/>
                </a:solidFill>
                <a:latin typeface="Songti TC" panose="02010600040101010101" pitchFamily="2" charset="-120"/>
                <a:ea typeface="Songti TC" panose="02010600040101010101" pitchFamily="2" charset="-120"/>
              </a:rPr>
              <a:t>真相</a:t>
            </a:r>
            <a:r>
              <a:rPr lang="en-US" altLang="zh-CN" sz="2800" dirty="0">
                <a:solidFill>
                  <a:srgbClr val="FFC000"/>
                </a:solidFill>
                <a:latin typeface="Songti TC" panose="02010600040101010101" pitchFamily="2" charset="-120"/>
                <a:ea typeface="Songti TC" panose="02010600040101010101" pitchFamily="2" charset="-120"/>
              </a:rPr>
              <a:t>/</a:t>
            </a:r>
            <a:r>
              <a:rPr lang="zh-CN" altLang="en-US" sz="2800" dirty="0">
                <a:solidFill>
                  <a:srgbClr val="FFC000"/>
                </a:solidFill>
                <a:latin typeface="Songti TC" panose="02010600040101010101" pitchFamily="2" charset="-120"/>
                <a:ea typeface="Songti TC" panose="02010600040101010101" pitchFamily="2" charset="-120"/>
              </a:rPr>
              <a:t>本体” </a:t>
            </a:r>
            <a:r>
              <a:rPr lang="en-SG" sz="2800" dirty="0"/>
              <a:t>the noumena</a:t>
            </a:r>
            <a:r>
              <a:rPr lang="zh-CN" altLang="en-US" sz="2800" dirty="0"/>
              <a:t> 的划分也成为了绝对的真理</a:t>
            </a:r>
            <a:r>
              <a:rPr lang="en-US" altLang="zh-CN" dirty="0"/>
              <a:t>(ultimate and absolute)</a:t>
            </a:r>
            <a:r>
              <a:rPr lang="zh-CN" altLang="en-US" sz="2800" dirty="0"/>
              <a:t>。</a:t>
            </a:r>
            <a:br>
              <a:rPr lang="en-SG" altLang="zh-CN" sz="2800" dirty="0"/>
            </a:br>
            <a:br>
              <a:rPr lang="en-SG" altLang="zh-CN" sz="2800" dirty="0"/>
            </a:br>
            <a:r>
              <a:rPr lang="zh-CN" altLang="en-US" sz="2800" dirty="0"/>
              <a:t>一个人又是如何知道</a:t>
            </a:r>
            <a:r>
              <a:rPr lang="zh-CN" altLang="en-US" sz="2800" b="1" dirty="0">
                <a:solidFill>
                  <a:srgbClr val="00B0F0"/>
                </a:solidFill>
              </a:rPr>
              <a:t>人只能够知道</a:t>
            </a:r>
            <a:r>
              <a:rPr lang="zh-CN" altLang="en-US" sz="2800" b="1" dirty="0">
                <a:solidFill>
                  <a:srgbClr val="00B0F0"/>
                </a:solidFill>
                <a:latin typeface="Songti TC" panose="02010600040101010101" pitchFamily="2" charset="-120"/>
                <a:ea typeface="Songti TC" panose="02010600040101010101" pitchFamily="2" charset="-120"/>
              </a:rPr>
              <a:t>“现象”</a:t>
            </a:r>
            <a:r>
              <a:rPr lang="en-US" sz="2800" b="1" dirty="0">
                <a:solidFill>
                  <a:srgbClr val="00B0F0"/>
                </a:solidFill>
                <a:latin typeface="Songti TC" panose="02010600040101010101" pitchFamily="2" charset="-120"/>
                <a:ea typeface="Songti TC" panose="02010600040101010101" pitchFamily="2" charset="-120"/>
              </a:rPr>
              <a:t> </a:t>
            </a:r>
            <a:r>
              <a:rPr lang="en-US" sz="2800" dirty="0">
                <a:latin typeface="Songti TC" panose="02010600040101010101" pitchFamily="2" charset="-120"/>
                <a:ea typeface="Songti TC" panose="02010600040101010101" pitchFamily="2" charset="-120"/>
              </a:rPr>
              <a:t>phenomena</a:t>
            </a:r>
            <a:r>
              <a:rPr lang="zh-CN" altLang="en-US" sz="2800" dirty="0">
                <a:latin typeface="Songti TC" panose="02010600040101010101" pitchFamily="2" charset="-120"/>
                <a:ea typeface="Songti TC" panose="02010600040101010101" pitchFamily="2" charset="-120"/>
              </a:rPr>
              <a:t> ？ </a:t>
            </a:r>
            <a:r>
              <a:rPr lang="zh-CN" altLang="en-US" sz="2800" b="1" dirty="0">
                <a:latin typeface="Songti TC" panose="02010600040101010101" pitchFamily="2" charset="-120"/>
                <a:ea typeface="Songti TC" panose="02010600040101010101" pitchFamily="2" charset="-120"/>
              </a:rPr>
              <a:t>如果人只能知道万物一切的“现象”</a:t>
            </a:r>
            <a:r>
              <a:rPr lang="en-US" sz="2800" b="1" dirty="0">
                <a:latin typeface="Songti TC" panose="02010600040101010101" pitchFamily="2" charset="-120"/>
                <a:ea typeface="Songti TC" panose="02010600040101010101" pitchFamily="2" charset="-120"/>
              </a:rPr>
              <a:t> </a:t>
            </a:r>
            <a:r>
              <a:rPr lang="zh-CN" altLang="en-US" sz="2800" b="1" dirty="0">
                <a:latin typeface="Songti TC" panose="02010600040101010101" pitchFamily="2" charset="-120"/>
                <a:ea typeface="Songti TC" panose="02010600040101010101" pitchFamily="2" charset="-120"/>
              </a:rPr>
              <a:t>，那么又凭什么那样绝对的认为一定就是这样</a:t>
            </a:r>
            <a:r>
              <a:rPr lang="zh-CN" altLang="en-US" sz="2800" dirty="0">
                <a:latin typeface="Songti TC" panose="02010600040101010101" pitchFamily="2" charset="-120"/>
                <a:ea typeface="Songti TC" panose="02010600040101010101" pitchFamily="2" charset="-120"/>
              </a:rPr>
              <a:t>？</a:t>
            </a:r>
            <a:endParaRPr lang="en-US" sz="2800" dirty="0"/>
          </a:p>
        </p:txBody>
      </p:sp>
      <p:pic>
        <p:nvPicPr>
          <p:cNvPr id="4" name="Picture 3">
            <a:extLst>
              <a:ext uri="{FF2B5EF4-FFF2-40B4-BE49-F238E27FC236}">
                <a16:creationId xmlns:a16="http://schemas.microsoft.com/office/drawing/2014/main" id="{985C6DAD-6B57-A947-8127-CD0C0CEC971C}"/>
              </a:ext>
            </a:extLst>
          </p:cNvPr>
          <p:cNvPicPr>
            <a:picLocks noChangeAspect="1"/>
          </p:cNvPicPr>
          <p:nvPr/>
        </p:nvPicPr>
        <p:blipFill>
          <a:blip r:embed="rId3"/>
          <a:stretch>
            <a:fillRect/>
          </a:stretch>
        </p:blipFill>
        <p:spPr>
          <a:xfrm>
            <a:off x="10544483" y="214178"/>
            <a:ext cx="1325075" cy="1824990"/>
          </a:xfrm>
          <a:prstGeom prst="rect">
            <a:avLst/>
          </a:prstGeom>
        </p:spPr>
      </p:pic>
    </p:spTree>
    <p:extLst>
      <p:ext uri="{BB962C8B-B14F-4D97-AF65-F5344CB8AC3E}">
        <p14:creationId xmlns:p14="http://schemas.microsoft.com/office/powerpoint/2010/main" val="305656712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59B38-382F-2746-8FE1-98A36880A097}"/>
              </a:ext>
            </a:extLst>
          </p:cNvPr>
          <p:cNvSpPr>
            <a:spLocks noGrp="1"/>
          </p:cNvSpPr>
          <p:nvPr>
            <p:ph type="title"/>
          </p:nvPr>
        </p:nvSpPr>
        <p:spPr>
          <a:xfrm>
            <a:off x="380640" y="214178"/>
            <a:ext cx="10444676" cy="1400530"/>
          </a:xfrm>
        </p:spPr>
        <p:txBody>
          <a:bodyPr/>
          <a:lstStyle/>
          <a:p>
            <a:r>
              <a:rPr lang="zh-CN" altLang="en-US" b="1" dirty="0"/>
              <a:t>神无法测度不是无法知 </a:t>
            </a:r>
            <a:r>
              <a:rPr lang="en-US" sz="1800" b="1" dirty="0"/>
              <a:t>Incomprehensibility is not inapprehensibility </a:t>
            </a:r>
            <a:endParaRPr lang="en-SG" dirty="0"/>
          </a:p>
        </p:txBody>
      </p:sp>
      <p:sp>
        <p:nvSpPr>
          <p:cNvPr id="3" name="Content Placeholder 2">
            <a:extLst>
              <a:ext uri="{FF2B5EF4-FFF2-40B4-BE49-F238E27FC236}">
                <a16:creationId xmlns:a16="http://schemas.microsoft.com/office/drawing/2014/main" id="{B5B5838C-2CB8-624E-9E60-3C5342CEC004}"/>
              </a:ext>
            </a:extLst>
          </p:cNvPr>
          <p:cNvSpPr>
            <a:spLocks noGrp="1"/>
          </p:cNvSpPr>
          <p:nvPr>
            <p:ph idx="1"/>
          </p:nvPr>
        </p:nvSpPr>
        <p:spPr>
          <a:xfrm>
            <a:off x="603275" y="1325504"/>
            <a:ext cx="10985450" cy="5181600"/>
          </a:xfrm>
        </p:spPr>
        <p:txBody>
          <a:bodyPr>
            <a:normAutofit fontScale="85000" lnSpcReduction="10000"/>
          </a:bodyPr>
          <a:lstStyle/>
          <a:p>
            <a:pPr marL="0" indent="0">
              <a:buNone/>
            </a:pPr>
            <a:endParaRPr lang="en-SG" sz="3700" dirty="0">
              <a:latin typeface="Songti TC" panose="02010600040101010101" pitchFamily="2" charset="-120"/>
              <a:ea typeface="Songti TC" panose="02010600040101010101" pitchFamily="2" charset="-120"/>
            </a:endParaRPr>
          </a:p>
          <a:p>
            <a:r>
              <a:rPr lang="en-SG" sz="3700" dirty="0">
                <a:latin typeface="Songti TC" panose="02010600040101010101" pitchFamily="2" charset="-120"/>
                <a:ea typeface="Songti TC" panose="02010600040101010101" pitchFamily="2" charset="-120"/>
              </a:rPr>
              <a:t>康德认为</a:t>
            </a:r>
            <a:r>
              <a:rPr lang="zh-CN" altLang="en-US" sz="3700" dirty="0">
                <a:latin typeface="Songti TC" panose="02010600040101010101" pitchFamily="2" charset="-120"/>
                <a:ea typeface="Songti TC" panose="02010600040101010101" pitchFamily="2" charset="-120"/>
              </a:rPr>
              <a:t>（上帝</a:t>
            </a:r>
            <a:r>
              <a:rPr lang="en-US" altLang="zh-CN" sz="3700" dirty="0">
                <a:latin typeface="Songti TC" panose="02010600040101010101" pitchFamily="2" charset="-120"/>
                <a:ea typeface="Songti TC" panose="02010600040101010101" pitchFamily="2" charset="-120"/>
              </a:rPr>
              <a:t>/</a:t>
            </a:r>
            <a:r>
              <a:rPr lang="zh-CN" altLang="en-US" sz="3700" dirty="0">
                <a:latin typeface="Songti TC" panose="02010600040101010101" pitchFamily="2" charset="-120"/>
                <a:ea typeface="Songti TC" panose="02010600040101010101" pitchFamily="2" charset="-120"/>
              </a:rPr>
              <a:t>信仰）是无法在“</a:t>
            </a:r>
            <a:r>
              <a:rPr lang="zh-CN" altLang="en-US" sz="4000" dirty="0">
                <a:latin typeface="Songti TC" panose="02010600040101010101" pitchFamily="2" charset="-120"/>
                <a:ea typeface="Songti TC" panose="02010600040101010101" pitchFamily="2" charset="-120"/>
              </a:rPr>
              <a:t>现象界”找到。</a:t>
            </a:r>
            <a:r>
              <a:rPr lang="en-US" sz="4000" dirty="0">
                <a:latin typeface="Songti TC" panose="02010600040101010101" pitchFamily="2" charset="-120"/>
                <a:ea typeface="Songti TC" panose="02010600040101010101" pitchFamily="2" charset="-120"/>
              </a:rPr>
              <a:t> </a:t>
            </a:r>
            <a:endParaRPr lang="en-SG" sz="3700" dirty="0">
              <a:latin typeface="Songti TC" panose="02010600040101010101" pitchFamily="2" charset="-120"/>
              <a:ea typeface="Songti TC" panose="02010600040101010101" pitchFamily="2" charset="-120"/>
            </a:endParaRPr>
          </a:p>
          <a:p>
            <a:endParaRPr lang="en-SG" altLang="zh-CN" sz="3700" dirty="0">
              <a:latin typeface="Songti TC" panose="02010600040101010101" pitchFamily="2" charset="-120"/>
              <a:ea typeface="Songti TC" panose="02010600040101010101" pitchFamily="2" charset="-120"/>
            </a:endParaRPr>
          </a:p>
          <a:p>
            <a:r>
              <a:rPr lang="zh-CN" altLang="en-SG" sz="3700" dirty="0">
                <a:latin typeface="Songti TC" panose="02010600040101010101" pitchFamily="2" charset="-120"/>
                <a:ea typeface="Songti TC" panose="02010600040101010101" pitchFamily="2" charset="-120"/>
              </a:rPr>
              <a:t>因为</a:t>
            </a:r>
            <a:r>
              <a:rPr lang="zh-CN" altLang="en-US" sz="3700" dirty="0">
                <a:latin typeface="Songti TC" panose="02010600040101010101" pitchFamily="2" charset="-120"/>
                <a:ea typeface="Songti TC" panose="02010600040101010101" pitchFamily="2" charset="-120"/>
              </a:rPr>
              <a:t>道德是必须的，所以上帝只存于“与 “真相</a:t>
            </a:r>
            <a:r>
              <a:rPr lang="en-US" altLang="zh-CN" sz="3700" dirty="0">
                <a:latin typeface="Songti TC" panose="02010600040101010101" pitchFamily="2" charset="-120"/>
                <a:ea typeface="Songti TC" panose="02010600040101010101" pitchFamily="2" charset="-120"/>
              </a:rPr>
              <a:t>/</a:t>
            </a:r>
            <a:r>
              <a:rPr lang="zh-CN" altLang="en-US" sz="3700" dirty="0">
                <a:solidFill>
                  <a:srgbClr val="FFC000"/>
                </a:solidFill>
                <a:latin typeface="Songti TC" panose="02010600040101010101" pitchFamily="2" charset="-120"/>
                <a:ea typeface="Songti TC" panose="02010600040101010101" pitchFamily="2" charset="-120"/>
              </a:rPr>
              <a:t>本体” </a:t>
            </a:r>
            <a:r>
              <a:rPr lang="en-SG" sz="2100" dirty="0"/>
              <a:t>the noumena</a:t>
            </a:r>
            <a:r>
              <a:rPr lang="en-US" sz="2100" dirty="0"/>
              <a:t>”</a:t>
            </a:r>
            <a:endParaRPr lang="en-SG" altLang="zh-CN" sz="2100" dirty="0">
              <a:latin typeface="Songti TC" panose="02010600040101010101" pitchFamily="2" charset="-120"/>
              <a:ea typeface="Songti TC" panose="02010600040101010101" pitchFamily="2" charset="-120"/>
            </a:endParaRPr>
          </a:p>
          <a:p>
            <a:r>
              <a:rPr lang="en-SG" sz="1500" dirty="0"/>
              <a:t>Kant claimed that man's speculative reason can only know phenomena and can never penetrate to the noumenon. Man, however, is not altogether excluded from the noumenal because practical reason--i.e., the capacity for acting as a moral agent--makes no sense unless a noumenal world is postulated in which freedom, God, and immortality abide."</a:t>
            </a:r>
            <a:endParaRPr lang="en-US" sz="1500" dirty="0"/>
          </a:p>
          <a:p>
            <a:endParaRPr lang="en-SG" sz="3700" dirty="0">
              <a:latin typeface="Songti TC" panose="02010600040101010101" pitchFamily="2" charset="-120"/>
              <a:ea typeface="Songti TC" panose="02010600040101010101" pitchFamily="2" charset="-120"/>
            </a:endParaRPr>
          </a:p>
          <a:p>
            <a:r>
              <a:rPr lang="en-SG" sz="3700" dirty="0">
                <a:latin typeface="Songti TC" panose="02010600040101010101" pitchFamily="2" charset="-120"/>
                <a:ea typeface="Songti TC" panose="02010600040101010101" pitchFamily="2" charset="-120"/>
              </a:rPr>
              <a:t>康德否决人能够知道神时</a:t>
            </a:r>
            <a:r>
              <a:rPr lang="zh-CN" altLang="en-US" sz="3700" dirty="0">
                <a:latin typeface="Songti TC" panose="02010600040101010101" pitchFamily="2" charset="-120"/>
                <a:ea typeface="Songti TC" panose="02010600040101010101" pitchFamily="2" charset="-120"/>
              </a:rPr>
              <a:t>，却提出道德义务论 </a:t>
            </a:r>
            <a:r>
              <a:rPr lang="en-US" altLang="zh-CN" sz="3700" dirty="0">
                <a:latin typeface="Songti TC" panose="02010600040101010101" pitchFamily="2" charset="-120"/>
                <a:ea typeface="Songti TC" panose="02010600040101010101" pitchFamily="2" charset="-120"/>
              </a:rPr>
              <a:t>categorical imperatives” </a:t>
            </a:r>
            <a:r>
              <a:rPr lang="zh-CN" altLang="en-US" sz="3700" dirty="0">
                <a:latin typeface="Songti TC" panose="02010600040101010101" pitchFamily="2" charset="-120"/>
                <a:ea typeface="Songti TC" panose="02010600040101010101" pitchFamily="2" charset="-120"/>
              </a:rPr>
              <a:t>有些道德是必须绝对的。例如：不可撒谎。 若神没有启示，</a:t>
            </a:r>
            <a:r>
              <a:rPr lang="zh-CN" altLang="en-US" sz="3700" dirty="0">
                <a:solidFill>
                  <a:srgbClr val="00B0F0"/>
                </a:solidFill>
                <a:latin typeface="Songti TC" panose="02010600040101010101" pitchFamily="2" charset="-120"/>
                <a:ea typeface="Songti TC" panose="02010600040101010101" pitchFamily="2" charset="-120"/>
              </a:rPr>
              <a:t>那又凭什么认为有绝对的道德？</a:t>
            </a:r>
            <a:endParaRPr lang="en-SG" sz="3700" dirty="0">
              <a:solidFill>
                <a:srgbClr val="00B0F0"/>
              </a:solidFill>
              <a:latin typeface="Songti TC" panose="02010600040101010101" pitchFamily="2" charset="-120"/>
              <a:ea typeface="Songti TC" panose="02010600040101010101" pitchFamily="2" charset="-120"/>
            </a:endParaRPr>
          </a:p>
          <a:p>
            <a:endParaRPr lang="en-SG" sz="3700" dirty="0">
              <a:latin typeface="Songti TC" panose="02010600040101010101" pitchFamily="2" charset="-120"/>
              <a:ea typeface="Songti TC" panose="02010600040101010101" pitchFamily="2" charset="-120"/>
            </a:endParaRPr>
          </a:p>
        </p:txBody>
      </p:sp>
      <p:pic>
        <p:nvPicPr>
          <p:cNvPr id="4" name="Picture 3">
            <a:extLst>
              <a:ext uri="{FF2B5EF4-FFF2-40B4-BE49-F238E27FC236}">
                <a16:creationId xmlns:a16="http://schemas.microsoft.com/office/drawing/2014/main" id="{985C6DAD-6B57-A947-8127-CD0C0CEC971C}"/>
              </a:ext>
            </a:extLst>
          </p:cNvPr>
          <p:cNvPicPr>
            <a:picLocks noChangeAspect="1"/>
          </p:cNvPicPr>
          <p:nvPr/>
        </p:nvPicPr>
        <p:blipFill>
          <a:blip r:embed="rId3"/>
          <a:stretch>
            <a:fillRect/>
          </a:stretch>
        </p:blipFill>
        <p:spPr>
          <a:xfrm>
            <a:off x="10385413" y="214178"/>
            <a:ext cx="1325075" cy="1824990"/>
          </a:xfrm>
          <a:prstGeom prst="rect">
            <a:avLst/>
          </a:prstGeom>
        </p:spPr>
      </p:pic>
    </p:spTree>
    <p:extLst>
      <p:ext uri="{BB962C8B-B14F-4D97-AF65-F5344CB8AC3E}">
        <p14:creationId xmlns:p14="http://schemas.microsoft.com/office/powerpoint/2010/main" val="144471349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59B38-382F-2746-8FE1-98A36880A097}"/>
              </a:ext>
            </a:extLst>
          </p:cNvPr>
          <p:cNvSpPr>
            <a:spLocks noGrp="1"/>
          </p:cNvSpPr>
          <p:nvPr>
            <p:ph type="title"/>
          </p:nvPr>
        </p:nvSpPr>
        <p:spPr>
          <a:xfrm>
            <a:off x="380640" y="214178"/>
            <a:ext cx="10444676" cy="1400530"/>
          </a:xfrm>
        </p:spPr>
        <p:txBody>
          <a:bodyPr/>
          <a:lstStyle/>
          <a:p>
            <a:r>
              <a:rPr lang="zh-CN" altLang="en-US" b="1" dirty="0"/>
              <a:t>神无法测度不是无法知 </a:t>
            </a:r>
            <a:r>
              <a:rPr lang="en-US" sz="1800" b="1" dirty="0"/>
              <a:t>Incomprehensibility is not inapprehensibility </a:t>
            </a:r>
            <a:endParaRPr lang="en-SG" dirty="0"/>
          </a:p>
        </p:txBody>
      </p:sp>
      <p:sp>
        <p:nvSpPr>
          <p:cNvPr id="3" name="Content Placeholder 2">
            <a:extLst>
              <a:ext uri="{FF2B5EF4-FFF2-40B4-BE49-F238E27FC236}">
                <a16:creationId xmlns:a16="http://schemas.microsoft.com/office/drawing/2014/main" id="{B5B5838C-2CB8-624E-9E60-3C5342CEC004}"/>
              </a:ext>
            </a:extLst>
          </p:cNvPr>
          <p:cNvSpPr>
            <a:spLocks noGrp="1"/>
          </p:cNvSpPr>
          <p:nvPr>
            <p:ph idx="1"/>
          </p:nvPr>
        </p:nvSpPr>
        <p:spPr>
          <a:xfrm>
            <a:off x="646111" y="1386348"/>
            <a:ext cx="10985450" cy="5181600"/>
          </a:xfrm>
        </p:spPr>
        <p:txBody>
          <a:bodyPr>
            <a:normAutofit fontScale="77500" lnSpcReduction="20000"/>
          </a:bodyPr>
          <a:lstStyle/>
          <a:p>
            <a:pPr>
              <a:lnSpc>
                <a:spcPct val="150000"/>
              </a:lnSpc>
              <a:spcBef>
                <a:spcPts val="0"/>
              </a:spcBef>
            </a:pPr>
            <a:r>
              <a:rPr lang="en-US" sz="3700" dirty="0">
                <a:latin typeface="SimHei" panose="02010609060101010101" pitchFamily="49" charset="-122"/>
                <a:ea typeface="SimHei" panose="02010609060101010101" pitchFamily="49" charset="-122"/>
              </a:rPr>
              <a:t>Bultmann </a:t>
            </a:r>
            <a:r>
              <a:rPr lang="zh-CN" altLang="en-US" sz="4000" dirty="0">
                <a:latin typeface="SimHei" panose="02010609060101010101" pitchFamily="49" charset="-122"/>
                <a:ea typeface="SimHei" panose="02010609060101010101" pitchFamily="49" charset="-122"/>
              </a:rPr>
              <a:t>鲁道夫</a:t>
            </a:r>
            <a:r>
              <a:rPr lang="en-US" altLang="zh-CN" sz="4000" dirty="0">
                <a:latin typeface="SimHei" panose="02010609060101010101" pitchFamily="49" charset="-122"/>
                <a:ea typeface="SimHei" panose="02010609060101010101" pitchFamily="49" charset="-122"/>
              </a:rPr>
              <a:t>·</a:t>
            </a:r>
            <a:r>
              <a:rPr lang="zh-CN" altLang="en-US" sz="4000" dirty="0">
                <a:latin typeface="SimHei" panose="02010609060101010101" pitchFamily="49" charset="-122"/>
                <a:ea typeface="SimHei" panose="02010609060101010101" pitchFamily="49" charset="-122"/>
              </a:rPr>
              <a:t>布特曼</a:t>
            </a:r>
            <a:r>
              <a:rPr lang="en-US" altLang="zh-CN" sz="4000" dirty="0">
                <a:latin typeface="SimHei" panose="02010609060101010101" pitchFamily="49" charset="-122"/>
                <a:ea typeface="SimHei" panose="02010609060101010101" pitchFamily="49" charset="-122"/>
              </a:rPr>
              <a:t>(</a:t>
            </a:r>
            <a:r>
              <a:rPr lang="en-US" sz="4000" dirty="0">
                <a:latin typeface="SimHei" panose="02010609060101010101" pitchFamily="49" charset="-122"/>
                <a:ea typeface="SimHei" panose="02010609060101010101" pitchFamily="49" charset="-122"/>
              </a:rPr>
              <a:t>1884–1976）</a:t>
            </a:r>
          </a:p>
          <a:p>
            <a:pPr>
              <a:lnSpc>
                <a:spcPct val="150000"/>
              </a:lnSpc>
              <a:spcBef>
                <a:spcPts val="0"/>
              </a:spcBef>
            </a:pPr>
            <a:r>
              <a:rPr lang="zh-CN" altLang="en-US" sz="3700" dirty="0">
                <a:latin typeface="SimHei" panose="02010609060101010101" pitchFamily="49" charset="-122"/>
                <a:ea typeface="SimHei" panose="02010609060101010101" pitchFamily="49" charset="-122"/>
              </a:rPr>
              <a:t>相信无限的神存在，不过无限的神</a:t>
            </a:r>
            <a:r>
              <a:rPr lang="zh-CN" altLang="en-US" sz="3600" b="1" dirty="0">
                <a:latin typeface="SimHei" panose="02010609060101010101" pitchFamily="49" charset="-122"/>
                <a:ea typeface="SimHei" panose="02010609060101010101" pitchFamily="49" charset="-122"/>
              </a:rPr>
              <a:t>是超越的</a:t>
            </a:r>
            <a:r>
              <a:rPr lang="zh-CN" altLang="en-US" sz="3700" dirty="0">
                <a:latin typeface="SimHei" panose="02010609060101010101" pitchFamily="49" charset="-122"/>
                <a:ea typeface="SimHei" panose="02010609060101010101" pitchFamily="49" charset="-122"/>
              </a:rPr>
              <a:t>是不能被有限的人在历史与时空被人所掌握。</a:t>
            </a:r>
            <a:r>
              <a:rPr lang="zh-CN" altLang="en-US" sz="3600" b="1" dirty="0">
                <a:solidFill>
                  <a:srgbClr val="00B0F0"/>
                </a:solidFill>
                <a:latin typeface="SimHei" panose="02010609060101010101" pitchFamily="49" charset="-122"/>
                <a:ea typeface="SimHei" panose="02010609060101010101" pitchFamily="49" charset="-122"/>
              </a:rPr>
              <a:t>无法通过理性、历史或经验来认识祂</a:t>
            </a:r>
            <a:r>
              <a:rPr lang="zh-CN" altLang="en-US" sz="3600" dirty="0">
                <a:latin typeface="SimHei" panose="02010609060101010101" pitchFamily="49" charset="-122"/>
                <a:ea typeface="SimHei" panose="02010609060101010101" pitchFamily="49" charset="-122"/>
              </a:rPr>
              <a:t>。</a:t>
            </a:r>
            <a:endParaRPr lang="en-US" sz="3700" dirty="0">
              <a:latin typeface="SimHei" panose="02010609060101010101" pitchFamily="49" charset="-122"/>
              <a:ea typeface="SimHei" panose="02010609060101010101" pitchFamily="49" charset="-122"/>
            </a:endParaRPr>
          </a:p>
          <a:p>
            <a:pPr>
              <a:lnSpc>
                <a:spcPct val="150000"/>
              </a:lnSpc>
              <a:spcBef>
                <a:spcPts val="0"/>
              </a:spcBef>
            </a:pPr>
            <a:r>
              <a:rPr lang="zh-CN" altLang="en-US" sz="4000" dirty="0">
                <a:latin typeface="SimHei" panose="02010609060101010101" pitchFamily="49" charset="-122"/>
                <a:ea typeface="SimHei" panose="02010609060101010101" pitchFamily="49" charset="-122"/>
              </a:rPr>
              <a:t>圣经中许多神迹、天使、复活等元素属“</a:t>
            </a:r>
            <a:r>
              <a:rPr lang="zh-CN" altLang="en-US" sz="4000" dirty="0">
                <a:solidFill>
                  <a:srgbClr val="FFFF00"/>
                </a:solidFill>
                <a:latin typeface="SimHei" panose="02010609060101010101" pitchFamily="49" charset="-122"/>
                <a:ea typeface="SimHei" panose="02010609060101010101" pitchFamily="49" charset="-122"/>
              </a:rPr>
              <a:t>神话语言</a:t>
            </a:r>
            <a:r>
              <a:rPr lang="zh-CN" altLang="en-US" sz="4000" dirty="0">
                <a:latin typeface="SimHei" panose="02010609060101010101" pitchFamily="49" charset="-122"/>
                <a:ea typeface="SimHei" panose="02010609060101010101" pitchFamily="49" charset="-122"/>
              </a:rPr>
              <a:t>”。</a:t>
            </a:r>
            <a:endParaRPr lang="en-US" altLang="zh-CN" sz="4000" dirty="0">
              <a:latin typeface="SimHei" panose="02010609060101010101" pitchFamily="49" charset="-122"/>
              <a:ea typeface="SimHei" panose="02010609060101010101" pitchFamily="49" charset="-122"/>
            </a:endParaRPr>
          </a:p>
          <a:p>
            <a:pPr>
              <a:lnSpc>
                <a:spcPct val="150000"/>
              </a:lnSpc>
              <a:spcBef>
                <a:spcPts val="0"/>
              </a:spcBef>
            </a:pPr>
            <a:r>
              <a:rPr lang="zh-CN" altLang="en-US" sz="4000" dirty="0">
                <a:latin typeface="SimHei" panose="02010609060101010101" pitchFamily="49" charset="-122"/>
                <a:ea typeface="SimHei" panose="02010609060101010101" pitchFamily="49" charset="-122"/>
              </a:rPr>
              <a:t>圣经不是客观历史，只是群体的</a:t>
            </a:r>
            <a:r>
              <a:rPr lang="zh-CN" altLang="en-US" sz="4000" dirty="0">
                <a:solidFill>
                  <a:srgbClr val="FFFF00"/>
                </a:solidFill>
                <a:latin typeface="SimHei" panose="02010609060101010101" pitchFamily="49" charset="-122"/>
                <a:ea typeface="SimHei" panose="02010609060101010101" pitchFamily="49" charset="-122"/>
              </a:rPr>
              <a:t>一种属于他们的信仰表达</a:t>
            </a:r>
            <a:r>
              <a:rPr lang="zh-CN" altLang="en-US" sz="4000" dirty="0">
                <a:latin typeface="SimHei" panose="02010609060101010101" pitchFamily="49" charset="-122"/>
                <a:ea typeface="SimHei" panose="02010609060101010101" pitchFamily="49" charset="-122"/>
              </a:rPr>
              <a:t>。</a:t>
            </a:r>
            <a:endParaRPr lang="en-US" altLang="zh-CN" sz="4000" dirty="0">
              <a:latin typeface="SimHei" panose="02010609060101010101" pitchFamily="49" charset="-122"/>
              <a:ea typeface="SimHei" panose="02010609060101010101" pitchFamily="49" charset="-122"/>
            </a:endParaRPr>
          </a:p>
          <a:p>
            <a:pPr>
              <a:lnSpc>
                <a:spcPct val="150000"/>
              </a:lnSpc>
              <a:spcBef>
                <a:spcPts val="0"/>
              </a:spcBef>
            </a:pPr>
            <a:r>
              <a:rPr lang="zh-CN" altLang="en-US" sz="4000" dirty="0">
                <a:latin typeface="SimHei" panose="02010609060101010101" pitchFamily="49" charset="-122"/>
                <a:ea typeface="SimHei" panose="02010609060101010101" pitchFamily="49" charset="-122"/>
              </a:rPr>
              <a:t>福音宣讲时（</a:t>
            </a:r>
            <a:r>
              <a:rPr lang="en-US" sz="4000" dirty="0">
                <a:latin typeface="SimHei" panose="02010609060101010101" pitchFamily="49" charset="-122"/>
                <a:ea typeface="SimHei" panose="02010609060101010101" pitchFamily="49" charset="-122"/>
              </a:rPr>
              <a:t>kerygma）</a:t>
            </a:r>
            <a:r>
              <a:rPr lang="zh-CN" altLang="en-US" sz="4000" dirty="0">
                <a:latin typeface="SimHei" panose="02010609060101010101" pitchFamily="49" charset="-122"/>
                <a:ea typeface="SimHei" panose="02010609060101010101" pitchFamily="49" charset="-122"/>
              </a:rPr>
              <a:t>唤起人内心的</a:t>
            </a:r>
            <a:r>
              <a:rPr lang="zh-CN" altLang="en-US" sz="4000" b="1" dirty="0">
                <a:latin typeface="SimHei" panose="02010609060101010101" pitchFamily="49" charset="-122"/>
                <a:ea typeface="SimHei" panose="02010609060101010101" pitchFamily="49" charset="-122"/>
              </a:rPr>
              <a:t>存在性抉择，</a:t>
            </a:r>
            <a:r>
              <a:rPr lang="zh-CN" altLang="en-US" sz="4000" b="1" dirty="0">
                <a:solidFill>
                  <a:srgbClr val="FF0000"/>
                </a:solidFill>
                <a:latin typeface="SimHei" panose="02010609060101010101" pitchFamily="49" charset="-122"/>
                <a:ea typeface="SimHei" panose="02010609060101010101" pitchFamily="49" charset="-122"/>
              </a:rPr>
              <a:t>此时他才遇见神</a:t>
            </a:r>
            <a:r>
              <a:rPr lang="zh-CN" altLang="en-US" sz="4000" b="1" dirty="0">
                <a:latin typeface="SimHei" panose="02010609060101010101" pitchFamily="49" charset="-122"/>
                <a:ea typeface="SimHei" panose="02010609060101010101" pitchFamily="49" charset="-122"/>
              </a:rPr>
              <a:t>。</a:t>
            </a:r>
            <a:r>
              <a:rPr lang="en-US" sz="1900" dirty="0">
                <a:latin typeface="SimHei" panose="02010609060101010101" pitchFamily="49" charset="-122"/>
                <a:ea typeface="SimHei" panose="02010609060101010101" pitchFamily="49" charset="-122"/>
              </a:rPr>
              <a:t>Existential Knowledge of God through Kerygma</a:t>
            </a:r>
            <a:endParaRPr lang="en-US" altLang="zh-CN" sz="4000" dirty="0"/>
          </a:p>
          <a:p>
            <a:pPr marL="0" indent="0">
              <a:lnSpc>
                <a:spcPct val="150000"/>
              </a:lnSpc>
              <a:spcBef>
                <a:spcPts val="0"/>
              </a:spcBef>
              <a:buNone/>
            </a:pPr>
            <a:endParaRPr lang="en-SG" altLang="zh-CN" sz="3700" dirty="0">
              <a:latin typeface="Songti TC" panose="02010600040101010101" pitchFamily="2" charset="-120"/>
              <a:ea typeface="Songti TC" panose="02010600040101010101" pitchFamily="2" charset="-120"/>
            </a:endParaRPr>
          </a:p>
          <a:p>
            <a:pPr marL="0" indent="0">
              <a:buNone/>
            </a:pPr>
            <a:endParaRPr lang="en-US" dirty="0"/>
          </a:p>
        </p:txBody>
      </p:sp>
    </p:spTree>
    <p:extLst>
      <p:ext uri="{BB962C8B-B14F-4D97-AF65-F5344CB8AC3E}">
        <p14:creationId xmlns:p14="http://schemas.microsoft.com/office/powerpoint/2010/main" val="18800930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90F6D9-77EC-1659-4412-695413095F9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F07FA0C-0D81-68A1-4087-CA9BFB6F4352}"/>
              </a:ext>
            </a:extLst>
          </p:cNvPr>
          <p:cNvSpPr>
            <a:spLocks noGrp="1"/>
          </p:cNvSpPr>
          <p:nvPr>
            <p:ph type="title"/>
          </p:nvPr>
        </p:nvSpPr>
        <p:spPr>
          <a:xfrm>
            <a:off x="380640" y="214178"/>
            <a:ext cx="10444676" cy="1400530"/>
          </a:xfrm>
        </p:spPr>
        <p:txBody>
          <a:bodyPr/>
          <a:lstStyle/>
          <a:p>
            <a:r>
              <a:rPr lang="zh-CN" altLang="en-US" b="1" dirty="0"/>
              <a:t>神无法测度不是无法知 </a:t>
            </a:r>
            <a:r>
              <a:rPr lang="en-US" sz="1800" b="1" dirty="0"/>
              <a:t>Incomprehensibility is not inapprehensibility </a:t>
            </a:r>
            <a:endParaRPr lang="en-SG" dirty="0"/>
          </a:p>
        </p:txBody>
      </p:sp>
      <p:sp>
        <p:nvSpPr>
          <p:cNvPr id="3" name="Content Placeholder 2">
            <a:extLst>
              <a:ext uri="{FF2B5EF4-FFF2-40B4-BE49-F238E27FC236}">
                <a16:creationId xmlns:a16="http://schemas.microsoft.com/office/drawing/2014/main" id="{23900965-242A-E6A8-647C-93A50688D928}"/>
              </a:ext>
            </a:extLst>
          </p:cNvPr>
          <p:cNvSpPr>
            <a:spLocks noGrp="1"/>
          </p:cNvSpPr>
          <p:nvPr>
            <p:ph idx="1"/>
          </p:nvPr>
        </p:nvSpPr>
        <p:spPr>
          <a:xfrm>
            <a:off x="646111" y="1386348"/>
            <a:ext cx="10985450" cy="5181600"/>
          </a:xfrm>
        </p:spPr>
        <p:txBody>
          <a:bodyPr>
            <a:normAutofit fontScale="77500" lnSpcReduction="20000"/>
          </a:bodyPr>
          <a:lstStyle/>
          <a:p>
            <a:pPr>
              <a:lnSpc>
                <a:spcPct val="150000"/>
              </a:lnSpc>
              <a:spcBef>
                <a:spcPts val="0"/>
              </a:spcBef>
            </a:pPr>
            <a:r>
              <a:rPr lang="en-US" sz="3700" dirty="0">
                <a:latin typeface="SimHei" panose="02010609060101010101" pitchFamily="49" charset="-122"/>
                <a:ea typeface="SimHei" panose="02010609060101010101" pitchFamily="49" charset="-122"/>
              </a:rPr>
              <a:t>Barth </a:t>
            </a:r>
            <a:r>
              <a:rPr lang="zh-CN" altLang="en-US" sz="3700" dirty="0">
                <a:latin typeface="SimHei" panose="02010609060101010101" pitchFamily="49" charset="-122"/>
                <a:ea typeface="SimHei" panose="02010609060101010101" pitchFamily="49" charset="-122"/>
              </a:rPr>
              <a:t>卡尔</a:t>
            </a:r>
            <a:r>
              <a:rPr lang="en-US" altLang="zh-CN" sz="3700" dirty="0">
                <a:latin typeface="SimHei" panose="02010609060101010101" pitchFamily="49" charset="-122"/>
                <a:ea typeface="SimHei" panose="02010609060101010101" pitchFamily="49" charset="-122"/>
              </a:rPr>
              <a:t>·</a:t>
            </a:r>
            <a:r>
              <a:rPr lang="zh-CN" altLang="en-US" sz="3700" dirty="0">
                <a:latin typeface="SimHei" panose="02010609060101010101" pitchFamily="49" charset="-122"/>
                <a:ea typeface="SimHei" panose="02010609060101010101" pitchFamily="49" charset="-122"/>
              </a:rPr>
              <a:t>巴特</a:t>
            </a:r>
            <a:r>
              <a:rPr lang="en-US" sz="4000" dirty="0">
                <a:latin typeface="SimHei" panose="02010609060101010101" pitchFamily="49" charset="-122"/>
                <a:ea typeface="SimHei" panose="02010609060101010101" pitchFamily="49" charset="-122"/>
              </a:rPr>
              <a:t>（1886–1968）</a:t>
            </a:r>
            <a:endParaRPr lang="en-US" altLang="zh-CN" sz="3700" dirty="0">
              <a:latin typeface="SimHei" panose="02010609060101010101" pitchFamily="49" charset="-122"/>
              <a:ea typeface="SimHei" panose="02010609060101010101" pitchFamily="49" charset="-122"/>
            </a:endParaRPr>
          </a:p>
          <a:p>
            <a:pPr>
              <a:lnSpc>
                <a:spcPct val="150000"/>
              </a:lnSpc>
              <a:spcBef>
                <a:spcPts val="0"/>
              </a:spcBef>
            </a:pPr>
            <a:r>
              <a:rPr lang="zh-CN" altLang="en-US" sz="3700" dirty="0">
                <a:latin typeface="SimHei" panose="02010609060101010101" pitchFamily="49" charset="-122"/>
                <a:ea typeface="SimHei" panose="02010609060101010101" pitchFamily="49" charset="-122"/>
              </a:rPr>
              <a:t>上帝是完全他者（</a:t>
            </a:r>
            <a:r>
              <a:rPr lang="en-SG" altLang="zh-CN" sz="3700" dirty="0">
                <a:latin typeface="SimHei" panose="02010609060101010101" pitchFamily="49" charset="-122"/>
                <a:ea typeface="SimHei" panose="02010609060101010101" pitchFamily="49" charset="-122"/>
              </a:rPr>
              <a:t>wholly Other</a:t>
            </a:r>
            <a:r>
              <a:rPr lang="zh-CN" altLang="en-SG" sz="3700" dirty="0">
                <a:latin typeface="SimHei" panose="02010609060101010101" pitchFamily="49" charset="-122"/>
                <a:ea typeface="SimHei" panose="02010609060101010101" pitchFamily="49" charset="-122"/>
              </a:rPr>
              <a:t>），</a:t>
            </a:r>
            <a:r>
              <a:rPr lang="zh-CN" altLang="en-US" sz="3700" dirty="0">
                <a:latin typeface="SimHei" panose="02010609060101010101" pitchFamily="49" charset="-122"/>
                <a:ea typeface="SimHei" panose="02010609060101010101" pitchFamily="49" charset="-122"/>
              </a:rPr>
              <a:t>人无法靠自己认识上帝，只有上帝主动启示自己</a:t>
            </a:r>
            <a:r>
              <a:rPr lang="en-US" altLang="zh-CN" sz="3700" dirty="0">
                <a:latin typeface="SimHei" panose="02010609060101010101" pitchFamily="49" charset="-122"/>
                <a:ea typeface="SimHei" panose="02010609060101010101" pitchFamily="49" charset="-122"/>
              </a:rPr>
              <a:t>,</a:t>
            </a:r>
            <a:r>
              <a:rPr lang="zh-CN" altLang="en-US" sz="3700" dirty="0">
                <a:latin typeface="SimHei" panose="02010609060101010101" pitchFamily="49" charset="-122"/>
                <a:ea typeface="SimHei" panose="02010609060101010101" pitchFamily="49" charset="-122"/>
              </a:rPr>
              <a:t>上帝才可以被认知。</a:t>
            </a:r>
            <a:endParaRPr lang="en-US" altLang="zh-CN" sz="3700" dirty="0">
              <a:latin typeface="SimHei" panose="02010609060101010101" pitchFamily="49" charset="-122"/>
              <a:ea typeface="SimHei" panose="02010609060101010101" pitchFamily="49" charset="-122"/>
            </a:endParaRPr>
          </a:p>
          <a:p>
            <a:pPr>
              <a:lnSpc>
                <a:spcPct val="150000"/>
              </a:lnSpc>
              <a:spcBef>
                <a:spcPts val="0"/>
              </a:spcBef>
            </a:pPr>
            <a:r>
              <a:rPr lang="zh-CN" altLang="en-US" sz="4000" dirty="0">
                <a:latin typeface="SimHei" panose="02010609060101010101" pitchFamily="49" charset="-122"/>
                <a:ea typeface="SimHei" panose="02010609060101010101" pitchFamily="49" charset="-122"/>
              </a:rPr>
              <a:t>唯有在神愿意启示时，圣经才能成为祂的话。。</a:t>
            </a:r>
            <a:endParaRPr lang="en-US" altLang="zh-CN" sz="4000" dirty="0">
              <a:latin typeface="SimHei" panose="02010609060101010101" pitchFamily="49" charset="-122"/>
              <a:ea typeface="SimHei" panose="02010609060101010101" pitchFamily="49" charset="-122"/>
            </a:endParaRPr>
          </a:p>
          <a:p>
            <a:pPr>
              <a:lnSpc>
                <a:spcPct val="150000"/>
              </a:lnSpc>
              <a:spcBef>
                <a:spcPts val="0"/>
              </a:spcBef>
            </a:pPr>
            <a:r>
              <a:rPr lang="zh-CN" altLang="en-US" sz="4000" dirty="0"/>
              <a:t>耶稣的复活只是一个“</a:t>
            </a:r>
            <a:r>
              <a:rPr lang="en-US" sz="2600" dirty="0" err="1"/>
              <a:t>Historie</a:t>
            </a:r>
            <a:r>
              <a:rPr lang="en-US" sz="4000" dirty="0"/>
              <a:t>”</a:t>
            </a:r>
            <a:r>
              <a:rPr lang="zh-CN" altLang="en-US" sz="4000" b="1" dirty="0"/>
              <a:t> </a:t>
            </a:r>
            <a:r>
              <a:rPr lang="zh-CN" altLang="en-US" sz="4000" b="1" dirty="0">
                <a:solidFill>
                  <a:srgbClr val="00B0F0"/>
                </a:solidFill>
              </a:rPr>
              <a:t>客观历史</a:t>
            </a:r>
            <a:r>
              <a:rPr lang="zh-CN" altLang="en-US" sz="4000" dirty="0">
                <a:solidFill>
                  <a:srgbClr val="00B0F0"/>
                </a:solidFill>
              </a:rPr>
              <a:t>的事件</a:t>
            </a:r>
            <a:r>
              <a:rPr lang="zh-CN" altLang="en-US" sz="4000" dirty="0"/>
              <a:t>（即发生在时间与空间中的历史事实），</a:t>
            </a:r>
            <a:r>
              <a:rPr lang="zh-CN" altLang="en-US" sz="4000" dirty="0">
                <a:solidFill>
                  <a:srgbClr val="FFFF00"/>
                </a:solidFill>
              </a:rPr>
              <a:t>但</a:t>
            </a:r>
            <a:r>
              <a:rPr lang="zh-CN" altLang="en-US" sz="4000" b="1" dirty="0">
                <a:solidFill>
                  <a:srgbClr val="FFFF00"/>
                </a:solidFill>
              </a:rPr>
              <a:t>只有当上帝凭着恩典，在祂主权的启示行动中</a:t>
            </a:r>
            <a:r>
              <a:rPr lang="zh-CN" altLang="en-US" sz="4000" dirty="0"/>
              <a:t>，这复活才成为“</a:t>
            </a:r>
            <a:r>
              <a:rPr lang="en-US" sz="2600" dirty="0" err="1"/>
              <a:t>Geschichte</a:t>
            </a:r>
            <a:r>
              <a:rPr lang="en-US" sz="4000" dirty="0"/>
              <a:t>”</a:t>
            </a:r>
            <a:r>
              <a:rPr lang="zh-CN" altLang="en-US" sz="4000" dirty="0"/>
              <a:t> </a:t>
            </a:r>
            <a:r>
              <a:rPr lang="zh-CN" altLang="en-US" sz="4000" dirty="0">
                <a:solidFill>
                  <a:srgbClr val="00B0F0"/>
                </a:solidFill>
              </a:rPr>
              <a:t>启示的救赎历史</a:t>
            </a:r>
            <a:r>
              <a:rPr lang="zh-CN" altLang="en-US" sz="4000" dirty="0"/>
              <a:t>。</a:t>
            </a:r>
            <a:endParaRPr lang="en-SG" altLang="zh-CN" sz="3700" dirty="0">
              <a:latin typeface="SimHei" panose="02010609060101010101" pitchFamily="49" charset="-122"/>
              <a:ea typeface="SimHei" panose="02010609060101010101" pitchFamily="49" charset="-122"/>
            </a:endParaRPr>
          </a:p>
          <a:p>
            <a:pPr marL="0" indent="0">
              <a:buNone/>
            </a:pPr>
            <a:endParaRPr lang="en-US" dirty="0">
              <a:latin typeface="SimHei" panose="02010609060101010101" pitchFamily="49" charset="-122"/>
              <a:ea typeface="SimHei" panose="02010609060101010101" pitchFamily="49" charset="-122"/>
            </a:endParaRPr>
          </a:p>
        </p:txBody>
      </p:sp>
    </p:spTree>
    <p:extLst>
      <p:ext uri="{BB962C8B-B14F-4D97-AF65-F5344CB8AC3E}">
        <p14:creationId xmlns:p14="http://schemas.microsoft.com/office/powerpoint/2010/main" val="20243811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16D00D-C89E-6669-9742-C7A7D8C936E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CE6BB8-D3DD-A62E-7860-0B476800BF17}"/>
              </a:ext>
            </a:extLst>
          </p:cNvPr>
          <p:cNvSpPr>
            <a:spLocks noGrp="1"/>
          </p:cNvSpPr>
          <p:nvPr>
            <p:ph type="title"/>
          </p:nvPr>
        </p:nvSpPr>
        <p:spPr>
          <a:xfrm>
            <a:off x="380640" y="214178"/>
            <a:ext cx="10444676" cy="1400530"/>
          </a:xfrm>
        </p:spPr>
        <p:txBody>
          <a:bodyPr/>
          <a:lstStyle/>
          <a:p>
            <a:r>
              <a:rPr lang="zh-CN" altLang="en-US" b="1" dirty="0"/>
              <a:t>神无法测度不是无法知 </a:t>
            </a:r>
            <a:r>
              <a:rPr lang="en-US" sz="1800" b="1" dirty="0"/>
              <a:t>Incomprehensibility is not inapprehensibility </a:t>
            </a:r>
            <a:endParaRPr lang="en-SG" dirty="0"/>
          </a:p>
        </p:txBody>
      </p:sp>
      <p:sp>
        <p:nvSpPr>
          <p:cNvPr id="3" name="Content Placeholder 2">
            <a:extLst>
              <a:ext uri="{FF2B5EF4-FFF2-40B4-BE49-F238E27FC236}">
                <a16:creationId xmlns:a16="http://schemas.microsoft.com/office/drawing/2014/main" id="{D4C61FA6-75C8-1FEE-D5F4-CA480EDCE51C}"/>
              </a:ext>
            </a:extLst>
          </p:cNvPr>
          <p:cNvSpPr>
            <a:spLocks noGrp="1"/>
          </p:cNvSpPr>
          <p:nvPr>
            <p:ph idx="1"/>
          </p:nvPr>
        </p:nvSpPr>
        <p:spPr>
          <a:xfrm>
            <a:off x="646111" y="1386348"/>
            <a:ext cx="10985450" cy="5181600"/>
          </a:xfrm>
        </p:spPr>
        <p:txBody>
          <a:bodyPr>
            <a:normAutofit fontScale="85000" lnSpcReduction="10000"/>
          </a:bodyPr>
          <a:lstStyle/>
          <a:p>
            <a:pPr>
              <a:lnSpc>
                <a:spcPct val="150000"/>
              </a:lnSpc>
              <a:spcBef>
                <a:spcPts val="0"/>
              </a:spcBef>
            </a:pPr>
            <a:r>
              <a:rPr lang="zh-CN" altLang="en-US" sz="3200" dirty="0"/>
              <a:t>巴特</a:t>
            </a:r>
            <a:r>
              <a:rPr lang="en-US" altLang="zh-CN" sz="3200" dirty="0"/>
              <a:t>: </a:t>
            </a:r>
            <a:r>
              <a:rPr lang="zh-CN" altLang="en-US" sz="3200" dirty="0"/>
              <a:t>圣经不是启示本身，而是神可以使用的媒介（见证者），在祂主权的说话中成为祂的启示。</a:t>
            </a:r>
            <a:endParaRPr lang="en-US" altLang="zh-CN" sz="3200" dirty="0"/>
          </a:p>
          <a:p>
            <a:pPr>
              <a:lnSpc>
                <a:spcPct val="150000"/>
              </a:lnSpc>
              <a:spcBef>
                <a:spcPts val="0"/>
              </a:spcBef>
            </a:pPr>
            <a:r>
              <a:rPr lang="zh-CN" altLang="en-US" sz="3200" dirty="0"/>
              <a:t>巴特区分“</a:t>
            </a:r>
            <a:r>
              <a:rPr lang="en-US" sz="2200" dirty="0" err="1"/>
              <a:t>Historie</a:t>
            </a:r>
            <a:r>
              <a:rPr lang="en-US" sz="3200" dirty="0"/>
              <a:t>”（</a:t>
            </a:r>
            <a:r>
              <a:rPr lang="zh-CN" altLang="en-US" sz="3200" dirty="0"/>
              <a:t>可考的历史事件）与“</a:t>
            </a:r>
            <a:r>
              <a:rPr lang="en-US" sz="2200" dirty="0" err="1"/>
              <a:t>Geschichte</a:t>
            </a:r>
            <a:r>
              <a:rPr lang="en-US" sz="3200" dirty="0"/>
              <a:t>”（</a:t>
            </a:r>
            <a:r>
              <a:rPr lang="zh-CN" altLang="en-US" sz="3200" dirty="0"/>
              <a:t>救赎性的启示历史）。</a:t>
            </a:r>
            <a:r>
              <a:rPr lang="zh-CN" altLang="en-US" sz="3200" b="1" dirty="0">
                <a:solidFill>
                  <a:srgbClr val="FFFF00"/>
                </a:solidFill>
              </a:rPr>
              <a:t>复活是历史事件</a:t>
            </a:r>
            <a:r>
              <a:rPr lang="en-US" sz="1900" b="1" dirty="0" err="1">
                <a:solidFill>
                  <a:srgbClr val="FFFF00"/>
                </a:solidFill>
              </a:rPr>
              <a:t>Historie</a:t>
            </a:r>
            <a:r>
              <a:rPr lang="en-US" sz="3200" b="1" dirty="0">
                <a:solidFill>
                  <a:srgbClr val="FFFF00"/>
                </a:solidFill>
              </a:rPr>
              <a:t> </a:t>
            </a:r>
            <a:r>
              <a:rPr lang="zh-CN" altLang="en-US" sz="3200" b="1" dirty="0">
                <a:solidFill>
                  <a:srgbClr val="FFFF00"/>
                </a:solidFill>
              </a:rPr>
              <a:t>，但只有在神主权的恩典中，这历史</a:t>
            </a:r>
            <a:r>
              <a:rPr lang="en-US" sz="1900" b="1" dirty="0" err="1">
                <a:solidFill>
                  <a:srgbClr val="FFFF00"/>
                </a:solidFill>
              </a:rPr>
              <a:t>Historie</a:t>
            </a:r>
            <a:r>
              <a:rPr lang="zh-CN" altLang="en-US" sz="3200" b="1" dirty="0">
                <a:solidFill>
                  <a:srgbClr val="FFFF00"/>
                </a:solidFill>
              </a:rPr>
              <a:t>才成为救赎启示历史</a:t>
            </a:r>
            <a:r>
              <a:rPr lang="en-US" sz="2200" b="1" dirty="0" err="1">
                <a:solidFill>
                  <a:srgbClr val="FFFF00"/>
                </a:solidFill>
              </a:rPr>
              <a:t>Geschichte</a:t>
            </a:r>
            <a:r>
              <a:rPr lang="en-US" sz="3200" b="1" dirty="0">
                <a:solidFill>
                  <a:srgbClr val="FFFF00"/>
                </a:solidFill>
              </a:rPr>
              <a:t> </a:t>
            </a:r>
            <a:r>
              <a:rPr lang="zh-CN" altLang="en-US" sz="3200" dirty="0"/>
              <a:t>。</a:t>
            </a:r>
            <a:endParaRPr lang="en-US" altLang="zh-CN" sz="3200" dirty="0"/>
          </a:p>
          <a:p>
            <a:pPr>
              <a:lnSpc>
                <a:spcPct val="150000"/>
              </a:lnSpc>
              <a:spcBef>
                <a:spcPts val="0"/>
              </a:spcBef>
            </a:pPr>
            <a:r>
              <a:rPr lang="zh-CN" altLang="en-US" sz="3200" dirty="0"/>
              <a:t>否定神在圣经所记载的历史事件中</a:t>
            </a:r>
            <a:r>
              <a:rPr lang="zh-CN" altLang="en-US" sz="3200" b="1" dirty="0"/>
              <a:t>直接</a:t>
            </a:r>
            <a:r>
              <a:rPr lang="zh-CN" altLang="en-US" sz="3200" dirty="0"/>
              <a:t>且</a:t>
            </a:r>
            <a:r>
              <a:rPr lang="zh-CN" altLang="en-US" sz="3200" b="1" dirty="0"/>
              <a:t>本体性地</a:t>
            </a:r>
            <a:r>
              <a:rPr lang="zh-CN" altLang="en-US" sz="3200" dirty="0"/>
              <a:t>启示祂自己。</a:t>
            </a:r>
            <a:endParaRPr lang="en-US" altLang="zh-CN" sz="3200" dirty="0"/>
          </a:p>
          <a:p>
            <a:pPr>
              <a:lnSpc>
                <a:spcPct val="150000"/>
              </a:lnSpc>
              <a:spcBef>
                <a:spcPts val="0"/>
              </a:spcBef>
            </a:pPr>
            <a:r>
              <a:rPr lang="zh-CN" altLang="en-US" sz="3200" dirty="0">
                <a:latin typeface="SimHei" panose="02010609060101010101" pitchFamily="49" charset="-122"/>
                <a:ea typeface="SimHei" panose="02010609060101010101" pitchFamily="49" charset="-122"/>
              </a:rPr>
              <a:t>使圣经的启示必须依赖主的恩典光照历，</a:t>
            </a:r>
            <a:r>
              <a:rPr lang="zh-CN" altLang="en-US" sz="3200" u="sng" dirty="0">
                <a:solidFill>
                  <a:srgbClr val="FFFF00"/>
                </a:solidFill>
                <a:latin typeface="SimHei" panose="02010609060101010101" pitchFamily="49" charset="-122"/>
                <a:ea typeface="SimHei" panose="02010609060101010101" pitchFamily="49" charset="-122"/>
              </a:rPr>
              <a:t>才能成为真正的启示</a:t>
            </a:r>
            <a:r>
              <a:rPr lang="zh-CN" altLang="en-US" sz="3200" dirty="0">
                <a:latin typeface="SimHei" panose="02010609060101010101" pitchFamily="49" charset="-122"/>
                <a:ea typeface="SimHei" panose="02010609060101010101" pitchFamily="49" charset="-122"/>
              </a:rPr>
              <a:t>。</a:t>
            </a:r>
            <a:endParaRPr lang="en-US" altLang="zh-CN" sz="3200" dirty="0">
              <a:latin typeface="SimHei" panose="02010609060101010101" pitchFamily="49" charset="-122"/>
              <a:ea typeface="SimHei" panose="02010609060101010101" pitchFamily="49" charset="-122"/>
            </a:endParaRPr>
          </a:p>
          <a:p>
            <a:pPr marL="0" indent="0">
              <a:buNone/>
            </a:pPr>
            <a:endParaRPr lang="en-US" dirty="0">
              <a:latin typeface="SimHei" panose="02010609060101010101" pitchFamily="49" charset="-122"/>
              <a:ea typeface="SimHei" panose="02010609060101010101" pitchFamily="49" charset="-122"/>
            </a:endParaRPr>
          </a:p>
        </p:txBody>
      </p:sp>
    </p:spTree>
    <p:extLst>
      <p:ext uri="{BB962C8B-B14F-4D97-AF65-F5344CB8AC3E}">
        <p14:creationId xmlns:p14="http://schemas.microsoft.com/office/powerpoint/2010/main" val="137017163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9FD0DA-0F28-43D8-1808-5D6F5530B03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93AFD2C-2596-1243-33C0-F3ED77E5134B}"/>
              </a:ext>
            </a:extLst>
          </p:cNvPr>
          <p:cNvSpPr>
            <a:spLocks noGrp="1"/>
          </p:cNvSpPr>
          <p:nvPr>
            <p:ph type="title"/>
          </p:nvPr>
        </p:nvSpPr>
        <p:spPr>
          <a:xfrm>
            <a:off x="380640" y="214178"/>
            <a:ext cx="10444676" cy="1400530"/>
          </a:xfrm>
        </p:spPr>
        <p:txBody>
          <a:bodyPr/>
          <a:lstStyle/>
          <a:p>
            <a:r>
              <a:rPr lang="en-US" b="1" dirty="0" err="1"/>
              <a:t>我们是能透过圣经</a:t>
            </a:r>
            <a:r>
              <a:rPr lang="en-US" b="1" dirty="0"/>
              <a:t>(</a:t>
            </a:r>
            <a:r>
              <a:rPr lang="en-US" b="1" dirty="0" err="1"/>
              <a:t>神的话</a:t>
            </a:r>
            <a:r>
              <a:rPr lang="zh-CN" altLang="en-US" b="1" dirty="0"/>
              <a:t>）</a:t>
            </a:r>
            <a:r>
              <a:rPr lang="en-US" b="1" dirty="0" err="1"/>
              <a:t>认识神</a:t>
            </a:r>
            <a:endParaRPr lang="en-SG" dirty="0"/>
          </a:p>
        </p:txBody>
      </p:sp>
      <p:sp>
        <p:nvSpPr>
          <p:cNvPr id="3" name="Content Placeholder 2">
            <a:extLst>
              <a:ext uri="{FF2B5EF4-FFF2-40B4-BE49-F238E27FC236}">
                <a16:creationId xmlns:a16="http://schemas.microsoft.com/office/drawing/2014/main" id="{C97B7264-E9C1-F412-EA9B-A829478541E7}"/>
              </a:ext>
            </a:extLst>
          </p:cNvPr>
          <p:cNvSpPr>
            <a:spLocks noGrp="1"/>
          </p:cNvSpPr>
          <p:nvPr>
            <p:ph idx="1"/>
          </p:nvPr>
        </p:nvSpPr>
        <p:spPr>
          <a:xfrm>
            <a:off x="603275" y="1085407"/>
            <a:ext cx="10985450" cy="5181600"/>
          </a:xfrm>
        </p:spPr>
        <p:txBody>
          <a:bodyPr>
            <a:normAutofit/>
          </a:bodyPr>
          <a:lstStyle/>
          <a:p>
            <a:pPr marL="0" indent="0">
              <a:buNone/>
            </a:pPr>
            <a:endParaRPr lang="en-US" sz="2800" dirty="0">
              <a:latin typeface="SimHei" panose="02010609060101010101" pitchFamily="49" charset="-122"/>
              <a:ea typeface="SimHei" panose="02010609060101010101" pitchFamily="49" charset="-122"/>
            </a:endParaRPr>
          </a:p>
          <a:p>
            <a:pPr marL="0" indent="0">
              <a:buNone/>
            </a:pPr>
            <a:r>
              <a:rPr lang="zh-CN" altLang="en-US" sz="2800" dirty="0">
                <a:latin typeface="SimHei" panose="02010609060101010101" pitchFamily="49" charset="-122"/>
                <a:ea typeface="SimHei" panose="02010609060101010101" pitchFamily="49" charset="-122"/>
              </a:rPr>
              <a:t>即使没有圣灵的光照，圣经依然是神的话，是神的启示。</a:t>
            </a:r>
            <a:endParaRPr lang="en-US" altLang="zh-CN" sz="2800" dirty="0">
              <a:latin typeface="SimHei" panose="02010609060101010101" pitchFamily="49" charset="-122"/>
              <a:ea typeface="SimHei" panose="02010609060101010101" pitchFamily="49" charset="-122"/>
            </a:endParaRPr>
          </a:p>
          <a:p>
            <a:pPr marL="0" indent="0">
              <a:buNone/>
            </a:pPr>
            <a:endParaRPr lang="en-US" altLang="zh-CN" sz="2800" dirty="0">
              <a:latin typeface="SimHei" panose="02010609060101010101" pitchFamily="49" charset="-122"/>
              <a:ea typeface="SimHei" panose="02010609060101010101" pitchFamily="49" charset="-122"/>
            </a:endParaRPr>
          </a:p>
          <a:p>
            <a:pPr marL="0" indent="0">
              <a:buNone/>
            </a:pPr>
            <a:r>
              <a:rPr lang="zh-CN" altLang="en-US" sz="2800" dirty="0">
                <a:latin typeface="SimHei" panose="02010609060101010101" pitchFamily="49" charset="-122"/>
                <a:ea typeface="SimHei" panose="02010609060101010101" pitchFamily="49" charset="-122"/>
              </a:rPr>
              <a:t>圣经是神启示的文字性成就，不因人的回应或经历而“成为”启示，而是无论人是否接受，始终是神的话。</a:t>
            </a:r>
            <a:endParaRPr lang="en-US" altLang="zh-CN" sz="2800" dirty="0">
              <a:latin typeface="SimHei" panose="02010609060101010101" pitchFamily="49" charset="-122"/>
              <a:ea typeface="SimHei" panose="02010609060101010101" pitchFamily="49" charset="-122"/>
            </a:endParaRPr>
          </a:p>
          <a:p>
            <a:pPr marL="0" indent="0">
              <a:buNone/>
            </a:pPr>
            <a:endParaRPr lang="en-US" altLang="zh-CN" sz="2800" dirty="0">
              <a:latin typeface="SimHei" panose="02010609060101010101" pitchFamily="49" charset="-122"/>
              <a:ea typeface="SimHei" panose="02010609060101010101" pitchFamily="49" charset="-122"/>
            </a:endParaRPr>
          </a:p>
          <a:p>
            <a:pPr marL="0" indent="0">
              <a:buNone/>
            </a:pPr>
            <a:r>
              <a:rPr lang="zh-CN" altLang="en-US" sz="2800" dirty="0">
                <a:latin typeface="SimHei" panose="02010609060101010101" pitchFamily="49" charset="-122"/>
                <a:ea typeface="SimHei" panose="02010609060101010101" pitchFamily="49" charset="-122"/>
              </a:rPr>
              <a:t>圣经中所记载的救恩事件（如基督的复活）既是真实发生的历史事件（</a:t>
            </a:r>
            <a:r>
              <a:rPr lang="en-US" sz="2800" dirty="0" err="1">
                <a:latin typeface="SimHei" panose="02010609060101010101" pitchFamily="49" charset="-122"/>
                <a:ea typeface="SimHei" panose="02010609060101010101" pitchFamily="49" charset="-122"/>
              </a:rPr>
              <a:t>Historie</a:t>
            </a:r>
            <a:r>
              <a:rPr lang="en-US" sz="2800" dirty="0">
                <a:latin typeface="SimHei" panose="02010609060101010101" pitchFamily="49" charset="-122"/>
                <a:ea typeface="SimHei" panose="02010609060101010101" pitchFamily="49" charset="-122"/>
              </a:rPr>
              <a:t>），</a:t>
            </a:r>
            <a:r>
              <a:rPr lang="zh-CN" altLang="en-US" sz="2800" dirty="0">
                <a:latin typeface="SimHei" panose="02010609060101010101" pitchFamily="49" charset="-122"/>
                <a:ea typeface="SimHei" panose="02010609060101010101" pitchFamily="49" charset="-122"/>
              </a:rPr>
              <a:t>也是上帝启示祂自己、施行救赎的启示历史（</a:t>
            </a:r>
            <a:r>
              <a:rPr lang="en-US" sz="2800" dirty="0" err="1">
                <a:latin typeface="SimHei" panose="02010609060101010101" pitchFamily="49" charset="-122"/>
                <a:ea typeface="SimHei" panose="02010609060101010101" pitchFamily="49" charset="-122"/>
              </a:rPr>
              <a:t>Geschichte</a:t>
            </a:r>
            <a:r>
              <a:rPr lang="en-US" sz="2800" dirty="0">
                <a:latin typeface="SimHei" panose="02010609060101010101" pitchFamily="49" charset="-122"/>
                <a:ea typeface="SimHei" panose="02010609060101010101" pitchFamily="49" charset="-122"/>
              </a:rPr>
              <a:t>）——</a:t>
            </a:r>
            <a:r>
              <a:rPr lang="zh-CN" altLang="en-US" sz="4000" dirty="0">
                <a:solidFill>
                  <a:srgbClr val="FFFF00"/>
                </a:solidFill>
                <a:latin typeface="SimHei" panose="02010609060101010101" pitchFamily="49" charset="-122"/>
                <a:ea typeface="SimHei" panose="02010609060101010101" pitchFamily="49" charset="-122"/>
              </a:rPr>
              <a:t>两者是统一不可分的</a:t>
            </a:r>
            <a:r>
              <a:rPr lang="zh-CN" altLang="en-US" sz="2800" dirty="0">
                <a:latin typeface="SimHei" panose="02010609060101010101" pitchFamily="49" charset="-122"/>
                <a:ea typeface="SimHei" panose="02010609060101010101" pitchFamily="49" charset="-122"/>
              </a:rPr>
              <a:t>。</a:t>
            </a:r>
            <a:endParaRPr lang="en-US" sz="2800" dirty="0">
              <a:latin typeface="SimHei" panose="02010609060101010101" pitchFamily="49" charset="-122"/>
              <a:ea typeface="SimHei" panose="02010609060101010101" pitchFamily="49" charset="-122"/>
            </a:endParaRPr>
          </a:p>
        </p:txBody>
      </p:sp>
    </p:spTree>
    <p:extLst>
      <p:ext uri="{BB962C8B-B14F-4D97-AF65-F5344CB8AC3E}">
        <p14:creationId xmlns:p14="http://schemas.microsoft.com/office/powerpoint/2010/main" val="1627331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CC8D252-8044-458D-A776-6A5833FEFD2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4" name="Picture 13">
            <a:extLst>
              <a:ext uri="{FF2B5EF4-FFF2-40B4-BE49-F238E27FC236}">
                <a16:creationId xmlns:a16="http://schemas.microsoft.com/office/drawing/2014/main" id="{E884AA69-7728-499C-8FA7-A3FCA738EB7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a:extLst>
              <a:ext uri="{FF2B5EF4-FFF2-40B4-BE49-F238E27FC236}">
                <a16:creationId xmlns:a16="http://schemas.microsoft.com/office/drawing/2014/main" id="{79760FB8-CC91-426C-9EF3-A58786866B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8" name="Picture 17">
            <a:extLst>
              <a:ext uri="{FF2B5EF4-FFF2-40B4-BE49-F238E27FC236}">
                <a16:creationId xmlns:a16="http://schemas.microsoft.com/office/drawing/2014/main" id="{CE274F2C-FBD9-4A60-B6A0-FB7532F599F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20" name="Picture 19">
            <a:extLst>
              <a:ext uri="{FF2B5EF4-FFF2-40B4-BE49-F238E27FC236}">
                <a16:creationId xmlns:a16="http://schemas.microsoft.com/office/drawing/2014/main" id="{D543DFE3-F007-48D9-A223-F7351802D47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2" name="Rectangle 21">
            <a:extLst>
              <a:ext uri="{FF2B5EF4-FFF2-40B4-BE49-F238E27FC236}">
                <a16:creationId xmlns:a16="http://schemas.microsoft.com/office/drawing/2014/main" id="{09E7EBD1-9868-4F2F-B4FF-A89B93CFB6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4" name="Rectangle 23">
            <a:extLst>
              <a:ext uri="{FF2B5EF4-FFF2-40B4-BE49-F238E27FC236}">
                <a16:creationId xmlns:a16="http://schemas.microsoft.com/office/drawing/2014/main" id="{B84B712E-6BBF-4241-BAB7-D7E064B173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F5F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6" name="Rectangle 25">
            <a:extLst>
              <a:ext uri="{FF2B5EF4-FFF2-40B4-BE49-F238E27FC236}">
                <a16:creationId xmlns:a16="http://schemas.microsoft.com/office/drawing/2014/main" id="{D22F3D4E-E5F5-4623-B278-D7E30BEF9D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4BBD46B9-99AD-7F42-94E3-1D215BC9112A}"/>
              </a:ext>
            </a:extLst>
          </p:cNvPr>
          <p:cNvPicPr>
            <a:picLocks noChangeAspect="1"/>
          </p:cNvPicPr>
          <p:nvPr/>
        </p:nvPicPr>
        <p:blipFill>
          <a:blip r:embed="rId6"/>
          <a:stretch>
            <a:fillRect/>
          </a:stretch>
        </p:blipFill>
        <p:spPr>
          <a:xfrm>
            <a:off x="1379237" y="643467"/>
            <a:ext cx="3662975" cy="5571066"/>
          </a:xfrm>
          <a:prstGeom prst="rect">
            <a:avLst/>
          </a:prstGeom>
        </p:spPr>
      </p:pic>
      <p:sp useBgFill="1">
        <p:nvSpPr>
          <p:cNvPr id="28" name="Rectangle 27">
            <a:extLst>
              <a:ext uri="{FF2B5EF4-FFF2-40B4-BE49-F238E27FC236}">
                <a16:creationId xmlns:a16="http://schemas.microsoft.com/office/drawing/2014/main" id="{7B7F5E51-5BF8-4198-AD70-78D94F3A94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74979"/>
            <a:ext cx="5458121" cy="5897880"/>
          </a:xfrm>
          <a:prstGeom prst="rect">
            <a:avLst/>
          </a:prstGeom>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Website&#10;&#10;Description automatically generated with medium confidence">
            <a:extLst>
              <a:ext uri="{FF2B5EF4-FFF2-40B4-BE49-F238E27FC236}">
                <a16:creationId xmlns:a16="http://schemas.microsoft.com/office/drawing/2014/main" id="{906A52CE-4FB4-E149-9F95-951C1936F3FE}"/>
              </a:ext>
            </a:extLst>
          </p:cNvPr>
          <p:cNvPicPr>
            <a:picLocks noChangeAspect="1"/>
          </p:cNvPicPr>
          <p:nvPr/>
        </p:nvPicPr>
        <p:blipFill>
          <a:blip r:embed="rId7"/>
          <a:stretch>
            <a:fillRect/>
          </a:stretch>
        </p:blipFill>
        <p:spPr>
          <a:xfrm>
            <a:off x="7124273" y="638386"/>
            <a:ext cx="3732612" cy="5571066"/>
          </a:xfrm>
          <a:prstGeom prst="rect">
            <a:avLst/>
          </a:prstGeom>
        </p:spPr>
      </p:pic>
    </p:spTree>
    <p:extLst>
      <p:ext uri="{BB962C8B-B14F-4D97-AF65-F5344CB8AC3E}">
        <p14:creationId xmlns:p14="http://schemas.microsoft.com/office/powerpoint/2010/main" val="3756459443"/>
      </p:ext>
    </p:extLst>
  </p:cSld>
  <p:clrMapOvr>
    <a:overrideClrMapping bg1="lt1" tx1="dk1" bg2="lt2" tx2="dk2" accent1="accent1" accent2="accent2" accent3="accent3" accent4="accent4" accent5="accent5" accent6="accent6" hlink="hlink" folHlink="folHlink"/>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9ECDD5C-152A-4CC7-8333-0F367B3A62E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2" name="Picture 11">
            <a:extLst>
              <a:ext uri="{FF2B5EF4-FFF2-40B4-BE49-F238E27FC236}">
                <a16:creationId xmlns:a16="http://schemas.microsoft.com/office/drawing/2014/main" id="{7F5C92A3-369B-43F3-BDCE-E560B1B0EC8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4" name="Oval 13">
            <a:extLst>
              <a:ext uri="{FF2B5EF4-FFF2-40B4-BE49-F238E27FC236}">
                <a16:creationId xmlns:a16="http://schemas.microsoft.com/office/drawing/2014/main" id="{AEBE9F1A-B38D-446E-83AE-14B17CE77F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6" name="Picture 15">
            <a:extLst>
              <a:ext uri="{FF2B5EF4-FFF2-40B4-BE49-F238E27FC236}">
                <a16:creationId xmlns:a16="http://schemas.microsoft.com/office/drawing/2014/main" id="{915B5014-A7EC-4BA6-9C83-8840CF81DB2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8" name="Picture 17">
            <a:extLst>
              <a:ext uri="{FF2B5EF4-FFF2-40B4-BE49-F238E27FC236}">
                <a16:creationId xmlns:a16="http://schemas.microsoft.com/office/drawing/2014/main" id="{022C43AB-86D7-420D-8AD7-DC0A15FDD0A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0" name="Rectangle 19">
            <a:extLst>
              <a:ext uri="{FF2B5EF4-FFF2-40B4-BE49-F238E27FC236}">
                <a16:creationId xmlns:a16="http://schemas.microsoft.com/office/drawing/2014/main" id="{5E3EB826-A471-488F-9E8A-D65528A3C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2" name="Rectangle 21">
            <a:extLst>
              <a:ext uri="{FF2B5EF4-FFF2-40B4-BE49-F238E27FC236}">
                <a16:creationId xmlns:a16="http://schemas.microsoft.com/office/drawing/2014/main" id="{DFB3CEA1-88D9-42FB-88ED-1E9807FE65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Diagram&#10;&#10;Description automatically generated">
            <a:extLst>
              <a:ext uri="{FF2B5EF4-FFF2-40B4-BE49-F238E27FC236}">
                <a16:creationId xmlns:a16="http://schemas.microsoft.com/office/drawing/2014/main" id="{1BE80421-F05D-BA49-B7C5-C13912F8DADB}"/>
              </a:ext>
            </a:extLst>
          </p:cNvPr>
          <p:cNvPicPr>
            <a:picLocks noChangeAspect="1"/>
          </p:cNvPicPr>
          <p:nvPr/>
        </p:nvPicPr>
        <p:blipFill>
          <a:blip r:embed="rId7"/>
          <a:stretch>
            <a:fillRect/>
          </a:stretch>
        </p:blipFill>
        <p:spPr>
          <a:xfrm>
            <a:off x="1068388" y="0"/>
            <a:ext cx="9046615" cy="6898046"/>
          </a:xfrm>
          <a:prstGeom prst="rect">
            <a:avLst/>
          </a:prstGeom>
        </p:spPr>
      </p:pic>
      <p:sp>
        <p:nvSpPr>
          <p:cNvPr id="24" name="Rectangle 23">
            <a:extLst>
              <a:ext uri="{FF2B5EF4-FFF2-40B4-BE49-F238E27FC236}">
                <a16:creationId xmlns:a16="http://schemas.microsoft.com/office/drawing/2014/main" id="{9A6C928E-4252-4F33-8C34-E50A12A31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 name="Rounded Rectangle 5">
            <a:extLst>
              <a:ext uri="{FF2B5EF4-FFF2-40B4-BE49-F238E27FC236}">
                <a16:creationId xmlns:a16="http://schemas.microsoft.com/office/drawing/2014/main" id="{4F7044CB-8347-B74E-91DF-B19918453C0E}"/>
              </a:ext>
            </a:extLst>
          </p:cNvPr>
          <p:cNvSpPr/>
          <p:nvPr/>
        </p:nvSpPr>
        <p:spPr>
          <a:xfrm>
            <a:off x="6665289" y="141243"/>
            <a:ext cx="3276600" cy="241228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5A5AC67-B2BA-1442-A045-9A9014ACB93D}"/>
              </a:ext>
            </a:extLst>
          </p:cNvPr>
          <p:cNvSpPr txBox="1"/>
          <p:nvPr/>
        </p:nvSpPr>
        <p:spPr>
          <a:xfrm>
            <a:off x="10143959" y="5029200"/>
            <a:ext cx="1790700" cy="1015663"/>
          </a:xfrm>
          <a:prstGeom prst="rect">
            <a:avLst/>
          </a:prstGeom>
          <a:noFill/>
        </p:spPr>
        <p:txBody>
          <a:bodyPr wrap="square" rtlCol="0">
            <a:spAutoFit/>
          </a:bodyPr>
          <a:lstStyle/>
          <a:p>
            <a:r>
              <a:rPr lang="en-US" sz="1200" b="1" dirty="0">
                <a:solidFill>
                  <a:schemeClr val="bg1"/>
                </a:solidFill>
                <a:latin typeface="HEITI SC MEDIUM" pitchFamily="2" charset="-128"/>
                <a:ea typeface="HEITI SC MEDIUM" pitchFamily="2" charset="-128"/>
              </a:rPr>
              <a:t>e.g. </a:t>
            </a:r>
            <a:r>
              <a:rPr lang="en-US" sz="1200" b="1" dirty="0" err="1">
                <a:solidFill>
                  <a:schemeClr val="bg1"/>
                </a:solidFill>
                <a:latin typeface="HEITI SC MEDIUM" pitchFamily="2" charset="-128"/>
                <a:ea typeface="HEITI SC MEDIUM" pitchFamily="2" charset="-128"/>
              </a:rPr>
              <a:t>泛神论</a:t>
            </a:r>
            <a:r>
              <a:rPr lang="en-SG" sz="1200" b="1" dirty="0">
                <a:solidFill>
                  <a:schemeClr val="bg1"/>
                </a:solidFill>
                <a:latin typeface="HEITI SC MEDIUM" pitchFamily="2" charset="-128"/>
                <a:ea typeface="HEITI SC MEDIUM" pitchFamily="2" charset="-128"/>
              </a:rPr>
              <a:t>universe conceived of as a whole is God </a:t>
            </a:r>
          </a:p>
          <a:p>
            <a:endParaRPr lang="en-SG" sz="1200" b="1" dirty="0">
              <a:solidFill>
                <a:schemeClr val="bg1"/>
              </a:solidFill>
              <a:latin typeface="HEITI SC MEDIUM" pitchFamily="2" charset="-128"/>
              <a:ea typeface="HEITI SC MEDIUM" pitchFamily="2" charset="-128"/>
            </a:endParaRPr>
          </a:p>
          <a:p>
            <a:r>
              <a:rPr lang="en-US" sz="1200" b="1" dirty="0">
                <a:solidFill>
                  <a:schemeClr val="bg1"/>
                </a:solidFill>
                <a:latin typeface="HEITI SC MEDIUM" pitchFamily="2" charset="-128"/>
                <a:ea typeface="HEITI SC MEDIUM" pitchFamily="2" charset="-128"/>
              </a:rPr>
              <a:t>e.g. </a:t>
            </a:r>
            <a:r>
              <a:rPr lang="zh-CN" altLang="en-US" sz="1200" b="1" dirty="0">
                <a:solidFill>
                  <a:schemeClr val="bg1"/>
                </a:solidFill>
                <a:latin typeface="HEITI SC MEDIUM" pitchFamily="2" charset="-128"/>
                <a:ea typeface="HEITI SC MEDIUM" pitchFamily="2" charset="-128"/>
              </a:rPr>
              <a:t>多神论 </a:t>
            </a:r>
            <a:r>
              <a:rPr lang="en-US" sz="1200" b="1" dirty="0">
                <a:solidFill>
                  <a:schemeClr val="bg1"/>
                </a:solidFill>
                <a:latin typeface="HEITI SC MEDIUM" pitchFamily="2" charset="-128"/>
                <a:ea typeface="HEITI SC MEDIUM" pitchFamily="2" charset="-128"/>
              </a:rPr>
              <a:t>Polytheism</a:t>
            </a:r>
          </a:p>
        </p:txBody>
      </p:sp>
    </p:spTree>
    <p:extLst>
      <p:ext uri="{BB962C8B-B14F-4D97-AF65-F5344CB8AC3E}">
        <p14:creationId xmlns:p14="http://schemas.microsoft.com/office/powerpoint/2010/main" val="385463061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59B38-382F-2746-8FE1-98A36880A097}"/>
              </a:ext>
            </a:extLst>
          </p:cNvPr>
          <p:cNvSpPr>
            <a:spLocks noGrp="1"/>
          </p:cNvSpPr>
          <p:nvPr>
            <p:ph type="title"/>
          </p:nvPr>
        </p:nvSpPr>
        <p:spPr>
          <a:xfrm>
            <a:off x="545462" y="0"/>
            <a:ext cx="10899778" cy="1400530"/>
          </a:xfrm>
        </p:spPr>
        <p:txBody>
          <a:bodyPr/>
          <a:lstStyle/>
          <a:p>
            <a:r>
              <a:rPr lang="zh-CN" altLang="en-US" b="1" dirty="0"/>
              <a:t>无法测度</a:t>
            </a:r>
            <a:r>
              <a:rPr lang="zh-CN" altLang="en-US" b="1" dirty="0">
                <a:solidFill>
                  <a:srgbClr val="FFC000"/>
                </a:solidFill>
              </a:rPr>
              <a:t>不是无法知</a:t>
            </a:r>
            <a:r>
              <a:rPr lang="en-US" sz="2000" b="1" dirty="0"/>
              <a:t>Incomprehensibility is not inapprehensibility </a:t>
            </a:r>
            <a:endParaRPr lang="en-SG" dirty="0"/>
          </a:p>
        </p:txBody>
      </p:sp>
      <p:sp>
        <p:nvSpPr>
          <p:cNvPr id="3" name="Content Placeholder 2">
            <a:extLst>
              <a:ext uri="{FF2B5EF4-FFF2-40B4-BE49-F238E27FC236}">
                <a16:creationId xmlns:a16="http://schemas.microsoft.com/office/drawing/2014/main" id="{B5B5838C-2CB8-624E-9E60-3C5342CEC004}"/>
              </a:ext>
            </a:extLst>
          </p:cNvPr>
          <p:cNvSpPr>
            <a:spLocks noGrp="1"/>
          </p:cNvSpPr>
          <p:nvPr>
            <p:ph idx="1"/>
          </p:nvPr>
        </p:nvSpPr>
        <p:spPr>
          <a:xfrm>
            <a:off x="324465" y="1248697"/>
            <a:ext cx="11798709" cy="5338915"/>
          </a:xfrm>
        </p:spPr>
        <p:txBody>
          <a:bodyPr>
            <a:normAutofit/>
          </a:bodyPr>
          <a:lstStyle/>
          <a:p>
            <a:pPr lvl="0">
              <a:lnSpc>
                <a:spcPct val="150000"/>
              </a:lnSpc>
            </a:pPr>
            <a:r>
              <a:rPr lang="zh-CN" altLang="en-US" sz="3200" dirty="0"/>
              <a:t>我们无法像神认识祂自己那样认识神。</a:t>
            </a:r>
            <a:endParaRPr lang="en-SG" altLang="zh-CN" sz="3200" dirty="0"/>
          </a:p>
          <a:p>
            <a:pPr lvl="0">
              <a:lnSpc>
                <a:spcPct val="150000"/>
              </a:lnSpc>
            </a:pPr>
            <a:r>
              <a:rPr lang="zh-CN" altLang="en-US" sz="3200" dirty="0">
                <a:latin typeface="Songti TC" panose="02010600040101010101" pitchFamily="2" charset="-120"/>
                <a:ea typeface="Songti TC" panose="02010600040101010101" pitchFamily="2" charset="-120"/>
              </a:rPr>
              <a:t>我们的知识虽然有限是俯就的</a:t>
            </a:r>
            <a:r>
              <a:rPr lang="en-US" sz="1800" dirty="0">
                <a:latin typeface="Songti TC" panose="02010600040101010101" pitchFamily="2" charset="-120"/>
                <a:ea typeface="Songti TC" panose="02010600040101010101" pitchFamily="2" charset="-120"/>
              </a:rPr>
              <a:t>accommodated</a:t>
            </a:r>
            <a:r>
              <a:rPr lang="zh-CN" altLang="en-US" sz="3200" dirty="0">
                <a:latin typeface="Songti TC" panose="02010600040101010101" pitchFamily="2" charset="-120"/>
                <a:ea typeface="Songti TC" panose="02010600040101010101" pitchFamily="2" charset="-120"/>
              </a:rPr>
              <a:t>，但我们的知识是真实的</a:t>
            </a:r>
            <a:endParaRPr lang="en-US" altLang="zh-CN" sz="3200" dirty="0">
              <a:latin typeface="Songti TC" panose="02010600040101010101" pitchFamily="2" charset="-120"/>
              <a:ea typeface="Songti TC" panose="02010600040101010101" pitchFamily="2" charset="-120"/>
            </a:endParaRPr>
          </a:p>
          <a:p>
            <a:pPr lvl="0">
              <a:lnSpc>
                <a:spcPct val="150000"/>
              </a:lnSpc>
            </a:pPr>
            <a:r>
              <a:rPr lang="en-US" sz="3200" dirty="0">
                <a:latin typeface="Songti TC" panose="02010600040101010101" pitchFamily="2" charset="-120"/>
                <a:ea typeface="Songti TC" panose="02010600040101010101" pitchFamily="2" charset="-120"/>
              </a:rPr>
              <a:t>e.g. 3岁小孩与</a:t>
            </a:r>
            <a:r>
              <a:rPr lang="zh-CN" altLang="en-US" sz="3200" dirty="0">
                <a:latin typeface="Songti TC" panose="02010600040101010101" pitchFamily="2" charset="-120"/>
                <a:ea typeface="Songti TC" panose="02010600040101010101" pitchFamily="2" charset="-120"/>
              </a:rPr>
              <a:t> 成人的知识有程度上的不同。</a:t>
            </a:r>
            <a:endParaRPr lang="en-SG" sz="3200" dirty="0">
              <a:latin typeface="Songti TC" panose="02010600040101010101" pitchFamily="2" charset="-120"/>
              <a:ea typeface="Songti TC" panose="02010600040101010101" pitchFamily="2" charset="-120"/>
            </a:endParaRPr>
          </a:p>
          <a:p>
            <a:pPr lvl="0">
              <a:lnSpc>
                <a:spcPct val="150000"/>
              </a:lnSpc>
            </a:pPr>
            <a:r>
              <a:rPr lang="zh-CN" altLang="en-US" sz="3200" dirty="0">
                <a:latin typeface="Songti TC" panose="02010600040101010101" pitchFamily="2" charset="-120"/>
                <a:ea typeface="Songti TC" panose="02010600040101010101" pitchFamily="2" charset="-120"/>
              </a:rPr>
              <a:t>神认识 </a:t>
            </a:r>
            <a:r>
              <a:rPr lang="en-US" sz="3200" dirty="0">
                <a:latin typeface="Songti TC" panose="02010600040101010101" pitchFamily="2" charset="-120"/>
                <a:ea typeface="Songti TC" panose="02010600040101010101" pitchFamily="2" charset="-120"/>
              </a:rPr>
              <a:t>1+1 </a:t>
            </a:r>
            <a:r>
              <a:rPr lang="zh-CN" altLang="en-US" sz="3200" dirty="0">
                <a:latin typeface="Songti TC" panose="02010600040101010101" pitchFamily="2" charset="-120"/>
                <a:ea typeface="Songti TC" panose="02010600040101010101" pitchFamily="2" charset="-120"/>
              </a:rPr>
              <a:t>与我们认识 </a:t>
            </a:r>
            <a:r>
              <a:rPr lang="en-US" sz="3200" dirty="0">
                <a:latin typeface="Songti TC" panose="02010600040101010101" pitchFamily="2" charset="-120"/>
                <a:ea typeface="Songti TC" panose="02010600040101010101" pitchFamily="2" charset="-120"/>
              </a:rPr>
              <a:t>1+1 </a:t>
            </a:r>
            <a:r>
              <a:rPr lang="zh-CN" altLang="en-US" sz="3200" dirty="0">
                <a:solidFill>
                  <a:srgbClr val="FFFF00"/>
                </a:solidFill>
                <a:latin typeface="Songti TC" panose="02010600040101010101" pitchFamily="2" charset="-120"/>
                <a:ea typeface="Songti TC" panose="02010600040101010101" pitchFamily="2" charset="-120"/>
              </a:rPr>
              <a:t>有程度上的不同</a:t>
            </a:r>
            <a:r>
              <a:rPr lang="zh-CN" altLang="en-US" sz="3200" dirty="0">
                <a:latin typeface="Songti TC" panose="02010600040101010101" pitchFamily="2" charset="-120"/>
                <a:ea typeface="Songti TC" panose="02010600040101010101" pitchFamily="2" charset="-120"/>
              </a:rPr>
              <a:t>。</a:t>
            </a:r>
            <a:endParaRPr lang="en-SG" sz="3200" dirty="0">
              <a:latin typeface="Songti TC" panose="02010600040101010101" pitchFamily="2" charset="-120"/>
              <a:ea typeface="Songti TC" panose="02010600040101010101" pitchFamily="2" charset="-120"/>
            </a:endParaRPr>
          </a:p>
          <a:p>
            <a:pPr lvl="0">
              <a:lnSpc>
                <a:spcPct val="150000"/>
              </a:lnSpc>
            </a:pPr>
            <a:r>
              <a:rPr lang="zh-CN" altLang="en-US" sz="3200" dirty="0">
                <a:latin typeface="Songti TC" panose="02010600040101010101" pitchFamily="2" charset="-120"/>
                <a:ea typeface="Songti TC" panose="02010600040101010101" pitchFamily="2" charset="-120"/>
              </a:rPr>
              <a:t>神认识人的语言 也是</a:t>
            </a:r>
            <a:r>
              <a:rPr lang="zh-CN" altLang="en-US" sz="3200" dirty="0">
                <a:solidFill>
                  <a:srgbClr val="FFFF00"/>
                </a:solidFill>
                <a:latin typeface="Songti TC" panose="02010600040101010101" pitchFamily="2" charset="-120"/>
                <a:ea typeface="Songti TC" panose="02010600040101010101" pitchFamily="2" charset="-120"/>
              </a:rPr>
              <a:t>超越人自身的言语</a:t>
            </a:r>
            <a:r>
              <a:rPr lang="zh-CN" altLang="en-US" sz="3200" dirty="0">
                <a:latin typeface="Songti TC" panose="02010600040101010101" pitchFamily="2" charset="-120"/>
                <a:ea typeface="Songti TC" panose="02010600040101010101" pitchFamily="2" charset="-120"/>
              </a:rPr>
              <a:t>的掌握 </a:t>
            </a:r>
            <a:r>
              <a:rPr lang="en-US" sz="3200" dirty="0">
                <a:latin typeface="Songti TC" panose="02010600040101010101" pitchFamily="2" charset="-120"/>
                <a:ea typeface="Songti TC" panose="02010600040101010101" pitchFamily="2" charset="-120"/>
              </a:rPr>
              <a:t>. </a:t>
            </a:r>
          </a:p>
          <a:p>
            <a:pPr lvl="0">
              <a:lnSpc>
                <a:spcPct val="150000"/>
              </a:lnSpc>
            </a:pPr>
            <a:r>
              <a:rPr lang="en-US" sz="3200" dirty="0">
                <a:latin typeface="Songti TC" panose="02010600040101010101" pitchFamily="2" charset="-120"/>
                <a:ea typeface="Songti TC" panose="02010600040101010101" pitchFamily="2" charset="-120"/>
              </a:rPr>
              <a:t>e.g.</a:t>
            </a:r>
            <a:r>
              <a:rPr lang="zh-CN" altLang="en-US" sz="3200" dirty="0">
                <a:latin typeface="Songti TC" panose="02010600040101010101" pitchFamily="2" charset="-120"/>
                <a:ea typeface="Songti TC" panose="02010600040101010101" pitchFamily="2" charset="-120"/>
              </a:rPr>
              <a:t>例如：神预知、预定 </a:t>
            </a:r>
            <a:r>
              <a:rPr lang="en-US" sz="3200" dirty="0">
                <a:latin typeface="Songti TC" panose="02010600040101010101" pitchFamily="2" charset="-120"/>
                <a:ea typeface="Songti TC" panose="02010600040101010101" pitchFamily="2" charset="-120"/>
              </a:rPr>
              <a:t>“</a:t>
            </a:r>
            <a:r>
              <a:rPr lang="zh-CN" altLang="en-US" sz="3200" dirty="0">
                <a:latin typeface="Songti TC" panose="02010600040101010101" pitchFamily="2" charset="-120"/>
                <a:ea typeface="Songti TC" panose="02010600040101010101" pitchFamily="2" charset="-120"/>
              </a:rPr>
              <a:t>苹果手机</a:t>
            </a:r>
            <a:r>
              <a:rPr lang="en-US" sz="3200" dirty="0">
                <a:latin typeface="Songti TC" panose="02010600040101010101" pitchFamily="2" charset="-120"/>
                <a:ea typeface="Songti TC" panose="02010600040101010101" pitchFamily="2" charset="-120"/>
              </a:rPr>
              <a:t>” </a:t>
            </a:r>
            <a:r>
              <a:rPr lang="zh-CN" altLang="en-US" sz="3200" dirty="0">
                <a:latin typeface="Songti TC" panose="02010600040101010101" pitchFamily="2" charset="-120"/>
                <a:ea typeface="Songti TC" panose="02010600040101010101" pitchFamily="2" charset="-120"/>
              </a:rPr>
              <a:t>的意思</a:t>
            </a:r>
            <a:r>
              <a:rPr lang="zh-CN" altLang="en-US" dirty="0">
                <a:latin typeface="Songti TC" panose="02010600040101010101" pitchFamily="2" charset="-120"/>
                <a:ea typeface="Songti TC" panose="02010600040101010101" pitchFamily="2" charset="-120"/>
              </a:rPr>
              <a:t>。 </a:t>
            </a:r>
            <a:endParaRPr lang="en-SG" dirty="0">
              <a:latin typeface="Songti TC" panose="02010600040101010101" pitchFamily="2" charset="-120"/>
              <a:ea typeface="Songti TC" panose="02010600040101010101" pitchFamily="2" charset="-120"/>
            </a:endParaRPr>
          </a:p>
        </p:txBody>
      </p:sp>
      <p:pic>
        <p:nvPicPr>
          <p:cNvPr id="4" name="Picture 3">
            <a:extLst>
              <a:ext uri="{FF2B5EF4-FFF2-40B4-BE49-F238E27FC236}">
                <a16:creationId xmlns:a16="http://schemas.microsoft.com/office/drawing/2014/main" id="{07D7A061-7AA7-7E44-8E3D-721CE78121E1}"/>
              </a:ext>
            </a:extLst>
          </p:cNvPr>
          <p:cNvPicPr>
            <a:picLocks noChangeAspect="1"/>
          </p:cNvPicPr>
          <p:nvPr/>
        </p:nvPicPr>
        <p:blipFill>
          <a:blip r:embed="rId2"/>
          <a:stretch>
            <a:fillRect/>
          </a:stretch>
        </p:blipFill>
        <p:spPr>
          <a:xfrm>
            <a:off x="10673431" y="5243292"/>
            <a:ext cx="1272761" cy="1272761"/>
          </a:xfrm>
          <a:prstGeom prst="rect">
            <a:avLst/>
          </a:prstGeom>
        </p:spPr>
      </p:pic>
    </p:spTree>
    <p:extLst>
      <p:ext uri="{BB962C8B-B14F-4D97-AF65-F5344CB8AC3E}">
        <p14:creationId xmlns:p14="http://schemas.microsoft.com/office/powerpoint/2010/main" val="111040270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59B38-382F-2746-8FE1-98A36880A097}"/>
              </a:ext>
            </a:extLst>
          </p:cNvPr>
          <p:cNvSpPr>
            <a:spLocks noGrp="1"/>
          </p:cNvSpPr>
          <p:nvPr>
            <p:ph type="title"/>
          </p:nvPr>
        </p:nvSpPr>
        <p:spPr>
          <a:xfrm>
            <a:off x="646111" y="0"/>
            <a:ext cx="9404723" cy="1400530"/>
          </a:xfrm>
        </p:spPr>
        <p:txBody>
          <a:bodyPr/>
          <a:lstStyle/>
          <a:p>
            <a:r>
              <a:rPr lang="zh-CN" altLang="en-US" b="1" dirty="0"/>
              <a:t>神的知识</a:t>
            </a:r>
            <a:r>
              <a:rPr lang="zh-CN" altLang="en-US" b="1" dirty="0">
                <a:solidFill>
                  <a:srgbClr val="FFC000"/>
                </a:solidFill>
              </a:rPr>
              <a:t>与我们的不同之处</a:t>
            </a:r>
            <a:endParaRPr lang="en-SG" dirty="0">
              <a:solidFill>
                <a:srgbClr val="FFC000"/>
              </a:solidFill>
            </a:endParaRPr>
          </a:p>
        </p:txBody>
      </p:sp>
      <p:sp>
        <p:nvSpPr>
          <p:cNvPr id="3" name="Content Placeholder 2">
            <a:extLst>
              <a:ext uri="{FF2B5EF4-FFF2-40B4-BE49-F238E27FC236}">
                <a16:creationId xmlns:a16="http://schemas.microsoft.com/office/drawing/2014/main" id="{B5B5838C-2CB8-624E-9E60-3C5342CEC004}"/>
              </a:ext>
            </a:extLst>
          </p:cNvPr>
          <p:cNvSpPr>
            <a:spLocks noGrp="1"/>
          </p:cNvSpPr>
          <p:nvPr>
            <p:ph idx="1"/>
          </p:nvPr>
        </p:nvSpPr>
        <p:spPr>
          <a:xfrm>
            <a:off x="235974" y="904568"/>
            <a:ext cx="11582400" cy="5386902"/>
          </a:xfrm>
        </p:spPr>
        <p:txBody>
          <a:bodyPr>
            <a:normAutofit fontScale="92500"/>
          </a:bodyPr>
          <a:lstStyle/>
          <a:p>
            <a:pPr lvl="0">
              <a:lnSpc>
                <a:spcPct val="150000"/>
              </a:lnSpc>
              <a:spcBef>
                <a:spcPts val="0"/>
              </a:spcBef>
            </a:pPr>
            <a:r>
              <a:rPr lang="zh-CN" altLang="en-US" sz="3200" dirty="0">
                <a:latin typeface="Songti TC" panose="02010600040101010101" pitchFamily="2" charset="-120"/>
                <a:ea typeface="Songti TC" panose="02010600040101010101" pitchFamily="2" charset="-120"/>
              </a:rPr>
              <a:t>神的知识不是被造，而</a:t>
            </a:r>
            <a:r>
              <a:rPr lang="zh-CN" altLang="en-US" sz="3200" dirty="0">
                <a:solidFill>
                  <a:srgbClr val="FFFF00"/>
                </a:solidFill>
                <a:latin typeface="Songti TC" panose="02010600040101010101" pitchFamily="2" charset="-120"/>
                <a:ea typeface="Songti TC" panose="02010600040101010101" pitchFamily="2" charset="-120"/>
              </a:rPr>
              <a:t>我们的知识是被造</a:t>
            </a:r>
            <a:r>
              <a:rPr lang="zh-CN" altLang="en-US" sz="3200" dirty="0">
                <a:latin typeface="Songti TC" panose="02010600040101010101" pitchFamily="2" charset="-120"/>
                <a:ea typeface="Songti TC" panose="02010600040101010101" pitchFamily="2" charset="-120"/>
              </a:rPr>
              <a:t>，并且受时间空间局限</a:t>
            </a:r>
            <a:endParaRPr lang="en-SG" sz="3200" dirty="0">
              <a:latin typeface="Songti TC" panose="02010600040101010101" pitchFamily="2" charset="-120"/>
              <a:ea typeface="Songti TC" panose="02010600040101010101" pitchFamily="2" charset="-120"/>
            </a:endParaRPr>
          </a:p>
          <a:p>
            <a:pPr lvl="0">
              <a:lnSpc>
                <a:spcPct val="150000"/>
              </a:lnSpc>
              <a:spcBef>
                <a:spcPts val="0"/>
              </a:spcBef>
            </a:pPr>
            <a:r>
              <a:rPr lang="zh-CN" altLang="en-US" sz="3200" dirty="0">
                <a:latin typeface="Songti TC" panose="02010600040101010101" pitchFamily="2" charset="-120"/>
                <a:ea typeface="Songti TC" panose="02010600040101010101" pitchFamily="2" charset="-120"/>
              </a:rPr>
              <a:t>神的知识，能命定主宰一切万物，我们却无法</a:t>
            </a:r>
            <a:endParaRPr lang="en-SG" sz="3200" dirty="0">
              <a:latin typeface="Songti TC" panose="02010600040101010101" pitchFamily="2" charset="-120"/>
              <a:ea typeface="Songti TC" panose="02010600040101010101" pitchFamily="2" charset="-120"/>
            </a:endParaRPr>
          </a:p>
          <a:p>
            <a:pPr lvl="0">
              <a:lnSpc>
                <a:spcPct val="150000"/>
              </a:lnSpc>
              <a:spcBef>
                <a:spcPts val="0"/>
              </a:spcBef>
            </a:pPr>
            <a:r>
              <a:rPr lang="zh-CN" altLang="en-US" sz="3200" dirty="0">
                <a:latin typeface="Songti TC" panose="02010600040101010101" pitchFamily="2" charset="-120"/>
                <a:ea typeface="Songti TC" panose="02010600040101010101" pitchFamily="2" charset="-120"/>
              </a:rPr>
              <a:t>神的知识是</a:t>
            </a:r>
            <a:r>
              <a:rPr lang="zh-CN" altLang="en-US" sz="3200" dirty="0">
                <a:solidFill>
                  <a:srgbClr val="FFC000"/>
                </a:solidFill>
                <a:latin typeface="Songti TC" panose="02010600040101010101" pitchFamily="2" charset="-120"/>
                <a:ea typeface="Songti TC" panose="02010600040101010101" pitchFamily="2" charset="-120"/>
              </a:rPr>
              <a:t>自证</a:t>
            </a:r>
            <a:r>
              <a:rPr lang="zh-CN" altLang="en-US" sz="3200" dirty="0">
                <a:latin typeface="Songti TC" panose="02010600040101010101" pitchFamily="2" charset="-120"/>
                <a:ea typeface="Songti TC" panose="02010600040101010101" pitchFamily="2" charset="-120"/>
              </a:rPr>
              <a:t> </a:t>
            </a:r>
            <a:r>
              <a:rPr lang="en-US" sz="3200" dirty="0">
                <a:latin typeface="Songti TC" panose="02010600040101010101" pitchFamily="2" charset="-120"/>
                <a:ea typeface="Songti TC" panose="02010600040101010101" pitchFamily="2" charset="-120"/>
              </a:rPr>
              <a:t>self attesting </a:t>
            </a:r>
            <a:r>
              <a:rPr lang="zh-CN" altLang="en-US" sz="3200" dirty="0">
                <a:latin typeface="Songti TC" panose="02010600040101010101" pitchFamily="2" charset="-120"/>
                <a:ea typeface="Songti TC" panose="02010600040101010101" pitchFamily="2" charset="-120"/>
              </a:rPr>
              <a:t>神的知识是衡量一切的终极准则</a:t>
            </a:r>
            <a:r>
              <a:rPr lang="en-US" altLang="zh-CN" sz="3200" dirty="0">
                <a:latin typeface="Songti TC" panose="02010600040101010101" pitchFamily="2" charset="-120"/>
                <a:ea typeface="Songti TC" panose="02010600040101010101" pitchFamily="2" charset="-120"/>
              </a:rPr>
              <a:t> (</a:t>
            </a:r>
            <a:r>
              <a:rPr lang="zh-CN" altLang="en-US" sz="3200" dirty="0">
                <a:latin typeface="Songti TC" panose="02010600040101010101" pitchFamily="2" charset="-120"/>
                <a:ea typeface="Songti TC" panose="02010600040101010101" pitchFamily="2" charset="-120"/>
              </a:rPr>
              <a:t>神的知识不受任何外在的核实 或验证）</a:t>
            </a:r>
            <a:endParaRPr lang="en-SG" sz="3200" dirty="0">
              <a:latin typeface="Songti TC" panose="02010600040101010101" pitchFamily="2" charset="-120"/>
              <a:ea typeface="Songti TC" panose="02010600040101010101" pitchFamily="2" charset="-120"/>
            </a:endParaRPr>
          </a:p>
          <a:p>
            <a:pPr lvl="0">
              <a:lnSpc>
                <a:spcPct val="150000"/>
              </a:lnSpc>
              <a:spcBef>
                <a:spcPts val="0"/>
              </a:spcBef>
            </a:pPr>
            <a:r>
              <a:rPr lang="zh-CN" altLang="en-US" sz="3200" dirty="0">
                <a:latin typeface="Songti TC" panose="02010600040101010101" pitchFamily="2" charset="-120"/>
                <a:ea typeface="Songti TC" panose="02010600040101010101" pitchFamily="2" charset="-120"/>
              </a:rPr>
              <a:t>神的知识是荣耀祂自己</a:t>
            </a:r>
            <a:endParaRPr lang="en-SG" sz="3200" dirty="0">
              <a:latin typeface="Songti TC" panose="02010600040101010101" pitchFamily="2" charset="-120"/>
              <a:ea typeface="Songti TC" panose="02010600040101010101" pitchFamily="2" charset="-120"/>
            </a:endParaRPr>
          </a:p>
          <a:p>
            <a:pPr lvl="0">
              <a:lnSpc>
                <a:spcPct val="150000"/>
              </a:lnSpc>
              <a:spcBef>
                <a:spcPts val="0"/>
              </a:spcBef>
            </a:pPr>
            <a:r>
              <a:rPr lang="zh-CN" altLang="en-US" sz="3200" dirty="0">
                <a:latin typeface="Songti TC" panose="02010600040101010101" pitchFamily="2" charset="-120"/>
                <a:ea typeface="Songti TC" panose="02010600040101010101" pitchFamily="2" charset="-120"/>
              </a:rPr>
              <a:t>神的知识是原本 </a:t>
            </a:r>
            <a:r>
              <a:rPr lang="en-US" sz="3200" dirty="0">
                <a:latin typeface="Songti TC" panose="02010600040101010101" pitchFamily="2" charset="-120"/>
                <a:ea typeface="Songti TC" panose="02010600040101010101" pitchFamily="2" charset="-120"/>
              </a:rPr>
              <a:t>originals </a:t>
            </a:r>
            <a:r>
              <a:rPr lang="zh-CN" altLang="en-US" sz="3200" dirty="0">
                <a:latin typeface="Songti TC" panose="02010600040101010101" pitchFamily="2" charset="-120"/>
                <a:ea typeface="Songti TC" panose="02010600040101010101" pitchFamily="2" charset="-120"/>
              </a:rPr>
              <a:t>我们的知识</a:t>
            </a:r>
            <a:r>
              <a:rPr lang="zh-CN" altLang="en-US" sz="3200" dirty="0">
                <a:solidFill>
                  <a:srgbClr val="FFFF00"/>
                </a:solidFill>
                <a:latin typeface="Songti TC" panose="02010600040101010101" pitchFamily="2" charset="-120"/>
                <a:ea typeface="Songti TC" panose="02010600040101010101" pitchFamily="2" charset="-120"/>
              </a:rPr>
              <a:t>是类比 </a:t>
            </a:r>
            <a:r>
              <a:rPr lang="en-US" sz="3200" dirty="0">
                <a:latin typeface="Songti TC" panose="02010600040101010101" pitchFamily="2" charset="-120"/>
                <a:ea typeface="Songti TC" panose="02010600040101010101" pitchFamily="2" charset="-120"/>
              </a:rPr>
              <a:t>copies and images ,derivative </a:t>
            </a:r>
            <a:r>
              <a:rPr lang="zh-CN" altLang="en-US" sz="3200" dirty="0">
                <a:latin typeface="Songti TC" panose="02010600040101010101" pitchFamily="2" charset="-120"/>
                <a:ea typeface="Songti TC" panose="02010600040101010101" pitchFamily="2" charset="-120"/>
              </a:rPr>
              <a:t>非独创的 </a:t>
            </a:r>
            <a:endParaRPr lang="en-SG" sz="3200" dirty="0">
              <a:latin typeface="Songti TC" panose="02010600040101010101" pitchFamily="2" charset="-120"/>
              <a:ea typeface="Songti TC" panose="02010600040101010101" pitchFamily="2" charset="-120"/>
            </a:endParaRPr>
          </a:p>
        </p:txBody>
      </p:sp>
      <p:pic>
        <p:nvPicPr>
          <p:cNvPr id="4" name="Picture 3">
            <a:extLst>
              <a:ext uri="{FF2B5EF4-FFF2-40B4-BE49-F238E27FC236}">
                <a16:creationId xmlns:a16="http://schemas.microsoft.com/office/drawing/2014/main" id="{2C642C5D-87C5-164E-8102-6216263AD897}"/>
              </a:ext>
            </a:extLst>
          </p:cNvPr>
          <p:cNvPicPr>
            <a:picLocks noChangeAspect="1"/>
          </p:cNvPicPr>
          <p:nvPr/>
        </p:nvPicPr>
        <p:blipFill>
          <a:blip r:embed="rId2"/>
          <a:stretch>
            <a:fillRect/>
          </a:stretch>
        </p:blipFill>
        <p:spPr>
          <a:xfrm>
            <a:off x="10724126" y="5219700"/>
            <a:ext cx="1231900" cy="1638300"/>
          </a:xfrm>
          <a:prstGeom prst="rect">
            <a:avLst/>
          </a:prstGeom>
        </p:spPr>
      </p:pic>
    </p:spTree>
    <p:extLst>
      <p:ext uri="{BB962C8B-B14F-4D97-AF65-F5344CB8AC3E}">
        <p14:creationId xmlns:p14="http://schemas.microsoft.com/office/powerpoint/2010/main" val="222126832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59B38-382F-2746-8FE1-98A36880A097}"/>
              </a:ext>
            </a:extLst>
          </p:cNvPr>
          <p:cNvSpPr>
            <a:spLocks noGrp="1"/>
          </p:cNvSpPr>
          <p:nvPr>
            <p:ph type="title"/>
          </p:nvPr>
        </p:nvSpPr>
        <p:spPr/>
        <p:txBody>
          <a:bodyPr/>
          <a:lstStyle/>
          <a:p>
            <a:r>
              <a:rPr lang="zh-CN" altLang="en-US" b="1" dirty="0"/>
              <a:t>神的知识与我们的不同之处</a:t>
            </a:r>
            <a:endParaRPr lang="en-SG" dirty="0"/>
          </a:p>
        </p:txBody>
      </p:sp>
      <p:sp>
        <p:nvSpPr>
          <p:cNvPr id="3" name="Content Placeholder 2">
            <a:extLst>
              <a:ext uri="{FF2B5EF4-FFF2-40B4-BE49-F238E27FC236}">
                <a16:creationId xmlns:a16="http://schemas.microsoft.com/office/drawing/2014/main" id="{B5B5838C-2CB8-624E-9E60-3C5342CEC004}"/>
              </a:ext>
            </a:extLst>
          </p:cNvPr>
          <p:cNvSpPr>
            <a:spLocks noGrp="1"/>
          </p:cNvSpPr>
          <p:nvPr>
            <p:ph idx="1"/>
          </p:nvPr>
        </p:nvSpPr>
        <p:spPr>
          <a:xfrm>
            <a:off x="478470" y="1508028"/>
            <a:ext cx="11286809" cy="5068032"/>
          </a:xfrm>
        </p:spPr>
        <p:txBody>
          <a:bodyPr>
            <a:normAutofit/>
          </a:bodyPr>
          <a:lstStyle/>
          <a:p>
            <a:pPr lvl="0">
              <a:lnSpc>
                <a:spcPct val="150000"/>
              </a:lnSpc>
              <a:spcBef>
                <a:spcPts val="0"/>
              </a:spcBef>
            </a:pPr>
            <a:r>
              <a:rPr lang="zh-CN" altLang="en-US" sz="3200" b="1" dirty="0"/>
              <a:t>神不受启示，因祂启示一切。人的知识是由启示而来</a:t>
            </a:r>
            <a:endParaRPr lang="en-SG" sz="3200" b="1" dirty="0"/>
          </a:p>
          <a:p>
            <a:pPr lvl="0">
              <a:lnSpc>
                <a:spcPct val="150000"/>
              </a:lnSpc>
              <a:spcBef>
                <a:spcPts val="0"/>
              </a:spcBef>
            </a:pPr>
            <a:r>
              <a:rPr lang="zh-CN" altLang="en-US" sz="3200" b="1" dirty="0"/>
              <a:t>神并没有把所有的事物都启示我们，唯独神祂知道一切。 </a:t>
            </a:r>
            <a:endParaRPr lang="en-SG" sz="3200" b="1" dirty="0"/>
          </a:p>
          <a:p>
            <a:pPr lvl="0">
              <a:lnSpc>
                <a:spcPct val="150000"/>
              </a:lnSpc>
              <a:spcBef>
                <a:spcPts val="0"/>
              </a:spcBef>
            </a:pPr>
            <a:r>
              <a:rPr lang="zh-CN" altLang="en-US" sz="3200" b="1" dirty="0"/>
              <a:t>神的知识</a:t>
            </a:r>
            <a:r>
              <a:rPr lang="zh-CN" altLang="en-US" sz="3200" b="1" dirty="0">
                <a:solidFill>
                  <a:srgbClr val="FFFF00"/>
                </a:solidFill>
              </a:rPr>
              <a:t>不需要过程 </a:t>
            </a:r>
            <a:r>
              <a:rPr lang="en-US" sz="2400" b="1" dirty="0"/>
              <a:t>process of reasoning </a:t>
            </a:r>
            <a:endParaRPr lang="en-SG" sz="3200" b="1" dirty="0"/>
          </a:p>
          <a:p>
            <a:pPr lvl="0">
              <a:lnSpc>
                <a:spcPct val="150000"/>
              </a:lnSpc>
              <a:spcBef>
                <a:spcPts val="0"/>
              </a:spcBef>
            </a:pPr>
            <a:r>
              <a:rPr lang="zh-CN" altLang="en-US" sz="3200" b="1" dirty="0"/>
              <a:t>圣经是神的启示，是</a:t>
            </a:r>
            <a:r>
              <a:rPr lang="zh-CN" altLang="en-US" sz="3200" b="1" dirty="0">
                <a:solidFill>
                  <a:srgbClr val="FFFF00"/>
                </a:solidFill>
              </a:rPr>
              <a:t>神迁就 </a:t>
            </a:r>
            <a:r>
              <a:rPr lang="en-US" sz="2400" b="1" dirty="0">
                <a:solidFill>
                  <a:srgbClr val="FFFF00"/>
                </a:solidFill>
              </a:rPr>
              <a:t>accommodate</a:t>
            </a:r>
            <a:r>
              <a:rPr lang="en-US" sz="3200" b="1" dirty="0">
                <a:solidFill>
                  <a:srgbClr val="FFFF00"/>
                </a:solidFill>
              </a:rPr>
              <a:t> </a:t>
            </a:r>
            <a:r>
              <a:rPr lang="zh-CN" altLang="en-US" sz="3200" b="1" dirty="0">
                <a:solidFill>
                  <a:srgbClr val="FFFF00"/>
                </a:solidFill>
              </a:rPr>
              <a:t>我们</a:t>
            </a:r>
            <a:r>
              <a:rPr lang="zh-CN" altLang="en-US" sz="3200" b="1" dirty="0"/>
              <a:t>，使用人有限的言语。</a:t>
            </a:r>
            <a:endParaRPr lang="en-SG" altLang="zh-CN" sz="3200" b="1" dirty="0"/>
          </a:p>
          <a:p>
            <a:pPr lvl="0">
              <a:lnSpc>
                <a:spcPct val="150000"/>
              </a:lnSpc>
              <a:spcBef>
                <a:spcPts val="0"/>
              </a:spcBef>
            </a:pPr>
            <a:r>
              <a:rPr lang="zh-CN" altLang="en-US" sz="3200" b="1" dirty="0"/>
              <a:t>人的言语也是神所赐来与祂沟通</a:t>
            </a:r>
            <a:r>
              <a:rPr lang="zh-CN" altLang="en-US" sz="2200" b="1" dirty="0">
                <a:latin typeface="+mn-ea"/>
                <a:ea typeface="+mn-ea"/>
              </a:rPr>
              <a:t>（创</a:t>
            </a:r>
            <a:r>
              <a:rPr lang="en-US" altLang="zh-CN" sz="2200" b="1" dirty="0">
                <a:latin typeface="+mn-ea"/>
                <a:ea typeface="+mn-ea"/>
              </a:rPr>
              <a:t>2:19</a:t>
            </a:r>
            <a:r>
              <a:rPr lang="zh-CN" altLang="en-US" sz="2200" b="1" dirty="0">
                <a:latin typeface="+mn-ea"/>
                <a:ea typeface="+mn-ea"/>
              </a:rPr>
              <a:t>、创</a:t>
            </a:r>
            <a:r>
              <a:rPr lang="en-US" altLang="zh-CN" sz="2200" b="1" dirty="0">
                <a:latin typeface="+mn-ea"/>
                <a:ea typeface="+mn-ea"/>
              </a:rPr>
              <a:t>11:6</a:t>
            </a:r>
            <a:r>
              <a:rPr lang="zh-CN" altLang="en-US" sz="2200" b="1" dirty="0">
                <a:latin typeface="+mn-ea"/>
                <a:ea typeface="+mn-ea"/>
              </a:rPr>
              <a:t>、出</a:t>
            </a:r>
            <a:r>
              <a:rPr lang="en-US" altLang="zh-CN" sz="2200" b="1" dirty="0">
                <a:latin typeface="+mn-ea"/>
                <a:ea typeface="+mn-ea"/>
              </a:rPr>
              <a:t>4:11</a:t>
            </a:r>
            <a:r>
              <a:rPr lang="zh-CN" altLang="en-US" sz="2200" b="1" dirty="0">
                <a:latin typeface="+mn-ea"/>
                <a:ea typeface="+mn-ea"/>
              </a:rPr>
              <a:t>、林前</a:t>
            </a:r>
            <a:r>
              <a:rPr lang="en-US" altLang="zh-CN" sz="2200" b="1" dirty="0">
                <a:latin typeface="+mn-ea"/>
                <a:ea typeface="+mn-ea"/>
              </a:rPr>
              <a:t>2:13</a:t>
            </a:r>
            <a:r>
              <a:rPr lang="zh-CN" altLang="en-US" sz="2200" b="1" dirty="0">
                <a:latin typeface="+mn-ea"/>
                <a:ea typeface="+mn-ea"/>
              </a:rPr>
              <a:t>）</a:t>
            </a:r>
            <a:endParaRPr lang="en-SG" sz="3200" b="1" dirty="0">
              <a:latin typeface="+mn-ea"/>
              <a:ea typeface="+mn-ea"/>
            </a:endParaRPr>
          </a:p>
        </p:txBody>
      </p:sp>
    </p:spTree>
    <p:extLst>
      <p:ext uri="{BB962C8B-B14F-4D97-AF65-F5344CB8AC3E}">
        <p14:creationId xmlns:p14="http://schemas.microsoft.com/office/powerpoint/2010/main" val="343236696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6A33DA-2F2C-6BC4-D86E-73B7666D35D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1E6C795-79A5-C787-86EE-406931823CC2}"/>
              </a:ext>
            </a:extLst>
          </p:cNvPr>
          <p:cNvSpPr>
            <a:spLocks noGrp="1"/>
          </p:cNvSpPr>
          <p:nvPr>
            <p:ph type="title"/>
          </p:nvPr>
        </p:nvSpPr>
        <p:spPr/>
        <p:txBody>
          <a:bodyPr/>
          <a:lstStyle/>
          <a:p>
            <a:r>
              <a:rPr lang="zh-CN" altLang="en-US" b="1" dirty="0"/>
              <a:t>神的知识与我们的不同之处</a:t>
            </a:r>
            <a:endParaRPr lang="en-SG" dirty="0"/>
          </a:p>
        </p:txBody>
      </p:sp>
      <p:sp>
        <p:nvSpPr>
          <p:cNvPr id="3" name="Content Placeholder 2">
            <a:extLst>
              <a:ext uri="{FF2B5EF4-FFF2-40B4-BE49-F238E27FC236}">
                <a16:creationId xmlns:a16="http://schemas.microsoft.com/office/drawing/2014/main" id="{742635F3-CF18-2EF4-04D7-20C31759464C}"/>
              </a:ext>
            </a:extLst>
          </p:cNvPr>
          <p:cNvSpPr>
            <a:spLocks noGrp="1"/>
          </p:cNvSpPr>
          <p:nvPr>
            <p:ph idx="1"/>
          </p:nvPr>
        </p:nvSpPr>
        <p:spPr>
          <a:xfrm>
            <a:off x="196770" y="1508028"/>
            <a:ext cx="11748303" cy="5068032"/>
          </a:xfrm>
        </p:spPr>
        <p:txBody>
          <a:bodyPr>
            <a:normAutofit/>
          </a:bodyPr>
          <a:lstStyle/>
          <a:p>
            <a:pPr lvl="0">
              <a:lnSpc>
                <a:spcPct val="150000"/>
              </a:lnSpc>
            </a:pPr>
            <a:r>
              <a:rPr lang="zh-CN" altLang="en-US" sz="3200" b="1" dirty="0"/>
              <a:t>神的知识是</a:t>
            </a:r>
            <a:r>
              <a:rPr lang="zh-CN" altLang="en-US" sz="3200" b="1" dirty="0">
                <a:solidFill>
                  <a:srgbClr val="FFFF00"/>
                </a:solidFill>
              </a:rPr>
              <a:t>一致性连贯的 </a:t>
            </a:r>
            <a:r>
              <a:rPr lang="en-US" sz="2400" b="1" dirty="0">
                <a:solidFill>
                  <a:srgbClr val="FFFF00"/>
                </a:solidFill>
              </a:rPr>
              <a:t>coherent</a:t>
            </a:r>
            <a:r>
              <a:rPr lang="en-US" sz="3200" b="1" dirty="0">
                <a:solidFill>
                  <a:srgbClr val="FFFF00"/>
                </a:solidFill>
              </a:rPr>
              <a:t> </a:t>
            </a:r>
            <a:r>
              <a:rPr lang="zh-CN" altLang="en-US" sz="3200" b="1" dirty="0"/>
              <a:t>。 我们的知识中有许多表面上的矛盾 </a:t>
            </a:r>
            <a:r>
              <a:rPr lang="en-US" b="1" dirty="0"/>
              <a:t>apparent contradictions</a:t>
            </a:r>
            <a:r>
              <a:rPr lang="zh-CN" altLang="en-US" b="1" dirty="0"/>
              <a:t> </a:t>
            </a:r>
            <a:r>
              <a:rPr lang="zh-CN" altLang="en-US" sz="2400" b="1" dirty="0"/>
              <a:t>，</a:t>
            </a:r>
            <a:r>
              <a:rPr lang="zh-CN" altLang="en-US" sz="3200" b="1" dirty="0"/>
              <a:t>与似是而非的</a:t>
            </a:r>
            <a:r>
              <a:rPr lang="zh-CN" altLang="en-US" sz="3200" dirty="0"/>
              <a:t> </a:t>
            </a:r>
            <a:r>
              <a:rPr lang="en-US" altLang="zh-CN" sz="3200" dirty="0"/>
              <a:t>/ </a:t>
            </a:r>
            <a:r>
              <a:rPr lang="zh-CN" altLang="en-US" sz="3200" b="1" dirty="0"/>
              <a:t>悖论性的 </a:t>
            </a:r>
            <a:r>
              <a:rPr lang="en-US" altLang="zh-CN" b="1" dirty="0"/>
              <a:t>paradoxical</a:t>
            </a:r>
            <a:r>
              <a:rPr lang="zh-CN" altLang="en-US" sz="3200" b="1" dirty="0"/>
              <a:t> </a:t>
            </a:r>
            <a:r>
              <a:rPr lang="en-US" altLang="zh-CN" sz="1200" dirty="0">
                <a:latin typeface="+mn-lt"/>
              </a:rPr>
              <a:t>(</a:t>
            </a:r>
            <a:r>
              <a:rPr lang="en-SG" sz="1200" dirty="0">
                <a:latin typeface="+mn-lt"/>
              </a:rPr>
              <a:t>An apparent contradiction can be explained; a paradoxical truth cannot be fully explained but must be accepted as mystery.</a:t>
            </a:r>
          </a:p>
          <a:p>
            <a:pPr lvl="0">
              <a:lnSpc>
                <a:spcPct val="150000"/>
              </a:lnSpc>
            </a:pPr>
            <a:r>
              <a:rPr lang="zh-CN" altLang="en-US" sz="3200" dirty="0"/>
              <a:t>我们越清楚明白神的启示，就越惊叹自己的渺小与无知。</a:t>
            </a:r>
            <a:endParaRPr lang="en-SG" altLang="zh-CN" sz="3200" dirty="0"/>
          </a:p>
          <a:p>
            <a:pPr lvl="0">
              <a:lnSpc>
                <a:spcPct val="150000"/>
              </a:lnSpc>
            </a:pPr>
            <a:r>
              <a:rPr lang="zh-CN" altLang="en-US" sz="3200" b="1" dirty="0"/>
              <a:t>创造者与受造物、主与仆、父与嗣子</a:t>
            </a:r>
            <a:endParaRPr lang="en-SG" sz="3200" b="1" dirty="0"/>
          </a:p>
        </p:txBody>
      </p:sp>
    </p:spTree>
    <p:extLst>
      <p:ext uri="{BB962C8B-B14F-4D97-AF65-F5344CB8AC3E}">
        <p14:creationId xmlns:p14="http://schemas.microsoft.com/office/powerpoint/2010/main" val="60921797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59B38-382F-2746-8FE1-98A36880A097}"/>
              </a:ext>
            </a:extLst>
          </p:cNvPr>
          <p:cNvSpPr>
            <a:spLocks noGrp="1"/>
          </p:cNvSpPr>
          <p:nvPr>
            <p:ph type="title"/>
          </p:nvPr>
        </p:nvSpPr>
        <p:spPr/>
        <p:txBody>
          <a:bodyPr/>
          <a:lstStyle/>
          <a:p>
            <a:r>
              <a:rPr lang="zh-CN" altLang="en-US" sz="4000" b="1" dirty="0"/>
              <a:t>神的知识与我们的相同之处</a:t>
            </a:r>
            <a:endParaRPr lang="en-SG" sz="6000" dirty="0"/>
          </a:p>
        </p:txBody>
      </p:sp>
      <p:sp>
        <p:nvSpPr>
          <p:cNvPr id="3" name="Content Placeholder 2">
            <a:extLst>
              <a:ext uri="{FF2B5EF4-FFF2-40B4-BE49-F238E27FC236}">
                <a16:creationId xmlns:a16="http://schemas.microsoft.com/office/drawing/2014/main" id="{B5B5838C-2CB8-624E-9E60-3C5342CEC004}"/>
              </a:ext>
            </a:extLst>
          </p:cNvPr>
          <p:cNvSpPr>
            <a:spLocks noGrp="1"/>
          </p:cNvSpPr>
          <p:nvPr>
            <p:ph idx="1"/>
          </p:nvPr>
        </p:nvSpPr>
        <p:spPr>
          <a:xfrm>
            <a:off x="646111" y="1386021"/>
            <a:ext cx="11152599" cy="5019261"/>
          </a:xfrm>
        </p:spPr>
        <p:txBody>
          <a:bodyPr>
            <a:noAutofit/>
          </a:bodyPr>
          <a:lstStyle/>
          <a:p>
            <a:pPr lvl="0">
              <a:lnSpc>
                <a:spcPct val="150000"/>
              </a:lnSpc>
              <a:spcBef>
                <a:spcPts val="0"/>
              </a:spcBef>
            </a:pPr>
            <a:r>
              <a:rPr lang="zh-CN" altLang="en-US" sz="3200" b="1" dirty="0">
                <a:latin typeface="Songti TC" panose="02010600040101010101" pitchFamily="2" charset="-120"/>
                <a:ea typeface="Songti TC" panose="02010600040101010101" pitchFamily="2" charset="-120"/>
              </a:rPr>
              <a:t>神与人的知识是被同样的真理所约束</a:t>
            </a:r>
            <a:endParaRPr lang="en-SG" sz="3200" b="1" dirty="0">
              <a:latin typeface="Songti TC" panose="02010600040101010101" pitchFamily="2" charset="-120"/>
              <a:ea typeface="Songti TC" panose="02010600040101010101" pitchFamily="2" charset="-120"/>
            </a:endParaRPr>
          </a:p>
          <a:p>
            <a:pPr lvl="0">
              <a:lnSpc>
                <a:spcPct val="150000"/>
              </a:lnSpc>
              <a:spcBef>
                <a:spcPts val="0"/>
              </a:spcBef>
            </a:pPr>
            <a:r>
              <a:rPr lang="en-US" sz="3200" b="1" dirty="0">
                <a:latin typeface="Songti TC" panose="02010600040101010101" pitchFamily="2" charset="-120"/>
                <a:ea typeface="Songti TC" panose="02010600040101010101" pitchFamily="2" charset="-120"/>
              </a:rPr>
              <a:t>e.g. </a:t>
            </a:r>
            <a:r>
              <a:rPr lang="zh-CN" altLang="en-US" sz="3200" b="1" dirty="0">
                <a:latin typeface="Songti TC" panose="02010600040101010101" pitchFamily="2" charset="-120"/>
                <a:ea typeface="Songti TC" panose="02010600040101010101" pitchFamily="2" charset="-120"/>
              </a:rPr>
              <a:t>判定邪恶</a:t>
            </a:r>
            <a:r>
              <a:rPr lang="zh-CN" altLang="en-US" sz="3200" b="1" dirty="0">
                <a:solidFill>
                  <a:srgbClr val="FFFF00"/>
                </a:solidFill>
                <a:latin typeface="Songti TC" panose="02010600040101010101" pitchFamily="2" charset="-120"/>
                <a:ea typeface="Songti TC" panose="02010600040101010101" pitchFamily="2" charset="-120"/>
              </a:rPr>
              <a:t>是一致的</a:t>
            </a:r>
            <a:endParaRPr lang="en-US" altLang="zh-CN" sz="3200" b="1" dirty="0">
              <a:solidFill>
                <a:srgbClr val="FFFF00"/>
              </a:solidFill>
              <a:latin typeface="Songti TC" panose="02010600040101010101" pitchFamily="2" charset="-120"/>
              <a:ea typeface="Songti TC" panose="02010600040101010101" pitchFamily="2" charset="-120"/>
            </a:endParaRPr>
          </a:p>
          <a:p>
            <a:pPr lvl="0">
              <a:lnSpc>
                <a:spcPct val="150000"/>
              </a:lnSpc>
              <a:spcBef>
                <a:spcPts val="0"/>
              </a:spcBef>
            </a:pPr>
            <a:r>
              <a:rPr lang="zh-CN" altLang="en-US" sz="3200" b="1" dirty="0"/>
              <a:t>神是善的，祂绝不误导我们</a:t>
            </a:r>
            <a:endParaRPr lang="en-SG" sz="3200" b="1" dirty="0">
              <a:latin typeface="Songti TC" panose="02010600040101010101" pitchFamily="2" charset="-120"/>
              <a:ea typeface="Songti TC" panose="02010600040101010101" pitchFamily="2" charset="-120"/>
            </a:endParaRPr>
          </a:p>
          <a:p>
            <a:pPr lvl="0">
              <a:lnSpc>
                <a:spcPct val="150000"/>
              </a:lnSpc>
              <a:spcBef>
                <a:spcPts val="0"/>
              </a:spcBef>
            </a:pPr>
            <a:r>
              <a:rPr lang="ja-JP" altLang="en-US" sz="3200" b="1">
                <a:latin typeface="Songti TC" panose="02010600040101010101" pitchFamily="2" charset="-120"/>
                <a:ea typeface="Songti TC" panose="02010600040101010101" pitchFamily="2" charset="-120"/>
              </a:rPr>
              <a:t>来</a:t>
            </a:r>
            <a:r>
              <a:rPr lang="en-US" sz="3200" b="1" dirty="0">
                <a:latin typeface="Songti TC" panose="02010600040101010101" pitchFamily="2" charset="-120"/>
                <a:ea typeface="Songti TC" panose="02010600040101010101" pitchFamily="2" charset="-120"/>
              </a:rPr>
              <a:t> 6:18  </a:t>
            </a:r>
            <a:r>
              <a:rPr lang="zh-CN" altLang="en-US" sz="3200" b="1" dirty="0">
                <a:latin typeface="Songti TC" panose="02010600040101010101" pitchFamily="2" charset="-120"/>
                <a:ea typeface="Songti TC" panose="02010600040101010101" pitchFamily="2" charset="-120"/>
              </a:rPr>
              <a:t>藉这两件不更改的事，</a:t>
            </a:r>
            <a:r>
              <a:rPr lang="zh-CN" altLang="en-US" sz="3200" b="1" dirty="0">
                <a:solidFill>
                  <a:srgbClr val="FFC000"/>
                </a:solidFill>
                <a:latin typeface="Songti TC" panose="02010600040101010101" pitchFamily="2" charset="-120"/>
                <a:ea typeface="Songti TC" panose="02010600040101010101" pitchFamily="2" charset="-120"/>
              </a:rPr>
              <a:t>神决不能说谎</a:t>
            </a:r>
            <a:r>
              <a:rPr lang="zh-CN" altLang="en-US" sz="3200" b="1" dirty="0">
                <a:latin typeface="Songti TC" panose="02010600040101010101" pitchFamily="2" charset="-120"/>
                <a:ea typeface="Songti TC" panose="02010600040101010101" pitchFamily="2" charset="-120"/>
              </a:rPr>
              <a:t>，好叫我们这逃往避难所、持定摆在我们前头指望的人可以大得勉励。</a:t>
            </a:r>
            <a:endParaRPr lang="en-SG" sz="3200" b="1" dirty="0">
              <a:latin typeface="Songti TC" panose="02010600040101010101" pitchFamily="2" charset="-120"/>
              <a:ea typeface="Songti TC" panose="02010600040101010101" pitchFamily="2" charset="-120"/>
            </a:endParaRPr>
          </a:p>
          <a:p>
            <a:pPr lvl="0">
              <a:lnSpc>
                <a:spcPct val="150000"/>
              </a:lnSpc>
              <a:spcBef>
                <a:spcPts val="0"/>
              </a:spcBef>
            </a:pPr>
            <a:r>
              <a:rPr lang="zh-CN" altLang="en-US" sz="3200" b="1" dirty="0">
                <a:latin typeface="Songti TC" panose="02010600040101010101" pitchFamily="2" charset="-120"/>
                <a:ea typeface="Songti TC" panose="02010600040101010101" pitchFamily="2" charset="-120"/>
              </a:rPr>
              <a:t>神与人对某件物件的知识也是一致的</a:t>
            </a:r>
            <a:endParaRPr lang="en-SG" sz="3200" b="1" dirty="0">
              <a:latin typeface="Songti TC" panose="02010600040101010101" pitchFamily="2" charset="-120"/>
              <a:ea typeface="Songti TC" panose="02010600040101010101" pitchFamily="2" charset="-120"/>
            </a:endParaRPr>
          </a:p>
          <a:p>
            <a:pPr lvl="0">
              <a:lnSpc>
                <a:spcPct val="150000"/>
              </a:lnSpc>
              <a:spcBef>
                <a:spcPts val="0"/>
              </a:spcBef>
            </a:pPr>
            <a:r>
              <a:rPr lang="en-US" sz="3200" b="1" dirty="0">
                <a:latin typeface="Songti TC" panose="02010600040101010101" pitchFamily="2" charset="-120"/>
                <a:ea typeface="Songti TC" panose="02010600040101010101" pitchFamily="2" charset="-120"/>
              </a:rPr>
              <a:t>e.g.</a:t>
            </a:r>
            <a:r>
              <a:rPr lang="zh-CN" altLang="en-US" sz="3200" b="1" dirty="0">
                <a:latin typeface="Songti TC" panose="02010600040101010101" pitchFamily="2" charset="-120"/>
                <a:ea typeface="Songti TC" panose="02010600040101010101" pitchFamily="2" charset="-120"/>
              </a:rPr>
              <a:t>玫瑰花 </a:t>
            </a:r>
            <a:endParaRPr lang="en-SG" sz="3200" b="1" dirty="0">
              <a:latin typeface="Songti TC" panose="02010600040101010101" pitchFamily="2" charset="-120"/>
              <a:ea typeface="Songti TC" panose="02010600040101010101" pitchFamily="2" charset="-120"/>
            </a:endParaRPr>
          </a:p>
          <a:p>
            <a:pPr lvl="0"/>
            <a:endParaRPr lang="en-SG" b="1" dirty="0"/>
          </a:p>
        </p:txBody>
      </p:sp>
    </p:spTree>
    <p:extLst>
      <p:ext uri="{BB962C8B-B14F-4D97-AF65-F5344CB8AC3E}">
        <p14:creationId xmlns:p14="http://schemas.microsoft.com/office/powerpoint/2010/main" val="351256655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59B38-382F-2746-8FE1-98A36880A097}"/>
              </a:ext>
            </a:extLst>
          </p:cNvPr>
          <p:cNvSpPr>
            <a:spLocks noGrp="1"/>
          </p:cNvSpPr>
          <p:nvPr>
            <p:ph type="title"/>
          </p:nvPr>
        </p:nvSpPr>
        <p:spPr/>
        <p:txBody>
          <a:bodyPr/>
          <a:lstStyle/>
          <a:p>
            <a:r>
              <a:rPr lang="zh-CN" altLang="en-US" sz="4000" b="1" dirty="0"/>
              <a:t>神的知识与我们的相同之处</a:t>
            </a:r>
            <a:endParaRPr lang="en-SG" sz="6000" dirty="0"/>
          </a:p>
        </p:txBody>
      </p:sp>
      <p:sp>
        <p:nvSpPr>
          <p:cNvPr id="3" name="Content Placeholder 2">
            <a:extLst>
              <a:ext uri="{FF2B5EF4-FFF2-40B4-BE49-F238E27FC236}">
                <a16:creationId xmlns:a16="http://schemas.microsoft.com/office/drawing/2014/main" id="{B5B5838C-2CB8-624E-9E60-3C5342CEC004}"/>
              </a:ext>
            </a:extLst>
          </p:cNvPr>
          <p:cNvSpPr>
            <a:spLocks noGrp="1"/>
          </p:cNvSpPr>
          <p:nvPr>
            <p:ph idx="1"/>
          </p:nvPr>
        </p:nvSpPr>
        <p:spPr>
          <a:xfrm>
            <a:off x="646111" y="1386021"/>
            <a:ext cx="11044444" cy="5019261"/>
          </a:xfrm>
        </p:spPr>
        <p:txBody>
          <a:bodyPr>
            <a:noAutofit/>
          </a:bodyPr>
          <a:lstStyle/>
          <a:p>
            <a:pPr lvl="0">
              <a:lnSpc>
                <a:spcPct val="150000"/>
              </a:lnSpc>
              <a:spcBef>
                <a:spcPts val="0"/>
              </a:spcBef>
            </a:pPr>
            <a:r>
              <a:rPr lang="zh-CN" altLang="en-US" sz="3200" b="1" dirty="0">
                <a:latin typeface="Songti TC" panose="02010600040101010101" pitchFamily="2" charset="-120"/>
                <a:ea typeface="Songti TC" panose="02010600040101010101" pitchFamily="2" charset="-120"/>
              </a:rPr>
              <a:t>人的知识是能够像神的知识</a:t>
            </a:r>
            <a:r>
              <a:rPr lang="zh-CN" altLang="en-US" sz="3200" b="1" dirty="0">
                <a:solidFill>
                  <a:srgbClr val="FFFF00"/>
                </a:solidFill>
                <a:latin typeface="Songti TC" panose="02010600040101010101" pitchFamily="2" charset="-120"/>
                <a:ea typeface="Songti TC" panose="02010600040101010101" pitchFamily="2" charset="-120"/>
              </a:rPr>
              <a:t>一样是正确的</a:t>
            </a:r>
            <a:endParaRPr lang="en-SG" sz="3200" b="1" dirty="0">
              <a:solidFill>
                <a:srgbClr val="FFFF00"/>
              </a:solidFill>
              <a:latin typeface="Songti TC" panose="02010600040101010101" pitchFamily="2" charset="-120"/>
              <a:ea typeface="Songti TC" panose="02010600040101010101" pitchFamily="2" charset="-120"/>
            </a:endParaRPr>
          </a:p>
          <a:p>
            <a:pPr lvl="0">
              <a:lnSpc>
                <a:spcPct val="150000"/>
              </a:lnSpc>
              <a:spcBef>
                <a:spcPts val="0"/>
              </a:spcBef>
            </a:pPr>
            <a:r>
              <a:rPr lang="zh-CN" altLang="en-US" sz="3200" b="1" dirty="0">
                <a:latin typeface="Songti TC" panose="02010600040101010101" pitchFamily="2" charset="-120"/>
                <a:ea typeface="Songti TC" panose="02010600040101010101" pitchFamily="2" charset="-120"/>
              </a:rPr>
              <a:t>神的知识是无所不知。我们对万物的知识也知道一些</a:t>
            </a:r>
            <a:endParaRPr lang="en-SG" altLang="zh-CN" sz="3200" b="1" dirty="0">
              <a:latin typeface="Songti TC" panose="02010600040101010101" pitchFamily="2" charset="-120"/>
              <a:ea typeface="Songti TC" panose="02010600040101010101" pitchFamily="2" charset="-120"/>
            </a:endParaRPr>
          </a:p>
          <a:p>
            <a:pPr lvl="0">
              <a:lnSpc>
                <a:spcPct val="150000"/>
              </a:lnSpc>
              <a:spcBef>
                <a:spcPts val="0"/>
              </a:spcBef>
            </a:pPr>
            <a:r>
              <a:rPr lang="zh-CN" altLang="en-US" sz="3200" b="1" dirty="0">
                <a:latin typeface="Songti TC" panose="02010600040101010101" pitchFamily="2" charset="-120"/>
                <a:ea typeface="Songti TC" panose="02010600040101010101" pitchFamily="2" charset="-120"/>
              </a:rPr>
              <a:t>例如：</a:t>
            </a:r>
            <a:r>
              <a:rPr lang="en-US" sz="3200" b="1" dirty="0">
                <a:latin typeface="Songti TC" panose="02010600040101010101" pitchFamily="2" charset="-120"/>
                <a:ea typeface="Songti TC" panose="02010600040101010101" pitchFamily="2" charset="-120"/>
              </a:rPr>
              <a:t>Van </a:t>
            </a:r>
            <a:r>
              <a:rPr lang="en-US" sz="3200" b="1" dirty="0" err="1">
                <a:latin typeface="Songti TC" panose="02010600040101010101" pitchFamily="2" charset="-120"/>
                <a:ea typeface="Songti TC" panose="02010600040101010101" pitchFamily="2" charset="-120"/>
              </a:rPr>
              <a:t>Til</a:t>
            </a:r>
            <a:r>
              <a:rPr lang="en-US" sz="3200" b="1" dirty="0">
                <a:latin typeface="Songti TC" panose="02010600040101010101" pitchFamily="2" charset="-120"/>
                <a:ea typeface="Songti TC" panose="02010600040101010101" pitchFamily="2" charset="-120"/>
              </a:rPr>
              <a:t> </a:t>
            </a:r>
            <a:r>
              <a:rPr lang="zh-CN" altLang="en-US" sz="3200" b="1" dirty="0">
                <a:latin typeface="Songti TC" panose="02010600040101010101" pitchFamily="2" charset="-120"/>
                <a:ea typeface="Songti TC" panose="02010600040101010101" pitchFamily="2" charset="-120"/>
              </a:rPr>
              <a:t>说人知道所有万物的一些事。最起码我们知道万物都是被造的，万物的主是上帝。</a:t>
            </a:r>
            <a:endParaRPr lang="en-US" altLang="zh-CN" sz="3200" b="1" dirty="0">
              <a:latin typeface="Songti TC" panose="02010600040101010101" pitchFamily="2" charset="-120"/>
              <a:ea typeface="Songti TC" panose="02010600040101010101" pitchFamily="2" charset="-120"/>
            </a:endParaRPr>
          </a:p>
          <a:p>
            <a:pPr marL="0" lvl="0" indent="0">
              <a:lnSpc>
                <a:spcPct val="150000"/>
              </a:lnSpc>
              <a:spcBef>
                <a:spcPts val="0"/>
              </a:spcBef>
              <a:buNone/>
            </a:pPr>
            <a:endParaRPr lang="en-SG" sz="2800" b="1" dirty="0">
              <a:latin typeface="Songti TC" panose="02010600040101010101" pitchFamily="2" charset="-120"/>
              <a:ea typeface="Songti TC" panose="02010600040101010101" pitchFamily="2" charset="-120"/>
            </a:endParaRPr>
          </a:p>
        </p:txBody>
      </p:sp>
    </p:spTree>
    <p:extLst>
      <p:ext uri="{BB962C8B-B14F-4D97-AF65-F5344CB8AC3E}">
        <p14:creationId xmlns:p14="http://schemas.microsoft.com/office/powerpoint/2010/main" val="73063040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7F3917-14F2-9026-5630-91F276F2EA6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2ACD067-AB50-38BE-5F83-21DC9424CECA}"/>
              </a:ext>
            </a:extLst>
          </p:cNvPr>
          <p:cNvSpPr>
            <a:spLocks noGrp="1"/>
          </p:cNvSpPr>
          <p:nvPr>
            <p:ph type="title"/>
          </p:nvPr>
        </p:nvSpPr>
        <p:spPr/>
        <p:txBody>
          <a:bodyPr/>
          <a:lstStyle/>
          <a:p>
            <a:r>
              <a:rPr lang="zh-CN" altLang="en-US" sz="4000" b="1" dirty="0"/>
              <a:t>神的知识与我们的相同之处</a:t>
            </a:r>
            <a:endParaRPr lang="en-SG" sz="6000" dirty="0"/>
          </a:p>
        </p:txBody>
      </p:sp>
      <p:sp>
        <p:nvSpPr>
          <p:cNvPr id="3" name="Content Placeholder 2">
            <a:extLst>
              <a:ext uri="{FF2B5EF4-FFF2-40B4-BE49-F238E27FC236}">
                <a16:creationId xmlns:a16="http://schemas.microsoft.com/office/drawing/2014/main" id="{22A768F9-8C3E-AC51-C9FA-57ECD5E5D7C5}"/>
              </a:ext>
            </a:extLst>
          </p:cNvPr>
          <p:cNvSpPr>
            <a:spLocks noGrp="1"/>
          </p:cNvSpPr>
          <p:nvPr>
            <p:ph idx="1"/>
          </p:nvPr>
        </p:nvSpPr>
        <p:spPr>
          <a:xfrm>
            <a:off x="324465" y="1317523"/>
            <a:ext cx="11690554" cy="5087759"/>
          </a:xfrm>
        </p:spPr>
        <p:txBody>
          <a:bodyPr>
            <a:noAutofit/>
          </a:bodyPr>
          <a:lstStyle/>
          <a:p>
            <a:pPr marL="0" lvl="0" indent="0">
              <a:buNone/>
            </a:pPr>
            <a:r>
              <a:rPr lang="zh-CN" altLang="en-US" sz="2800" b="1" dirty="0">
                <a:latin typeface="Songti TC" panose="02010600040101010101" pitchFamily="2" charset="-120"/>
                <a:ea typeface="Songti TC" panose="02010600040101010101" pitchFamily="2" charset="-120"/>
              </a:rPr>
              <a:t> </a:t>
            </a:r>
            <a:endParaRPr lang="en-SG" sz="2400" b="1" dirty="0">
              <a:latin typeface="Songti TC" panose="02010600040101010101" pitchFamily="2" charset="-120"/>
              <a:ea typeface="Songti TC" panose="02010600040101010101" pitchFamily="2" charset="-120"/>
            </a:endParaRPr>
          </a:p>
          <a:p>
            <a:pPr>
              <a:lnSpc>
                <a:spcPct val="150000"/>
              </a:lnSpc>
              <a:spcBef>
                <a:spcPts val="0"/>
              </a:spcBef>
            </a:pPr>
            <a:r>
              <a:rPr lang="en-SG" sz="3200" b="1" dirty="0">
                <a:latin typeface="Songti TC" panose="02010600040101010101" pitchFamily="2" charset="-120"/>
                <a:ea typeface="Songti TC" panose="02010600040101010101" pitchFamily="2" charset="-120"/>
              </a:rPr>
              <a:t>Van Til’s concept of analogical reasoning </a:t>
            </a:r>
            <a:r>
              <a:rPr lang="ja-JP" altLang="en-US" sz="4000" b="1">
                <a:latin typeface="Songti TC" panose="02010600040101010101" pitchFamily="2" charset="-120"/>
                <a:ea typeface="Songti TC" panose="02010600040101010101" pitchFamily="2" charset="-120"/>
              </a:rPr>
              <a:t>人是</a:t>
            </a:r>
            <a:r>
              <a:rPr lang="ja-JP" altLang="en-US" sz="4000" b="1">
                <a:solidFill>
                  <a:srgbClr val="FFFF00"/>
                </a:solidFill>
                <a:latin typeface="Songti TC" panose="02010600040101010101" pitchFamily="2" charset="-120"/>
                <a:ea typeface="Songti TC" panose="02010600040101010101" pitchFamily="2" charset="-120"/>
              </a:rPr>
              <a:t>类比性思考</a:t>
            </a:r>
            <a:endParaRPr lang="en-US" altLang="zh-CN" sz="3200" b="1" dirty="0">
              <a:solidFill>
                <a:srgbClr val="FFFF00"/>
              </a:solidFill>
              <a:latin typeface="Songti TC" panose="02010600040101010101" pitchFamily="2" charset="-120"/>
              <a:ea typeface="Songti TC" panose="02010600040101010101" pitchFamily="2" charset="-120"/>
            </a:endParaRPr>
          </a:p>
          <a:p>
            <a:pPr lvl="0">
              <a:lnSpc>
                <a:spcPct val="150000"/>
              </a:lnSpc>
              <a:spcBef>
                <a:spcPts val="0"/>
              </a:spcBef>
            </a:pPr>
            <a:r>
              <a:rPr lang="zh-CN" altLang="en-US" sz="3200" b="1" dirty="0">
                <a:latin typeface="Songti TC" panose="02010600040101010101" pitchFamily="2" charset="-120"/>
                <a:ea typeface="Songti TC" panose="02010600040101010101" pitchFamily="2" charset="-120"/>
              </a:rPr>
              <a:t>神是自己知道万事（神不需任何外在因素来得知）。我们有时是通过自身自己来理解或感官经历周围的事物</a:t>
            </a:r>
            <a:endParaRPr lang="en-US" altLang="zh-CN" sz="3200" b="1" dirty="0">
              <a:latin typeface="Songti TC" panose="02010600040101010101" pitchFamily="2" charset="-120"/>
              <a:ea typeface="Songti TC" panose="02010600040101010101" pitchFamily="2" charset="-120"/>
            </a:endParaRPr>
          </a:p>
          <a:p>
            <a:pPr lvl="0">
              <a:lnSpc>
                <a:spcPct val="150000"/>
              </a:lnSpc>
              <a:spcBef>
                <a:spcPts val="0"/>
              </a:spcBef>
            </a:pPr>
            <a:endParaRPr lang="en-SG" sz="3200" b="1" dirty="0">
              <a:latin typeface="Songti TC" panose="02010600040101010101" pitchFamily="2" charset="-120"/>
              <a:ea typeface="Songti TC" panose="02010600040101010101" pitchFamily="2" charset="-120"/>
            </a:endParaRPr>
          </a:p>
          <a:p>
            <a:pPr>
              <a:lnSpc>
                <a:spcPct val="150000"/>
              </a:lnSpc>
              <a:spcBef>
                <a:spcPts val="0"/>
              </a:spcBef>
            </a:pPr>
            <a:r>
              <a:rPr lang="zh-CN" altLang="en-US" sz="3200" b="1" dirty="0">
                <a:latin typeface="Songti TC" panose="02010600040101010101" pitchFamily="2" charset="-120"/>
                <a:ea typeface="Songti TC" panose="02010600040101010101" pitchFamily="2" charset="-120"/>
              </a:rPr>
              <a:t>神的知识拥有创造性 ， 我们人的知识也负有创意 </a:t>
            </a:r>
            <a:r>
              <a:rPr lang="en-US" sz="2400" b="1" dirty="0">
                <a:latin typeface="Songti TC" panose="02010600040101010101" pitchFamily="2" charset="-120"/>
                <a:ea typeface="Songti TC" panose="02010600040101010101" pitchFamily="2" charset="-120"/>
              </a:rPr>
              <a:t>secondary creator </a:t>
            </a:r>
            <a:endParaRPr lang="en-US" sz="3200" b="1" dirty="0">
              <a:latin typeface="Songti TC" panose="02010600040101010101" pitchFamily="2" charset="-120"/>
              <a:ea typeface="Songti TC" panose="02010600040101010101" pitchFamily="2" charset="-120"/>
            </a:endParaRPr>
          </a:p>
        </p:txBody>
      </p:sp>
    </p:spTree>
    <p:extLst>
      <p:ext uri="{BB962C8B-B14F-4D97-AF65-F5344CB8AC3E}">
        <p14:creationId xmlns:p14="http://schemas.microsoft.com/office/powerpoint/2010/main" val="337035707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59B38-382F-2746-8FE1-98A36880A097}"/>
              </a:ext>
            </a:extLst>
          </p:cNvPr>
          <p:cNvSpPr>
            <a:spLocks noGrp="1"/>
          </p:cNvSpPr>
          <p:nvPr>
            <p:ph type="title"/>
          </p:nvPr>
        </p:nvSpPr>
        <p:spPr/>
        <p:txBody>
          <a:bodyPr/>
          <a:lstStyle/>
          <a:p>
            <a:r>
              <a:rPr lang="zh-CN" altLang="en-US" b="1" dirty="0"/>
              <a:t>类比性思考</a:t>
            </a:r>
            <a:r>
              <a:rPr lang="en-SG" sz="4000" dirty="0"/>
              <a:t> </a:t>
            </a:r>
            <a:endParaRPr lang="en-SG" sz="6000" dirty="0"/>
          </a:p>
        </p:txBody>
      </p:sp>
      <p:sp>
        <p:nvSpPr>
          <p:cNvPr id="3" name="Content Placeholder 2">
            <a:extLst>
              <a:ext uri="{FF2B5EF4-FFF2-40B4-BE49-F238E27FC236}">
                <a16:creationId xmlns:a16="http://schemas.microsoft.com/office/drawing/2014/main" id="{B5B5838C-2CB8-624E-9E60-3C5342CEC004}"/>
              </a:ext>
            </a:extLst>
          </p:cNvPr>
          <p:cNvSpPr>
            <a:spLocks noGrp="1"/>
          </p:cNvSpPr>
          <p:nvPr>
            <p:ph idx="1"/>
          </p:nvPr>
        </p:nvSpPr>
        <p:spPr>
          <a:xfrm>
            <a:off x="646111" y="1386021"/>
            <a:ext cx="10624863" cy="5019261"/>
          </a:xfrm>
        </p:spPr>
        <p:txBody>
          <a:bodyPr>
            <a:noAutofit/>
          </a:bodyPr>
          <a:lstStyle/>
          <a:p>
            <a:r>
              <a:rPr lang="en-US" sz="2800" b="1" dirty="0">
                <a:latin typeface="Songti TC" panose="02010600040101010101" pitchFamily="2" charset="-120"/>
                <a:ea typeface="Songti TC" panose="02010600040101010101" pitchFamily="2" charset="-120"/>
              </a:rPr>
              <a:t>Accommodative</a:t>
            </a:r>
            <a:r>
              <a:rPr lang="zh-CN" altLang="en-US" sz="2800" b="1" dirty="0">
                <a:latin typeface="Songti TC" panose="02010600040101010101" pitchFamily="2" charset="-120"/>
                <a:ea typeface="Songti TC" panose="02010600040101010101" pitchFamily="2" charset="-120"/>
              </a:rPr>
              <a:t>迁就</a:t>
            </a:r>
            <a:r>
              <a:rPr lang="en-US" sz="2800" b="1" dirty="0">
                <a:latin typeface="Songti TC" panose="02010600040101010101" pitchFamily="2" charset="-120"/>
                <a:ea typeface="Songti TC" panose="02010600040101010101" pitchFamily="2" charset="-120"/>
              </a:rPr>
              <a:t> , figuratively </a:t>
            </a:r>
            <a:r>
              <a:rPr lang="zh-CN" altLang="en-US" sz="2800" b="1" dirty="0">
                <a:latin typeface="Songti TC" panose="02010600040101010101" pitchFamily="2" charset="-120"/>
                <a:ea typeface="Songti TC" panose="02010600040101010101" pitchFamily="2" charset="-120"/>
              </a:rPr>
              <a:t>比喻 </a:t>
            </a:r>
            <a:r>
              <a:rPr lang="en-US" sz="2800" b="1" dirty="0">
                <a:latin typeface="Songti TC" panose="02010600040101010101" pitchFamily="2" charset="-120"/>
                <a:ea typeface="Songti TC" panose="02010600040101010101" pitchFamily="2" charset="-120"/>
              </a:rPr>
              <a:t>, analogically </a:t>
            </a:r>
            <a:r>
              <a:rPr lang="zh-CN" altLang="en-US" sz="2800" b="1" dirty="0">
                <a:latin typeface="Songti TC" panose="02010600040101010101" pitchFamily="2" charset="-120"/>
                <a:ea typeface="Songti TC" panose="02010600040101010101" pitchFamily="2" charset="-120"/>
              </a:rPr>
              <a:t>类比</a:t>
            </a:r>
            <a:endParaRPr lang="en-SG" sz="2800" dirty="0">
              <a:latin typeface="Songti TC" panose="02010600040101010101" pitchFamily="2" charset="-120"/>
              <a:ea typeface="Songti TC" panose="02010600040101010101" pitchFamily="2" charset="-120"/>
            </a:endParaRPr>
          </a:p>
          <a:p>
            <a:endParaRPr lang="en-SG" sz="2800" dirty="0">
              <a:latin typeface="Songti TC" panose="02010600040101010101" pitchFamily="2" charset="-120"/>
              <a:ea typeface="Songti TC" panose="02010600040101010101" pitchFamily="2" charset="-120"/>
            </a:endParaRPr>
          </a:p>
          <a:p>
            <a:pPr lvl="0"/>
            <a:r>
              <a:rPr lang="zh-CN" altLang="en-US" sz="2800" dirty="0">
                <a:latin typeface="Songti TC" panose="02010600040101010101" pitchFamily="2" charset="-120"/>
                <a:ea typeface="Songti TC" panose="02010600040101010101" pitchFamily="2" charset="-120"/>
              </a:rPr>
              <a:t>不代表我们无法认识神！</a:t>
            </a:r>
            <a:endParaRPr lang="en-SG" sz="2800" dirty="0">
              <a:latin typeface="Songti TC" panose="02010600040101010101" pitchFamily="2" charset="-120"/>
              <a:ea typeface="Songti TC" panose="02010600040101010101" pitchFamily="2" charset="-120"/>
            </a:endParaRPr>
          </a:p>
          <a:p>
            <a:pPr>
              <a:lnSpc>
                <a:spcPct val="150000"/>
              </a:lnSpc>
              <a:spcBef>
                <a:spcPts val="0"/>
              </a:spcBef>
            </a:pPr>
            <a:r>
              <a:rPr lang="zh-CN" altLang="en-US" sz="2800" dirty="0">
                <a:latin typeface="Songti TC" panose="02010600040101010101" pitchFamily="2" charset="-120"/>
                <a:ea typeface="Songti TC" panose="02010600040101010101" pitchFamily="2" charset="-120"/>
              </a:rPr>
              <a:t>正如约翰穆里所说</a:t>
            </a:r>
            <a:r>
              <a:rPr lang="en-US" altLang="zh-CN" sz="2800" dirty="0">
                <a:latin typeface="Songti TC" panose="02010600040101010101" pitchFamily="2" charset="-120"/>
                <a:ea typeface="Songti TC" panose="02010600040101010101" pitchFamily="2" charset="-120"/>
              </a:rPr>
              <a:t>:</a:t>
            </a:r>
            <a:r>
              <a:rPr lang="zh-CN" altLang="en-US" sz="2800" dirty="0">
                <a:latin typeface="Songti TC" panose="02010600040101010101" pitchFamily="2" charset="-120"/>
                <a:ea typeface="Songti TC" panose="02010600040101010101" pitchFamily="2" charset="-120"/>
              </a:rPr>
              <a:t> </a:t>
            </a:r>
            <a:r>
              <a:rPr lang="en-US" altLang="zh-CN" sz="2800" dirty="0">
                <a:latin typeface="Songti TC" panose="02010600040101010101" pitchFamily="2" charset="-120"/>
                <a:ea typeface="Songti TC" panose="02010600040101010101" pitchFamily="2" charset="-120"/>
              </a:rPr>
              <a:t>“</a:t>
            </a:r>
            <a:r>
              <a:rPr lang="zh-CN" altLang="en-US" sz="2800" dirty="0">
                <a:latin typeface="Songti TC" panose="02010600040101010101" pitchFamily="2" charset="-120"/>
                <a:ea typeface="Songti TC" panose="02010600040101010101" pitchFamily="2" charset="-120"/>
              </a:rPr>
              <a:t>我们通过类比知识认识上帝，但我们所知道的不仅仅是一个类比，而是认识真正的上帝。”</a:t>
            </a:r>
            <a:r>
              <a:rPr lang="en-US" sz="2800" dirty="0">
                <a:latin typeface="Songti TC" panose="02010600040101010101" pitchFamily="2" charset="-120"/>
                <a:ea typeface="Songti TC" panose="02010600040101010101" pitchFamily="2" charset="-120"/>
              </a:rPr>
              <a:t> </a:t>
            </a:r>
            <a:r>
              <a:rPr lang="en-US" sz="2400" dirty="0">
                <a:latin typeface="Songti TC" panose="02010600040101010101" pitchFamily="2" charset="-120"/>
                <a:ea typeface="Songti TC" panose="02010600040101010101" pitchFamily="2" charset="-120"/>
              </a:rPr>
              <a:t>As John Murray says, “We know God by means of analogy, but what we know is not a mere analogy, but the true God.”</a:t>
            </a:r>
            <a:endParaRPr lang="en-SG" sz="2400" dirty="0">
              <a:latin typeface="Songti TC" panose="02010600040101010101" pitchFamily="2" charset="-120"/>
              <a:ea typeface="Songti TC" panose="02010600040101010101" pitchFamily="2" charset="-120"/>
            </a:endParaRPr>
          </a:p>
          <a:p>
            <a:pPr lvl="0"/>
            <a:r>
              <a:rPr lang="zh-CN" altLang="en-US" sz="2800" dirty="0">
                <a:solidFill>
                  <a:srgbClr val="FFFF00"/>
                </a:solidFill>
                <a:latin typeface="Songti TC" panose="02010600040101010101" pitchFamily="2" charset="-120"/>
                <a:ea typeface="Songti TC" panose="02010600040101010101" pitchFamily="2" charset="-120"/>
              </a:rPr>
              <a:t>类比不代表完全不同的意思 </a:t>
            </a:r>
            <a:endParaRPr lang="en-SG" altLang="zh-CN" sz="2800" dirty="0">
              <a:solidFill>
                <a:srgbClr val="FFFF00"/>
              </a:solidFill>
              <a:latin typeface="Songti TC" panose="02010600040101010101" pitchFamily="2" charset="-120"/>
              <a:ea typeface="Songti TC" panose="02010600040101010101" pitchFamily="2" charset="-120"/>
            </a:endParaRPr>
          </a:p>
          <a:p>
            <a:pPr lvl="0"/>
            <a:endParaRPr lang="en-SG" sz="2800" dirty="0">
              <a:latin typeface="Songti TC" panose="02010600040101010101" pitchFamily="2" charset="-120"/>
              <a:ea typeface="Songti TC" panose="02010600040101010101" pitchFamily="2" charset="-120"/>
            </a:endParaRPr>
          </a:p>
          <a:p>
            <a:pPr lvl="0"/>
            <a:endParaRPr lang="en-SG" dirty="0"/>
          </a:p>
        </p:txBody>
      </p:sp>
    </p:spTree>
    <p:extLst>
      <p:ext uri="{BB962C8B-B14F-4D97-AF65-F5344CB8AC3E}">
        <p14:creationId xmlns:p14="http://schemas.microsoft.com/office/powerpoint/2010/main" val="158547174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AD20AF-0064-9445-95E4-1CEEDC54FA9C}"/>
              </a:ext>
            </a:extLst>
          </p:cNvPr>
          <p:cNvSpPr>
            <a:spLocks noGrp="1"/>
          </p:cNvSpPr>
          <p:nvPr>
            <p:ph type="title"/>
          </p:nvPr>
        </p:nvSpPr>
        <p:spPr>
          <a:xfrm>
            <a:off x="409891" y="254598"/>
            <a:ext cx="10189529" cy="1012015"/>
          </a:xfrm>
        </p:spPr>
        <p:txBody>
          <a:bodyPr/>
          <a:lstStyle/>
          <a:p>
            <a:r>
              <a:rPr lang="en-US" sz="3200" b="1" dirty="0" err="1">
                <a:latin typeface="Hei" pitchFamily="2" charset="-122"/>
                <a:ea typeface="Hei" pitchFamily="2" charset="-122"/>
              </a:rPr>
              <a:t>有限的</a:t>
            </a:r>
            <a:r>
              <a:rPr lang="zh-CN" altLang="en-US" sz="3200" b="1" dirty="0">
                <a:latin typeface="Hei" pitchFamily="2" charset="-122"/>
                <a:ea typeface="Hei" pitchFamily="2" charset="-122"/>
              </a:rPr>
              <a:t>类比思考模式，不代表我们完全无法认识这世界</a:t>
            </a:r>
            <a:endParaRPr lang="en-US" sz="3200" b="1" dirty="0">
              <a:latin typeface="Hei" pitchFamily="2" charset="-122"/>
              <a:ea typeface="Hei" pitchFamily="2" charset="-122"/>
            </a:endParaRPr>
          </a:p>
        </p:txBody>
      </p:sp>
      <p:sp>
        <p:nvSpPr>
          <p:cNvPr id="3" name="Content Placeholder 2">
            <a:extLst>
              <a:ext uri="{FF2B5EF4-FFF2-40B4-BE49-F238E27FC236}">
                <a16:creationId xmlns:a16="http://schemas.microsoft.com/office/drawing/2014/main" id="{E148ED5D-9B1A-2B41-9992-6E86909B3FDA}"/>
              </a:ext>
            </a:extLst>
          </p:cNvPr>
          <p:cNvSpPr>
            <a:spLocks noGrp="1"/>
          </p:cNvSpPr>
          <p:nvPr>
            <p:ph idx="1"/>
          </p:nvPr>
        </p:nvSpPr>
        <p:spPr>
          <a:xfrm>
            <a:off x="577531" y="1496658"/>
            <a:ext cx="11171445" cy="5106744"/>
          </a:xfrm>
        </p:spPr>
        <p:txBody>
          <a:bodyPr>
            <a:normAutofit lnSpcReduction="10000"/>
          </a:bodyPr>
          <a:lstStyle/>
          <a:p>
            <a:pPr>
              <a:lnSpc>
                <a:spcPct val="150000"/>
              </a:lnSpc>
              <a:spcBef>
                <a:spcPts val="0"/>
              </a:spcBef>
            </a:pPr>
            <a:r>
              <a:rPr lang="zh-CN" altLang="en-US" sz="3200" b="1" dirty="0"/>
              <a:t>我们应该明白，虽然我们不完全的了解这个世界，上帝却完全的了解这个世界。就我们所能了解的世界而言，</a:t>
            </a:r>
            <a:r>
              <a:rPr lang="zh-CN" altLang="en-US" sz="3200" b="1" dirty="0">
                <a:solidFill>
                  <a:srgbClr val="FFC000"/>
                </a:solidFill>
              </a:rPr>
              <a:t>这是因为上帝启示</a:t>
            </a:r>
            <a:r>
              <a:rPr lang="zh-CN" altLang="en-US" b="1" dirty="0">
                <a:solidFill>
                  <a:srgbClr val="FFC000"/>
                </a:solidFill>
              </a:rPr>
              <a:t>（</a:t>
            </a:r>
            <a:r>
              <a:rPr lang="zh-CN" altLang="en-US" b="1" i="1" dirty="0">
                <a:solidFill>
                  <a:srgbClr val="FFC000"/>
                </a:solidFill>
              </a:rPr>
              <a:t>普遍启示与特殊启示</a:t>
            </a:r>
            <a:r>
              <a:rPr lang="zh-CN" altLang="en-US" b="1" dirty="0">
                <a:solidFill>
                  <a:srgbClr val="FFC000"/>
                </a:solidFill>
              </a:rPr>
              <a:t>）</a:t>
            </a:r>
            <a:r>
              <a:rPr lang="zh-CN" altLang="en-US" sz="3200" b="1" dirty="0">
                <a:solidFill>
                  <a:srgbClr val="FFC000"/>
                </a:solidFill>
              </a:rPr>
              <a:t>给了我们</a:t>
            </a:r>
            <a:r>
              <a:rPr lang="zh-CN" altLang="en-US" sz="3200" b="1" dirty="0"/>
              <a:t>，上帝也赐我们人有限的类比思考模式，我们有限的模仿神的思考能力。虽然对我们而言我们无法完全对了解世界，但我们却可以相信这世界的整体是能被认识的。</a:t>
            </a:r>
            <a:endParaRPr lang="en-SG" sz="3200" b="1" dirty="0"/>
          </a:p>
          <a:p>
            <a:r>
              <a:rPr lang="en-SG" sz="1200" dirty="0"/>
              <a:t>We are to understand that although we do not know the world exhaustively, he does. Insofar as we can know the world, it is because he gives us revelation and the ability to repeat his thoughts on an analogical, finite level. And insofar as we cannot know the world, we can trust that the world is nevertheless an intelligible whole.  Frame, J. M. (1995). </a:t>
            </a:r>
            <a:r>
              <a:rPr lang="en-SG" sz="1200" i="1" u="sng" dirty="0">
                <a:hlinkClick r:id="rId2"/>
              </a:rPr>
              <a:t>Cornelius Van Til: An Analysis of His Thought</a:t>
            </a:r>
            <a:r>
              <a:rPr lang="en-SG" sz="1200" dirty="0"/>
              <a:t> (p. 76). </a:t>
            </a:r>
            <a:endParaRPr lang="en-US" sz="1800" dirty="0"/>
          </a:p>
        </p:txBody>
      </p:sp>
    </p:spTree>
    <p:extLst>
      <p:ext uri="{BB962C8B-B14F-4D97-AF65-F5344CB8AC3E}">
        <p14:creationId xmlns:p14="http://schemas.microsoft.com/office/powerpoint/2010/main" val="37659219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CC8D252-8044-458D-A776-6A5833FEFD2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2" name="Picture 11">
            <a:extLst>
              <a:ext uri="{FF2B5EF4-FFF2-40B4-BE49-F238E27FC236}">
                <a16:creationId xmlns:a16="http://schemas.microsoft.com/office/drawing/2014/main" id="{E884AA69-7728-499C-8FA7-A3FCA738EB7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4" name="Oval 13">
            <a:extLst>
              <a:ext uri="{FF2B5EF4-FFF2-40B4-BE49-F238E27FC236}">
                <a16:creationId xmlns:a16="http://schemas.microsoft.com/office/drawing/2014/main" id="{79760FB8-CC91-426C-9EF3-A58786866B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6" name="Picture 15">
            <a:extLst>
              <a:ext uri="{FF2B5EF4-FFF2-40B4-BE49-F238E27FC236}">
                <a16:creationId xmlns:a16="http://schemas.microsoft.com/office/drawing/2014/main" id="{CE274F2C-FBD9-4A60-B6A0-FB7532F599F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8" name="Picture 17">
            <a:extLst>
              <a:ext uri="{FF2B5EF4-FFF2-40B4-BE49-F238E27FC236}">
                <a16:creationId xmlns:a16="http://schemas.microsoft.com/office/drawing/2014/main" id="{D543DFE3-F007-48D9-A223-F7351802D47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0" name="Rectangle 19">
            <a:extLst>
              <a:ext uri="{FF2B5EF4-FFF2-40B4-BE49-F238E27FC236}">
                <a16:creationId xmlns:a16="http://schemas.microsoft.com/office/drawing/2014/main" id="{09E7EBD1-9868-4F2F-B4FF-A89B93CFB6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2" name="Rectangle 21">
            <a:extLst>
              <a:ext uri="{FF2B5EF4-FFF2-40B4-BE49-F238E27FC236}">
                <a16:creationId xmlns:a16="http://schemas.microsoft.com/office/drawing/2014/main" id="{B84B712E-6BBF-4241-BAB7-D7E064B173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F5F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4" name="Rectangle 23">
            <a:extLst>
              <a:ext uri="{FF2B5EF4-FFF2-40B4-BE49-F238E27FC236}">
                <a16:creationId xmlns:a16="http://schemas.microsoft.com/office/drawing/2014/main" id="{D22F3D4E-E5F5-4623-B278-D7E30BEF9D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BA012EE-656B-DC41-8383-13D723820742}"/>
              </a:ext>
            </a:extLst>
          </p:cNvPr>
          <p:cNvPicPr>
            <a:picLocks noChangeAspect="1"/>
          </p:cNvPicPr>
          <p:nvPr/>
        </p:nvPicPr>
        <p:blipFill>
          <a:blip r:embed="rId6"/>
          <a:stretch>
            <a:fillRect/>
          </a:stretch>
        </p:blipFill>
        <p:spPr>
          <a:xfrm>
            <a:off x="1353703" y="643467"/>
            <a:ext cx="3714043" cy="5571066"/>
          </a:xfrm>
          <a:prstGeom prst="rect">
            <a:avLst/>
          </a:prstGeom>
        </p:spPr>
      </p:pic>
      <p:sp useBgFill="1">
        <p:nvSpPr>
          <p:cNvPr id="26" name="Rectangle 25">
            <a:extLst>
              <a:ext uri="{FF2B5EF4-FFF2-40B4-BE49-F238E27FC236}">
                <a16:creationId xmlns:a16="http://schemas.microsoft.com/office/drawing/2014/main" id="{7B7F5E51-5BF8-4198-AD70-78D94F3A94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74979"/>
            <a:ext cx="5458121" cy="5897880"/>
          </a:xfrm>
          <a:prstGeom prst="rect">
            <a:avLst/>
          </a:prstGeom>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634C8D3D-6DB7-A644-B106-70BBFB325E3C}"/>
              </a:ext>
            </a:extLst>
          </p:cNvPr>
          <p:cNvPicPr>
            <a:picLocks noChangeAspect="1"/>
          </p:cNvPicPr>
          <p:nvPr/>
        </p:nvPicPr>
        <p:blipFill>
          <a:blip r:embed="rId7"/>
          <a:stretch>
            <a:fillRect/>
          </a:stretch>
        </p:blipFill>
        <p:spPr>
          <a:xfrm>
            <a:off x="6799587" y="638386"/>
            <a:ext cx="4381983" cy="5571066"/>
          </a:xfrm>
          <a:prstGeom prst="rect">
            <a:avLst/>
          </a:prstGeom>
        </p:spPr>
      </p:pic>
    </p:spTree>
    <p:extLst>
      <p:ext uri="{BB962C8B-B14F-4D97-AF65-F5344CB8AC3E}">
        <p14:creationId xmlns:p14="http://schemas.microsoft.com/office/powerpoint/2010/main" val="2634130134"/>
      </p:ext>
    </p:extLst>
  </p:cSld>
  <p:clrMapOvr>
    <a:overrideClrMapping bg1="lt1" tx1="dk1" bg2="lt2" tx2="dk2" accent1="accent1" accent2="accent2" accent3="accent3" accent4="accent4" accent5="accent5" accent6="accent6" hlink="hlink" folHlink="folHlink"/>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3F3BF6-88E4-B745-A3E6-78C56CF70DC9}"/>
              </a:ext>
            </a:extLst>
          </p:cNvPr>
          <p:cNvSpPr>
            <a:spLocks noGrp="1"/>
          </p:cNvSpPr>
          <p:nvPr>
            <p:ph type="title"/>
          </p:nvPr>
        </p:nvSpPr>
        <p:spPr>
          <a:xfrm>
            <a:off x="566598" y="104849"/>
            <a:ext cx="9404723" cy="926502"/>
          </a:xfrm>
        </p:spPr>
        <p:txBody>
          <a:bodyPr/>
          <a:lstStyle/>
          <a:p>
            <a:r>
              <a:rPr lang="en-US"/>
              <a:t>亚当未堕落前的知识</a:t>
            </a:r>
          </a:p>
        </p:txBody>
      </p:sp>
      <p:sp>
        <p:nvSpPr>
          <p:cNvPr id="3" name="Content Placeholder 2">
            <a:extLst>
              <a:ext uri="{FF2B5EF4-FFF2-40B4-BE49-F238E27FC236}">
                <a16:creationId xmlns:a16="http://schemas.microsoft.com/office/drawing/2014/main" id="{3FBEBF64-5386-7C4A-9B3A-16201814634F}"/>
              </a:ext>
            </a:extLst>
          </p:cNvPr>
          <p:cNvSpPr>
            <a:spLocks noGrp="1"/>
          </p:cNvSpPr>
          <p:nvPr>
            <p:ph idx="1"/>
          </p:nvPr>
        </p:nvSpPr>
        <p:spPr>
          <a:xfrm>
            <a:off x="480060" y="864704"/>
            <a:ext cx="11224260" cy="5734879"/>
          </a:xfrm>
        </p:spPr>
        <p:txBody>
          <a:bodyPr>
            <a:normAutofit/>
          </a:bodyPr>
          <a:lstStyle/>
          <a:p>
            <a:r>
              <a:rPr lang="en-US" sz="2400" dirty="0" err="1">
                <a:latin typeface="Heiti TC Medium" pitchFamily="2" charset="-128"/>
                <a:ea typeface="Heiti TC Medium" pitchFamily="2" charset="-128"/>
              </a:rPr>
              <a:t>亚当被神创造并设计来认识神</a:t>
            </a:r>
            <a:r>
              <a:rPr lang="zh-CN" altLang="en-US" sz="2400" dirty="0">
                <a:latin typeface="Heiti TC Medium" pitchFamily="2" charset="-128"/>
                <a:ea typeface="Heiti TC Medium" pitchFamily="2" charset="-128"/>
              </a:rPr>
              <a:t>、认识环境、认识自己。</a:t>
            </a:r>
            <a:endParaRPr lang="en-US" sz="2400" dirty="0">
              <a:latin typeface="Heiti TC Medium" pitchFamily="2" charset="-128"/>
              <a:ea typeface="Heiti TC Medium" pitchFamily="2" charset="-128"/>
            </a:endParaRPr>
          </a:p>
          <a:p>
            <a:r>
              <a:rPr lang="en-US" sz="2400" dirty="0" err="1">
                <a:latin typeface="Heiti TC Medium" pitchFamily="2" charset="-128"/>
                <a:ea typeface="Heiti TC Medium" pitchFamily="2" charset="-128"/>
              </a:rPr>
              <a:t>亚当认识主</a:t>
            </a:r>
            <a:r>
              <a:rPr lang="zh-CN" altLang="en-US" sz="2400" dirty="0">
                <a:latin typeface="Heiti TC Medium" pitchFamily="2" charset="-128"/>
                <a:ea typeface="Heiti TC Medium" pitchFamily="2" charset="-128"/>
              </a:rPr>
              <a:t>、他知道善与恶（所以他能够选择遵守诫命或违背）</a:t>
            </a:r>
            <a:endParaRPr lang="en-SG" altLang="zh-CN" sz="2400" dirty="0">
              <a:latin typeface="Heiti TC Medium" pitchFamily="2" charset="-128"/>
              <a:ea typeface="Heiti TC Medium" pitchFamily="2" charset="-128"/>
            </a:endParaRPr>
          </a:p>
          <a:p>
            <a:r>
              <a:rPr lang="zh-CN" altLang="en-US" sz="2400" dirty="0">
                <a:latin typeface="Heiti TC Medium" pitchFamily="2" charset="-128"/>
                <a:ea typeface="Heiti TC Medium" pitchFamily="2" charset="-128"/>
              </a:rPr>
              <a:t>亚当拥有语言的能力</a:t>
            </a:r>
            <a:endParaRPr lang="en-SG" altLang="zh-CN" sz="2400" dirty="0">
              <a:latin typeface="Heiti TC Medium" pitchFamily="2" charset="-128"/>
              <a:ea typeface="Heiti TC Medium" pitchFamily="2" charset="-128"/>
            </a:endParaRPr>
          </a:p>
          <a:p>
            <a:r>
              <a:rPr lang="zh-CN" altLang="en-US" sz="2400" dirty="0">
                <a:latin typeface="Heiti TC Medium" pitchFamily="2" charset="-128"/>
                <a:ea typeface="Heiti TC Medium" pitchFamily="2" charset="-128"/>
              </a:rPr>
              <a:t>亚当拥有基本的知识学习更多的知识来治理伊甸园</a:t>
            </a:r>
            <a:endParaRPr lang="en-SG" altLang="zh-CN" sz="2400" dirty="0">
              <a:latin typeface="Heiti TC Medium" pitchFamily="2" charset="-128"/>
              <a:ea typeface="Heiti TC Medium" pitchFamily="2" charset="-128"/>
            </a:endParaRPr>
          </a:p>
          <a:p>
            <a:r>
              <a:rPr lang="zh-CN" altLang="en-US" sz="2400" dirty="0">
                <a:latin typeface="Heiti TC Medium" pitchFamily="2" charset="-128"/>
                <a:ea typeface="Heiti TC Medium" pitchFamily="2" charset="-128"/>
              </a:rPr>
              <a:t>亚当能够轻松的命名所有动物的名字与分类。</a:t>
            </a:r>
            <a:endParaRPr lang="en-US" altLang="zh-CN" sz="2400" dirty="0">
              <a:latin typeface="Heiti TC Medium" pitchFamily="2" charset="-128"/>
              <a:ea typeface="Heiti TC Medium" pitchFamily="2" charset="-128"/>
            </a:endParaRPr>
          </a:p>
          <a:p>
            <a:r>
              <a:rPr lang="en-US" sz="2400" dirty="0" err="1">
                <a:latin typeface="Heiti TC Medium" pitchFamily="2" charset="-128"/>
                <a:ea typeface="Heiti TC Medium" pitchFamily="2" charset="-128"/>
              </a:rPr>
              <a:t>创</a:t>
            </a:r>
            <a:r>
              <a:rPr lang="en-US" sz="2400" dirty="0">
                <a:latin typeface="Heiti TC Medium" pitchFamily="2" charset="-128"/>
                <a:ea typeface="Heiti TC Medium" pitchFamily="2" charset="-128"/>
              </a:rPr>
              <a:t> 2:20  </a:t>
            </a:r>
            <a:r>
              <a:rPr lang="zh-CN" altLang="en-US" sz="2400" dirty="0">
                <a:latin typeface="Heiti TC Medium" pitchFamily="2" charset="-128"/>
                <a:ea typeface="Heiti TC Medium" pitchFamily="2" charset="-128"/>
              </a:rPr>
              <a:t>那人便给一切牲畜和空中飞鸟、野地走兽都起了名；只是那人没有遇见配偶帮助他。</a:t>
            </a:r>
            <a:endParaRPr lang="en-SG" altLang="zh-CN" sz="2400" dirty="0">
              <a:latin typeface="Heiti TC Medium" pitchFamily="2" charset="-128"/>
              <a:ea typeface="Heiti TC Medium" pitchFamily="2" charset="-128"/>
            </a:endParaRPr>
          </a:p>
          <a:p>
            <a:pPr marL="0" indent="0">
              <a:buNone/>
            </a:pPr>
            <a:endParaRPr lang="en-SG" sz="2400" dirty="0">
              <a:latin typeface="Heiti TC Medium" pitchFamily="2" charset="-128"/>
              <a:ea typeface="Heiti TC Medium" pitchFamily="2" charset="-128"/>
            </a:endParaRPr>
          </a:p>
          <a:p>
            <a:r>
              <a:rPr lang="en-US" sz="2400" dirty="0" err="1">
                <a:latin typeface="Heiti TC Medium" pitchFamily="2" charset="-128"/>
                <a:ea typeface="Heiti TC Medium" pitchFamily="2" charset="-128"/>
              </a:rPr>
              <a:t>创</a:t>
            </a:r>
            <a:r>
              <a:rPr lang="en-US" sz="2400" dirty="0">
                <a:latin typeface="Heiti TC Medium" pitchFamily="2" charset="-128"/>
                <a:ea typeface="Heiti TC Medium" pitchFamily="2" charset="-128"/>
              </a:rPr>
              <a:t> 3:22  </a:t>
            </a:r>
            <a:r>
              <a:rPr lang="zh-CN" altLang="en-US" sz="2400" dirty="0">
                <a:latin typeface="Heiti TC Medium" pitchFamily="2" charset="-128"/>
                <a:ea typeface="Heiti TC Medium" pitchFamily="2" charset="-128"/>
              </a:rPr>
              <a:t>耶和华 神说：「</a:t>
            </a:r>
            <a:r>
              <a:rPr lang="zh-CN" altLang="en-US" sz="2400" dirty="0">
                <a:solidFill>
                  <a:srgbClr val="FFC000"/>
                </a:solidFill>
                <a:latin typeface="Heiti TC Medium" pitchFamily="2" charset="-128"/>
                <a:ea typeface="Heiti TC Medium" pitchFamily="2" charset="-128"/>
              </a:rPr>
              <a:t>那人已经与我们相似，能知道善恶</a:t>
            </a:r>
            <a:r>
              <a:rPr lang="zh-CN" altLang="en-US" sz="2400" dirty="0">
                <a:latin typeface="Heiti TC Medium" pitchFamily="2" charset="-128"/>
                <a:ea typeface="Heiti TC Medium" pitchFamily="2" charset="-128"/>
              </a:rPr>
              <a:t>；现在恐怕他伸手又摘生命树的果子吃，就永远活著。」</a:t>
            </a:r>
            <a:endParaRPr lang="en-SG" altLang="zh-CN" sz="2400" dirty="0">
              <a:latin typeface="Heiti TC Medium" pitchFamily="2" charset="-128"/>
              <a:ea typeface="Heiti TC Medium" pitchFamily="2" charset="-128"/>
            </a:endParaRPr>
          </a:p>
          <a:p>
            <a:r>
              <a:rPr lang="zh-CN" altLang="en-US" sz="2400" dirty="0">
                <a:solidFill>
                  <a:srgbClr val="FFFF00"/>
                </a:solidFill>
                <a:latin typeface="Heiti TC Medium" pitchFamily="2" charset="-128"/>
                <a:ea typeface="Heiti TC Medium" pitchFamily="2" charset="-128"/>
              </a:rPr>
              <a:t>人不愿在一切知识与道德上服从神</a:t>
            </a:r>
            <a:r>
              <a:rPr lang="zh-CN" altLang="en-US" sz="2400" dirty="0">
                <a:latin typeface="Heiti TC Medium" pitchFamily="2" charset="-128"/>
                <a:ea typeface="Heiti TC Medium" pitchFamily="2" charset="-128"/>
              </a:rPr>
              <a:t>，而是像神一样自主。 但这样的“自主性”是不因为人堕落了不承认主。</a:t>
            </a:r>
            <a:endParaRPr lang="en-US" sz="2400" dirty="0">
              <a:latin typeface="Heiti TC Medium" pitchFamily="2" charset="-128"/>
              <a:ea typeface="Heiti TC Medium" pitchFamily="2" charset="-128"/>
            </a:endParaRPr>
          </a:p>
        </p:txBody>
      </p:sp>
    </p:spTree>
    <p:extLst>
      <p:ext uri="{BB962C8B-B14F-4D97-AF65-F5344CB8AC3E}">
        <p14:creationId xmlns:p14="http://schemas.microsoft.com/office/powerpoint/2010/main" val="152808910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0EA05-E139-2C4F-9C0D-233ADF9AB9E3}"/>
              </a:ext>
            </a:extLst>
          </p:cNvPr>
          <p:cNvSpPr>
            <a:spLocks noGrp="1"/>
          </p:cNvSpPr>
          <p:nvPr>
            <p:ph type="title"/>
          </p:nvPr>
        </p:nvSpPr>
        <p:spPr>
          <a:xfrm>
            <a:off x="699527" y="0"/>
            <a:ext cx="9404723" cy="1400530"/>
          </a:xfrm>
        </p:spPr>
        <p:txBody>
          <a:bodyPr/>
          <a:lstStyle/>
          <a:p>
            <a:pPr>
              <a:lnSpc>
                <a:spcPct val="150000"/>
              </a:lnSpc>
            </a:pPr>
            <a:r>
              <a:rPr lang="ja-JP" altLang="en-US" sz="3200"/>
              <a:t>护教</a:t>
            </a:r>
            <a:r>
              <a:rPr lang="zh-CN" altLang="en-US" sz="3200" dirty="0"/>
              <a:t>：</a:t>
            </a:r>
            <a:r>
              <a:rPr lang="ja-JP" altLang="en-US" sz="3200"/>
              <a:t>需先从认识神开始</a:t>
            </a:r>
            <a:br>
              <a:rPr lang="en-SG" altLang="ja-JP" sz="3200" dirty="0"/>
            </a:br>
            <a:r>
              <a:rPr lang="ja-JP" altLang="en-US" sz="3200">
                <a:solidFill>
                  <a:srgbClr val="FFFF00"/>
                </a:solidFill>
              </a:rPr>
              <a:t>一些对神的错误观念</a:t>
            </a:r>
            <a:endParaRPr lang="en-US" sz="3200" dirty="0">
              <a:solidFill>
                <a:srgbClr val="FFFF00"/>
              </a:solidFill>
            </a:endParaRPr>
          </a:p>
        </p:txBody>
      </p:sp>
      <p:sp>
        <p:nvSpPr>
          <p:cNvPr id="3" name="Content Placeholder 2">
            <a:extLst>
              <a:ext uri="{FF2B5EF4-FFF2-40B4-BE49-F238E27FC236}">
                <a16:creationId xmlns:a16="http://schemas.microsoft.com/office/drawing/2014/main" id="{B658A22E-4409-B042-B0CB-88073395EDC9}"/>
              </a:ext>
            </a:extLst>
          </p:cNvPr>
          <p:cNvSpPr>
            <a:spLocks noGrp="1"/>
          </p:cNvSpPr>
          <p:nvPr>
            <p:ph idx="1"/>
          </p:nvPr>
        </p:nvSpPr>
        <p:spPr>
          <a:xfrm>
            <a:off x="516571" y="1783080"/>
            <a:ext cx="11521099" cy="4815839"/>
          </a:xfrm>
        </p:spPr>
        <p:txBody>
          <a:bodyPr>
            <a:normAutofit/>
          </a:bodyPr>
          <a:lstStyle/>
          <a:p>
            <a:r>
              <a:rPr lang="en-US" altLang="zh-CN" sz="2800" dirty="0">
                <a:latin typeface="SimHei" panose="02010609060101010101" pitchFamily="49" charset="-122"/>
                <a:ea typeface="SimHei" panose="02010609060101010101" pitchFamily="49" charset="-122"/>
              </a:rPr>
              <a:t>X</a:t>
            </a:r>
            <a:r>
              <a:rPr lang="zh-CN" altLang="en-US" sz="2800" dirty="0">
                <a:latin typeface="SimHei" panose="02010609060101010101" pitchFamily="49" charset="-122"/>
                <a:ea typeface="SimHei" panose="02010609060101010101" pitchFamily="49" charset="-122"/>
              </a:rPr>
              <a:t> </a:t>
            </a:r>
            <a:r>
              <a:rPr lang="ja-JP" altLang="en-US" sz="2800">
                <a:latin typeface="SimHei" panose="02010609060101010101" pitchFamily="49" charset="-122"/>
                <a:ea typeface="SimHei" panose="02010609060101010101" pitchFamily="49" charset="-122"/>
              </a:rPr>
              <a:t>神不参与人事间的事情</a:t>
            </a:r>
            <a:endParaRPr lang="en-SG" altLang="ja-JP" sz="2800" dirty="0">
              <a:latin typeface="SimHei" panose="02010609060101010101" pitchFamily="49" charset="-122"/>
              <a:ea typeface="SimHei" panose="02010609060101010101" pitchFamily="49" charset="-122"/>
            </a:endParaRPr>
          </a:p>
          <a:p>
            <a:r>
              <a:rPr lang="en-US" altLang="ja-JP" sz="2800" dirty="0">
                <a:latin typeface="SimHei" panose="02010609060101010101" pitchFamily="49" charset="-122"/>
                <a:ea typeface="SimHei" panose="02010609060101010101" pitchFamily="49" charset="-122"/>
              </a:rPr>
              <a:t>X</a:t>
            </a:r>
            <a:r>
              <a:rPr lang="zh-CN" altLang="en-US" sz="2800" dirty="0">
                <a:latin typeface="SimHei" panose="02010609060101010101" pitchFamily="49" charset="-122"/>
                <a:ea typeface="SimHei" panose="02010609060101010101" pitchFamily="49" charset="-122"/>
              </a:rPr>
              <a:t> </a:t>
            </a:r>
            <a:r>
              <a:rPr lang="ja-JP" altLang="en-US" sz="2800">
                <a:latin typeface="SimHei" panose="02010609060101010101" pitchFamily="49" charset="-122"/>
                <a:ea typeface="SimHei" panose="02010609060101010101" pitchFamily="49" charset="-122"/>
              </a:rPr>
              <a:t>神不掌管历史</a:t>
            </a:r>
            <a:endParaRPr lang="en-SG" altLang="ja-JP" sz="2800" dirty="0">
              <a:latin typeface="SimHei" panose="02010609060101010101" pitchFamily="49" charset="-122"/>
              <a:ea typeface="SimHei" panose="02010609060101010101" pitchFamily="49" charset="-122"/>
            </a:endParaRPr>
          </a:p>
          <a:p>
            <a:r>
              <a:rPr lang="en-US" altLang="ja-JP" sz="2800" dirty="0">
                <a:latin typeface="SimHei" panose="02010609060101010101" pitchFamily="49" charset="-122"/>
                <a:ea typeface="SimHei" panose="02010609060101010101" pitchFamily="49" charset="-122"/>
              </a:rPr>
              <a:t>X</a:t>
            </a:r>
            <a:r>
              <a:rPr lang="zh-CN" altLang="en-US" sz="2800" dirty="0">
                <a:latin typeface="SimHei" panose="02010609060101010101" pitchFamily="49" charset="-122"/>
                <a:ea typeface="SimHei" panose="02010609060101010101" pitchFamily="49" charset="-122"/>
              </a:rPr>
              <a:t> 遇见邪恶的事时，神没有掌管</a:t>
            </a:r>
            <a:endParaRPr lang="en-SG" altLang="ja-JP" sz="2800" dirty="0">
              <a:latin typeface="SimHei" panose="02010609060101010101" pitchFamily="49" charset="-122"/>
              <a:ea typeface="SimHei" panose="02010609060101010101" pitchFamily="49" charset="-122"/>
            </a:endParaRPr>
          </a:p>
          <a:p>
            <a:endParaRPr lang="en-SG" altLang="ja-JP" sz="2800" dirty="0">
              <a:latin typeface="SimHei" panose="02010609060101010101" pitchFamily="49" charset="-122"/>
              <a:ea typeface="SimHei" panose="02010609060101010101" pitchFamily="49" charset="-122"/>
            </a:endParaRPr>
          </a:p>
          <a:p>
            <a:r>
              <a:rPr lang="ja-JP" altLang="en-US" sz="2800">
                <a:latin typeface="SimHei" panose="02010609060101010101" pitchFamily="49" charset="-122"/>
                <a:ea typeface="SimHei" panose="02010609060101010101" pitchFamily="49" charset="-122"/>
              </a:rPr>
              <a:t>神掌管一切</a:t>
            </a:r>
            <a:r>
              <a:rPr lang="zh-CN" altLang="en-US" sz="2800" dirty="0">
                <a:latin typeface="SimHei" panose="02010609060101010101" pitchFamily="49" charset="-122"/>
                <a:ea typeface="SimHei" panose="02010609060101010101" pitchFamily="49" charset="-122"/>
              </a:rPr>
              <a:t> </a:t>
            </a:r>
            <a:r>
              <a:rPr lang="en-US" sz="2800" dirty="0">
                <a:latin typeface="SimHei" panose="02010609060101010101" pitchFamily="49" charset="-122"/>
                <a:ea typeface="SimHei" panose="02010609060101010101" pitchFamily="49" charset="-122"/>
              </a:rPr>
              <a:t>E.g. </a:t>
            </a:r>
            <a:r>
              <a:rPr lang="ja-JP" altLang="en-US" sz="2800">
                <a:latin typeface="SimHei" panose="02010609060101010101" pitchFamily="49" charset="-122"/>
                <a:ea typeface="SimHei" panose="02010609060101010101" pitchFamily="49" charset="-122"/>
              </a:rPr>
              <a:t>政治</a:t>
            </a:r>
            <a:r>
              <a:rPr lang="zh-CN" altLang="en-US" sz="2800" dirty="0">
                <a:latin typeface="SimHei" panose="02010609060101010101" pitchFamily="49" charset="-122"/>
                <a:ea typeface="SimHei" panose="02010609060101010101" pitchFamily="49" charset="-122"/>
              </a:rPr>
              <a:t> （</a:t>
            </a:r>
            <a:r>
              <a:rPr lang="ja-JP" altLang="en-US" sz="2800">
                <a:latin typeface="SimHei" panose="02010609060101010101" pitchFamily="49" charset="-122"/>
                <a:ea typeface="SimHei" panose="02010609060101010101" pitchFamily="49" charset="-122"/>
              </a:rPr>
              <a:t>但</a:t>
            </a:r>
            <a:r>
              <a:rPr lang="en-US" altLang="zh-CN" sz="2800" dirty="0">
                <a:latin typeface="SimHei" panose="02010609060101010101" pitchFamily="49" charset="-122"/>
                <a:ea typeface="SimHei" panose="02010609060101010101" pitchFamily="49" charset="-122"/>
              </a:rPr>
              <a:t>4:31-35</a:t>
            </a:r>
            <a:r>
              <a:rPr lang="zh-CN" altLang="en-US" sz="2800" dirty="0">
                <a:latin typeface="SimHei" panose="02010609060101010101" pitchFamily="49" charset="-122"/>
                <a:ea typeface="SimHei" panose="02010609060101010101" pitchFamily="49" charset="-122"/>
              </a:rPr>
              <a:t>、</a:t>
            </a:r>
            <a:r>
              <a:rPr lang="ja-JP" altLang="en-US" sz="2800">
                <a:latin typeface="SimHei" panose="02010609060101010101" pitchFamily="49" charset="-122"/>
                <a:ea typeface="SimHei" panose="02010609060101010101" pitchFamily="49" charset="-122"/>
              </a:rPr>
              <a:t>箴</a:t>
            </a:r>
            <a:r>
              <a:rPr lang="en-US" altLang="zh-CN" sz="2800" dirty="0">
                <a:latin typeface="SimHei" panose="02010609060101010101" pitchFamily="49" charset="-122"/>
                <a:ea typeface="SimHei" panose="02010609060101010101" pitchFamily="49" charset="-122"/>
              </a:rPr>
              <a:t>21:1</a:t>
            </a:r>
            <a:r>
              <a:rPr lang="zh-CN" altLang="en-US" sz="2800" dirty="0">
                <a:latin typeface="SimHei" panose="02010609060101010101" pitchFamily="49" charset="-122"/>
                <a:ea typeface="SimHei" panose="02010609060101010101" pitchFamily="49" charset="-122"/>
              </a:rPr>
              <a:t>、</a:t>
            </a:r>
            <a:r>
              <a:rPr lang="ja-JP" altLang="en-US" sz="2800">
                <a:latin typeface="SimHei" panose="02010609060101010101" pitchFamily="49" charset="-122"/>
                <a:ea typeface="SimHei" panose="02010609060101010101" pitchFamily="49" charset="-122"/>
              </a:rPr>
              <a:t>诗</a:t>
            </a:r>
            <a:r>
              <a:rPr lang="en-US" altLang="zh-CN" sz="2800" dirty="0">
                <a:latin typeface="SimHei" panose="02010609060101010101" pitchFamily="49" charset="-122"/>
                <a:ea typeface="SimHei" panose="02010609060101010101" pitchFamily="49" charset="-122"/>
              </a:rPr>
              <a:t>33:9-11</a:t>
            </a:r>
            <a:r>
              <a:rPr lang="zh-CN" altLang="en-US" sz="2800" dirty="0">
                <a:latin typeface="SimHei" panose="02010609060101010101" pitchFamily="49" charset="-122"/>
                <a:ea typeface="SimHei" panose="02010609060101010101" pitchFamily="49" charset="-122"/>
              </a:rPr>
              <a:t>、</a:t>
            </a:r>
            <a:r>
              <a:rPr lang="ja-JP" altLang="en-US" sz="2800">
                <a:latin typeface="SimHei" panose="02010609060101010101" pitchFamily="49" charset="-122"/>
                <a:ea typeface="SimHei" panose="02010609060101010101" pitchFamily="49" charset="-122"/>
              </a:rPr>
              <a:t>赛</a:t>
            </a:r>
            <a:r>
              <a:rPr lang="en-US" altLang="zh-CN" sz="2800" dirty="0">
                <a:latin typeface="SimHei" panose="02010609060101010101" pitchFamily="49" charset="-122"/>
                <a:ea typeface="SimHei" panose="02010609060101010101" pitchFamily="49" charset="-122"/>
              </a:rPr>
              <a:t>14:24-27</a:t>
            </a:r>
            <a:r>
              <a:rPr lang="zh-CN" altLang="en-US" sz="2800" dirty="0">
                <a:latin typeface="SimHei" panose="02010609060101010101" pitchFamily="49" charset="-122"/>
                <a:ea typeface="SimHei" panose="02010609060101010101" pitchFamily="49" charset="-122"/>
              </a:rPr>
              <a:t>）、</a:t>
            </a:r>
            <a:r>
              <a:rPr lang="ja-JP" altLang="en-US" sz="2800">
                <a:latin typeface="SimHei" panose="02010609060101010101" pitchFamily="49" charset="-122"/>
                <a:ea typeface="SimHei" panose="02010609060101010101" pitchFamily="49" charset="-122"/>
              </a:rPr>
              <a:t>家庭</a:t>
            </a:r>
            <a:r>
              <a:rPr lang="zh-CN" altLang="en-US" sz="2800" dirty="0">
                <a:latin typeface="SimHei" panose="02010609060101010101" pitchFamily="49" charset="-122"/>
                <a:ea typeface="SimHei" panose="02010609060101010101" pitchFamily="49" charset="-122"/>
              </a:rPr>
              <a:t>、</a:t>
            </a:r>
            <a:r>
              <a:rPr lang="ja-JP" altLang="en-US" sz="2800">
                <a:latin typeface="SimHei" panose="02010609060101010101" pitchFamily="49" charset="-122"/>
                <a:ea typeface="SimHei" panose="02010609060101010101" pitchFamily="49" charset="-122"/>
              </a:rPr>
              <a:t>世界</a:t>
            </a:r>
            <a:r>
              <a:rPr lang="zh-CN" altLang="en-US" sz="2800" dirty="0">
                <a:latin typeface="SimHei" panose="02010609060101010101" pitchFamily="49" charset="-122"/>
                <a:ea typeface="SimHei" panose="02010609060101010101" pitchFamily="49" charset="-122"/>
              </a:rPr>
              <a:t> 、疫情、战争、苦难</a:t>
            </a:r>
            <a:endParaRPr lang="en-US" altLang="zh-CN" sz="2800" dirty="0">
              <a:latin typeface="SimHei" panose="02010609060101010101" pitchFamily="49" charset="-122"/>
              <a:ea typeface="SimHei" panose="02010609060101010101" pitchFamily="49" charset="-122"/>
            </a:endParaRPr>
          </a:p>
          <a:p>
            <a:r>
              <a:rPr lang="zh-CN" altLang="en-US" sz="2800" dirty="0">
                <a:latin typeface="SimHei" panose="02010609060101010101" pitchFamily="49" charset="-122"/>
                <a:ea typeface="SimHei" panose="02010609060101010101" pitchFamily="49" charset="-122"/>
              </a:rPr>
              <a:t> </a:t>
            </a:r>
            <a:endParaRPr lang="en-US" altLang="zh-CN" sz="2800" dirty="0">
              <a:latin typeface="SimHei" panose="02010609060101010101" pitchFamily="49" charset="-122"/>
              <a:ea typeface="SimHei" panose="02010609060101010101" pitchFamily="49" charset="-122"/>
            </a:endParaRPr>
          </a:p>
          <a:p>
            <a:r>
              <a:rPr lang="ja-JP" altLang="en-US" sz="2800">
                <a:latin typeface="SimHei" panose="02010609060101010101" pitchFamily="49" charset="-122"/>
                <a:ea typeface="SimHei" panose="02010609060101010101" pitchFamily="49" charset="-122"/>
              </a:rPr>
              <a:t>太</a:t>
            </a:r>
            <a:r>
              <a:rPr lang="en-US" sz="2800" dirty="0">
                <a:latin typeface="SimHei" panose="02010609060101010101" pitchFamily="49" charset="-122"/>
                <a:ea typeface="SimHei" panose="02010609060101010101" pitchFamily="49" charset="-122"/>
              </a:rPr>
              <a:t> 10:29  </a:t>
            </a:r>
            <a:r>
              <a:rPr lang="ja-JP" altLang="en-US" sz="2800">
                <a:latin typeface="SimHei" panose="02010609060101010101" pitchFamily="49" charset="-122"/>
                <a:ea typeface="SimHei" panose="02010609060101010101" pitchFamily="49" charset="-122"/>
              </a:rPr>
              <a:t>两个麻雀不是卖一分银子吗？若是你们的父不许，一个也不能掉在地上；</a:t>
            </a:r>
            <a:r>
              <a:rPr lang="en-US" sz="2800" dirty="0">
                <a:latin typeface="SimHei" panose="02010609060101010101" pitchFamily="49" charset="-122"/>
                <a:ea typeface="SimHei" panose="02010609060101010101" pitchFamily="49" charset="-122"/>
              </a:rPr>
              <a:t>30  </a:t>
            </a:r>
            <a:r>
              <a:rPr lang="ja-JP" altLang="en-US" sz="2800">
                <a:latin typeface="SimHei" panose="02010609060101010101" pitchFamily="49" charset="-122"/>
                <a:ea typeface="SimHei" panose="02010609060101010101" pitchFamily="49" charset="-122"/>
              </a:rPr>
              <a:t>就是你们的头发也都被数过了。</a:t>
            </a:r>
            <a:endParaRPr lang="en-SG" altLang="ja-JP" sz="2800" dirty="0">
              <a:latin typeface="SimHei" panose="02010609060101010101" pitchFamily="49" charset="-122"/>
              <a:ea typeface="SimHei" panose="02010609060101010101" pitchFamily="49" charset="-122"/>
            </a:endParaRPr>
          </a:p>
        </p:txBody>
      </p:sp>
    </p:spTree>
    <p:extLst>
      <p:ext uri="{BB962C8B-B14F-4D97-AF65-F5344CB8AC3E}">
        <p14:creationId xmlns:p14="http://schemas.microsoft.com/office/powerpoint/2010/main" val="416553146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7329D4F-5A01-4BB4-A35D-781D1E1D604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3" name="Picture 12">
            <a:extLst>
              <a:ext uri="{FF2B5EF4-FFF2-40B4-BE49-F238E27FC236}">
                <a16:creationId xmlns:a16="http://schemas.microsoft.com/office/drawing/2014/main" id="{2748B185-C68B-4495-B065-281A0FAB635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5" name="Oval 14">
            <a:extLst>
              <a:ext uri="{FF2B5EF4-FFF2-40B4-BE49-F238E27FC236}">
                <a16:creationId xmlns:a16="http://schemas.microsoft.com/office/drawing/2014/main" id="{FF07F078-164B-492F-91EE-8AAFB69D2A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7" name="Picture 16">
            <a:extLst>
              <a:ext uri="{FF2B5EF4-FFF2-40B4-BE49-F238E27FC236}">
                <a16:creationId xmlns:a16="http://schemas.microsoft.com/office/drawing/2014/main" id="{55A5E009-BF31-4C8C-8BE8-6E85E414C38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9" name="Picture 18">
            <a:extLst>
              <a:ext uri="{FF2B5EF4-FFF2-40B4-BE49-F238E27FC236}">
                <a16:creationId xmlns:a16="http://schemas.microsoft.com/office/drawing/2014/main" id="{DD896669-65D0-40FA-8B5A-1746A0B03CF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1" name="Rectangle 20">
            <a:extLst>
              <a:ext uri="{FF2B5EF4-FFF2-40B4-BE49-F238E27FC236}">
                <a16:creationId xmlns:a16="http://schemas.microsoft.com/office/drawing/2014/main" id="{6BBB11FD-F6B4-44FE-885F-5A744BC95A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useBgFill="1">
        <p:nvSpPr>
          <p:cNvPr id="23" name="Rectangle 22">
            <a:extLst>
              <a:ext uri="{FF2B5EF4-FFF2-40B4-BE49-F238E27FC236}">
                <a16:creationId xmlns:a16="http://schemas.microsoft.com/office/drawing/2014/main" id="{7BC10B99-9EF4-4D7F-8F2A-FF90F4DDA9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793FE3B5-F328-274C-8C3B-0AF834943B2C}"/>
              </a:ext>
            </a:extLst>
          </p:cNvPr>
          <p:cNvPicPr>
            <a:picLocks noChangeAspect="1"/>
          </p:cNvPicPr>
          <p:nvPr/>
        </p:nvPicPr>
        <p:blipFill rotWithShape="1">
          <a:blip r:embed="rId7"/>
          <a:srcRect r="5017" b="2"/>
          <a:stretch/>
        </p:blipFill>
        <p:spPr>
          <a:xfrm>
            <a:off x="602468" y="1214170"/>
            <a:ext cx="5291667" cy="5571066"/>
          </a:xfrm>
          <a:prstGeom prst="rect">
            <a:avLst/>
          </a:prstGeom>
        </p:spPr>
      </p:pic>
      <p:pic>
        <p:nvPicPr>
          <p:cNvPr id="4" name="Picture 3">
            <a:extLst>
              <a:ext uri="{FF2B5EF4-FFF2-40B4-BE49-F238E27FC236}">
                <a16:creationId xmlns:a16="http://schemas.microsoft.com/office/drawing/2014/main" id="{A7E87C6E-B284-1140-8E9C-C46EDB6C3842}"/>
              </a:ext>
            </a:extLst>
          </p:cNvPr>
          <p:cNvPicPr>
            <a:picLocks noChangeAspect="1"/>
          </p:cNvPicPr>
          <p:nvPr/>
        </p:nvPicPr>
        <p:blipFill rotWithShape="1">
          <a:blip r:embed="rId8"/>
          <a:srcRect t="20862" r="-2" b="4650"/>
          <a:stretch/>
        </p:blipFill>
        <p:spPr>
          <a:xfrm>
            <a:off x="6297867" y="1214170"/>
            <a:ext cx="5291665" cy="5571066"/>
          </a:xfrm>
          <a:prstGeom prst="rect">
            <a:avLst/>
          </a:prstGeom>
        </p:spPr>
      </p:pic>
      <p:sp>
        <p:nvSpPr>
          <p:cNvPr id="14" name="Rectangle 13">
            <a:extLst>
              <a:ext uri="{FF2B5EF4-FFF2-40B4-BE49-F238E27FC236}">
                <a16:creationId xmlns:a16="http://schemas.microsoft.com/office/drawing/2014/main" id="{25039A95-5159-D44D-A72D-9F7B00753EE3}"/>
              </a:ext>
            </a:extLst>
          </p:cNvPr>
          <p:cNvSpPr/>
          <p:nvPr/>
        </p:nvSpPr>
        <p:spPr>
          <a:xfrm>
            <a:off x="7697277" y="495075"/>
            <a:ext cx="2207656" cy="646331"/>
          </a:xfrm>
          <a:prstGeom prst="rect">
            <a:avLst/>
          </a:prstGeom>
        </p:spPr>
        <p:txBody>
          <a:bodyPr wrap="none">
            <a:spAutoFit/>
          </a:bodyPr>
          <a:lstStyle/>
          <a:p>
            <a:pPr fontAlgn="base"/>
            <a:r>
              <a:rPr lang="zh-CN" altLang="en-US" b="0" i="0">
                <a:effectLst/>
                <a:latin typeface="Heiti TC Medium" pitchFamily="2" charset="-128"/>
                <a:ea typeface="Heiti TC Medium" pitchFamily="2" charset="-128"/>
              </a:rPr>
              <a:t>認識苦難的奧祕</a:t>
            </a:r>
            <a:endParaRPr lang="en-SG" altLang="zh-CN" b="0" i="0">
              <a:effectLst/>
              <a:latin typeface="Heiti TC Medium" pitchFamily="2" charset="-128"/>
              <a:ea typeface="Heiti TC Medium" pitchFamily="2" charset="-128"/>
            </a:endParaRPr>
          </a:p>
          <a:p>
            <a:pPr fontAlgn="base"/>
            <a:r>
              <a:rPr lang="zh-CN" altLang="en-US" b="1">
                <a:latin typeface="HEITI TC MEDIUM" pitchFamily="2" charset="-128"/>
                <a:ea typeface="HEITI TC MEDIUM" pitchFamily="2" charset="-128"/>
              </a:rPr>
              <a:t>卡森 </a:t>
            </a:r>
            <a:r>
              <a:rPr lang="en-US" altLang="zh-CN" b="1">
                <a:latin typeface="HEITI TC MEDIUM" pitchFamily="2" charset="-128"/>
                <a:ea typeface="HEITI TC MEDIUM" pitchFamily="2" charset="-128"/>
              </a:rPr>
              <a:t>(</a:t>
            </a:r>
            <a:r>
              <a:rPr lang="en-SG" b="1">
                <a:latin typeface="HEITI TC MEDIUM" pitchFamily="2" charset="-128"/>
                <a:ea typeface="HEITI TC MEDIUM" pitchFamily="2" charset="-128"/>
              </a:rPr>
              <a:t>D.A. Carson)</a:t>
            </a:r>
            <a:endParaRPr lang="zh-CN" altLang="en-US" b="0" i="0">
              <a:effectLst/>
              <a:latin typeface="Heiti TC Medium" pitchFamily="2" charset="-128"/>
              <a:ea typeface="Heiti TC Medium" pitchFamily="2" charset="-128"/>
            </a:endParaRPr>
          </a:p>
        </p:txBody>
      </p:sp>
      <p:sp>
        <p:nvSpPr>
          <p:cNvPr id="7" name="Rectangle 6">
            <a:extLst>
              <a:ext uri="{FF2B5EF4-FFF2-40B4-BE49-F238E27FC236}">
                <a16:creationId xmlns:a16="http://schemas.microsoft.com/office/drawing/2014/main" id="{1B46FE95-2343-E346-A3E9-070B6F22379F}"/>
              </a:ext>
            </a:extLst>
          </p:cNvPr>
          <p:cNvSpPr/>
          <p:nvPr/>
        </p:nvSpPr>
        <p:spPr>
          <a:xfrm>
            <a:off x="998308" y="495075"/>
            <a:ext cx="4288353" cy="1477328"/>
          </a:xfrm>
          <a:prstGeom prst="rect">
            <a:avLst/>
          </a:prstGeom>
        </p:spPr>
        <p:txBody>
          <a:bodyPr wrap="none">
            <a:spAutoFit/>
          </a:bodyPr>
          <a:lstStyle/>
          <a:p>
            <a:r>
              <a:rPr lang="zh-CN" altLang="en-US" b="1" i="0">
                <a:effectLst/>
                <a:latin typeface="HelveticaNeue" panose="02000503000000020004" pitchFamily="2" charset="0"/>
              </a:rPr>
              <a:t>卫道学概论</a:t>
            </a:r>
            <a:r>
              <a:rPr lang="en-US" altLang="zh-CN" b="1" i="0">
                <a:effectLst/>
                <a:latin typeface="HelveticaNeue" panose="02000503000000020004" pitchFamily="2" charset="0"/>
              </a:rPr>
              <a:t>--</a:t>
            </a:r>
            <a:r>
              <a:rPr lang="zh-CN" altLang="en-US" b="1" i="0">
                <a:effectLst/>
                <a:latin typeface="HelveticaNeue" panose="02000503000000020004" pitchFamily="2" charset="0"/>
              </a:rPr>
              <a:t>以神为本、荣耀神的卫道学</a:t>
            </a:r>
            <a:endParaRPr lang="en-SG" altLang="zh-CN" b="1" i="0">
              <a:effectLst/>
              <a:latin typeface="HelveticaNeue" panose="02000503000000020004" pitchFamily="2" charset="0"/>
            </a:endParaRPr>
          </a:p>
          <a:p>
            <a:r>
              <a:rPr lang="zh-CN" altLang="en-US" b="1"/>
              <a:t>约翰．弗雷姆。</a:t>
            </a:r>
            <a:r>
              <a:rPr lang="en-US" altLang="zh-CN" b="1"/>
              <a:t>John M Frame</a:t>
            </a:r>
            <a:endParaRPr lang="zh-CN" altLang="en-US" b="1"/>
          </a:p>
          <a:p>
            <a:br>
              <a:rPr lang="zh-CN" altLang="en-US"/>
            </a:br>
            <a:endParaRPr lang="zh-CN" altLang="en-US"/>
          </a:p>
          <a:p>
            <a:endParaRPr lang="zh-CN" altLang="en-US" b="0" i="0">
              <a:solidFill>
                <a:srgbClr val="1A1A1A"/>
              </a:solidFill>
              <a:effectLst/>
              <a:latin typeface="HelveticaNeue" panose="02000503000000020004" pitchFamily="2" charset="0"/>
            </a:endParaRPr>
          </a:p>
        </p:txBody>
      </p:sp>
    </p:spTree>
    <p:extLst>
      <p:ext uri="{BB962C8B-B14F-4D97-AF65-F5344CB8AC3E}">
        <p14:creationId xmlns:p14="http://schemas.microsoft.com/office/powerpoint/2010/main" val="71610600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3A2DB0-EDA3-0C1A-3FF1-B8A6A4854184}"/>
              </a:ext>
            </a:extLst>
          </p:cNvPr>
          <p:cNvSpPr>
            <a:spLocks noGrp="1"/>
          </p:cNvSpPr>
          <p:nvPr>
            <p:ph idx="1"/>
          </p:nvPr>
        </p:nvSpPr>
        <p:spPr>
          <a:xfrm>
            <a:off x="574158" y="1219200"/>
            <a:ext cx="11352371" cy="5029199"/>
          </a:xfrm>
        </p:spPr>
        <p:txBody>
          <a:bodyPr>
            <a:normAutofit/>
          </a:bodyPr>
          <a:lstStyle/>
          <a:p>
            <a:r>
              <a:rPr lang="zh-CN" altLang="en-US" sz="3200" dirty="0"/>
              <a:t>创世记 </a:t>
            </a:r>
            <a:r>
              <a:rPr lang="en-US" altLang="zh-CN" sz="3200" dirty="0"/>
              <a:t>3</a:t>
            </a:r>
            <a:r>
              <a:rPr lang="zh-CN" altLang="en-US" sz="3200" dirty="0"/>
              <a:t>：</a:t>
            </a:r>
            <a:r>
              <a:rPr lang="en-US" altLang="zh-CN" sz="3200" dirty="0"/>
              <a:t>17.</a:t>
            </a:r>
            <a:r>
              <a:rPr lang="zh-CN" altLang="en-US" sz="3200" dirty="0"/>
              <a:t>。。。；你必</a:t>
            </a:r>
            <a:r>
              <a:rPr lang="zh-CN" altLang="en-US" sz="3200" b="1" dirty="0">
                <a:solidFill>
                  <a:srgbClr val="FFFF00"/>
                </a:solidFill>
              </a:rPr>
              <a:t>终身劳苦</a:t>
            </a:r>
            <a:r>
              <a:rPr lang="zh-CN" altLang="en-US" sz="3200" dirty="0"/>
              <a:t>才能从地里得吃的。</a:t>
            </a:r>
            <a:endParaRPr lang="en-US" altLang="zh-CN" sz="3200" dirty="0"/>
          </a:p>
          <a:p>
            <a:endParaRPr lang="en-US" sz="3200" dirty="0"/>
          </a:p>
          <a:p>
            <a:r>
              <a:rPr lang="zh-CN" altLang="en-US" sz="3200" dirty="0"/>
              <a:t>罗马书 </a:t>
            </a:r>
            <a:r>
              <a:rPr lang="en-US" altLang="zh-CN" sz="3200" dirty="0"/>
              <a:t>8:18.</a:t>
            </a:r>
            <a:r>
              <a:rPr lang="zh-CN" altLang="en-US" sz="3200" dirty="0"/>
              <a:t>我想，现在的苦楚若比起将来要显于我们的荣耀就不足介意了。</a:t>
            </a:r>
            <a:r>
              <a:rPr lang="en-US" altLang="zh-CN" sz="3200" dirty="0"/>
              <a:t>19.</a:t>
            </a:r>
            <a:r>
              <a:rPr lang="zh-CN" altLang="en-US" sz="3200" dirty="0"/>
              <a:t>受造之物切望等候神的众子显出来。</a:t>
            </a:r>
            <a:r>
              <a:rPr lang="en-US" altLang="zh-CN" sz="3200" dirty="0"/>
              <a:t>20.</a:t>
            </a:r>
            <a:r>
              <a:rPr lang="zh-CN" altLang="en-US" sz="3200" dirty="0"/>
              <a:t>因为受造之物服在虚空之下，不是自己愿意，乃是因那叫他如此的。</a:t>
            </a:r>
            <a:r>
              <a:rPr lang="en-US" altLang="zh-CN" sz="3200" dirty="0"/>
              <a:t>21.</a:t>
            </a:r>
            <a:r>
              <a:rPr lang="zh-CN" altLang="en-US" sz="3200" dirty="0"/>
              <a:t>但受造之物仍然指望脱离败坏的辖制，得享神儿女自由的荣耀。</a:t>
            </a:r>
            <a:r>
              <a:rPr lang="en-US" altLang="zh-CN" sz="3200" dirty="0"/>
              <a:t>22.</a:t>
            </a:r>
            <a:r>
              <a:rPr lang="zh-CN" altLang="en-US" sz="3200" dirty="0"/>
              <a:t>我们知道，一切受造之物一同叹息，劳苦，直到如今。</a:t>
            </a:r>
            <a:endParaRPr lang="en-US" sz="3200" dirty="0"/>
          </a:p>
        </p:txBody>
      </p:sp>
      <p:sp>
        <p:nvSpPr>
          <p:cNvPr id="4" name="TextBox 3">
            <a:extLst>
              <a:ext uri="{FF2B5EF4-FFF2-40B4-BE49-F238E27FC236}">
                <a16:creationId xmlns:a16="http://schemas.microsoft.com/office/drawing/2014/main" id="{235BEBFA-8D09-C6CE-E069-5147B018507E}"/>
              </a:ext>
            </a:extLst>
          </p:cNvPr>
          <p:cNvSpPr txBox="1"/>
          <p:nvPr/>
        </p:nvSpPr>
        <p:spPr>
          <a:xfrm>
            <a:off x="983226" y="167148"/>
            <a:ext cx="1210588" cy="707886"/>
          </a:xfrm>
          <a:prstGeom prst="rect">
            <a:avLst/>
          </a:prstGeom>
          <a:noFill/>
        </p:spPr>
        <p:txBody>
          <a:bodyPr wrap="none" rtlCol="0">
            <a:spAutoFit/>
          </a:bodyPr>
          <a:lstStyle/>
          <a:p>
            <a:r>
              <a:rPr lang="en-US" sz="4000" dirty="0" err="1"/>
              <a:t>苦难</a:t>
            </a:r>
            <a:endParaRPr lang="en-US" sz="4000" dirty="0"/>
          </a:p>
        </p:txBody>
      </p:sp>
    </p:spTree>
    <p:extLst>
      <p:ext uri="{BB962C8B-B14F-4D97-AF65-F5344CB8AC3E}">
        <p14:creationId xmlns:p14="http://schemas.microsoft.com/office/powerpoint/2010/main" val="246623826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5A2B50-5322-3D38-6EEF-591A74215607}"/>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52E4278-9999-F170-A030-5ABF6AED1E0E}"/>
              </a:ext>
            </a:extLst>
          </p:cNvPr>
          <p:cNvSpPr>
            <a:spLocks noGrp="1"/>
          </p:cNvSpPr>
          <p:nvPr>
            <p:ph idx="1"/>
          </p:nvPr>
        </p:nvSpPr>
        <p:spPr>
          <a:xfrm>
            <a:off x="845574" y="1219200"/>
            <a:ext cx="11080955" cy="5029199"/>
          </a:xfrm>
        </p:spPr>
        <p:txBody>
          <a:bodyPr>
            <a:normAutofit fontScale="92500" lnSpcReduction="10000"/>
          </a:bodyPr>
          <a:lstStyle/>
          <a:p>
            <a:r>
              <a:rPr lang="zh-CN" altLang="en-US" sz="3200" b="1" dirty="0"/>
              <a:t>约</a:t>
            </a:r>
            <a:r>
              <a:rPr lang="en-US" altLang="zh-CN" sz="3200" b="1" dirty="0"/>
              <a:t>8:44 </a:t>
            </a:r>
            <a:r>
              <a:rPr lang="zh-CN" altLang="en-US" sz="3200" dirty="0"/>
              <a:t>你们是出于你们的父魔鬼，你们父的私欲你们偏要行。他从起初是杀人的</a:t>
            </a:r>
            <a:r>
              <a:rPr lang="en-US" altLang="zh-CN" sz="3200" dirty="0"/>
              <a:t>……</a:t>
            </a:r>
            <a:r>
              <a:rPr lang="zh-CN" altLang="en-US" sz="3200" dirty="0"/>
              <a:t>他本来是说谎的，也是说谎之人的父。</a:t>
            </a:r>
          </a:p>
          <a:p>
            <a:endParaRPr lang="en-US" altLang="zh-CN" sz="3200" b="1" dirty="0"/>
          </a:p>
          <a:p>
            <a:r>
              <a:rPr lang="zh-CN" altLang="en-US" sz="3200" b="1" dirty="0"/>
              <a:t>伯</a:t>
            </a:r>
            <a:r>
              <a:rPr lang="en-US" altLang="zh-CN" sz="3200" b="1" dirty="0"/>
              <a:t>2:7 </a:t>
            </a:r>
            <a:r>
              <a:rPr lang="zh-CN" altLang="en-US" sz="3200" dirty="0"/>
              <a:t>于是撒但从耶和华面前退去，击打约伯，使他从脚掌到头顶长毒疮。</a:t>
            </a:r>
            <a:endParaRPr lang="en-US" altLang="zh-CN" sz="3200" dirty="0"/>
          </a:p>
          <a:p>
            <a:endParaRPr lang="en-US" altLang="zh-CN" sz="3200" dirty="0"/>
          </a:p>
          <a:p>
            <a:r>
              <a:rPr lang="zh-CN" altLang="en-US" sz="3200" dirty="0"/>
              <a:t>启示录 </a:t>
            </a:r>
            <a:r>
              <a:rPr lang="en-US" altLang="zh-CN" sz="3200" dirty="0"/>
              <a:t>8:2.</a:t>
            </a:r>
            <a:r>
              <a:rPr lang="zh-CN" altLang="en-US" sz="3200" dirty="0"/>
              <a:t>我看见那站在神面前的七位天使，有七枝号赐给他们。</a:t>
            </a:r>
            <a:r>
              <a:rPr lang="en-US" altLang="zh-CN" sz="3200" dirty="0"/>
              <a:t>....6.</a:t>
            </a:r>
            <a:r>
              <a:rPr lang="zh-CN" altLang="en-US" sz="3200" dirty="0"/>
              <a:t>拿着七枝号的七位天使就预备要吹。</a:t>
            </a:r>
            <a:r>
              <a:rPr lang="en-US" altLang="zh-CN" sz="3200" dirty="0"/>
              <a:t>7.</a:t>
            </a:r>
            <a:r>
              <a:rPr lang="zh-CN" altLang="en-US" sz="3200" dirty="0"/>
              <a:t>第一位天使吹号，就有雹子与火搀着血丢在地上；地的三分之一和树的三分之一被烧了，一切的青草也被烧了。</a:t>
            </a:r>
            <a:endParaRPr lang="en-US" altLang="zh-CN" sz="3200" dirty="0"/>
          </a:p>
          <a:p>
            <a:endParaRPr lang="en-US" altLang="zh-CN" sz="3200" dirty="0"/>
          </a:p>
        </p:txBody>
      </p:sp>
      <p:sp>
        <p:nvSpPr>
          <p:cNvPr id="4" name="TextBox 3">
            <a:extLst>
              <a:ext uri="{FF2B5EF4-FFF2-40B4-BE49-F238E27FC236}">
                <a16:creationId xmlns:a16="http://schemas.microsoft.com/office/drawing/2014/main" id="{8A10AF5A-02C2-B550-86A0-988A07F7FD9D}"/>
              </a:ext>
            </a:extLst>
          </p:cNvPr>
          <p:cNvSpPr txBox="1"/>
          <p:nvPr/>
        </p:nvSpPr>
        <p:spPr>
          <a:xfrm>
            <a:off x="983226" y="167148"/>
            <a:ext cx="1210588" cy="707886"/>
          </a:xfrm>
          <a:prstGeom prst="rect">
            <a:avLst/>
          </a:prstGeom>
          <a:noFill/>
        </p:spPr>
        <p:txBody>
          <a:bodyPr wrap="none" rtlCol="0">
            <a:spAutoFit/>
          </a:bodyPr>
          <a:lstStyle/>
          <a:p>
            <a:r>
              <a:rPr lang="en-US" sz="4000" dirty="0" err="1"/>
              <a:t>苦难</a:t>
            </a:r>
            <a:endParaRPr lang="en-US" sz="4000" dirty="0"/>
          </a:p>
        </p:txBody>
      </p:sp>
    </p:spTree>
    <p:extLst>
      <p:ext uri="{BB962C8B-B14F-4D97-AF65-F5344CB8AC3E}">
        <p14:creationId xmlns:p14="http://schemas.microsoft.com/office/powerpoint/2010/main" val="357020987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6EA430-3F51-621B-47A3-3F148B6F3387}"/>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2E1BB80-F12E-7397-9526-DFF95D306C25}"/>
              </a:ext>
            </a:extLst>
          </p:cNvPr>
          <p:cNvSpPr>
            <a:spLocks noGrp="1"/>
          </p:cNvSpPr>
          <p:nvPr>
            <p:ph idx="1"/>
          </p:nvPr>
        </p:nvSpPr>
        <p:spPr>
          <a:xfrm>
            <a:off x="845574" y="1219200"/>
            <a:ext cx="11080955" cy="5029199"/>
          </a:xfrm>
        </p:spPr>
        <p:txBody>
          <a:bodyPr>
            <a:normAutofit/>
          </a:bodyPr>
          <a:lstStyle/>
          <a:p>
            <a:pPr marL="0" indent="0">
              <a:buNone/>
            </a:pPr>
            <a:r>
              <a:rPr lang="zh-CN" altLang="en-US" sz="3200" dirty="0"/>
              <a:t>以色列人将按摩西预言，因拜偶像背弃耶和华，被掳到外邦之地（申</a:t>
            </a:r>
            <a:r>
              <a:rPr lang="en-US" altLang="zh-CN" sz="3200" dirty="0"/>
              <a:t>4:27</a:t>
            </a:r>
            <a:r>
              <a:rPr lang="zh-CN" altLang="en-US" sz="3200" dirty="0"/>
              <a:t>、申</a:t>
            </a:r>
            <a:r>
              <a:rPr lang="en-US" altLang="zh-CN" sz="3200" dirty="0"/>
              <a:t>28:36</a:t>
            </a:r>
            <a:r>
              <a:rPr lang="zh-CN" altLang="en-US" sz="3200" dirty="0"/>
              <a:t>、申</a:t>
            </a:r>
            <a:r>
              <a:rPr lang="en-US" altLang="zh-CN" sz="3200" dirty="0"/>
              <a:t>28:64</a:t>
            </a:r>
            <a:r>
              <a:rPr lang="zh-CN" altLang="en-US" sz="3200" dirty="0"/>
              <a:t>）。</a:t>
            </a:r>
            <a:endParaRPr lang="en-US" altLang="zh-CN" sz="3200" dirty="0"/>
          </a:p>
          <a:p>
            <a:pPr marL="0" indent="0">
              <a:buNone/>
            </a:pPr>
            <a:endParaRPr lang="en-US" altLang="zh-CN" sz="3200" dirty="0"/>
          </a:p>
          <a:p>
            <a:pPr marL="0" indent="0">
              <a:buNone/>
            </a:pPr>
            <a:r>
              <a:rPr lang="zh-CN" altLang="en-US" sz="3200" b="1" dirty="0"/>
              <a:t>摩西与先知们宣告：以色列民在悔改之时，耶和华必使他们从被掳之地归回故土。</a:t>
            </a:r>
            <a:r>
              <a:rPr lang="zh-CN" altLang="en-US" sz="3200" dirty="0"/>
              <a:t>（申</a:t>
            </a:r>
            <a:r>
              <a:rPr lang="en-US" altLang="zh-CN" sz="3200" dirty="0"/>
              <a:t>30:1–5</a:t>
            </a:r>
            <a:r>
              <a:rPr lang="zh-CN" altLang="en-US" sz="3200" dirty="0"/>
              <a:t>、耶</a:t>
            </a:r>
            <a:r>
              <a:rPr lang="en-US" altLang="zh-CN" sz="3200" dirty="0"/>
              <a:t>29:14</a:t>
            </a:r>
            <a:r>
              <a:rPr lang="zh-CN" altLang="en-US" sz="3200" dirty="0"/>
              <a:t>、耶</a:t>
            </a:r>
            <a:r>
              <a:rPr lang="en-US" altLang="zh-CN" sz="3200" dirty="0"/>
              <a:t>31:8</a:t>
            </a:r>
            <a:r>
              <a:rPr lang="zh-CN" altLang="en-US" sz="3200" dirty="0"/>
              <a:t>）</a:t>
            </a:r>
            <a:endParaRPr lang="en-US" altLang="zh-CN" sz="3200" dirty="0"/>
          </a:p>
          <a:p>
            <a:pPr marL="0" indent="0">
              <a:buNone/>
            </a:pPr>
            <a:endParaRPr lang="en-US" altLang="zh-CN" sz="3200" dirty="0"/>
          </a:p>
          <a:p>
            <a:pPr marL="0" indent="0">
              <a:buNone/>
            </a:pPr>
            <a:r>
              <a:rPr lang="zh-CN" altLang="en-US" sz="3200" dirty="0"/>
              <a:t>先知预言以色列人将拒绝基督（赛</a:t>
            </a:r>
            <a:r>
              <a:rPr lang="en-US" altLang="zh-CN" sz="3200" dirty="0"/>
              <a:t>53:3</a:t>
            </a:r>
            <a:r>
              <a:rPr lang="zh-CN" altLang="en-US" sz="3200" dirty="0"/>
              <a:t>、诗</a:t>
            </a:r>
            <a:r>
              <a:rPr lang="en-US" altLang="zh-CN" sz="3200" dirty="0"/>
              <a:t>118:22</a:t>
            </a:r>
            <a:r>
              <a:rPr lang="zh-CN" altLang="en-US" sz="3200" dirty="0"/>
              <a:t>）、出卖祂（诗</a:t>
            </a:r>
            <a:r>
              <a:rPr lang="en-US" altLang="zh-CN" sz="3200" dirty="0"/>
              <a:t>41:9</a:t>
            </a:r>
            <a:r>
              <a:rPr lang="zh-CN" altLang="en-US" sz="3200" dirty="0"/>
              <a:t>、亚</a:t>
            </a:r>
            <a:r>
              <a:rPr lang="en-US" altLang="zh-CN" sz="3200" dirty="0"/>
              <a:t>11:12–13</a:t>
            </a:r>
            <a:r>
              <a:rPr lang="zh-CN" altLang="en-US" sz="3200" dirty="0"/>
              <a:t>）、将祂钉死（赛</a:t>
            </a:r>
            <a:r>
              <a:rPr lang="en-US" altLang="zh-CN" sz="3200" dirty="0"/>
              <a:t>53:5</a:t>
            </a:r>
            <a:r>
              <a:rPr lang="zh-CN" altLang="en-US" sz="3200" dirty="0"/>
              <a:t>、亚</a:t>
            </a:r>
            <a:r>
              <a:rPr lang="en-US" altLang="zh-CN" sz="3200" dirty="0"/>
              <a:t>12:10</a:t>
            </a:r>
            <a:r>
              <a:rPr lang="zh-CN" altLang="en-US" sz="3200" dirty="0"/>
              <a:t>），但祂必复活（诗</a:t>
            </a:r>
            <a:r>
              <a:rPr lang="en-US" altLang="zh-CN" sz="3200" dirty="0"/>
              <a:t>16:10</a:t>
            </a:r>
            <a:r>
              <a:rPr lang="zh-CN" altLang="en-US" sz="3200" dirty="0"/>
              <a:t>、赛</a:t>
            </a:r>
            <a:r>
              <a:rPr lang="en-US" altLang="zh-CN" sz="3200" dirty="0"/>
              <a:t>53:10b-12</a:t>
            </a:r>
            <a:r>
              <a:rPr lang="zh-CN" altLang="en-US" sz="3200" dirty="0"/>
              <a:t>、何</a:t>
            </a:r>
            <a:r>
              <a:rPr lang="en-US" altLang="zh-CN" sz="3200" dirty="0"/>
              <a:t>6:2</a:t>
            </a:r>
            <a:r>
              <a:rPr lang="zh-CN" altLang="en-US" sz="3200" dirty="0"/>
              <a:t>）。</a:t>
            </a:r>
            <a:endParaRPr lang="en-US" altLang="zh-CN" sz="3200" dirty="0"/>
          </a:p>
          <a:p>
            <a:pPr marL="0" indent="0">
              <a:buNone/>
            </a:pPr>
            <a:endParaRPr lang="en-US" altLang="zh-CN" sz="3200" dirty="0"/>
          </a:p>
          <a:p>
            <a:pPr marL="0" indent="0">
              <a:buNone/>
            </a:pPr>
            <a:endParaRPr lang="en-US" altLang="zh-CN" sz="3200" dirty="0"/>
          </a:p>
        </p:txBody>
      </p:sp>
      <p:sp>
        <p:nvSpPr>
          <p:cNvPr id="4" name="TextBox 3">
            <a:extLst>
              <a:ext uri="{FF2B5EF4-FFF2-40B4-BE49-F238E27FC236}">
                <a16:creationId xmlns:a16="http://schemas.microsoft.com/office/drawing/2014/main" id="{6A7593DD-8353-B948-E1C3-EA23F988A8AF}"/>
              </a:ext>
            </a:extLst>
          </p:cNvPr>
          <p:cNvSpPr txBox="1"/>
          <p:nvPr/>
        </p:nvSpPr>
        <p:spPr>
          <a:xfrm>
            <a:off x="983226" y="167148"/>
            <a:ext cx="7366119" cy="707886"/>
          </a:xfrm>
          <a:prstGeom prst="rect">
            <a:avLst/>
          </a:prstGeom>
          <a:noFill/>
        </p:spPr>
        <p:txBody>
          <a:bodyPr wrap="none" rtlCol="0">
            <a:spAutoFit/>
          </a:bodyPr>
          <a:lstStyle/>
          <a:p>
            <a:r>
              <a:rPr lang="en-US" sz="4000" dirty="0" err="1"/>
              <a:t>神掌管人类历史的走向直到结局</a:t>
            </a:r>
            <a:endParaRPr lang="en-US" sz="4000" dirty="0"/>
          </a:p>
        </p:txBody>
      </p:sp>
    </p:spTree>
    <p:extLst>
      <p:ext uri="{BB962C8B-B14F-4D97-AF65-F5344CB8AC3E}">
        <p14:creationId xmlns:p14="http://schemas.microsoft.com/office/powerpoint/2010/main" val="47337783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1A5166-0EBB-7131-E61E-DD60D73C959D}"/>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6782CD5-AEE8-38A4-F593-3DA203728101}"/>
              </a:ext>
            </a:extLst>
          </p:cNvPr>
          <p:cNvSpPr>
            <a:spLocks noGrp="1"/>
          </p:cNvSpPr>
          <p:nvPr>
            <p:ph idx="1"/>
          </p:nvPr>
        </p:nvSpPr>
        <p:spPr>
          <a:xfrm>
            <a:off x="845574" y="1219200"/>
            <a:ext cx="11080955" cy="5029199"/>
          </a:xfrm>
        </p:spPr>
        <p:txBody>
          <a:bodyPr>
            <a:normAutofit fontScale="92500" lnSpcReduction="10000"/>
          </a:bodyPr>
          <a:lstStyle/>
          <a:p>
            <a:pPr marL="0" indent="0">
              <a:buNone/>
            </a:pPr>
            <a:r>
              <a:rPr lang="zh-CN" altLang="en-US" sz="3200" dirty="0"/>
              <a:t>马太福音 </a:t>
            </a:r>
            <a:r>
              <a:rPr lang="en-US" altLang="zh-CN" sz="3200" dirty="0"/>
              <a:t>24:6.</a:t>
            </a:r>
            <a:r>
              <a:rPr lang="zh-CN" altLang="en-US" sz="3200" dirty="0"/>
              <a:t>你们也要听见打仗和打仗的风声，总不要惊慌；因为这些事是必须有的，只是末期还没有到。</a:t>
            </a:r>
            <a:r>
              <a:rPr lang="en-US" altLang="zh-CN" sz="3200" dirty="0"/>
              <a:t>7.</a:t>
            </a:r>
            <a:r>
              <a:rPr lang="zh-CN" altLang="en-US" sz="3200" dirty="0"/>
              <a:t>民要攻打民，国要攻打国；多处必有饥荒、地震。</a:t>
            </a:r>
            <a:r>
              <a:rPr lang="en-US" altLang="zh-CN" sz="3200" dirty="0"/>
              <a:t>8.</a:t>
            </a:r>
            <a:r>
              <a:rPr lang="zh-CN" altLang="en-US" sz="3200" dirty="0"/>
              <a:t>这都是灾难的起头。</a:t>
            </a:r>
            <a:endParaRPr lang="en-US" altLang="zh-CN" sz="3200" dirty="0"/>
          </a:p>
          <a:p>
            <a:pPr marL="0" indent="0">
              <a:buNone/>
            </a:pPr>
            <a:endParaRPr lang="en-US" altLang="zh-CN" sz="3200" dirty="0"/>
          </a:p>
          <a:p>
            <a:pPr marL="0" indent="0">
              <a:buNone/>
            </a:pPr>
            <a:r>
              <a:rPr lang="zh-CN" altLang="en-US" sz="3200" dirty="0"/>
              <a:t>神审判世界，七印（启</a:t>
            </a:r>
            <a:r>
              <a:rPr lang="en-US" altLang="zh-CN" sz="3200" dirty="0"/>
              <a:t>6:1–8:1</a:t>
            </a:r>
            <a:r>
              <a:rPr lang="zh-CN" altLang="en-US" sz="3200" dirty="0"/>
              <a:t>）、七号（启</a:t>
            </a:r>
            <a:r>
              <a:rPr lang="en-US" altLang="zh-CN" sz="3200" dirty="0"/>
              <a:t>8:2–11:19</a:t>
            </a:r>
            <a:r>
              <a:rPr lang="zh-CN" altLang="en-US" sz="3200" dirty="0"/>
              <a:t>）、七碗（启</a:t>
            </a:r>
            <a:r>
              <a:rPr lang="en-US" altLang="zh-CN" sz="3200" dirty="0"/>
              <a:t>15:1–16:21</a:t>
            </a:r>
            <a:r>
              <a:rPr lang="zh-CN" altLang="en-US" sz="3200" dirty="0"/>
              <a:t>）。</a:t>
            </a:r>
            <a:endParaRPr lang="en-US" altLang="zh-CN" sz="3200" dirty="0"/>
          </a:p>
          <a:p>
            <a:pPr marL="0" indent="0">
              <a:buNone/>
            </a:pPr>
            <a:endParaRPr lang="en-US" altLang="zh-CN" sz="3200" dirty="0"/>
          </a:p>
          <a:p>
            <a:pPr marL="0" indent="0">
              <a:buNone/>
            </a:pPr>
            <a:r>
              <a:rPr lang="zh-CN" altLang="en-US" sz="3200" b="1" dirty="0"/>
              <a:t>福音将传遍万国万民</a:t>
            </a:r>
            <a:r>
              <a:rPr lang="zh-CN" altLang="en-US" sz="3200" dirty="0"/>
              <a:t>（太</a:t>
            </a:r>
            <a:r>
              <a:rPr lang="en-US" altLang="zh-CN" sz="3200" dirty="0"/>
              <a:t>24:14</a:t>
            </a:r>
            <a:r>
              <a:rPr lang="zh-CN" altLang="en-US" sz="3200" dirty="0"/>
              <a:t>、可</a:t>
            </a:r>
            <a:r>
              <a:rPr lang="en-US" altLang="zh-CN" sz="3200" dirty="0"/>
              <a:t>13:10</a:t>
            </a:r>
            <a:r>
              <a:rPr lang="zh-CN" altLang="en-US" sz="3200" dirty="0"/>
              <a:t>、路</a:t>
            </a:r>
            <a:r>
              <a:rPr lang="en-US" altLang="zh-CN" sz="3200" dirty="0"/>
              <a:t>24:47</a:t>
            </a:r>
            <a:r>
              <a:rPr lang="zh-CN" altLang="en-US" sz="3200" dirty="0"/>
              <a:t>）。</a:t>
            </a:r>
            <a:endParaRPr lang="en-US" altLang="zh-CN" sz="3200" dirty="0"/>
          </a:p>
          <a:p>
            <a:pPr marL="0" indent="0">
              <a:buNone/>
            </a:pPr>
            <a:endParaRPr lang="en-US" altLang="zh-CN" sz="3200" dirty="0"/>
          </a:p>
          <a:p>
            <a:pPr marL="0" indent="0">
              <a:buNone/>
            </a:pPr>
            <a:r>
              <a:rPr lang="zh-CN" altLang="en-US" sz="3200" dirty="0"/>
              <a:t>敌基督会逼迫真信徒 （）</a:t>
            </a:r>
            <a:endParaRPr lang="en-US" altLang="zh-CN" sz="3200" dirty="0"/>
          </a:p>
          <a:p>
            <a:pPr marL="0" indent="0">
              <a:buNone/>
            </a:pPr>
            <a:endParaRPr lang="en-US" altLang="zh-CN" sz="3200" dirty="0"/>
          </a:p>
          <a:p>
            <a:pPr marL="0" indent="0">
              <a:buNone/>
            </a:pPr>
            <a:endParaRPr lang="en-US" altLang="zh-CN" sz="3200" dirty="0"/>
          </a:p>
          <a:p>
            <a:pPr marL="0" indent="0">
              <a:buNone/>
            </a:pPr>
            <a:endParaRPr lang="en-US" altLang="zh-CN" sz="3200" dirty="0"/>
          </a:p>
        </p:txBody>
      </p:sp>
      <p:sp>
        <p:nvSpPr>
          <p:cNvPr id="4" name="TextBox 3">
            <a:extLst>
              <a:ext uri="{FF2B5EF4-FFF2-40B4-BE49-F238E27FC236}">
                <a16:creationId xmlns:a16="http://schemas.microsoft.com/office/drawing/2014/main" id="{7E4866DA-6999-8588-C570-65BC31ACF5AA}"/>
              </a:ext>
            </a:extLst>
          </p:cNvPr>
          <p:cNvSpPr txBox="1"/>
          <p:nvPr/>
        </p:nvSpPr>
        <p:spPr>
          <a:xfrm>
            <a:off x="983226" y="167148"/>
            <a:ext cx="7952818" cy="707886"/>
          </a:xfrm>
          <a:prstGeom prst="rect">
            <a:avLst/>
          </a:prstGeom>
          <a:noFill/>
        </p:spPr>
        <p:txBody>
          <a:bodyPr wrap="none" rtlCol="0">
            <a:spAutoFit/>
          </a:bodyPr>
          <a:lstStyle/>
          <a:p>
            <a:r>
              <a:rPr lang="en-US" sz="4000" dirty="0" err="1"/>
              <a:t>基督掌管人类历史的走向直到结局</a:t>
            </a:r>
            <a:endParaRPr lang="en-US" sz="4000" dirty="0"/>
          </a:p>
        </p:txBody>
      </p:sp>
    </p:spTree>
    <p:extLst>
      <p:ext uri="{BB962C8B-B14F-4D97-AF65-F5344CB8AC3E}">
        <p14:creationId xmlns:p14="http://schemas.microsoft.com/office/powerpoint/2010/main" val="19386212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6469FE-373A-E273-7F94-35A5880C59B4}"/>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1FC5EE8-F0F1-C58C-F400-7028D4F1784F}"/>
              </a:ext>
            </a:extLst>
          </p:cNvPr>
          <p:cNvSpPr>
            <a:spLocks noGrp="1"/>
          </p:cNvSpPr>
          <p:nvPr>
            <p:ph idx="1"/>
          </p:nvPr>
        </p:nvSpPr>
        <p:spPr>
          <a:xfrm>
            <a:off x="432620" y="1229032"/>
            <a:ext cx="11080955" cy="5029199"/>
          </a:xfrm>
        </p:spPr>
        <p:txBody>
          <a:bodyPr>
            <a:normAutofit fontScale="92500" lnSpcReduction="20000"/>
          </a:bodyPr>
          <a:lstStyle/>
          <a:p>
            <a:pPr marL="0" indent="0">
              <a:buNone/>
            </a:pPr>
            <a:r>
              <a:rPr lang="zh-CN" altLang="en-US" sz="3200" dirty="0"/>
              <a:t>马太福音 </a:t>
            </a:r>
            <a:r>
              <a:rPr lang="en-US" altLang="zh-CN" sz="3200" dirty="0"/>
              <a:t>24:6.</a:t>
            </a:r>
            <a:r>
              <a:rPr lang="zh-CN" altLang="en-US" sz="3200" dirty="0"/>
              <a:t>你们也要听见打仗和打仗的风声，总不要惊慌；因为这些事是必须有的，只是末期还没有到。</a:t>
            </a:r>
            <a:r>
              <a:rPr lang="en-US" altLang="zh-CN" sz="3200" dirty="0"/>
              <a:t>7.</a:t>
            </a:r>
            <a:r>
              <a:rPr lang="zh-CN" altLang="en-US" sz="3200" dirty="0"/>
              <a:t>民要攻打民，国要攻打国；多处必有饥荒、地震。</a:t>
            </a:r>
            <a:r>
              <a:rPr lang="en-US" altLang="zh-CN" sz="3200" dirty="0"/>
              <a:t>8.</a:t>
            </a:r>
            <a:r>
              <a:rPr lang="zh-CN" altLang="en-US" sz="3200" dirty="0"/>
              <a:t>这都是灾难的起头。</a:t>
            </a:r>
            <a:endParaRPr lang="en-US" altLang="zh-CN" sz="3200" dirty="0"/>
          </a:p>
          <a:p>
            <a:pPr marL="0" indent="0">
              <a:buNone/>
            </a:pPr>
            <a:endParaRPr lang="en-US" altLang="zh-CN" sz="3200" dirty="0"/>
          </a:p>
          <a:p>
            <a:pPr marL="0" indent="0">
              <a:buNone/>
            </a:pPr>
            <a:r>
              <a:rPr lang="zh-CN" altLang="en-US" sz="3200" dirty="0"/>
              <a:t>神审判世界，七印（启</a:t>
            </a:r>
            <a:r>
              <a:rPr lang="en-US" altLang="zh-CN" sz="3200" dirty="0"/>
              <a:t>6:1–8:1</a:t>
            </a:r>
            <a:r>
              <a:rPr lang="zh-CN" altLang="en-US" sz="3200" dirty="0"/>
              <a:t>）、七号（启</a:t>
            </a:r>
            <a:r>
              <a:rPr lang="en-US" altLang="zh-CN" sz="3200" dirty="0"/>
              <a:t>8:2–11:19</a:t>
            </a:r>
            <a:r>
              <a:rPr lang="zh-CN" altLang="en-US" sz="3200" dirty="0"/>
              <a:t>）、七碗（启</a:t>
            </a:r>
            <a:r>
              <a:rPr lang="en-US" altLang="zh-CN" sz="3200" dirty="0"/>
              <a:t>15:1–16:21</a:t>
            </a:r>
            <a:r>
              <a:rPr lang="zh-CN" altLang="en-US" sz="3200" dirty="0"/>
              <a:t>）。</a:t>
            </a:r>
            <a:endParaRPr lang="en-US" altLang="zh-CN" sz="3200" dirty="0"/>
          </a:p>
          <a:p>
            <a:pPr marL="0" indent="0">
              <a:buNone/>
            </a:pPr>
            <a:endParaRPr lang="en-US" altLang="zh-CN" sz="3200" dirty="0"/>
          </a:p>
          <a:p>
            <a:pPr marL="0" indent="0">
              <a:buNone/>
            </a:pPr>
            <a:r>
              <a:rPr lang="zh-CN" altLang="en-US" sz="3200" b="1" dirty="0"/>
              <a:t>福音将传遍万国万民</a:t>
            </a:r>
            <a:r>
              <a:rPr lang="zh-CN" altLang="en-US" sz="3200" dirty="0"/>
              <a:t>（太</a:t>
            </a:r>
            <a:r>
              <a:rPr lang="en-US" altLang="zh-CN" sz="3200" dirty="0"/>
              <a:t>24:14</a:t>
            </a:r>
            <a:r>
              <a:rPr lang="zh-CN" altLang="en-US" sz="3200" dirty="0"/>
              <a:t>、可</a:t>
            </a:r>
            <a:r>
              <a:rPr lang="en-US" altLang="zh-CN" sz="3200" dirty="0"/>
              <a:t>13:10</a:t>
            </a:r>
            <a:r>
              <a:rPr lang="zh-CN" altLang="en-US" sz="3200" dirty="0"/>
              <a:t>、路</a:t>
            </a:r>
            <a:r>
              <a:rPr lang="en-US" altLang="zh-CN" sz="3200" dirty="0"/>
              <a:t>24:47</a:t>
            </a:r>
            <a:r>
              <a:rPr lang="zh-CN" altLang="en-US" sz="3200" dirty="0"/>
              <a:t>）。</a:t>
            </a:r>
            <a:endParaRPr lang="en-US" altLang="zh-CN" sz="3200" dirty="0"/>
          </a:p>
          <a:p>
            <a:pPr marL="0" indent="0">
              <a:buNone/>
            </a:pPr>
            <a:endParaRPr lang="en-US" altLang="zh-CN" sz="3200" dirty="0"/>
          </a:p>
          <a:p>
            <a:pPr marL="0" indent="0">
              <a:buNone/>
            </a:pPr>
            <a:r>
              <a:rPr lang="zh-CN" altLang="en-US" sz="3200" dirty="0"/>
              <a:t>许多人在末世将继续活在麻木中，正如挪亚的日子一样照常吃喝嫁娶（太</a:t>
            </a:r>
            <a:r>
              <a:rPr lang="en-US" altLang="zh-CN" sz="3200" dirty="0"/>
              <a:t>24:37-39</a:t>
            </a:r>
            <a:r>
              <a:rPr lang="zh-CN" altLang="en-US" sz="3200" dirty="0"/>
              <a:t>）</a:t>
            </a:r>
            <a:endParaRPr lang="en-US" altLang="zh-CN" sz="3200" dirty="0"/>
          </a:p>
          <a:p>
            <a:pPr marL="0" indent="0">
              <a:buNone/>
            </a:pPr>
            <a:endParaRPr lang="en-US" altLang="zh-CN" sz="3200" dirty="0"/>
          </a:p>
          <a:p>
            <a:pPr marL="0" indent="0">
              <a:buNone/>
            </a:pPr>
            <a:endParaRPr lang="en-US" altLang="zh-CN" sz="3200" dirty="0"/>
          </a:p>
          <a:p>
            <a:pPr marL="0" indent="0">
              <a:buNone/>
            </a:pPr>
            <a:endParaRPr lang="en-US" altLang="zh-CN" sz="3200" dirty="0"/>
          </a:p>
          <a:p>
            <a:pPr marL="0" indent="0">
              <a:buNone/>
            </a:pPr>
            <a:endParaRPr lang="en-US" altLang="zh-CN" sz="3200" dirty="0"/>
          </a:p>
          <a:p>
            <a:pPr marL="0" indent="0">
              <a:buNone/>
            </a:pPr>
            <a:endParaRPr lang="en-US" altLang="zh-CN" sz="3200" dirty="0"/>
          </a:p>
          <a:p>
            <a:pPr marL="0" indent="0">
              <a:buNone/>
            </a:pPr>
            <a:endParaRPr lang="en-US" altLang="zh-CN" sz="3200" dirty="0"/>
          </a:p>
          <a:p>
            <a:pPr marL="0" indent="0">
              <a:buNone/>
            </a:pPr>
            <a:endParaRPr lang="en-US" altLang="zh-CN" sz="3200" dirty="0"/>
          </a:p>
        </p:txBody>
      </p:sp>
      <p:sp>
        <p:nvSpPr>
          <p:cNvPr id="4" name="TextBox 3">
            <a:extLst>
              <a:ext uri="{FF2B5EF4-FFF2-40B4-BE49-F238E27FC236}">
                <a16:creationId xmlns:a16="http://schemas.microsoft.com/office/drawing/2014/main" id="{7B2FD8F5-6345-DB19-89FB-9137941B70B9}"/>
              </a:ext>
            </a:extLst>
          </p:cNvPr>
          <p:cNvSpPr txBox="1"/>
          <p:nvPr/>
        </p:nvSpPr>
        <p:spPr>
          <a:xfrm>
            <a:off x="983226" y="167148"/>
            <a:ext cx="7952818" cy="707886"/>
          </a:xfrm>
          <a:prstGeom prst="rect">
            <a:avLst/>
          </a:prstGeom>
          <a:noFill/>
        </p:spPr>
        <p:txBody>
          <a:bodyPr wrap="none" rtlCol="0">
            <a:spAutoFit/>
          </a:bodyPr>
          <a:lstStyle/>
          <a:p>
            <a:r>
              <a:rPr lang="en-US" sz="4000" dirty="0" err="1"/>
              <a:t>基督掌管人类历史的走向直到结局</a:t>
            </a:r>
            <a:endParaRPr lang="en-US" sz="4000" dirty="0"/>
          </a:p>
        </p:txBody>
      </p:sp>
    </p:spTree>
    <p:extLst>
      <p:ext uri="{BB962C8B-B14F-4D97-AF65-F5344CB8AC3E}">
        <p14:creationId xmlns:p14="http://schemas.microsoft.com/office/powerpoint/2010/main" val="125663339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A6C349-0B54-AFBB-902C-11D70AF3A592}"/>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6C7028E-A874-27CF-8E4E-79280E3D0038}"/>
              </a:ext>
            </a:extLst>
          </p:cNvPr>
          <p:cNvSpPr>
            <a:spLocks noGrp="1"/>
          </p:cNvSpPr>
          <p:nvPr>
            <p:ph idx="1"/>
          </p:nvPr>
        </p:nvSpPr>
        <p:spPr>
          <a:xfrm>
            <a:off x="845574" y="1219200"/>
            <a:ext cx="11080955" cy="5029199"/>
          </a:xfrm>
        </p:spPr>
        <p:txBody>
          <a:bodyPr>
            <a:normAutofit fontScale="92500" lnSpcReduction="10000"/>
          </a:bodyPr>
          <a:lstStyle/>
          <a:p>
            <a:pPr marL="0" indent="0">
              <a:buNone/>
            </a:pPr>
            <a:r>
              <a:rPr lang="zh-CN" altLang="en-US" sz="3200" b="1" dirty="0"/>
              <a:t>许多信徒会离弃真理，跟随假先知与假基督</a:t>
            </a:r>
            <a:r>
              <a:rPr lang="zh-CN" altLang="en-US" sz="3200" dirty="0"/>
              <a:t>（太</a:t>
            </a:r>
            <a:r>
              <a:rPr lang="en-US" altLang="zh-CN" sz="3200" dirty="0"/>
              <a:t>24:11</a:t>
            </a:r>
            <a:r>
              <a:rPr lang="zh-CN" altLang="en-US" sz="3200" dirty="0"/>
              <a:t>、太</a:t>
            </a:r>
            <a:r>
              <a:rPr lang="en-US" altLang="zh-CN" sz="3200" dirty="0"/>
              <a:t>24:24</a:t>
            </a:r>
            <a:r>
              <a:rPr lang="zh-CN" altLang="en-US" sz="3200" dirty="0"/>
              <a:t>、提前</a:t>
            </a:r>
            <a:r>
              <a:rPr lang="en-US" altLang="zh-CN" sz="3200" dirty="0"/>
              <a:t>4:1</a:t>
            </a:r>
            <a:r>
              <a:rPr lang="zh-CN" altLang="en-US" sz="3200" dirty="0"/>
              <a:t>、约一</a:t>
            </a:r>
            <a:r>
              <a:rPr lang="en-US" altLang="zh-CN" sz="3200" dirty="0"/>
              <a:t>2:18</a:t>
            </a:r>
            <a:r>
              <a:rPr lang="zh-CN" altLang="en-US" sz="3200" dirty="0"/>
              <a:t>）。</a:t>
            </a:r>
            <a:endParaRPr lang="en-US" altLang="zh-CN" sz="3200" dirty="0"/>
          </a:p>
          <a:p>
            <a:pPr marL="0" indent="0">
              <a:buNone/>
            </a:pPr>
            <a:endParaRPr lang="en-US" altLang="zh-CN" sz="3200" dirty="0"/>
          </a:p>
          <a:p>
            <a:pPr marL="0" indent="0">
              <a:buNone/>
            </a:pPr>
            <a:r>
              <a:rPr lang="zh-CN" altLang="en-US" sz="3200" dirty="0"/>
              <a:t>不法的事增多，许多人的爱心就渐渐冷淡了</a:t>
            </a:r>
            <a:r>
              <a:rPr lang="en-US" altLang="zh-CN" sz="3200" dirty="0"/>
              <a:t>(</a:t>
            </a:r>
            <a:r>
              <a:rPr lang="zh-CN" altLang="en-US" sz="3200" dirty="0"/>
              <a:t>太</a:t>
            </a:r>
            <a:r>
              <a:rPr lang="en-US" altLang="zh-CN" sz="3200" dirty="0"/>
              <a:t>24:12</a:t>
            </a:r>
            <a:r>
              <a:rPr lang="zh-CN" altLang="en-US" sz="3200" dirty="0"/>
              <a:t>）。</a:t>
            </a:r>
            <a:endParaRPr lang="en-US" altLang="zh-CN" sz="3200" dirty="0"/>
          </a:p>
          <a:p>
            <a:pPr marL="0" indent="0">
              <a:buNone/>
            </a:pPr>
            <a:endParaRPr lang="en-US" altLang="zh-CN" sz="3200" b="1" dirty="0"/>
          </a:p>
          <a:p>
            <a:pPr marL="0" indent="0">
              <a:buNone/>
            </a:pPr>
            <a:r>
              <a:rPr lang="zh-CN" altLang="en-US" sz="3200" b="1" dirty="0"/>
              <a:t>肉身的以色列人将悔改归信基督，正如圣经所预言的</a:t>
            </a:r>
            <a:r>
              <a:rPr lang="zh-CN" altLang="en-US" sz="3200" dirty="0"/>
              <a:t>（太</a:t>
            </a:r>
            <a:r>
              <a:rPr lang="en-US" altLang="zh-CN" sz="3200" dirty="0"/>
              <a:t>23:39</a:t>
            </a:r>
            <a:r>
              <a:rPr lang="zh-CN" altLang="en-US" sz="3200" dirty="0"/>
              <a:t>、罗</a:t>
            </a:r>
            <a:r>
              <a:rPr lang="en-US" altLang="zh-CN" sz="3200" dirty="0"/>
              <a:t>11:25–26</a:t>
            </a:r>
            <a:r>
              <a:rPr lang="zh-CN" altLang="en-US" sz="3200" dirty="0"/>
              <a:t>）。</a:t>
            </a:r>
            <a:endParaRPr lang="en-US" altLang="zh-CN" sz="3200" dirty="0"/>
          </a:p>
          <a:p>
            <a:pPr marL="0" indent="0">
              <a:buNone/>
            </a:pPr>
            <a:endParaRPr lang="en-US" altLang="zh-CN" sz="3200" dirty="0"/>
          </a:p>
          <a:p>
            <a:pPr marL="0" indent="0">
              <a:buNone/>
            </a:pPr>
            <a:r>
              <a:rPr lang="zh-CN" altLang="en-US" sz="3200" b="1" dirty="0"/>
              <a:t>敌基督将逼迫真信徒，正如主耶稣和使徒所预告的</a:t>
            </a:r>
            <a:r>
              <a:rPr lang="zh-CN" altLang="en-US" sz="3200" dirty="0"/>
              <a:t>（太</a:t>
            </a:r>
            <a:r>
              <a:rPr lang="en-US" altLang="zh-CN" sz="3200" dirty="0"/>
              <a:t>24:9-22</a:t>
            </a:r>
            <a:r>
              <a:rPr lang="zh-CN" altLang="en-US" sz="3200" dirty="0"/>
              <a:t>、帖后</a:t>
            </a:r>
            <a:r>
              <a:rPr lang="en-US" altLang="zh-CN" sz="3200" dirty="0"/>
              <a:t>2:3–4</a:t>
            </a:r>
            <a:r>
              <a:rPr lang="zh-CN" altLang="en-US" sz="3200" dirty="0"/>
              <a:t>、启</a:t>
            </a:r>
            <a:r>
              <a:rPr lang="en-US" altLang="zh-CN" sz="3200" dirty="0"/>
              <a:t>13:7</a:t>
            </a:r>
            <a:r>
              <a:rPr lang="zh-CN" altLang="en-US" sz="3200" dirty="0"/>
              <a:t>）</a:t>
            </a:r>
            <a:endParaRPr lang="en-US" altLang="zh-CN" sz="3200" dirty="0"/>
          </a:p>
          <a:p>
            <a:pPr marL="0" indent="0">
              <a:buNone/>
            </a:pPr>
            <a:endParaRPr lang="en-US" altLang="zh-CN" sz="3200" dirty="0"/>
          </a:p>
          <a:p>
            <a:pPr marL="0" indent="0">
              <a:buNone/>
            </a:pPr>
            <a:endParaRPr lang="en-US" altLang="zh-CN" sz="3200" dirty="0"/>
          </a:p>
          <a:p>
            <a:pPr marL="0" indent="0">
              <a:buNone/>
            </a:pPr>
            <a:endParaRPr lang="en-US" altLang="zh-CN" sz="3200" dirty="0"/>
          </a:p>
        </p:txBody>
      </p:sp>
      <p:sp>
        <p:nvSpPr>
          <p:cNvPr id="4" name="TextBox 3">
            <a:extLst>
              <a:ext uri="{FF2B5EF4-FFF2-40B4-BE49-F238E27FC236}">
                <a16:creationId xmlns:a16="http://schemas.microsoft.com/office/drawing/2014/main" id="{5FA1A1C0-75E9-EED8-75F5-394F1FB59F2A}"/>
              </a:ext>
            </a:extLst>
          </p:cNvPr>
          <p:cNvSpPr txBox="1"/>
          <p:nvPr/>
        </p:nvSpPr>
        <p:spPr>
          <a:xfrm>
            <a:off x="983226" y="167148"/>
            <a:ext cx="7952818" cy="707886"/>
          </a:xfrm>
          <a:prstGeom prst="rect">
            <a:avLst/>
          </a:prstGeom>
          <a:noFill/>
        </p:spPr>
        <p:txBody>
          <a:bodyPr wrap="none" rtlCol="0">
            <a:spAutoFit/>
          </a:bodyPr>
          <a:lstStyle/>
          <a:p>
            <a:r>
              <a:rPr lang="en-US" sz="4000" dirty="0" err="1"/>
              <a:t>基督掌管人类历史的走向直到结局</a:t>
            </a:r>
            <a:endParaRPr lang="en-US" sz="4000" dirty="0"/>
          </a:p>
        </p:txBody>
      </p:sp>
    </p:spTree>
    <p:extLst>
      <p:ext uri="{BB962C8B-B14F-4D97-AF65-F5344CB8AC3E}">
        <p14:creationId xmlns:p14="http://schemas.microsoft.com/office/powerpoint/2010/main" val="19177664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0EC6BE-A92B-E243-AEB1-F4BD214F58AF}"/>
              </a:ext>
            </a:extLst>
          </p:cNvPr>
          <p:cNvSpPr>
            <a:spLocks noGrp="1"/>
          </p:cNvSpPr>
          <p:nvPr>
            <p:ph type="title"/>
          </p:nvPr>
        </p:nvSpPr>
        <p:spPr/>
        <p:txBody>
          <a:bodyPr/>
          <a:lstStyle/>
          <a:p>
            <a:r>
              <a:rPr lang="ja-JP" altLang="en-US"/>
              <a:t>第二课</a:t>
            </a:r>
            <a:endParaRPr lang="en-US" dirty="0"/>
          </a:p>
        </p:txBody>
      </p:sp>
      <p:sp>
        <p:nvSpPr>
          <p:cNvPr id="3" name="Content Placeholder 2">
            <a:extLst>
              <a:ext uri="{FF2B5EF4-FFF2-40B4-BE49-F238E27FC236}">
                <a16:creationId xmlns:a16="http://schemas.microsoft.com/office/drawing/2014/main" id="{7D0787CC-4B6D-4147-8A34-9057241EAACA}"/>
              </a:ext>
            </a:extLst>
          </p:cNvPr>
          <p:cNvSpPr>
            <a:spLocks noGrp="1"/>
          </p:cNvSpPr>
          <p:nvPr>
            <p:ph idx="1"/>
          </p:nvPr>
        </p:nvSpPr>
        <p:spPr/>
        <p:txBody>
          <a:bodyPr>
            <a:normAutofit/>
          </a:bodyPr>
          <a:lstStyle/>
          <a:p>
            <a:r>
              <a:rPr lang="ja-JP" altLang="en-US" sz="2800"/>
              <a:t>神观</a:t>
            </a:r>
            <a:endParaRPr lang="en-SG" altLang="ja-JP" sz="2800" dirty="0"/>
          </a:p>
          <a:p>
            <a:r>
              <a:rPr lang="ja-JP" altLang="en-US" sz="2800"/>
              <a:t>人观</a:t>
            </a:r>
            <a:endParaRPr lang="en-SG" altLang="ja-JP" sz="2800" dirty="0"/>
          </a:p>
          <a:p>
            <a:r>
              <a:rPr lang="ja-JP" altLang="en-US" sz="2800"/>
              <a:t>认识神的方法论</a:t>
            </a:r>
            <a:endParaRPr lang="en-US" sz="2800" dirty="0"/>
          </a:p>
        </p:txBody>
      </p:sp>
    </p:spTree>
    <p:extLst>
      <p:ext uri="{BB962C8B-B14F-4D97-AF65-F5344CB8AC3E}">
        <p14:creationId xmlns:p14="http://schemas.microsoft.com/office/powerpoint/2010/main" val="42821202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01431DF-A814-B34C-B244-E94357AE1082}"/>
              </a:ext>
            </a:extLst>
          </p:cNvPr>
          <p:cNvSpPr>
            <a:spLocks noGrp="1"/>
          </p:cNvSpPr>
          <p:nvPr>
            <p:ph idx="1"/>
          </p:nvPr>
        </p:nvSpPr>
        <p:spPr>
          <a:xfrm>
            <a:off x="490330" y="1179443"/>
            <a:ext cx="11370365" cy="5484255"/>
          </a:xfrm>
        </p:spPr>
        <p:txBody>
          <a:bodyPr>
            <a:normAutofit fontScale="92500" lnSpcReduction="10000"/>
          </a:bodyPr>
          <a:lstStyle/>
          <a:p>
            <a:r>
              <a:rPr lang="ja-JP" altLang="en-SG" sz="2800">
                <a:latin typeface="Songti TC" panose="02010600040101010101" pitchFamily="2" charset="-120"/>
                <a:ea typeface="Songti TC" panose="02010600040101010101" pitchFamily="2" charset="-120"/>
              </a:rPr>
              <a:t>可</a:t>
            </a:r>
            <a:r>
              <a:rPr lang="en-SG" altLang="ja-JP" sz="2800" dirty="0">
                <a:latin typeface="Songti TC" panose="02010600040101010101" pitchFamily="2" charset="-120"/>
                <a:ea typeface="Songti TC" panose="02010600040101010101" pitchFamily="2" charset="-120"/>
              </a:rPr>
              <a:t> 12:29  </a:t>
            </a:r>
            <a:r>
              <a:rPr lang="ja-JP" altLang="en-US" sz="2800">
                <a:latin typeface="Songti TC" panose="02010600040101010101" pitchFamily="2" charset="-120"/>
                <a:ea typeface="Songti TC" panose="02010600040101010101" pitchFamily="2" charset="-120"/>
              </a:rPr>
              <a:t>耶稣回答说：「第一要紧的就是说：</a:t>
            </a:r>
            <a:r>
              <a:rPr lang="en-US" altLang="ja-JP" sz="2800" dirty="0">
                <a:latin typeface="Songti TC" panose="02010600040101010101" pitchFamily="2" charset="-120"/>
                <a:ea typeface="Songti TC" panose="02010600040101010101" pitchFamily="2" charset="-120"/>
              </a:rPr>
              <a:t>『</a:t>
            </a:r>
            <a:r>
              <a:rPr lang="ja-JP" altLang="en-US" sz="2800">
                <a:latin typeface="Songti TC" panose="02010600040101010101" pitchFamily="2" charset="-120"/>
                <a:ea typeface="Songti TC" panose="02010600040101010101" pitchFamily="2" charset="-120"/>
              </a:rPr>
              <a:t>以色列啊，你要听，主我们神是</a:t>
            </a:r>
            <a:r>
              <a:rPr lang="ja-JP" altLang="en-US" sz="2800">
                <a:solidFill>
                  <a:srgbClr val="FFFF00"/>
                </a:solidFill>
                <a:latin typeface="Songti TC" panose="02010600040101010101" pitchFamily="2" charset="-120"/>
                <a:ea typeface="Songti TC" panose="02010600040101010101" pitchFamily="2" charset="-120"/>
              </a:rPr>
              <a:t>独一的主</a:t>
            </a:r>
            <a:r>
              <a:rPr lang="ja-JP" altLang="en-US" sz="2800">
                <a:latin typeface="Songti TC" panose="02010600040101010101" pitchFamily="2" charset="-120"/>
                <a:ea typeface="Songti TC" panose="02010600040101010101" pitchFamily="2" charset="-120"/>
              </a:rPr>
              <a:t>。</a:t>
            </a:r>
            <a:endParaRPr lang="en-US" altLang="ja-JP" sz="2800" dirty="0">
              <a:latin typeface="Songti TC" panose="02010600040101010101" pitchFamily="2" charset="-120"/>
              <a:ea typeface="Songti TC" panose="02010600040101010101" pitchFamily="2" charset="-120"/>
            </a:endParaRPr>
          </a:p>
          <a:p>
            <a:endParaRPr lang="en-SG" sz="2800" dirty="0">
              <a:latin typeface="Songti TC" panose="02010600040101010101" pitchFamily="2" charset="-120"/>
              <a:ea typeface="Songti TC" panose="02010600040101010101" pitchFamily="2" charset="-120"/>
            </a:endParaRPr>
          </a:p>
          <a:p>
            <a:r>
              <a:rPr lang="ja-JP" altLang="en-US" sz="2800">
                <a:latin typeface="Songti TC" panose="02010600040101010101" pitchFamily="2" charset="-120"/>
                <a:ea typeface="Songti TC" panose="02010600040101010101" pitchFamily="2" charset="-120"/>
              </a:rPr>
              <a:t>来</a:t>
            </a:r>
            <a:r>
              <a:rPr lang="en-US" sz="2800" dirty="0">
                <a:latin typeface="Songti TC" panose="02010600040101010101" pitchFamily="2" charset="-120"/>
                <a:ea typeface="Songti TC" panose="02010600040101010101" pitchFamily="2" charset="-120"/>
              </a:rPr>
              <a:t> 11:3  </a:t>
            </a:r>
            <a:r>
              <a:rPr lang="ja-JP" altLang="en-US" sz="2800">
                <a:latin typeface="Songti TC" panose="02010600040101010101" pitchFamily="2" charset="-120"/>
                <a:ea typeface="Songti TC" panose="02010600040101010101" pitchFamily="2" charset="-120"/>
              </a:rPr>
              <a:t>我们因著信，就知道诸世界是藉神话造成的；这样，所看见的，并不是从显然之物造出来的。</a:t>
            </a:r>
            <a:endParaRPr lang="en-SG" altLang="ja-JP" sz="2800" dirty="0">
              <a:latin typeface="Songti TC" panose="02010600040101010101" pitchFamily="2" charset="-120"/>
              <a:ea typeface="Songti TC" panose="02010600040101010101" pitchFamily="2" charset="-120"/>
            </a:endParaRPr>
          </a:p>
          <a:p>
            <a:endParaRPr lang="en-SG" sz="2800" dirty="0">
              <a:latin typeface="Songti TC" panose="02010600040101010101" pitchFamily="2" charset="-120"/>
              <a:ea typeface="Songti TC" panose="02010600040101010101" pitchFamily="2" charset="-120"/>
            </a:endParaRPr>
          </a:p>
          <a:p>
            <a:r>
              <a:rPr lang="ja-JP" altLang="en-US" sz="2800">
                <a:latin typeface="Songti TC" panose="02010600040101010101" pitchFamily="2" charset="-120"/>
                <a:ea typeface="Songti TC" panose="02010600040101010101" pitchFamily="2" charset="-120"/>
              </a:rPr>
              <a:t>约</a:t>
            </a:r>
            <a:r>
              <a:rPr lang="en-US" sz="2800" dirty="0">
                <a:latin typeface="Songti TC" panose="02010600040101010101" pitchFamily="2" charset="-120"/>
                <a:ea typeface="Songti TC" panose="02010600040101010101" pitchFamily="2" charset="-120"/>
              </a:rPr>
              <a:t> 1:3  </a:t>
            </a:r>
            <a:r>
              <a:rPr lang="ja-JP" altLang="en-US" sz="2800">
                <a:latin typeface="Songti TC" panose="02010600040101010101" pitchFamily="2" charset="-120"/>
                <a:ea typeface="Songti TC" panose="02010600040101010101" pitchFamily="2" charset="-120"/>
              </a:rPr>
              <a:t>万物是藉著他造的；凡被造的，没有一样不是藉著他造的。</a:t>
            </a:r>
            <a:endParaRPr lang="en-SG" altLang="ja-JP" sz="2800" dirty="0">
              <a:latin typeface="Songti TC" panose="02010600040101010101" pitchFamily="2" charset="-120"/>
              <a:ea typeface="Songti TC" panose="02010600040101010101" pitchFamily="2" charset="-120"/>
            </a:endParaRPr>
          </a:p>
          <a:p>
            <a:endParaRPr lang="ja-JP" altLang="en-US" sz="2800">
              <a:latin typeface="Songti TC" panose="02010600040101010101" pitchFamily="2" charset="-120"/>
              <a:ea typeface="Songti TC" panose="02010600040101010101" pitchFamily="2" charset="-120"/>
            </a:endParaRPr>
          </a:p>
          <a:p>
            <a:r>
              <a:rPr lang="ja-JP" altLang="en-SG" sz="2800">
                <a:latin typeface="Songti TC" panose="02010600040101010101" pitchFamily="2" charset="-120"/>
                <a:ea typeface="Songti TC" panose="02010600040101010101" pitchFamily="2" charset="-120"/>
              </a:rPr>
              <a:t>徒</a:t>
            </a:r>
            <a:r>
              <a:rPr lang="en-SG" altLang="ja-JP" sz="2800" dirty="0">
                <a:latin typeface="Songti TC" panose="02010600040101010101" pitchFamily="2" charset="-120"/>
                <a:ea typeface="Songti TC" panose="02010600040101010101" pitchFamily="2" charset="-120"/>
              </a:rPr>
              <a:t> 17:25  </a:t>
            </a:r>
            <a:r>
              <a:rPr lang="ja-JP" altLang="en-US" sz="2800">
                <a:latin typeface="Songti TC" panose="02010600040101010101" pitchFamily="2" charset="-120"/>
                <a:ea typeface="Songti TC" panose="02010600040101010101" pitchFamily="2" charset="-120"/>
              </a:rPr>
              <a:t>也不用人手服事，好像缺少什麽；自己倒将生命、气息、万物，赐给万人。</a:t>
            </a:r>
          </a:p>
          <a:p>
            <a:endParaRPr lang="en-SG" altLang="ja-JP" sz="2800" dirty="0">
              <a:latin typeface="Songti TC" panose="02010600040101010101" pitchFamily="2" charset="-120"/>
              <a:ea typeface="Songti TC" panose="02010600040101010101" pitchFamily="2" charset="-120"/>
            </a:endParaRPr>
          </a:p>
          <a:p>
            <a:r>
              <a:rPr lang="ja-JP" altLang="en-SG" sz="2800">
                <a:latin typeface="Songti TC" panose="02010600040101010101" pitchFamily="2" charset="-120"/>
                <a:ea typeface="Songti TC" panose="02010600040101010101" pitchFamily="2" charset="-120"/>
              </a:rPr>
              <a:t>西</a:t>
            </a:r>
            <a:r>
              <a:rPr lang="en-SG" altLang="ja-JP" sz="2800" dirty="0">
                <a:latin typeface="Songti TC" panose="02010600040101010101" pitchFamily="2" charset="-120"/>
                <a:ea typeface="Songti TC" panose="02010600040101010101" pitchFamily="2" charset="-120"/>
              </a:rPr>
              <a:t> 1:17  </a:t>
            </a:r>
            <a:r>
              <a:rPr lang="ja-JP" altLang="en-US" sz="2800">
                <a:latin typeface="Songti TC" panose="02010600040101010101" pitchFamily="2" charset="-120"/>
                <a:ea typeface="Songti TC" panose="02010600040101010101" pitchFamily="2" charset="-120"/>
              </a:rPr>
              <a:t>他在万有之先；万有也靠他而立。</a:t>
            </a:r>
          </a:p>
        </p:txBody>
      </p:sp>
      <p:sp>
        <p:nvSpPr>
          <p:cNvPr id="4" name="Title 1">
            <a:extLst>
              <a:ext uri="{FF2B5EF4-FFF2-40B4-BE49-F238E27FC236}">
                <a16:creationId xmlns:a16="http://schemas.microsoft.com/office/drawing/2014/main" id="{90F0B73F-0E1F-0041-892E-83BE51DDB071}"/>
              </a:ext>
            </a:extLst>
          </p:cNvPr>
          <p:cNvSpPr txBox="1">
            <a:spLocks/>
          </p:cNvSpPr>
          <p:nvPr/>
        </p:nvSpPr>
        <p:spPr>
          <a:xfrm>
            <a:off x="798511" y="194301"/>
            <a:ext cx="9404723" cy="1400530"/>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ja-JP" altLang="en-US"/>
              <a:t>神是创造者</a:t>
            </a:r>
            <a:r>
              <a:rPr lang="zh-CN" altLang="en-US" dirty="0"/>
              <a:t>、</a:t>
            </a:r>
            <a:r>
              <a:rPr lang="ja-JP" altLang="en-US"/>
              <a:t>我们是被造物</a:t>
            </a:r>
            <a:endParaRPr lang="en-US" dirty="0"/>
          </a:p>
        </p:txBody>
      </p:sp>
    </p:spTree>
    <p:extLst>
      <p:ext uri="{BB962C8B-B14F-4D97-AF65-F5344CB8AC3E}">
        <p14:creationId xmlns:p14="http://schemas.microsoft.com/office/powerpoint/2010/main" val="25931537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01431DF-A814-B34C-B244-E94357AE1082}"/>
              </a:ext>
            </a:extLst>
          </p:cNvPr>
          <p:cNvSpPr>
            <a:spLocks noGrp="1"/>
          </p:cNvSpPr>
          <p:nvPr>
            <p:ph idx="1"/>
          </p:nvPr>
        </p:nvSpPr>
        <p:spPr>
          <a:xfrm>
            <a:off x="663147" y="1395264"/>
            <a:ext cx="11144540" cy="5010018"/>
          </a:xfrm>
        </p:spPr>
        <p:txBody>
          <a:bodyPr>
            <a:normAutofit/>
          </a:bodyPr>
          <a:lstStyle/>
          <a:p>
            <a:r>
              <a:rPr lang="ja-JP" altLang="en-SG" sz="2800">
                <a:latin typeface="Songti TC" panose="02010600040101010101" pitchFamily="2" charset="-120"/>
                <a:ea typeface="Songti TC" panose="02010600040101010101" pitchFamily="2" charset="-120"/>
              </a:rPr>
              <a:t>可</a:t>
            </a:r>
            <a:r>
              <a:rPr lang="en-SG" altLang="ja-JP" sz="2800" dirty="0">
                <a:latin typeface="Songti TC" panose="02010600040101010101" pitchFamily="2" charset="-120"/>
                <a:ea typeface="Songti TC" panose="02010600040101010101" pitchFamily="2" charset="-120"/>
              </a:rPr>
              <a:t> 12:29  </a:t>
            </a:r>
            <a:r>
              <a:rPr lang="ja-JP" altLang="en-US" sz="2800">
                <a:latin typeface="Songti TC" panose="02010600040101010101" pitchFamily="2" charset="-120"/>
                <a:ea typeface="Songti TC" panose="02010600040101010101" pitchFamily="2" charset="-120"/>
              </a:rPr>
              <a:t>耶稣回答说：「第一要紧的就是说：</a:t>
            </a:r>
            <a:r>
              <a:rPr lang="en-US" altLang="ja-JP" sz="2800" dirty="0">
                <a:latin typeface="Songti TC" panose="02010600040101010101" pitchFamily="2" charset="-120"/>
                <a:ea typeface="Songti TC" panose="02010600040101010101" pitchFamily="2" charset="-120"/>
              </a:rPr>
              <a:t>『</a:t>
            </a:r>
            <a:r>
              <a:rPr lang="ja-JP" altLang="en-US" sz="2800">
                <a:latin typeface="Songti TC" panose="02010600040101010101" pitchFamily="2" charset="-120"/>
                <a:ea typeface="Songti TC" panose="02010600040101010101" pitchFamily="2" charset="-120"/>
              </a:rPr>
              <a:t>以色列啊，你要听，主我们神是独一的主。</a:t>
            </a:r>
            <a:endParaRPr lang="en-SG" altLang="ja-JP" sz="2800" dirty="0">
              <a:latin typeface="Songti TC" panose="02010600040101010101" pitchFamily="2" charset="-120"/>
              <a:ea typeface="Songti TC" panose="02010600040101010101" pitchFamily="2" charset="-120"/>
            </a:endParaRPr>
          </a:p>
          <a:p>
            <a:pPr marL="0" indent="0">
              <a:buNone/>
            </a:pPr>
            <a:endParaRPr lang="en-SG" altLang="ja-JP" sz="2800" dirty="0">
              <a:latin typeface="Songti TC" panose="02010600040101010101" pitchFamily="2" charset="-120"/>
              <a:ea typeface="Songti TC" panose="02010600040101010101" pitchFamily="2" charset="-120"/>
            </a:endParaRPr>
          </a:p>
          <a:p>
            <a:r>
              <a:rPr lang="ja-JP" altLang="en-US" sz="2800">
                <a:latin typeface="Songti TC" panose="02010600040101010101" pitchFamily="2" charset="-120"/>
                <a:ea typeface="Songti TC" panose="02010600040101010101" pitchFamily="2" charset="-120"/>
              </a:rPr>
              <a:t>约</a:t>
            </a:r>
            <a:r>
              <a:rPr lang="en-US" altLang="ja-JP" sz="2800" dirty="0">
                <a:latin typeface="Songti TC" panose="02010600040101010101" pitchFamily="2" charset="-120"/>
                <a:ea typeface="Songti TC" panose="02010600040101010101" pitchFamily="2" charset="-120"/>
              </a:rPr>
              <a:t> 1:1  </a:t>
            </a:r>
            <a:r>
              <a:rPr lang="zh-CN" altLang="en-US" sz="2800" dirty="0">
                <a:latin typeface="Songti TC" panose="02010600040101010101" pitchFamily="2" charset="-120"/>
                <a:ea typeface="Songti TC" panose="02010600040101010101" pitchFamily="2" charset="-120"/>
              </a:rPr>
              <a:t>太初有道，道与神同在，</a:t>
            </a:r>
            <a:r>
              <a:rPr lang="zh-CN" altLang="en-US" sz="2800" dirty="0">
                <a:solidFill>
                  <a:srgbClr val="FFFF00"/>
                </a:solidFill>
                <a:latin typeface="Songti TC" panose="02010600040101010101" pitchFamily="2" charset="-120"/>
                <a:ea typeface="Songti TC" panose="02010600040101010101" pitchFamily="2" charset="-120"/>
              </a:rPr>
              <a:t>道就是神</a:t>
            </a:r>
            <a:r>
              <a:rPr lang="zh-CN" altLang="en-US" sz="2800" dirty="0">
                <a:latin typeface="Songti TC" panose="02010600040101010101" pitchFamily="2" charset="-120"/>
                <a:ea typeface="Songti TC" panose="02010600040101010101" pitchFamily="2" charset="-120"/>
              </a:rPr>
              <a:t>。</a:t>
            </a:r>
            <a:r>
              <a:rPr lang="en-US" altLang="ja-JP" sz="2800" dirty="0">
                <a:latin typeface="Songti TC" panose="02010600040101010101" pitchFamily="2" charset="-120"/>
                <a:ea typeface="Songti TC" panose="02010600040101010101" pitchFamily="2" charset="-120"/>
              </a:rPr>
              <a:t>2  </a:t>
            </a:r>
            <a:r>
              <a:rPr lang="zh-CN" altLang="en-US" sz="2800" dirty="0">
                <a:latin typeface="Songti TC" panose="02010600040101010101" pitchFamily="2" charset="-120"/>
                <a:ea typeface="Songti TC" panose="02010600040101010101" pitchFamily="2" charset="-120"/>
              </a:rPr>
              <a:t>这道太初与神同在。</a:t>
            </a:r>
            <a:endParaRPr lang="en-US" altLang="zh-CN" sz="2800" dirty="0">
              <a:latin typeface="Songti TC" panose="02010600040101010101" pitchFamily="2" charset="-120"/>
              <a:ea typeface="Songti TC" panose="02010600040101010101" pitchFamily="2" charset="-120"/>
            </a:endParaRPr>
          </a:p>
          <a:p>
            <a:endParaRPr lang="en-US" altLang="zh-CN" sz="2800" dirty="0">
              <a:latin typeface="Songti TC" panose="02010600040101010101" pitchFamily="2" charset="-120"/>
              <a:ea typeface="Songti TC" panose="02010600040101010101" pitchFamily="2" charset="-120"/>
            </a:endParaRPr>
          </a:p>
          <a:p>
            <a:r>
              <a:rPr lang="zh-CN" altLang="en-SG" sz="2800" dirty="0">
                <a:latin typeface="Songti TC" panose="02010600040101010101" pitchFamily="2" charset="-120"/>
                <a:ea typeface="Songti TC" panose="02010600040101010101" pitchFamily="2" charset="-120"/>
              </a:rPr>
              <a:t>太</a:t>
            </a:r>
            <a:r>
              <a:rPr lang="en-SG" altLang="zh-CN" sz="2800" dirty="0">
                <a:latin typeface="Songti TC" panose="02010600040101010101" pitchFamily="2" charset="-120"/>
                <a:ea typeface="Songti TC" panose="02010600040101010101" pitchFamily="2" charset="-120"/>
              </a:rPr>
              <a:t>28:19  </a:t>
            </a:r>
            <a:r>
              <a:rPr lang="zh-CN" altLang="en-US" sz="2800" dirty="0">
                <a:latin typeface="Songti TC" panose="02010600040101010101" pitchFamily="2" charset="-120"/>
                <a:ea typeface="Songti TC" panose="02010600040101010101" pitchFamily="2" charset="-120"/>
              </a:rPr>
              <a:t>所以，你们要去，使万民作我的门徒，奉</a:t>
            </a:r>
            <a:r>
              <a:rPr lang="zh-CN" altLang="en-US" sz="2800" dirty="0">
                <a:solidFill>
                  <a:srgbClr val="FFC000"/>
                </a:solidFill>
                <a:latin typeface="Songti TC" panose="02010600040101010101" pitchFamily="2" charset="-120"/>
                <a:ea typeface="Songti TC" panose="02010600040101010101" pitchFamily="2" charset="-120"/>
              </a:rPr>
              <a:t>父、子、圣灵</a:t>
            </a:r>
            <a:r>
              <a:rPr lang="zh-CN" altLang="en-US" sz="2800" dirty="0">
                <a:latin typeface="Songti TC" panose="02010600040101010101" pitchFamily="2" charset="-120"/>
                <a:ea typeface="Songti TC" panose="02010600040101010101" pitchFamily="2" charset="-120"/>
              </a:rPr>
              <a:t>的名给他们施洗。</a:t>
            </a:r>
            <a:endParaRPr lang="en-SG" altLang="zh-CN" sz="2800" dirty="0">
              <a:latin typeface="Songti TC" panose="02010600040101010101" pitchFamily="2" charset="-120"/>
              <a:ea typeface="Songti TC" panose="02010600040101010101" pitchFamily="2" charset="-120"/>
            </a:endParaRPr>
          </a:p>
          <a:p>
            <a:endParaRPr lang="en-SG" altLang="zh-CN" sz="2800" dirty="0">
              <a:latin typeface="Songti TC" panose="02010600040101010101" pitchFamily="2" charset="-120"/>
              <a:ea typeface="Songti TC" panose="02010600040101010101" pitchFamily="2" charset="-120"/>
            </a:endParaRPr>
          </a:p>
          <a:p>
            <a:endParaRPr lang="en-SG" altLang="ja-JP" sz="2800" dirty="0">
              <a:latin typeface="Songti TC" panose="02010600040101010101" pitchFamily="2" charset="-120"/>
              <a:ea typeface="Songti TC" panose="02010600040101010101" pitchFamily="2" charset="-120"/>
            </a:endParaRPr>
          </a:p>
          <a:p>
            <a:endParaRPr lang="en-US" altLang="ja-JP" sz="2800" dirty="0">
              <a:latin typeface="Songti TC" panose="02010600040101010101" pitchFamily="2" charset="-120"/>
              <a:ea typeface="Songti TC" panose="02010600040101010101" pitchFamily="2" charset="-120"/>
            </a:endParaRPr>
          </a:p>
        </p:txBody>
      </p:sp>
      <p:sp>
        <p:nvSpPr>
          <p:cNvPr id="6" name="Title 1">
            <a:extLst>
              <a:ext uri="{FF2B5EF4-FFF2-40B4-BE49-F238E27FC236}">
                <a16:creationId xmlns:a16="http://schemas.microsoft.com/office/drawing/2014/main" id="{19E586F6-D068-DB45-A755-005ABC369180}"/>
              </a:ext>
            </a:extLst>
          </p:cNvPr>
          <p:cNvSpPr>
            <a:spLocks noGrp="1"/>
          </p:cNvSpPr>
          <p:nvPr>
            <p:ph type="title"/>
          </p:nvPr>
        </p:nvSpPr>
        <p:spPr>
          <a:xfrm>
            <a:off x="646111" y="452718"/>
            <a:ext cx="9827156" cy="1400530"/>
          </a:xfrm>
        </p:spPr>
        <p:txBody>
          <a:bodyPr/>
          <a:lstStyle/>
          <a:p>
            <a:r>
              <a:rPr lang="ja-JP" altLang="en-US">
                <a:latin typeface="Hei" pitchFamily="2" charset="-122"/>
              </a:rPr>
              <a:t>神是三一</a:t>
            </a:r>
            <a:endParaRPr lang="en-US" dirty="0">
              <a:latin typeface="Hei" pitchFamily="2" charset="-122"/>
              <a:ea typeface="Hei" pitchFamily="2" charset="-122"/>
            </a:endParaRPr>
          </a:p>
        </p:txBody>
      </p:sp>
    </p:spTree>
    <p:extLst>
      <p:ext uri="{BB962C8B-B14F-4D97-AF65-F5344CB8AC3E}">
        <p14:creationId xmlns:p14="http://schemas.microsoft.com/office/powerpoint/2010/main" val="287020583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1453</TotalTime>
  <Words>5092</Words>
  <Application>Microsoft Macintosh PowerPoint</Application>
  <PresentationFormat>Widescreen</PresentationFormat>
  <Paragraphs>451</Paragraphs>
  <Slides>68</Slides>
  <Notes>12</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68</vt:i4>
      </vt:variant>
    </vt:vector>
  </HeadingPairs>
  <TitlesOfParts>
    <vt:vector size="83" baseType="lpstr">
      <vt:lpstr>Hei</vt:lpstr>
      <vt:lpstr>HEITI SC MEDIUM</vt:lpstr>
      <vt:lpstr>HEITI SC MEDIUM</vt:lpstr>
      <vt:lpstr>HEITI TC MEDIUM</vt:lpstr>
      <vt:lpstr>HEITI TC MEDIUM</vt:lpstr>
      <vt:lpstr>メイリオ</vt:lpstr>
      <vt:lpstr>SimHei</vt:lpstr>
      <vt:lpstr>Songti TC</vt:lpstr>
      <vt:lpstr>Arial</vt:lpstr>
      <vt:lpstr>Calibri</vt:lpstr>
      <vt:lpstr>Century Gothic</vt:lpstr>
      <vt:lpstr>HelveticaNeue</vt:lpstr>
      <vt:lpstr>Times New Roman</vt:lpstr>
      <vt:lpstr>Wingdings 3</vt:lpstr>
      <vt:lpstr>Ion</vt:lpstr>
      <vt:lpstr>护教学 02 </vt:lpstr>
      <vt:lpstr>PowerPoint Presentation</vt:lpstr>
      <vt:lpstr>PowerPoint Presentation</vt:lpstr>
      <vt:lpstr>PowerPoint Presentation</vt:lpstr>
      <vt:lpstr>PowerPoint Presentation</vt:lpstr>
      <vt:lpstr>PowerPoint Presentation</vt:lpstr>
      <vt:lpstr>第二课</vt:lpstr>
      <vt:lpstr>PowerPoint Presentation</vt:lpstr>
      <vt:lpstr>神是三一</vt:lpstr>
      <vt:lpstr>神是三一</vt:lpstr>
      <vt:lpstr>神是三一</vt:lpstr>
      <vt:lpstr>三一</vt:lpstr>
      <vt:lpstr>神是三一</vt:lpstr>
      <vt:lpstr>印度教的三位不同的神。（但不是独一）</vt:lpstr>
      <vt:lpstr>神是三一</vt:lpstr>
      <vt:lpstr>神是创造者、我们是被造物</vt:lpstr>
      <vt:lpstr>创造者与被造物的绝对区别Creator and creature distinction </vt:lpstr>
      <vt:lpstr>创造者与被造物的绝对区别Creator and creature distinction </vt:lpstr>
      <vt:lpstr>创造者与被造物的绝对区别Creator and creature distinction </vt:lpstr>
      <vt:lpstr>神是创造者、我们是被造物</vt:lpstr>
      <vt:lpstr>神是创造者、我们是被造物</vt:lpstr>
      <vt:lpstr>观看视频</vt:lpstr>
      <vt:lpstr>创造者与被造物的绝对区别Creator and creature distinction </vt:lpstr>
      <vt:lpstr>PowerPoint Presentation</vt:lpstr>
      <vt:lpstr>PowerPoint Presentation</vt:lpstr>
      <vt:lpstr>神是创造者、 我们是被造物</vt:lpstr>
      <vt:lpstr>神是创造者、 我们是被造物</vt:lpstr>
      <vt:lpstr>被造界有能力证明创造者？</vt:lpstr>
      <vt:lpstr>被造界有能力证明创造者？</vt:lpstr>
      <vt:lpstr>人堕落后不承认神是创造者、我们是受造物</vt:lpstr>
      <vt:lpstr>人堕落后不承认神是创造者、我们是受造物</vt:lpstr>
      <vt:lpstr>人堕落后不承认神是创造者、我们是受造物</vt:lpstr>
      <vt:lpstr>人堕落后不承认神是创造者、我们是受造物</vt:lpstr>
      <vt:lpstr>人堕落后不承认神是创造者、我们是受造物</vt:lpstr>
      <vt:lpstr>人堕落后不承认神是创造者、我们是受造物</vt:lpstr>
      <vt:lpstr>人堕落后不承认神是创造者、我们是受造物</vt:lpstr>
      <vt:lpstr>人堕落后不承认神是创造者、我们是受造物</vt:lpstr>
      <vt:lpstr>人堕落后不承认神是创造者、我们是受造物</vt:lpstr>
      <vt:lpstr>受造物（自然） 用理性推理出的上帝</vt:lpstr>
      <vt:lpstr>神无法测度不是无法认识祂  Incomprehensibility is not inapprehensibility </vt:lpstr>
      <vt:lpstr>神无法测度不是无法认识祂 Incomprehensibility is not inapprehensibility </vt:lpstr>
      <vt:lpstr>神无法测度不是无法知 Incomprehensibility is not inapprehensibility </vt:lpstr>
      <vt:lpstr>神无法测度不是无法知 Incomprehensibility is not inapprehensibility </vt:lpstr>
      <vt:lpstr>神无法测度不是无法知 Incomprehensibility is not inapprehensibility </vt:lpstr>
      <vt:lpstr>神无法测度不是无法知 Incomprehensibility is not inapprehensibility </vt:lpstr>
      <vt:lpstr>神无法测度不是无法知 Incomprehensibility is not inapprehensibility </vt:lpstr>
      <vt:lpstr>神无法测度不是无法知 Incomprehensibility is not inapprehensibility </vt:lpstr>
      <vt:lpstr>神无法测度不是无法知 Incomprehensibility is not inapprehensibility </vt:lpstr>
      <vt:lpstr>我们是能透过圣经(神的话）认识神</vt:lpstr>
      <vt:lpstr>PowerPoint Presentation</vt:lpstr>
      <vt:lpstr>无法测度不是无法知Incomprehensibility is not inapprehensibility </vt:lpstr>
      <vt:lpstr>神的知识与我们的不同之处</vt:lpstr>
      <vt:lpstr>神的知识与我们的不同之处</vt:lpstr>
      <vt:lpstr>神的知识与我们的不同之处</vt:lpstr>
      <vt:lpstr>神的知识与我们的相同之处</vt:lpstr>
      <vt:lpstr>神的知识与我们的相同之处</vt:lpstr>
      <vt:lpstr>神的知识与我们的相同之处</vt:lpstr>
      <vt:lpstr>类比性思考 </vt:lpstr>
      <vt:lpstr>有限的类比思考模式，不代表我们完全无法认识这世界</vt:lpstr>
      <vt:lpstr>亚当未堕落前的知识</vt:lpstr>
      <vt:lpstr>护教：需先从认识神开始 一些对神的错误观念</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护教学 02 </dc:title>
  <dc:creator>nelson lee</dc:creator>
  <cp:lastModifiedBy>nelson lee</cp:lastModifiedBy>
  <cp:revision>134</cp:revision>
  <dcterms:created xsi:type="dcterms:W3CDTF">2020-05-27T09:08:30Z</dcterms:created>
  <dcterms:modified xsi:type="dcterms:W3CDTF">2025-08-19T07:01:13Z</dcterms:modified>
</cp:coreProperties>
</file>