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9" r:id="rId1"/>
  </p:sldMasterIdLst>
  <p:notesMasterIdLst>
    <p:notesMasterId r:id="rId14"/>
  </p:notesMasterIdLst>
  <p:sldIdLst>
    <p:sldId id="4865" r:id="rId2"/>
    <p:sldId id="5192" r:id="rId3"/>
    <p:sldId id="4972" r:id="rId4"/>
    <p:sldId id="4867" r:id="rId5"/>
    <p:sldId id="5207" r:id="rId6"/>
    <p:sldId id="5208" r:id="rId7"/>
    <p:sldId id="5121" r:id="rId8"/>
    <p:sldId id="5209" r:id="rId9"/>
    <p:sldId id="5212" r:id="rId10"/>
    <p:sldId id="5203" r:id="rId11"/>
    <p:sldId id="5210" r:id="rId12"/>
    <p:sldId id="5211" r:id="rId13"/>
  </p:sldIdLst>
  <p:sldSz cx="12192000" cy="6858000"/>
  <p:notesSz cx="6858000" cy="9144000"/>
  <p:embeddedFontLst>
    <p:embeddedFont>
      <p:font typeface="Century Gothic" panose="020B0502020202020204" pitchFamily="34" charset="0"/>
      <p:regular r:id="rId15"/>
      <p:bold r:id="rId16"/>
      <p:italic r:id="rId17"/>
      <p:boldItalic r:id="rId18"/>
    </p:embeddedFont>
    <p:embeddedFont>
      <p:font typeface="SimHei" panose="02010609060101010101" pitchFamily="49" charset="-122"/>
      <p:regular r:id="rId1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FF6A"/>
    <a:srgbClr val="00EFFF"/>
    <a:srgbClr val="005493"/>
    <a:srgbClr val="FFE18F"/>
    <a:srgbClr val="5E433A"/>
    <a:srgbClr val="D5FC79"/>
    <a:srgbClr val="FFD887"/>
    <a:srgbClr val="FF000A"/>
    <a:srgbClr val="F7F3E8"/>
    <a:srgbClr val="FFFF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6"/>
    <p:restoredTop sz="97604"/>
  </p:normalViewPr>
  <p:slideViewPr>
    <p:cSldViewPr snapToGrid="0">
      <p:cViewPr varScale="1">
        <p:scale>
          <a:sx n="127" d="100"/>
          <a:sy n="127" d="100"/>
        </p:scale>
        <p:origin x="20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9F0DD-D6A9-7848-A298-80BF8C111593}" type="datetimeFigureOut">
              <a:t>8/6/26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75359-D11F-FA4A-9B6D-38484B5AB193}" type="slidenum">
              <a:t>‹#›</a:t>
            </a:fld>
            <a:endParaRPr lang="en-US"/>
          </a:p>
        </p:txBody>
      </p:sp>
    </p:spTree>
    <p:extLst>
      <p:ext uri="{BB962C8B-B14F-4D97-AF65-F5344CB8AC3E}">
        <p14:creationId xmlns:p14="http://schemas.microsoft.com/office/powerpoint/2010/main" val="299081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D5F6-AFFC-30DE-4673-9E1DF93AA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1839B-6E2D-EE6B-2821-36F464B2E8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08AB10-CD18-954E-B0F4-26C6BBACDE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8D5AED-E231-14D9-2B64-822BA3267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C54BC-BD4F-0342-ABDA-5417AF581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icrosoft YaHei" panose="020B0503020204020204" pitchFamily="3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icrosoft YaHei" panose="020B0503020204020204" pitchFamily="34" charset="-122"/>
              <a:cs typeface="Arial"/>
              <a:sym typeface="Arial"/>
            </a:endParaRPr>
          </a:p>
        </p:txBody>
      </p:sp>
    </p:spTree>
    <p:extLst>
      <p:ext uri="{BB962C8B-B14F-4D97-AF65-F5344CB8AC3E}">
        <p14:creationId xmlns:p14="http://schemas.microsoft.com/office/powerpoint/2010/main" val="411827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93EF0-0919-0205-D847-F20D14DBC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056D7-E706-5E4C-AAC7-0902676E71F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5D0D4E9F-48A1-0FD8-AD83-8D7FD1CA72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53585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FA797-CE55-55E9-1955-7BC03593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C4253-1FB6-0303-24F3-6BF579836C9F}"/>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B1E42F40-2742-6C09-64F3-5C4725E5FD4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74624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9C5EE-E07E-FCA6-6655-25AFE1E7F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B61C4-A3F4-A314-11A3-50539F47AEF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1D1779D6-7528-870B-08DC-DFDB0710404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2230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0FDCADDC-2EC2-9EDE-8590-2468CE1FE49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08601D5-6958-96EE-346E-D51053BA5D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7A636C90-6B53-ED84-4660-4E61C34840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22433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8B1C9B71-F353-AFA8-476A-25F67BB82B5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252CA2BE-D776-535D-2319-3BEF83696A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09942CD2-DE62-B1AC-3CD8-47012DB1DD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10144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43852-7E2D-BDF1-834F-A349C1C4B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5093D-D023-9C5D-D192-7787C082FF3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CB929F7B-084E-793F-F05B-42733B9C9F0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63526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1C834-DC75-0EB6-3865-65A9D61E9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CD4E7A-EBCD-C7AC-B9B0-26899E6F0A2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18E98AA0-332C-F94A-3605-3F4B87FF1C0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55509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CEC991BA-D2EA-9E01-4B06-5F6519F22AB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19CF0F92-C568-876C-DA6E-3EE0B4F317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9DF01465-86F7-6220-432F-564067A62F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386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B9D7E-48A9-D1BA-7FEE-CBC506FEC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979385-428F-DB5D-F989-418C72AD163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3CF1B0A9-69B9-B298-1B43-7B51FD99255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64318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0B895747-FED3-3104-7545-8660AAF0FFB4}"/>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78AEFD40-9A55-573C-AEF7-348C73B75F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2E470036-BD65-D6AC-A5D0-434849627D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38141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7650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8/6/26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26362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13799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24250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408857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3939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35630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14700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78233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33"/>
        <p:cNvGrpSpPr/>
        <p:nvPr/>
      </p:nvGrpSpPr>
      <p:grpSpPr>
        <a:xfrm>
          <a:off x="0" y="0"/>
          <a:ext cx="0" cy="0"/>
          <a:chOff x="0" y="0"/>
          <a:chExt cx="0" cy="0"/>
        </a:xfrm>
      </p:grpSpPr>
      <p:sp>
        <p:nvSpPr>
          <p:cNvPr id="56" name="Google Shape;56;p3"/>
          <p:cNvSpPr txBox="1">
            <a:spLocks noGrp="1"/>
          </p:cNvSpPr>
          <p:nvPr>
            <p:ph type="title"/>
          </p:nvPr>
        </p:nvSpPr>
        <p:spPr>
          <a:xfrm>
            <a:off x="966839" y="3260261"/>
            <a:ext cx="9144000" cy="1502400"/>
          </a:xfrm>
          <a:prstGeom prst="rect">
            <a:avLst/>
          </a:prstGeom>
        </p:spPr>
        <p:txBody>
          <a:bodyPr spcFirstLastPara="1" wrap="square" lIns="91425" tIns="91425" rIns="91425" bIns="91425" anchor="ctr" anchorCtr="0">
            <a:noAutofit/>
          </a:bodyPr>
          <a:lstStyle>
            <a:lvl1pPr lvl="0" rtl="0">
              <a:spcBef>
                <a:spcPts val="0"/>
              </a:spcBef>
              <a:spcAft>
                <a:spcPts val="0"/>
              </a:spcAft>
              <a:buSzPts val="7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endParaRPr/>
          </a:p>
        </p:txBody>
      </p:sp>
      <p:sp>
        <p:nvSpPr>
          <p:cNvPr id="57" name="Google Shape;57;p3"/>
          <p:cNvSpPr txBox="1">
            <a:spLocks noGrp="1"/>
          </p:cNvSpPr>
          <p:nvPr>
            <p:ph type="title" idx="2" hasCustomPrompt="1"/>
          </p:nvPr>
        </p:nvSpPr>
        <p:spPr>
          <a:xfrm>
            <a:off x="1287239" y="1291821"/>
            <a:ext cx="1750800" cy="123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r>
              <a:t>xx%</a:t>
            </a:r>
          </a:p>
        </p:txBody>
      </p:sp>
      <p:sp>
        <p:nvSpPr>
          <p:cNvPr id="58" name="Google Shape;58;p3"/>
          <p:cNvSpPr txBox="1">
            <a:spLocks noGrp="1"/>
          </p:cNvSpPr>
          <p:nvPr>
            <p:ph type="subTitle" idx="1"/>
          </p:nvPr>
        </p:nvSpPr>
        <p:spPr>
          <a:xfrm>
            <a:off x="966839" y="4685423"/>
            <a:ext cx="4598800" cy="93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2400"/>
            </a:lvl1pPr>
            <a:lvl2pPr lvl="1">
              <a:lnSpc>
                <a:spcPct val="100000"/>
              </a:lnSpc>
              <a:spcBef>
                <a:spcPts val="0"/>
              </a:spcBef>
              <a:spcAft>
                <a:spcPts val="0"/>
              </a:spcAft>
              <a:buNone/>
              <a:defRPr sz="2400"/>
            </a:lvl2pPr>
            <a:lvl3pPr lvl="2">
              <a:lnSpc>
                <a:spcPct val="100000"/>
              </a:lnSpc>
              <a:spcBef>
                <a:spcPts val="0"/>
              </a:spcBef>
              <a:spcAft>
                <a:spcPts val="0"/>
              </a:spcAft>
              <a:buNone/>
              <a:defRPr sz="2400"/>
            </a:lvl3pPr>
            <a:lvl4pPr lvl="3">
              <a:lnSpc>
                <a:spcPct val="100000"/>
              </a:lnSpc>
              <a:spcBef>
                <a:spcPts val="0"/>
              </a:spcBef>
              <a:spcAft>
                <a:spcPts val="0"/>
              </a:spcAft>
              <a:buNone/>
              <a:defRPr sz="2400"/>
            </a:lvl4pPr>
            <a:lvl5pPr lvl="4">
              <a:lnSpc>
                <a:spcPct val="100000"/>
              </a:lnSpc>
              <a:spcBef>
                <a:spcPts val="0"/>
              </a:spcBef>
              <a:spcAft>
                <a:spcPts val="0"/>
              </a:spcAft>
              <a:buNone/>
              <a:defRPr sz="2400"/>
            </a:lvl5pPr>
            <a:lvl6pPr lvl="5">
              <a:lnSpc>
                <a:spcPct val="100000"/>
              </a:lnSpc>
              <a:spcBef>
                <a:spcPts val="0"/>
              </a:spcBef>
              <a:spcAft>
                <a:spcPts val="0"/>
              </a:spcAft>
              <a:buNone/>
              <a:defRPr sz="2400"/>
            </a:lvl6pPr>
            <a:lvl7pPr lvl="6">
              <a:lnSpc>
                <a:spcPct val="100000"/>
              </a:lnSpc>
              <a:spcBef>
                <a:spcPts val="0"/>
              </a:spcBef>
              <a:spcAft>
                <a:spcPts val="0"/>
              </a:spcAft>
              <a:buNone/>
              <a:defRPr sz="2400"/>
            </a:lvl7pPr>
            <a:lvl8pPr lvl="7">
              <a:lnSpc>
                <a:spcPct val="100000"/>
              </a:lnSpc>
              <a:spcBef>
                <a:spcPts val="0"/>
              </a:spcBef>
              <a:spcAft>
                <a:spcPts val="0"/>
              </a:spcAft>
              <a:buNone/>
              <a:defRPr sz="2400"/>
            </a:lvl8pPr>
            <a:lvl9pPr lvl="8">
              <a:lnSpc>
                <a:spcPct val="100000"/>
              </a:lnSpc>
              <a:spcBef>
                <a:spcPts val="0"/>
              </a:spcBef>
              <a:spcAft>
                <a:spcPts val="0"/>
              </a:spcAft>
              <a:buNone/>
              <a:defRPr sz="2400"/>
            </a:lvl9pPr>
          </a:lstStyle>
          <a:p>
            <a:endParaRPr/>
          </a:p>
        </p:txBody>
      </p:sp>
    </p:spTree>
    <p:extLst>
      <p:ext uri="{BB962C8B-B14F-4D97-AF65-F5344CB8AC3E}">
        <p14:creationId xmlns:p14="http://schemas.microsoft.com/office/powerpoint/2010/main" val="357602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053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83492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4858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E6EBC0-1B19-4041-9822-DE55211994AC}" type="datetimeFigureOut">
              <a:rPr lang="en-US" smtClean="0"/>
              <a:t>8/6/26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5266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E6EBC0-1B19-4041-9822-DE55211994AC}" type="datetimeFigureOut">
              <a:rPr lang="en-US" smtClean="0"/>
              <a:t>8/6/26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58723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6EBC0-1B19-4041-9822-DE55211994AC}" type="datetimeFigureOut">
              <a:rPr lang="en-US" smtClean="0"/>
              <a:t>8/6/26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81885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60727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89834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C764DE79-268F-4C1A-8933-263129D2AF90}" type="datetimeFigureOut">
              <a:rPr lang="en-US" smtClean="0"/>
              <a:t>8/6/26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3236877469"/>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2727"/>
        </a:solidFill>
        <a:effectLst/>
      </p:bgPr>
    </p:bg>
    <p:spTree>
      <p:nvGrpSpPr>
        <p:cNvPr id="1" name="">
          <a:extLst>
            <a:ext uri="{FF2B5EF4-FFF2-40B4-BE49-F238E27FC236}">
              <a16:creationId xmlns:a16="http://schemas.microsoft.com/office/drawing/2014/main" id="{1F10A9F3-3B4D-4494-CC6A-C78822165E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53D387-354A-CF4D-2D8E-9B6AB0385387}"/>
              </a:ext>
            </a:extLst>
          </p:cNvPr>
          <p:cNvSpPr/>
          <p:nvPr/>
        </p:nvSpPr>
        <p:spPr>
          <a:xfrm>
            <a:off x="0" y="6664036"/>
            <a:ext cx="12192000" cy="193964"/>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BF308482-3BA4-A3A3-37C1-B4819C8E0027}"/>
              </a:ext>
            </a:extLst>
          </p:cNvPr>
          <p:cNvSpPr txBox="1"/>
          <p:nvPr/>
        </p:nvSpPr>
        <p:spPr>
          <a:xfrm>
            <a:off x="2008553" y="2277465"/>
            <a:ext cx="8174893" cy="1415772"/>
          </a:xfrm>
          <a:prstGeom prst="rect">
            <a:avLst/>
          </a:prstGeom>
          <a:noFill/>
        </p:spPr>
        <p:txBody>
          <a:bodyPr wrap="square" rtlCol="0">
            <a:spAutoFit/>
          </a:bodyPr>
          <a:lstStyle/>
          <a:p>
            <a:pPr lvl="0" algn="ctr">
              <a:defRPr/>
            </a:pPr>
            <a:r>
              <a:rPr lang="en-US" altLang="zh-CN" sz="6600" dirty="0">
                <a:solidFill>
                  <a:prstClr val="white"/>
                </a:solidFill>
              </a:rPr>
              <a:t>02 </a:t>
            </a:r>
            <a:r>
              <a:rPr lang="zh-CN" altLang="en-US" sz="6600" dirty="0">
                <a:solidFill>
                  <a:prstClr val="white"/>
                </a:solidFill>
              </a:rPr>
              <a:t>信心必有行为相随</a:t>
            </a:r>
            <a:b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br>
            <a:r>
              <a:rPr kumimoji="0" lang="en-US" sz="2000" b="1" i="0" u="none" strike="noStrike" kern="1200" cap="none" spc="0" normalizeH="0" baseline="0" noProof="0" dirty="0">
                <a:ln>
                  <a:noFill/>
                </a:ln>
                <a:solidFill>
                  <a:srgbClr val="C8A667"/>
                </a:solidFill>
                <a:effectLst/>
                <a:uLnTx/>
                <a:uFillTx/>
                <a:latin typeface="Century Gothic" panose="020B0502020202020204"/>
                <a:ea typeface="+mn-ea"/>
                <a:cs typeface="+mn-cs"/>
              </a:rPr>
              <a:t>02. Faith Must Be Accompanied by Action</a:t>
            </a:r>
            <a:endParaRPr kumimoji="0" lang="en-US" sz="1800" b="1" i="0" u="none" strike="noStrike" kern="1200" cap="none" spc="0" normalizeH="0" baseline="0" noProof="0" dirty="0">
              <a:ln>
                <a:noFill/>
              </a:ln>
              <a:solidFill>
                <a:srgbClr val="C8A667"/>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5033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1D7BCCBF-C588-7D8E-FC64-3A32AAF902D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83070632-BAD6-E719-FCDF-C88CCD22BD17}"/>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7B1228EF-25C8-2F60-2083-29D664BEE646}"/>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600" b="1" dirty="0">
                <a:effectLst/>
              </a:rPr>
              <a:t>以行为证实</a:t>
            </a:r>
            <a:endParaRPr lang="zh-CN" altLang="en-US" sz="16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7BE995FB-9F83-4E33-F197-798B7F3EC39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4</a:t>
            </a:r>
            <a:endParaRPr lang="en" dirty="0"/>
          </a:p>
        </p:txBody>
      </p:sp>
      <p:sp>
        <p:nvSpPr>
          <p:cNvPr id="980" name="Google Shape;980;p44">
            <a:extLst>
              <a:ext uri="{FF2B5EF4-FFF2-40B4-BE49-F238E27FC236}">
                <a16:creationId xmlns:a16="http://schemas.microsoft.com/office/drawing/2014/main" id="{B0B62770-1890-1FEB-DC66-5670D1864E74}"/>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Prerequisite for Receiving Wisdom</a:t>
            </a:r>
          </a:p>
        </p:txBody>
      </p:sp>
    </p:spTree>
    <p:extLst>
      <p:ext uri="{BB962C8B-B14F-4D97-AF65-F5344CB8AC3E}">
        <p14:creationId xmlns:p14="http://schemas.microsoft.com/office/powerpoint/2010/main" val="2916692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C0E97-52DD-D156-C3C7-EE72B5A14A79}"/>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6292CAB5-38A0-40BE-56B8-79D099808A6D}"/>
              </a:ext>
            </a:extLst>
          </p:cNvPr>
          <p:cNvSpPr txBox="1"/>
          <p:nvPr/>
        </p:nvSpPr>
        <p:spPr>
          <a:xfrm>
            <a:off x="51868" y="1101632"/>
            <a:ext cx="12088264" cy="29048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24  </a:t>
            </a:r>
            <a:r>
              <a:rPr lang="zh-CN" altLang="en-US" sz="3200" b="1" dirty="0">
                <a:latin typeface="SimHei" panose="02010609060101010101" pitchFamily="49" charset="-122"/>
                <a:ea typeface="SimHei" panose="02010609060101010101" pitchFamily="49" charset="-122"/>
              </a:rPr>
              <a:t>可见人</a:t>
            </a:r>
            <a:r>
              <a:rPr lang="zh-CN" altLang="en-US" sz="3200" b="1" dirty="0">
                <a:solidFill>
                  <a:srgbClr val="FFFF00"/>
                </a:solidFill>
                <a:latin typeface="SimHei" panose="02010609060101010101" pitchFamily="49" charset="-122"/>
                <a:ea typeface="SimHei" panose="02010609060101010101" pitchFamily="49" charset="-122"/>
              </a:rPr>
              <a:t>称义</a:t>
            </a:r>
            <a:r>
              <a:rPr lang="zh-CN" altLang="en-US" sz="3200" b="1" dirty="0">
                <a:latin typeface="SimHei" panose="02010609060101010101" pitchFamily="49" charset="-122"/>
                <a:ea typeface="SimHei" panose="02010609060101010101" pitchFamily="49" charset="-122"/>
              </a:rPr>
              <a:t>          是因着行为，不仅是因着信心。</a:t>
            </a:r>
            <a:r>
              <a:rPr lang="en-US" altLang="zh-CN" sz="3200" b="1" dirty="0">
                <a:latin typeface="SimHei" panose="02010609060101010101" pitchFamily="49" charset="-122"/>
                <a:ea typeface="SimHei" panose="02010609060101010101" pitchFamily="49" charset="-122"/>
              </a:rPr>
              <a:t>25  </a:t>
            </a:r>
            <a:r>
              <a:rPr lang="zh-CN" altLang="en-US" sz="3200" b="1" dirty="0">
                <a:latin typeface="SimHei" panose="02010609060101010101" pitchFamily="49" charset="-122"/>
                <a:ea typeface="SimHei" panose="02010609060101010101" pitchFamily="49" charset="-122"/>
              </a:rPr>
              <a:t>照样，妓女喇合接待了探子，又从另一条路把他们送走，不也是因行为</a:t>
            </a:r>
            <a:r>
              <a:rPr lang="zh-CN" altLang="en-US" sz="3200" b="1" dirty="0">
                <a:solidFill>
                  <a:srgbClr val="FFFF00"/>
                </a:solidFill>
                <a:latin typeface="SimHei" panose="02010609060101010101" pitchFamily="49" charset="-122"/>
                <a:ea typeface="SimHei" panose="02010609060101010101" pitchFamily="49" charset="-122"/>
              </a:rPr>
              <a:t>称义</a:t>
            </a:r>
            <a:r>
              <a:rPr lang="zh-CN" altLang="en-US" sz="3200" b="1" dirty="0">
                <a:latin typeface="SimHei" panose="02010609060101010101" pitchFamily="49" charset="-122"/>
                <a:ea typeface="SimHei" panose="02010609060101010101" pitchFamily="49" charset="-122"/>
              </a:rPr>
              <a:t>        吗？</a:t>
            </a:r>
            <a:r>
              <a:rPr lang="en-US" altLang="zh-CN" sz="3200" b="1" dirty="0">
                <a:latin typeface="SimHei" panose="02010609060101010101" pitchFamily="49" charset="-122"/>
                <a:ea typeface="SimHei" panose="02010609060101010101" pitchFamily="49" charset="-122"/>
              </a:rPr>
              <a:t>26  </a:t>
            </a:r>
            <a:r>
              <a:rPr lang="zh-CN" altLang="en-US" sz="3200" b="1" dirty="0">
                <a:latin typeface="SimHei" panose="02010609060101010101" pitchFamily="49" charset="-122"/>
                <a:ea typeface="SimHei" panose="02010609060101010101" pitchFamily="49" charset="-122"/>
              </a:rPr>
              <a:t>身体没有灵魂是死的，照样，信心没有行为也是死的。</a:t>
            </a:r>
          </a:p>
        </p:txBody>
      </p:sp>
      <p:sp>
        <p:nvSpPr>
          <p:cNvPr id="4" name="TextBox 3">
            <a:extLst>
              <a:ext uri="{FF2B5EF4-FFF2-40B4-BE49-F238E27FC236}">
                <a16:creationId xmlns:a16="http://schemas.microsoft.com/office/drawing/2014/main" id="{0B428462-13B0-25D4-A64F-C4816F61AC60}"/>
              </a:ext>
            </a:extLst>
          </p:cNvPr>
          <p:cNvSpPr txBox="1"/>
          <p:nvPr/>
        </p:nvSpPr>
        <p:spPr>
          <a:xfrm>
            <a:off x="51868" y="4959652"/>
            <a:ext cx="12088265" cy="830997"/>
          </a:xfrm>
          <a:prstGeom prst="rect">
            <a:avLst/>
          </a:prstGeom>
          <a:noFill/>
        </p:spPr>
        <p:txBody>
          <a:bodyPr wrap="square">
            <a:spAutoFit/>
          </a:bodyPr>
          <a:lstStyle/>
          <a:p>
            <a:r>
              <a:rPr lang="en-US" sz="1600" b="1" dirty="0"/>
              <a:t>24.You see that a person is </a:t>
            </a:r>
            <a:r>
              <a:rPr lang="en-US" sz="1600" b="1" dirty="0">
                <a:solidFill>
                  <a:srgbClr val="FFFF00"/>
                </a:solidFill>
              </a:rPr>
              <a:t>justified</a:t>
            </a:r>
            <a:r>
              <a:rPr lang="en-US" sz="1600" b="1" dirty="0"/>
              <a:t> by works and not by faith alone.25.And in the same way was not also Rahab the prostitute </a:t>
            </a:r>
            <a:r>
              <a:rPr lang="en-US" sz="1600" b="1" dirty="0">
                <a:solidFill>
                  <a:srgbClr val="FFFF00"/>
                </a:solidFill>
              </a:rPr>
              <a:t>justified</a:t>
            </a:r>
            <a:r>
              <a:rPr lang="en-US" sz="1600" b="1" dirty="0"/>
              <a:t> by works when she received the messengers and sent them out by another way?26.For as the body apart from the spirit is dead, so also faith apart from works is dead.</a:t>
            </a:r>
          </a:p>
        </p:txBody>
      </p:sp>
      <p:pic>
        <p:nvPicPr>
          <p:cNvPr id="3" name="Picture 2">
            <a:extLst>
              <a:ext uri="{FF2B5EF4-FFF2-40B4-BE49-F238E27FC236}">
                <a16:creationId xmlns:a16="http://schemas.microsoft.com/office/drawing/2014/main" id="{EB404AA6-3BF2-3CB2-C005-ED03ED8444D0}"/>
              </a:ext>
            </a:extLst>
          </p:cNvPr>
          <p:cNvPicPr>
            <a:picLocks noChangeAspect="1"/>
          </p:cNvPicPr>
          <p:nvPr/>
        </p:nvPicPr>
        <p:blipFill>
          <a:blip r:embed="rId3"/>
          <a:stretch>
            <a:fillRect/>
          </a:stretch>
        </p:blipFill>
        <p:spPr>
          <a:xfrm>
            <a:off x="3164672" y="1312357"/>
            <a:ext cx="1320800" cy="495300"/>
          </a:xfrm>
          <a:prstGeom prst="rect">
            <a:avLst/>
          </a:prstGeom>
        </p:spPr>
      </p:pic>
      <p:pic>
        <p:nvPicPr>
          <p:cNvPr id="5" name="Picture 4">
            <a:extLst>
              <a:ext uri="{FF2B5EF4-FFF2-40B4-BE49-F238E27FC236}">
                <a16:creationId xmlns:a16="http://schemas.microsoft.com/office/drawing/2014/main" id="{EF3D7C80-EFDA-442B-15CF-A8751DD74B15}"/>
              </a:ext>
            </a:extLst>
          </p:cNvPr>
          <p:cNvPicPr>
            <a:picLocks noChangeAspect="1"/>
          </p:cNvPicPr>
          <p:nvPr/>
        </p:nvPicPr>
        <p:blipFill>
          <a:blip r:embed="rId3"/>
          <a:stretch>
            <a:fillRect/>
          </a:stretch>
        </p:blipFill>
        <p:spPr>
          <a:xfrm>
            <a:off x="1468175" y="2740898"/>
            <a:ext cx="1320800" cy="495300"/>
          </a:xfrm>
          <a:prstGeom prst="rect">
            <a:avLst/>
          </a:prstGeom>
        </p:spPr>
      </p:pic>
    </p:spTree>
    <p:extLst>
      <p:ext uri="{BB962C8B-B14F-4D97-AF65-F5344CB8AC3E}">
        <p14:creationId xmlns:p14="http://schemas.microsoft.com/office/powerpoint/2010/main" val="3545173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F7F90-76A7-3A03-E701-B3F9458014D0}"/>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EE19D47B-CD80-0877-AB8B-E41F8F433FEA}"/>
              </a:ext>
            </a:extLst>
          </p:cNvPr>
          <p:cNvSpPr txBox="1"/>
          <p:nvPr/>
        </p:nvSpPr>
        <p:spPr>
          <a:xfrm>
            <a:off x="51868" y="1101632"/>
            <a:ext cx="12088264" cy="31400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a:t>
            </a:r>
            <a:r>
              <a:rPr lang="zh-CN" altLang="en-US" sz="3200" b="1" dirty="0">
                <a:latin typeface="SimHei" panose="02010609060101010101" pitchFamily="49" charset="-122"/>
                <a:ea typeface="SimHei" panose="02010609060101010101" pitchFamily="49" charset="-122"/>
              </a:rPr>
              <a:t> 应用时不可脱离书信的写作背景。</a:t>
            </a:r>
          </a:p>
          <a:p>
            <a:pPr>
              <a:lnSpc>
                <a:spcPct val="150000"/>
              </a:lnSpc>
            </a:pPr>
            <a:r>
              <a:rPr lang="en-US" altLang="zh-CN" b="1" dirty="0">
                <a:latin typeface="SimHei" panose="02010609060101010101" pitchFamily="49" charset="-122"/>
                <a:ea typeface="SimHei" panose="02010609060101010101" pitchFamily="49" charset="-122"/>
              </a:rPr>
              <a:t>Application must remain grounded in the original context of the epistle.</a:t>
            </a:r>
          </a:p>
          <a:p>
            <a:pPr>
              <a:lnSpc>
                <a:spcPct val="150000"/>
              </a:lnSpc>
            </a:pPr>
            <a:endParaRPr lang="zh-CN" altLang="en-US" b="1" dirty="0">
              <a:latin typeface="SimHei" panose="02010609060101010101" pitchFamily="49" charset="-122"/>
              <a:ea typeface="SimHei" panose="02010609060101010101" pitchFamily="49" charset="-122"/>
            </a:endParaRPr>
          </a:p>
          <a:p>
            <a:pPr>
              <a:lnSpc>
                <a:spcPct val="150000"/>
              </a:lnSpc>
            </a:pPr>
            <a:r>
              <a:rPr lang="en-US" altLang="zh-CN" sz="3200" b="1" dirty="0">
                <a:latin typeface="SimHei" panose="02010609060101010101" pitchFamily="49" charset="-122"/>
                <a:ea typeface="SimHei" panose="02010609060101010101" pitchFamily="49" charset="-122"/>
              </a:rPr>
              <a:t>• </a:t>
            </a:r>
            <a:r>
              <a:rPr lang="zh-CN" altLang="en-US" sz="3200" b="1" dirty="0">
                <a:latin typeface="SimHei" panose="02010609060101010101" pitchFamily="49" charset="-122"/>
                <a:ea typeface="SimHei" panose="02010609060101010101" pitchFamily="49" charset="-122"/>
              </a:rPr>
              <a:t>应用时也要考虑是否属于对等情况。</a:t>
            </a:r>
          </a:p>
          <a:p>
            <a:pPr>
              <a:lnSpc>
                <a:spcPct val="150000"/>
              </a:lnSpc>
            </a:pPr>
            <a:r>
              <a:rPr lang="en-US" altLang="zh-CN" b="1" dirty="0">
                <a:latin typeface="SimHei" panose="02010609060101010101" pitchFamily="49" charset="-122"/>
                <a:ea typeface="SimHei" panose="02010609060101010101" pitchFamily="49" charset="-122"/>
              </a:rPr>
              <a:t>Application must also take into account whether the contemporary situation is analogous to the original context.</a:t>
            </a:r>
            <a:endParaRPr lang="zh-CN" altLang="en-US" b="1" dirty="0">
              <a:latin typeface="SimHei" panose="02010609060101010101" pitchFamily="49" charset="-122"/>
              <a:ea typeface="SimHei" panose="02010609060101010101" pitchFamily="49" charset="-122"/>
            </a:endParaRPr>
          </a:p>
        </p:txBody>
      </p:sp>
    </p:spTree>
    <p:extLst>
      <p:ext uri="{BB962C8B-B14F-4D97-AF65-F5344CB8AC3E}">
        <p14:creationId xmlns:p14="http://schemas.microsoft.com/office/powerpoint/2010/main" val="1133502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58991-A91D-177D-8959-9D1E1B7500B3}"/>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693DB512-010F-CD5F-9A03-A44AD05E2CA9}"/>
              </a:ext>
            </a:extLst>
          </p:cNvPr>
          <p:cNvSpPr txBox="1"/>
          <p:nvPr/>
        </p:nvSpPr>
        <p:spPr>
          <a:xfrm>
            <a:off x="103736" y="187232"/>
            <a:ext cx="12088264" cy="44889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zh-CN" altLang="en-US" sz="2800" b="1" dirty="0">
                <a:latin typeface="SimHei" panose="02010609060101010101" pitchFamily="49" charset="-122"/>
                <a:ea typeface="SimHei" panose="02010609060101010101" pitchFamily="49" charset="-122"/>
              </a:rPr>
              <a:t>雅</a:t>
            </a:r>
            <a:r>
              <a:rPr lang="en-US" altLang="zh-CN" sz="2800" b="1" dirty="0">
                <a:latin typeface="SimHei" panose="02010609060101010101" pitchFamily="49" charset="-122"/>
                <a:ea typeface="SimHei" panose="02010609060101010101" pitchFamily="49" charset="-122"/>
              </a:rPr>
              <a:t>1:22 </a:t>
            </a:r>
            <a:r>
              <a:rPr lang="zh-CN" altLang="en-US" sz="2800" b="1" dirty="0">
                <a:latin typeface="SimHei" panose="02010609060101010101" pitchFamily="49" charset="-122"/>
                <a:ea typeface="SimHei" panose="02010609060101010101" pitchFamily="49" charset="-122"/>
              </a:rPr>
              <a:t>你们应该作行道的人，</a:t>
            </a:r>
            <a:r>
              <a:rPr lang="zh-CN" altLang="en-US" sz="2800" b="1" dirty="0">
                <a:solidFill>
                  <a:srgbClr val="00EFFF"/>
                </a:solidFill>
                <a:latin typeface="SimHei" panose="02010609060101010101" pitchFamily="49" charset="-122"/>
                <a:ea typeface="SimHei" panose="02010609060101010101" pitchFamily="49" charset="-122"/>
              </a:rPr>
              <a:t>不要单作听道的人，自己欺骗自己</a:t>
            </a:r>
            <a:r>
              <a:rPr lang="zh-CN" altLang="en-US" sz="2800" b="1" dirty="0">
                <a:latin typeface="SimHei" panose="02010609060101010101" pitchFamily="49" charset="-122"/>
                <a:ea typeface="SimHei" panose="02010609060101010101" pitchFamily="49" charset="-122"/>
              </a:rPr>
              <a:t>；</a:t>
            </a:r>
            <a:r>
              <a:rPr lang="en-US" altLang="zh-CN" sz="2800" b="1" dirty="0">
                <a:latin typeface="SimHei" panose="02010609060101010101" pitchFamily="49" charset="-122"/>
                <a:ea typeface="SimHei" panose="02010609060101010101" pitchFamily="49" charset="-122"/>
              </a:rPr>
              <a:t>23 </a:t>
            </a:r>
            <a:r>
              <a:rPr lang="zh-CN" altLang="en-US" sz="2800" b="1" dirty="0">
                <a:latin typeface="SimHei" panose="02010609060101010101" pitchFamily="49" charset="-122"/>
                <a:ea typeface="SimHei" panose="02010609060101010101" pitchFamily="49" charset="-122"/>
              </a:rPr>
              <a:t>因为人若只作听道的人，不作行道的人，他就像一个人对着镜子看自己本来的面貌，</a:t>
            </a:r>
            <a:r>
              <a:rPr lang="en-US" altLang="zh-CN" sz="2800" b="1" dirty="0">
                <a:latin typeface="SimHei" panose="02010609060101010101" pitchFamily="49" charset="-122"/>
                <a:ea typeface="SimHei" panose="02010609060101010101" pitchFamily="49" charset="-122"/>
              </a:rPr>
              <a:t>24 </a:t>
            </a:r>
            <a:r>
              <a:rPr lang="zh-CN" altLang="en-US" sz="2800" b="1" dirty="0">
                <a:latin typeface="SimHei" panose="02010609060101010101" pitchFamily="49" charset="-122"/>
                <a:ea typeface="SimHei" panose="02010609060101010101" pitchFamily="49" charset="-122"/>
              </a:rPr>
              <a:t>看过走开以后，马上就忘记自己的样子。</a:t>
            </a:r>
            <a:r>
              <a:rPr lang="en-US" altLang="zh-CN" sz="2800" b="1" dirty="0">
                <a:latin typeface="SimHei" panose="02010609060101010101" pitchFamily="49" charset="-122"/>
                <a:ea typeface="SimHei" panose="02010609060101010101" pitchFamily="49" charset="-122"/>
              </a:rPr>
              <a:t>25  </a:t>
            </a:r>
            <a:r>
              <a:rPr lang="zh-CN" altLang="en-US" sz="2800" b="1" dirty="0">
                <a:latin typeface="SimHei" panose="02010609060101010101" pitchFamily="49" charset="-122"/>
                <a:ea typeface="SimHei" panose="02010609060101010101" pitchFamily="49" charset="-122"/>
              </a:rPr>
              <a:t>唯有详细察看那使人自由的全备的律法，并且时常遵守的人，他不是听了就忘记，而是实行出来，就必因自己所作的蒙福。</a:t>
            </a:r>
            <a:r>
              <a:rPr lang="en-US" altLang="zh-CN" sz="2800" b="1" dirty="0">
                <a:latin typeface="SimHei" panose="02010609060101010101" pitchFamily="49" charset="-122"/>
                <a:ea typeface="SimHei" panose="02010609060101010101" pitchFamily="49" charset="-122"/>
              </a:rPr>
              <a:t>26 </a:t>
            </a:r>
            <a:r>
              <a:rPr lang="zh-CN" altLang="en-US" sz="2800" b="1" dirty="0">
                <a:latin typeface="SimHei" panose="02010609060101010101" pitchFamily="49" charset="-122"/>
                <a:ea typeface="SimHei" panose="02010609060101010101" pitchFamily="49" charset="-122"/>
              </a:rPr>
              <a:t>如果有人自以为虔诚，却不约束他的舌头，反而自己欺骗自己，这人的虔诚是没有用的。</a:t>
            </a:r>
            <a:r>
              <a:rPr lang="en-US" altLang="zh-CN" sz="2800" b="1" dirty="0">
                <a:latin typeface="SimHei" panose="02010609060101010101" pitchFamily="49" charset="-122"/>
                <a:ea typeface="SimHei" panose="02010609060101010101" pitchFamily="49" charset="-122"/>
              </a:rPr>
              <a:t>27 </a:t>
            </a:r>
            <a:r>
              <a:rPr lang="zh-CN" altLang="en-US" sz="2800" b="1" dirty="0">
                <a:latin typeface="SimHei" panose="02010609060101010101" pitchFamily="49" charset="-122"/>
                <a:ea typeface="SimHei" panose="02010609060101010101" pitchFamily="49" charset="-122"/>
              </a:rPr>
              <a:t>在父上帝看来，</a:t>
            </a:r>
            <a:r>
              <a:rPr lang="zh-CN" altLang="en-US" sz="2800" b="1" dirty="0">
                <a:solidFill>
                  <a:srgbClr val="B4FF6A"/>
                </a:solidFill>
                <a:latin typeface="SimHei" panose="02010609060101010101" pitchFamily="49" charset="-122"/>
                <a:ea typeface="SimHei" panose="02010609060101010101" pitchFamily="49" charset="-122"/>
              </a:rPr>
              <a:t>纯洁无玷污的虔诚</a:t>
            </a:r>
            <a:r>
              <a:rPr lang="zh-CN" altLang="en-US" sz="2800" b="1" dirty="0">
                <a:latin typeface="SimHei" panose="02010609060101010101" pitchFamily="49" charset="-122"/>
                <a:ea typeface="SimHei" panose="02010609060101010101" pitchFamily="49" charset="-122"/>
              </a:rPr>
              <a:t>，就是照顾患难中的孤儿寡妇，并且保守自己不被世俗所污染。</a:t>
            </a:r>
          </a:p>
        </p:txBody>
      </p:sp>
      <p:sp>
        <p:nvSpPr>
          <p:cNvPr id="4" name="TextBox 3">
            <a:extLst>
              <a:ext uri="{FF2B5EF4-FFF2-40B4-BE49-F238E27FC236}">
                <a16:creationId xmlns:a16="http://schemas.microsoft.com/office/drawing/2014/main" id="{6D1CFAF4-F467-E046-0F9B-9B28AB421048}"/>
              </a:ext>
            </a:extLst>
          </p:cNvPr>
          <p:cNvSpPr txBox="1"/>
          <p:nvPr/>
        </p:nvSpPr>
        <p:spPr>
          <a:xfrm>
            <a:off x="51867" y="5039552"/>
            <a:ext cx="12088265" cy="1815882"/>
          </a:xfrm>
          <a:prstGeom prst="rect">
            <a:avLst/>
          </a:prstGeom>
          <a:noFill/>
        </p:spPr>
        <p:txBody>
          <a:bodyPr wrap="square">
            <a:spAutoFit/>
          </a:bodyPr>
          <a:lstStyle/>
          <a:p>
            <a:r>
              <a:rPr lang="en-US" sz="1600" b="1" dirty="0"/>
              <a:t>James 1:22.But be doers of the word, </a:t>
            </a:r>
            <a:r>
              <a:rPr lang="en-US" sz="1600" b="1" dirty="0">
                <a:solidFill>
                  <a:srgbClr val="00EFFF"/>
                </a:solidFill>
              </a:rPr>
              <a:t>and not hearers only, deceiving yourselves</a:t>
            </a:r>
            <a:r>
              <a:rPr lang="en-US" sz="1600" b="1" dirty="0"/>
              <a:t>.23.For if anyone is a hearer of the word and not a doer, he is like a man who looks intently at his natural face in a mirror.24.For he looks at himself and goes away and at once forgets what he was like.25.But the one who looks into the perfect law, the law of liberty, and perseveres, being no hearer who forgets but a doer who acts, he will be blessed in his doing.26.If anyone thinks he is religious and does not bridle his tongue but deceives his heart, this person's religion is worthless.27.</a:t>
            </a:r>
            <a:r>
              <a:rPr lang="en-US" sz="1600" b="1" dirty="0">
                <a:solidFill>
                  <a:srgbClr val="B4FF6A"/>
                </a:solidFill>
              </a:rPr>
              <a:t>Religion that is pure and undefiled</a:t>
            </a:r>
            <a:r>
              <a:rPr lang="en-US" sz="1600" b="1" dirty="0"/>
              <a:t> before God the Father is this: to visit orphans and widows in their affliction, and to keep oneself unstained from the world.</a:t>
            </a:r>
          </a:p>
        </p:txBody>
      </p:sp>
    </p:spTree>
    <p:extLst>
      <p:ext uri="{BB962C8B-B14F-4D97-AF65-F5344CB8AC3E}">
        <p14:creationId xmlns:p14="http://schemas.microsoft.com/office/powerpoint/2010/main" val="3704803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A994F049-DCD7-C468-03D2-498A5195BA55}"/>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137F7BBC-E223-4F76-1CFB-6ACFF825CA75}"/>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CFF99243-009D-AACD-5BE4-BC09FDD31FD4}"/>
              </a:ext>
            </a:extLst>
          </p:cNvPr>
          <p:cNvSpPr txBox="1">
            <a:spLocks noGrp="1"/>
          </p:cNvSpPr>
          <p:nvPr>
            <p:ph type="title"/>
          </p:nvPr>
        </p:nvSpPr>
        <p:spPr>
          <a:xfrm>
            <a:off x="666105" y="3432326"/>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两种基督徒：</a:t>
            </a:r>
            <a:br>
              <a:rPr lang="en-US" altLang="zh-CN" sz="6000" b="1" dirty="0">
                <a:effectLst/>
              </a:rPr>
            </a:br>
            <a:r>
              <a:rPr lang="zh-CN" altLang="en-US" sz="6000" b="1" dirty="0">
                <a:effectLst/>
              </a:rPr>
              <a:t>单单听道 </a:t>
            </a:r>
            <a:r>
              <a:rPr lang="en-US" altLang="zh-CN" sz="6000" b="1" dirty="0">
                <a:effectLst/>
              </a:rPr>
              <a:t>vs </a:t>
            </a:r>
            <a:r>
              <a:rPr lang="zh-CN" altLang="en-US" sz="6000" b="1" dirty="0">
                <a:effectLst/>
              </a:rPr>
              <a:t>愿意行道</a:t>
            </a:r>
            <a:br>
              <a:rPr lang="zh-CN" altLang="en-US" sz="4000" b="1" dirty="0">
                <a:effectLst/>
              </a:rPr>
            </a:b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234B9CCA-1254-FACC-350D-CC37EC1D2B09}"/>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1</a:t>
            </a:r>
            <a:endParaRPr lang="en" dirty="0"/>
          </a:p>
        </p:txBody>
      </p:sp>
      <p:sp>
        <p:nvSpPr>
          <p:cNvPr id="980" name="Google Shape;980;p44">
            <a:extLst>
              <a:ext uri="{FF2B5EF4-FFF2-40B4-BE49-F238E27FC236}">
                <a16:creationId xmlns:a16="http://schemas.microsoft.com/office/drawing/2014/main" id="{13B2D319-2479-D814-24CC-EB7F8D03A41D}"/>
              </a:ext>
            </a:extLst>
          </p:cNvPr>
          <p:cNvSpPr txBox="1">
            <a:spLocks noGrp="1"/>
          </p:cNvSpPr>
          <p:nvPr>
            <p:ph type="subTitle" idx="1"/>
          </p:nvPr>
        </p:nvSpPr>
        <p:spPr>
          <a:xfrm>
            <a:off x="532072" y="5048292"/>
            <a:ext cx="11127854" cy="1282748"/>
          </a:xfrm>
          <a:prstGeom prst="rect">
            <a:avLst/>
          </a:prstGeom>
        </p:spPr>
        <p:txBody>
          <a:bodyPr spcFirstLastPara="1" wrap="square" lIns="121900" tIns="121900" rIns="121900" bIns="121900" anchor="ctr" anchorCtr="0">
            <a:noAutofit/>
          </a:bodyPr>
          <a:lstStyle/>
          <a:p>
            <a:r>
              <a:rPr lang="en-US" dirty="0"/>
              <a:t>Two Types of Christians: Those Who Merely Hear the Word vs. Those Who Are Willing to Do the Word</a:t>
            </a:r>
          </a:p>
        </p:txBody>
      </p:sp>
    </p:spTree>
    <p:extLst>
      <p:ext uri="{BB962C8B-B14F-4D97-AF65-F5344CB8AC3E}">
        <p14:creationId xmlns:p14="http://schemas.microsoft.com/office/powerpoint/2010/main" val="3933409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240D5C5F-CB53-EB75-56B2-8461604485B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C92DD6FE-E731-D722-FDB6-88846050B849}"/>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FFB560FD-6E96-5904-4977-71346918701B}"/>
              </a:ext>
            </a:extLst>
          </p:cNvPr>
          <p:cNvSpPr txBox="1">
            <a:spLocks noGrp="1"/>
          </p:cNvSpPr>
          <p:nvPr>
            <p:ph type="title"/>
          </p:nvPr>
        </p:nvSpPr>
        <p:spPr>
          <a:xfrm>
            <a:off x="457199" y="3429000"/>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不行道、缺乏怜悯的信心是死的。</a:t>
            </a:r>
            <a:endParaRPr lang="zh-CN" altLang="en-US" sz="18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0A97C02B-CEAF-DF40-AB45-935C420FB74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2</a:t>
            </a:r>
            <a:endParaRPr lang="en" dirty="0"/>
          </a:p>
        </p:txBody>
      </p:sp>
      <p:sp>
        <p:nvSpPr>
          <p:cNvPr id="980" name="Google Shape;980;p44">
            <a:extLst>
              <a:ext uri="{FF2B5EF4-FFF2-40B4-BE49-F238E27FC236}">
                <a16:creationId xmlns:a16="http://schemas.microsoft.com/office/drawing/2014/main" id="{CED7E73C-2C5D-2C1B-5326-74287339841D}"/>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Faith that does not obey the Word, as evidenced by a lack of mercy, is dead.</a:t>
            </a:r>
          </a:p>
        </p:txBody>
      </p:sp>
    </p:spTree>
    <p:extLst>
      <p:ext uri="{BB962C8B-B14F-4D97-AF65-F5344CB8AC3E}">
        <p14:creationId xmlns:p14="http://schemas.microsoft.com/office/powerpoint/2010/main" val="3843985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11756-EEB8-2973-D03E-1FA50831F778}"/>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A51CBD74-DC0F-9DD0-C06B-B386DBBF0C93}"/>
              </a:ext>
            </a:extLst>
          </p:cNvPr>
          <p:cNvSpPr txBox="1"/>
          <p:nvPr/>
        </p:nvSpPr>
        <p:spPr>
          <a:xfrm>
            <a:off x="103736" y="565604"/>
            <a:ext cx="12088264" cy="4090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zh-CN" altLang="en-US" sz="3600" b="1" dirty="0">
                <a:latin typeface="SimHei" panose="02010609060101010101" pitchFamily="49" charset="-122"/>
                <a:ea typeface="SimHei" panose="02010609060101010101" pitchFamily="49" charset="-122"/>
              </a:rPr>
              <a:t>雅 </a:t>
            </a:r>
            <a:r>
              <a:rPr lang="en-US" altLang="zh-CN" sz="3600" b="1" dirty="0">
                <a:latin typeface="SimHei" panose="02010609060101010101" pitchFamily="49" charset="-122"/>
                <a:ea typeface="SimHei" panose="02010609060101010101" pitchFamily="49" charset="-122"/>
              </a:rPr>
              <a:t>2:14 </a:t>
            </a:r>
            <a:r>
              <a:rPr lang="zh-CN" altLang="en-US" sz="3600" b="1" dirty="0">
                <a:latin typeface="SimHei" panose="02010609060101010101" pitchFamily="49" charset="-122"/>
                <a:ea typeface="SimHei" panose="02010609060101010101" pitchFamily="49" charset="-122"/>
              </a:rPr>
              <a:t>我的弟兄们，人若说他有信心，却没有行为，有什么益处呢？这信心能救他吗？</a:t>
            </a:r>
            <a:r>
              <a:rPr lang="en-US" altLang="zh-CN" sz="3600" b="1" dirty="0">
                <a:latin typeface="SimHei" panose="02010609060101010101" pitchFamily="49" charset="-122"/>
                <a:ea typeface="SimHei" panose="02010609060101010101" pitchFamily="49" charset="-122"/>
              </a:rPr>
              <a:t>15  </a:t>
            </a:r>
            <a:r>
              <a:rPr lang="zh-CN" altLang="en-US" sz="3600" b="1" dirty="0">
                <a:solidFill>
                  <a:srgbClr val="00EFFF"/>
                </a:solidFill>
                <a:latin typeface="SimHei" panose="02010609060101010101" pitchFamily="49" charset="-122"/>
                <a:ea typeface="SimHei" panose="02010609060101010101" pitchFamily="49" charset="-122"/>
              </a:rPr>
              <a:t>如果有弟兄或姊妹缺衣少食</a:t>
            </a:r>
            <a:r>
              <a:rPr lang="zh-CN" altLang="en-US" sz="3600" b="1" dirty="0">
                <a:latin typeface="SimHei" panose="02010609060101010101" pitchFamily="49" charset="-122"/>
                <a:ea typeface="SimHei" panose="02010609060101010101" pitchFamily="49" charset="-122"/>
              </a:rPr>
              <a:t>，</a:t>
            </a:r>
            <a:r>
              <a:rPr lang="en-US" altLang="zh-CN" sz="3600" b="1" dirty="0">
                <a:latin typeface="SimHei" panose="02010609060101010101" pitchFamily="49" charset="-122"/>
                <a:ea typeface="SimHei" panose="02010609060101010101" pitchFamily="49" charset="-122"/>
              </a:rPr>
              <a:t>16  </a:t>
            </a:r>
            <a:r>
              <a:rPr lang="zh-CN" altLang="en-US" sz="3600" b="1" dirty="0">
                <a:latin typeface="SimHei" panose="02010609060101010101" pitchFamily="49" charset="-122"/>
                <a:ea typeface="SimHei" panose="02010609060101010101" pitchFamily="49" charset="-122"/>
              </a:rPr>
              <a:t>而你们中间有人对他们说：“平平安安地去吧！愿你们穿得暖，吃得饱。”</a:t>
            </a:r>
            <a:r>
              <a:rPr lang="zh-CN" altLang="en-US" sz="3600" b="1" dirty="0">
                <a:solidFill>
                  <a:srgbClr val="00EFFF"/>
                </a:solidFill>
                <a:latin typeface="SimHei" panose="02010609060101010101" pitchFamily="49" charset="-122"/>
                <a:ea typeface="SimHei" panose="02010609060101010101" pitchFamily="49" charset="-122"/>
              </a:rPr>
              <a:t>却不给他们身体所需用的</a:t>
            </a:r>
            <a:r>
              <a:rPr lang="zh-CN" altLang="en-US" sz="3600" b="1" dirty="0">
                <a:latin typeface="SimHei" panose="02010609060101010101" pitchFamily="49" charset="-122"/>
                <a:ea typeface="SimHei" panose="02010609060101010101" pitchFamily="49" charset="-122"/>
              </a:rPr>
              <a:t>，那有什么用处呢？</a:t>
            </a:r>
          </a:p>
        </p:txBody>
      </p:sp>
      <p:sp>
        <p:nvSpPr>
          <p:cNvPr id="4" name="TextBox 3">
            <a:extLst>
              <a:ext uri="{FF2B5EF4-FFF2-40B4-BE49-F238E27FC236}">
                <a16:creationId xmlns:a16="http://schemas.microsoft.com/office/drawing/2014/main" id="{33424A86-405E-C5ED-CCFA-44BB92B0AD47}"/>
              </a:ext>
            </a:extLst>
          </p:cNvPr>
          <p:cNvSpPr txBox="1"/>
          <p:nvPr/>
        </p:nvSpPr>
        <p:spPr>
          <a:xfrm>
            <a:off x="51867" y="5039552"/>
            <a:ext cx="12088265" cy="1200329"/>
          </a:xfrm>
          <a:prstGeom prst="rect">
            <a:avLst/>
          </a:prstGeom>
          <a:noFill/>
        </p:spPr>
        <p:txBody>
          <a:bodyPr wrap="square">
            <a:spAutoFit/>
          </a:bodyPr>
          <a:lstStyle/>
          <a:p>
            <a:r>
              <a:rPr lang="en-US" b="1" dirty="0"/>
              <a:t>James 2:14.What good is it, my brothers, if someone says he has faith but does not have works? Can that faith save him? 15.</a:t>
            </a:r>
            <a:r>
              <a:rPr lang="en-US" b="1" dirty="0">
                <a:solidFill>
                  <a:srgbClr val="00EFFF"/>
                </a:solidFill>
              </a:rPr>
              <a:t>If a brother or sister is poorly clothed and lacking in daily food</a:t>
            </a:r>
            <a:r>
              <a:rPr lang="en-US" b="1" dirty="0"/>
              <a:t>,16.and one of you says to them, "Go in peace, be warmed and filled," </a:t>
            </a:r>
            <a:r>
              <a:rPr lang="en-US" b="1" dirty="0">
                <a:solidFill>
                  <a:srgbClr val="00EFFF"/>
                </a:solidFill>
              </a:rPr>
              <a:t>without giving them the things needed for the body</a:t>
            </a:r>
            <a:r>
              <a:rPr lang="en-US" b="1" dirty="0"/>
              <a:t>, what good is that?</a:t>
            </a:r>
          </a:p>
        </p:txBody>
      </p:sp>
    </p:spTree>
    <p:extLst>
      <p:ext uri="{BB962C8B-B14F-4D97-AF65-F5344CB8AC3E}">
        <p14:creationId xmlns:p14="http://schemas.microsoft.com/office/powerpoint/2010/main" val="2389815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3FFC2-7DE3-8ED5-10E0-F395BD449720}"/>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6AE5C146-A836-AFCB-9DE1-1D77EB21EF3F}"/>
              </a:ext>
            </a:extLst>
          </p:cNvPr>
          <p:cNvSpPr txBox="1"/>
          <p:nvPr/>
        </p:nvSpPr>
        <p:spPr>
          <a:xfrm>
            <a:off x="51867" y="555095"/>
            <a:ext cx="12088264" cy="4090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en-US" altLang="zh-CN" sz="3600" b="1" dirty="0">
                <a:latin typeface="SimHei" panose="02010609060101010101" pitchFamily="49" charset="-122"/>
                <a:ea typeface="SimHei" panose="02010609060101010101" pitchFamily="49" charset="-122"/>
              </a:rPr>
              <a:t>17  </a:t>
            </a:r>
            <a:r>
              <a:rPr lang="zh-CN" altLang="en-US" sz="3600" b="1" dirty="0">
                <a:latin typeface="SimHei" panose="02010609060101010101" pitchFamily="49" charset="-122"/>
                <a:ea typeface="SimHei" panose="02010609060101010101" pitchFamily="49" charset="-122"/>
              </a:rPr>
              <a:t>照样，</a:t>
            </a:r>
            <a:r>
              <a:rPr lang="zh-CN" altLang="en-US" sz="3600" b="1" dirty="0">
                <a:solidFill>
                  <a:srgbClr val="00EFFF"/>
                </a:solidFill>
                <a:latin typeface="SimHei" panose="02010609060101010101" pitchFamily="49" charset="-122"/>
                <a:ea typeface="SimHei" panose="02010609060101010101" pitchFamily="49" charset="-122"/>
              </a:rPr>
              <a:t>如果只有信心，没有行为，这信心就是死的</a:t>
            </a:r>
            <a:r>
              <a:rPr lang="zh-CN" altLang="en-US" sz="3600" b="1" dirty="0">
                <a:latin typeface="SimHei" panose="02010609060101010101" pitchFamily="49" charset="-122"/>
                <a:ea typeface="SimHei" panose="02010609060101010101" pitchFamily="49" charset="-122"/>
              </a:rPr>
              <a:t>。</a:t>
            </a:r>
            <a:r>
              <a:rPr lang="en-US" altLang="zh-CN" sz="3600" b="1" dirty="0">
                <a:latin typeface="SimHei" panose="02010609060101010101" pitchFamily="49" charset="-122"/>
                <a:ea typeface="SimHei" panose="02010609060101010101" pitchFamily="49" charset="-122"/>
              </a:rPr>
              <a:t>18  </a:t>
            </a:r>
            <a:r>
              <a:rPr lang="zh-CN" altLang="en-US" sz="3600" b="1" dirty="0">
                <a:latin typeface="SimHei" panose="02010609060101010101" pitchFamily="49" charset="-122"/>
                <a:ea typeface="SimHei" panose="02010609060101010101" pitchFamily="49" charset="-122"/>
              </a:rPr>
              <a:t>也许有人要说，你有信心，我有行为；请把你没有行为的信心指给我看，我就借着我的行为，把我的信心指给你看。</a:t>
            </a:r>
            <a:r>
              <a:rPr lang="en-US" altLang="zh-CN" sz="3600" b="1" dirty="0">
                <a:latin typeface="SimHei" panose="02010609060101010101" pitchFamily="49" charset="-122"/>
                <a:ea typeface="SimHei" panose="02010609060101010101" pitchFamily="49" charset="-122"/>
              </a:rPr>
              <a:t>19  </a:t>
            </a:r>
            <a:r>
              <a:rPr lang="zh-CN" altLang="en-US" sz="3600" b="1" dirty="0">
                <a:latin typeface="SimHei" panose="02010609060101010101" pitchFamily="49" charset="-122"/>
                <a:ea typeface="SimHei" panose="02010609060101010101" pitchFamily="49" charset="-122"/>
              </a:rPr>
              <a:t>你信上帝只有一位，你信的不错；就连鬼魔也信，却是战兢。</a:t>
            </a:r>
            <a:r>
              <a:rPr lang="en-US" altLang="zh-CN" sz="3600" b="1" dirty="0">
                <a:latin typeface="SimHei" panose="02010609060101010101" pitchFamily="49" charset="-122"/>
                <a:ea typeface="SimHei" panose="02010609060101010101" pitchFamily="49" charset="-122"/>
              </a:rPr>
              <a:t>20 </a:t>
            </a:r>
            <a:r>
              <a:rPr lang="zh-CN" altLang="en-US" sz="3600" b="1" dirty="0">
                <a:latin typeface="SimHei" panose="02010609060101010101" pitchFamily="49" charset="-122"/>
                <a:ea typeface="SimHei" panose="02010609060101010101" pitchFamily="49" charset="-122"/>
              </a:rPr>
              <a:t>愚昧的人哪，你愿意知道没有行为的信心是没有用的吗？</a:t>
            </a:r>
          </a:p>
        </p:txBody>
      </p:sp>
      <p:sp>
        <p:nvSpPr>
          <p:cNvPr id="4" name="TextBox 3">
            <a:extLst>
              <a:ext uri="{FF2B5EF4-FFF2-40B4-BE49-F238E27FC236}">
                <a16:creationId xmlns:a16="http://schemas.microsoft.com/office/drawing/2014/main" id="{BC0D7D72-9F42-DDE6-6F3F-ADF5561A614E}"/>
              </a:ext>
            </a:extLst>
          </p:cNvPr>
          <p:cNvSpPr txBox="1"/>
          <p:nvPr/>
        </p:nvSpPr>
        <p:spPr>
          <a:xfrm>
            <a:off x="0" y="5069697"/>
            <a:ext cx="12088265" cy="1077218"/>
          </a:xfrm>
          <a:prstGeom prst="rect">
            <a:avLst/>
          </a:prstGeom>
          <a:noFill/>
        </p:spPr>
        <p:txBody>
          <a:bodyPr wrap="square">
            <a:spAutoFit/>
          </a:bodyPr>
          <a:lstStyle/>
          <a:p>
            <a:r>
              <a:rPr lang="en-US" sz="1600" b="1" dirty="0"/>
              <a:t>17.So also </a:t>
            </a:r>
            <a:r>
              <a:rPr lang="en-US" sz="1600" b="1" dirty="0">
                <a:solidFill>
                  <a:srgbClr val="00EFFF"/>
                </a:solidFill>
              </a:rPr>
              <a:t>faith by itself, if it does not have works, is dead</a:t>
            </a:r>
            <a:r>
              <a:rPr lang="en-US" sz="1600" b="1" dirty="0"/>
              <a:t>.18.But someone will say, "You have faith and I have works." Show me your faith apart from your works, and I will show you my faith by my works.19.You believe that God is one; you do well. Even the demons believe—and shudder! 20.Do you want to be shown, you foolish person, that faith apart from works is useless? </a:t>
            </a:r>
          </a:p>
        </p:txBody>
      </p:sp>
    </p:spTree>
    <p:extLst>
      <p:ext uri="{BB962C8B-B14F-4D97-AF65-F5344CB8AC3E}">
        <p14:creationId xmlns:p14="http://schemas.microsoft.com/office/powerpoint/2010/main" val="2595637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68BB8390-4E40-40DF-8AEB-8F6D93966F9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6A736CF-256F-B804-585F-C5DD4EED455C}"/>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0D556758-009A-46A2-6ECE-280E41A6DBD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600" b="1" dirty="0">
                <a:effectLst/>
              </a:rPr>
              <a:t>信心必生出行为</a:t>
            </a:r>
            <a:endParaRPr lang="zh-CN" altLang="en-US" sz="16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8CEAFF6D-846E-2BF5-AE2E-A334225FDCC4}"/>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3</a:t>
            </a:r>
            <a:endParaRPr lang="en" dirty="0"/>
          </a:p>
        </p:txBody>
      </p:sp>
      <p:sp>
        <p:nvSpPr>
          <p:cNvPr id="980" name="Google Shape;980;p44">
            <a:extLst>
              <a:ext uri="{FF2B5EF4-FFF2-40B4-BE49-F238E27FC236}">
                <a16:creationId xmlns:a16="http://schemas.microsoft.com/office/drawing/2014/main" id="{40A01278-A7E8-CB21-EB3A-03C796078CA6}"/>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Faith Produces Works.</a:t>
            </a:r>
          </a:p>
        </p:txBody>
      </p:sp>
    </p:spTree>
    <p:extLst>
      <p:ext uri="{BB962C8B-B14F-4D97-AF65-F5344CB8AC3E}">
        <p14:creationId xmlns:p14="http://schemas.microsoft.com/office/powerpoint/2010/main" val="3613767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E01A7-78DD-C4DA-A449-F33FB4FC42D2}"/>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97470083-ED85-7BBD-534D-8E4708008EF0}"/>
              </a:ext>
            </a:extLst>
          </p:cNvPr>
          <p:cNvSpPr txBox="1"/>
          <p:nvPr/>
        </p:nvSpPr>
        <p:spPr>
          <a:xfrm>
            <a:off x="51868" y="1101632"/>
            <a:ext cx="12088264" cy="29048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21  </a:t>
            </a:r>
            <a:r>
              <a:rPr lang="zh-CN" altLang="en-US" sz="3200" b="1" dirty="0">
                <a:latin typeface="SimHei" panose="02010609060101010101" pitchFamily="49" charset="-122"/>
                <a:ea typeface="SimHei" panose="02010609060101010101" pitchFamily="49" charset="-122"/>
              </a:rPr>
              <a:t>我们的祖先亚伯拉罕，把他的儿子以撒献在祭坛上，</a:t>
            </a:r>
            <a:r>
              <a:rPr lang="zh-CN" altLang="en-US" sz="3200" b="1" dirty="0">
                <a:solidFill>
                  <a:srgbClr val="00EFFF"/>
                </a:solidFill>
                <a:latin typeface="SimHei" panose="02010609060101010101" pitchFamily="49" charset="-122"/>
                <a:ea typeface="SimHei" panose="02010609060101010101" pitchFamily="49" charset="-122"/>
              </a:rPr>
              <a:t>不是因行为</a:t>
            </a:r>
            <a:r>
              <a:rPr lang="zh-CN" altLang="en-US" sz="3200" b="1" dirty="0">
                <a:solidFill>
                  <a:srgbClr val="FFFF00"/>
                </a:solidFill>
                <a:latin typeface="SimHei" panose="02010609060101010101" pitchFamily="49" charset="-122"/>
                <a:ea typeface="SimHei" panose="02010609060101010101" pitchFamily="49" charset="-122"/>
              </a:rPr>
              <a:t>称义</a:t>
            </a:r>
            <a:r>
              <a:rPr lang="zh-CN" altLang="en-US" sz="3200" b="1" dirty="0">
                <a:latin typeface="SimHei" panose="02010609060101010101" pitchFamily="49" charset="-122"/>
                <a:ea typeface="SimHei" panose="02010609060101010101" pitchFamily="49" charset="-122"/>
              </a:rPr>
              <a:t>         吗？</a:t>
            </a:r>
            <a:r>
              <a:rPr lang="en-US" altLang="zh-CN" sz="3200" b="1" dirty="0">
                <a:latin typeface="SimHei" panose="02010609060101010101" pitchFamily="49" charset="-122"/>
                <a:ea typeface="SimHei" panose="02010609060101010101" pitchFamily="49" charset="-122"/>
              </a:rPr>
              <a:t>22  </a:t>
            </a:r>
            <a:r>
              <a:rPr lang="zh-CN" altLang="en-US" sz="3200" b="1" dirty="0">
                <a:latin typeface="SimHei" panose="02010609060101010101" pitchFamily="49" charset="-122"/>
                <a:ea typeface="SimHei" panose="02010609060101010101" pitchFamily="49" charset="-122"/>
              </a:rPr>
              <a:t>你看，他的信心与行为是一致的，信心就因着行为得到完全了；</a:t>
            </a:r>
            <a:r>
              <a:rPr lang="en-US" altLang="zh-CN" sz="3200" b="1" dirty="0">
                <a:latin typeface="SimHei" panose="02010609060101010101" pitchFamily="49" charset="-122"/>
                <a:ea typeface="SimHei" panose="02010609060101010101" pitchFamily="49" charset="-122"/>
              </a:rPr>
              <a:t>23  </a:t>
            </a:r>
            <a:r>
              <a:rPr lang="zh-CN" altLang="en-US" sz="3200" b="1" dirty="0">
                <a:latin typeface="SimHei" panose="02010609060101010101" pitchFamily="49" charset="-122"/>
                <a:ea typeface="SimHei" panose="02010609060101010101" pitchFamily="49" charset="-122"/>
              </a:rPr>
              <a:t>这正应验了经上所说的：“亚伯拉罕信上帝，这就算为他的义。”他也被称为上帝的朋友。</a:t>
            </a:r>
          </a:p>
        </p:txBody>
      </p:sp>
      <p:sp>
        <p:nvSpPr>
          <p:cNvPr id="4" name="TextBox 3">
            <a:extLst>
              <a:ext uri="{FF2B5EF4-FFF2-40B4-BE49-F238E27FC236}">
                <a16:creationId xmlns:a16="http://schemas.microsoft.com/office/drawing/2014/main" id="{EED18785-5CE5-34AE-84DD-2B3BFD8C758E}"/>
              </a:ext>
            </a:extLst>
          </p:cNvPr>
          <p:cNvSpPr txBox="1"/>
          <p:nvPr/>
        </p:nvSpPr>
        <p:spPr>
          <a:xfrm>
            <a:off x="51868" y="4959652"/>
            <a:ext cx="12088265" cy="830997"/>
          </a:xfrm>
          <a:prstGeom prst="rect">
            <a:avLst/>
          </a:prstGeom>
          <a:noFill/>
        </p:spPr>
        <p:txBody>
          <a:bodyPr wrap="square">
            <a:spAutoFit/>
          </a:bodyPr>
          <a:lstStyle/>
          <a:p>
            <a:r>
              <a:rPr lang="en-US" sz="1600" b="1" dirty="0"/>
              <a:t>21.Was not Abraham our father </a:t>
            </a:r>
            <a:r>
              <a:rPr lang="en-US" sz="1600" b="1" dirty="0">
                <a:solidFill>
                  <a:srgbClr val="FFFF00"/>
                </a:solidFill>
              </a:rPr>
              <a:t>justified</a:t>
            </a:r>
            <a:r>
              <a:rPr lang="en-US" sz="1600" b="1" dirty="0"/>
              <a:t> </a:t>
            </a:r>
            <a:r>
              <a:rPr lang="en-US" sz="1600" b="1" dirty="0">
                <a:solidFill>
                  <a:srgbClr val="00EFFF"/>
                </a:solidFill>
              </a:rPr>
              <a:t>by works </a:t>
            </a:r>
            <a:r>
              <a:rPr lang="en-US" sz="1600" b="1" dirty="0"/>
              <a:t>when he offered up his son Isaac on the altar?22.You see that faith was active along with his works, and faith was completed by his works;23.and the Scripture was fulfilled that says, "Abraham believed God, and it was counted to him as righteousness"—and he was called a friend of God.</a:t>
            </a:r>
          </a:p>
        </p:txBody>
      </p:sp>
      <p:pic>
        <p:nvPicPr>
          <p:cNvPr id="3" name="Picture 2">
            <a:extLst>
              <a:ext uri="{FF2B5EF4-FFF2-40B4-BE49-F238E27FC236}">
                <a16:creationId xmlns:a16="http://schemas.microsoft.com/office/drawing/2014/main" id="{C1818D83-D2BC-CD9E-CF90-1E18CA0C77FF}"/>
              </a:ext>
            </a:extLst>
          </p:cNvPr>
          <p:cNvPicPr>
            <a:picLocks noChangeAspect="1"/>
          </p:cNvPicPr>
          <p:nvPr/>
        </p:nvPicPr>
        <p:blipFill>
          <a:blip r:embed="rId3"/>
          <a:stretch>
            <a:fillRect/>
          </a:stretch>
        </p:blipFill>
        <p:spPr>
          <a:xfrm>
            <a:off x="1436355" y="2058780"/>
            <a:ext cx="1320800" cy="495300"/>
          </a:xfrm>
          <a:prstGeom prst="rect">
            <a:avLst/>
          </a:prstGeom>
        </p:spPr>
      </p:pic>
    </p:spTree>
    <p:extLst>
      <p:ext uri="{BB962C8B-B14F-4D97-AF65-F5344CB8AC3E}">
        <p14:creationId xmlns:p14="http://schemas.microsoft.com/office/powerpoint/2010/main" val="100348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A76534-7EC1-9AA9-6F5F-88DD04EF20E1}"/>
              </a:ext>
            </a:extLst>
          </p:cNvPr>
          <p:cNvSpPr>
            <a:spLocks noGrp="1"/>
          </p:cNvSpPr>
          <p:nvPr>
            <p:ph idx="1"/>
          </p:nvPr>
        </p:nvSpPr>
        <p:spPr>
          <a:xfrm>
            <a:off x="864885" y="2043999"/>
            <a:ext cx="3209523" cy="4236221"/>
          </a:xfrm>
        </p:spPr>
        <p:txBody>
          <a:bodyPr>
            <a:normAutofit lnSpcReduction="10000"/>
          </a:bodyPr>
          <a:lstStyle/>
          <a:p>
            <a:pPr marL="0" indent="0" algn="ctr">
              <a:buNone/>
            </a:pPr>
            <a:r>
              <a:rPr lang="zh-CN" altLang="en-US" sz="5400" b="1" dirty="0"/>
              <a:t>保罗</a:t>
            </a:r>
            <a:endParaRPr lang="en-US" altLang="zh-CN" sz="5400" b="1" dirty="0"/>
          </a:p>
          <a:p>
            <a:pPr marL="0" indent="0" algn="ctr">
              <a:buNone/>
            </a:pPr>
            <a:r>
              <a:rPr lang="zh-CN" altLang="en-US" sz="5400" b="1" dirty="0"/>
              <a:t>因</a:t>
            </a:r>
            <a:r>
              <a:rPr lang="zh-CN" altLang="en-US" sz="5400" b="1" dirty="0">
                <a:solidFill>
                  <a:srgbClr val="B4FF6A"/>
                </a:solidFill>
              </a:rPr>
              <a:t>信</a:t>
            </a:r>
            <a:r>
              <a:rPr lang="zh-CN" altLang="en-US" sz="5400" b="1" dirty="0"/>
              <a:t>称义</a:t>
            </a:r>
            <a:endParaRPr lang="en-US" altLang="zh-CN" sz="5400" b="1" dirty="0"/>
          </a:p>
          <a:p>
            <a:pPr marL="0" indent="0" algn="ctr">
              <a:buNone/>
            </a:pPr>
            <a:endParaRPr lang="en-US" b="1" dirty="0"/>
          </a:p>
          <a:p>
            <a:pPr marL="0" indent="0" algn="ctr">
              <a:buNone/>
            </a:pPr>
            <a:r>
              <a:rPr lang="en-US" b="1" dirty="0"/>
              <a:t>Justify by </a:t>
            </a:r>
            <a:r>
              <a:rPr lang="en-US" b="1" dirty="0">
                <a:solidFill>
                  <a:srgbClr val="B4FF6A"/>
                </a:solidFill>
              </a:rPr>
              <a:t>Faith</a:t>
            </a:r>
          </a:p>
          <a:p>
            <a:pPr marL="0" indent="0" algn="ctr">
              <a:buNone/>
            </a:pPr>
            <a:endParaRPr lang="en-US" b="1" dirty="0">
              <a:solidFill>
                <a:srgbClr val="B4FF6A"/>
              </a:solidFill>
            </a:endParaRPr>
          </a:p>
          <a:p>
            <a:pPr marL="0" indent="0" algn="ctr">
              <a:buNone/>
            </a:pPr>
            <a:br>
              <a:rPr lang="en-US" b="1" dirty="0">
                <a:solidFill>
                  <a:srgbClr val="B4FF6A"/>
                </a:solidFill>
              </a:rPr>
            </a:br>
            <a:r>
              <a:rPr lang="en-US" dirty="0">
                <a:effectLst/>
              </a:rPr>
              <a:t>justify (declare) you righteous </a:t>
            </a:r>
            <a:r>
              <a:rPr lang="en-US" b="1" dirty="0"/>
              <a:t> </a:t>
            </a:r>
          </a:p>
        </p:txBody>
      </p:sp>
      <p:sp>
        <p:nvSpPr>
          <p:cNvPr id="4" name="Content Placeholder 2">
            <a:extLst>
              <a:ext uri="{FF2B5EF4-FFF2-40B4-BE49-F238E27FC236}">
                <a16:creationId xmlns:a16="http://schemas.microsoft.com/office/drawing/2014/main" id="{7840655D-844E-B3E1-32DC-AF412988DFE4}"/>
              </a:ext>
            </a:extLst>
          </p:cNvPr>
          <p:cNvSpPr txBox="1">
            <a:spLocks/>
          </p:cNvSpPr>
          <p:nvPr/>
        </p:nvSpPr>
        <p:spPr>
          <a:xfrm>
            <a:off x="6778129" y="1973659"/>
            <a:ext cx="3770557" cy="4396996"/>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Font typeface="Arial"/>
              <a:buNone/>
            </a:pPr>
            <a:r>
              <a:rPr lang="zh-CN" altLang="en-US" sz="5400" b="1" dirty="0"/>
              <a:t>雅各</a:t>
            </a:r>
            <a:endParaRPr lang="en-US" altLang="zh-CN" sz="5400" b="1" dirty="0"/>
          </a:p>
          <a:p>
            <a:pPr marL="0" indent="0" algn="ctr">
              <a:buFont typeface="Arial"/>
              <a:buNone/>
            </a:pPr>
            <a:r>
              <a:rPr lang="zh-CN" altLang="en-US" sz="5400" b="1" dirty="0"/>
              <a:t>因</a:t>
            </a:r>
            <a:r>
              <a:rPr lang="zh-CN" altLang="en-US" sz="5400" b="1" dirty="0">
                <a:solidFill>
                  <a:srgbClr val="00EFFF"/>
                </a:solidFill>
              </a:rPr>
              <a:t>行为</a:t>
            </a:r>
            <a:r>
              <a:rPr lang="zh-CN" altLang="en-US" sz="5400" b="1" dirty="0"/>
              <a:t>称义</a:t>
            </a:r>
            <a:endParaRPr lang="en-US" altLang="zh-CN" sz="5400" b="1" dirty="0"/>
          </a:p>
          <a:p>
            <a:pPr marL="0" indent="0" algn="ctr">
              <a:buFont typeface="Arial"/>
              <a:buNone/>
            </a:pPr>
            <a:endParaRPr lang="en-US" b="1" dirty="0"/>
          </a:p>
          <a:p>
            <a:pPr marL="0" indent="0" algn="ctr">
              <a:buFont typeface="Arial"/>
              <a:buNone/>
            </a:pPr>
            <a:r>
              <a:rPr lang="en-US" b="1" dirty="0"/>
              <a:t>Justify by </a:t>
            </a:r>
            <a:r>
              <a:rPr lang="en-US" b="1" dirty="0">
                <a:solidFill>
                  <a:srgbClr val="00EFFF"/>
                </a:solidFill>
              </a:rPr>
              <a:t>Works</a:t>
            </a:r>
          </a:p>
          <a:p>
            <a:pPr marL="0" indent="0" algn="ctr">
              <a:buFont typeface="Arial"/>
              <a:buNone/>
            </a:pPr>
            <a:endParaRPr lang="en-US" b="1" dirty="0">
              <a:solidFill>
                <a:srgbClr val="00EFFF"/>
              </a:solidFill>
            </a:endParaRPr>
          </a:p>
          <a:p>
            <a:pPr marL="0" indent="0" algn="ctr">
              <a:buFont typeface="Arial"/>
              <a:buNone/>
            </a:pPr>
            <a:endParaRPr lang="en-US" b="1" dirty="0">
              <a:solidFill>
                <a:srgbClr val="00EFFF"/>
              </a:solidFill>
            </a:endParaRPr>
          </a:p>
          <a:p>
            <a:pPr marL="0" indent="0" algn="ctr">
              <a:buNone/>
            </a:pPr>
            <a:r>
              <a:rPr lang="en-US" dirty="0">
                <a:effectLst/>
              </a:rPr>
              <a:t>Justify (show cause) </a:t>
            </a:r>
            <a:r>
              <a:rPr lang="en-US" b="1" dirty="0"/>
              <a:t> </a:t>
            </a:r>
          </a:p>
        </p:txBody>
      </p:sp>
      <p:cxnSp>
        <p:nvCxnSpPr>
          <p:cNvPr id="6" name="Straight Connector 5">
            <a:extLst>
              <a:ext uri="{FF2B5EF4-FFF2-40B4-BE49-F238E27FC236}">
                <a16:creationId xmlns:a16="http://schemas.microsoft.com/office/drawing/2014/main" id="{7C016E0D-D5F6-9CD5-F89D-3AC132164F25}"/>
              </a:ext>
            </a:extLst>
          </p:cNvPr>
          <p:cNvCxnSpPr/>
          <p:nvPr/>
        </p:nvCxnSpPr>
        <p:spPr>
          <a:xfrm>
            <a:off x="5797899" y="0"/>
            <a:ext cx="0" cy="6858000"/>
          </a:xfrm>
          <a:prstGeom prst="line">
            <a:avLst/>
          </a:prstGeom>
          <a:ln w="47625"/>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467E07B-EACF-1325-7271-4E45F8A047A9}"/>
              </a:ext>
            </a:extLst>
          </p:cNvPr>
          <p:cNvPicPr>
            <a:picLocks noChangeAspect="1"/>
          </p:cNvPicPr>
          <p:nvPr/>
        </p:nvPicPr>
        <p:blipFill>
          <a:blip r:embed="rId2"/>
          <a:stretch>
            <a:fillRect/>
          </a:stretch>
        </p:blipFill>
        <p:spPr>
          <a:xfrm>
            <a:off x="3948573" y="3457886"/>
            <a:ext cx="1231900" cy="469900"/>
          </a:xfrm>
          <a:prstGeom prst="rect">
            <a:avLst/>
          </a:prstGeom>
        </p:spPr>
      </p:pic>
      <p:pic>
        <p:nvPicPr>
          <p:cNvPr id="9" name="Picture 8">
            <a:extLst>
              <a:ext uri="{FF2B5EF4-FFF2-40B4-BE49-F238E27FC236}">
                <a16:creationId xmlns:a16="http://schemas.microsoft.com/office/drawing/2014/main" id="{9105B8DD-061A-1DFE-4E73-D9290AB6899D}"/>
              </a:ext>
            </a:extLst>
          </p:cNvPr>
          <p:cNvPicPr>
            <a:picLocks noChangeAspect="1"/>
          </p:cNvPicPr>
          <p:nvPr/>
        </p:nvPicPr>
        <p:blipFill>
          <a:blip r:embed="rId2"/>
          <a:stretch>
            <a:fillRect/>
          </a:stretch>
        </p:blipFill>
        <p:spPr>
          <a:xfrm>
            <a:off x="10448202" y="3457886"/>
            <a:ext cx="1231900" cy="469900"/>
          </a:xfrm>
          <a:prstGeom prst="rect">
            <a:avLst/>
          </a:prstGeom>
        </p:spPr>
      </p:pic>
    </p:spTree>
    <p:extLst>
      <p:ext uri="{BB962C8B-B14F-4D97-AF65-F5344CB8AC3E}">
        <p14:creationId xmlns:p14="http://schemas.microsoft.com/office/powerpoint/2010/main" val="370289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Mesh</Template>
  <TotalTime>10634</TotalTime>
  <Words>1170</Words>
  <Application>Microsoft Macintosh PowerPoint</Application>
  <PresentationFormat>Widescreen</PresentationFormat>
  <Paragraphs>42</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SimHei</vt:lpstr>
      <vt:lpstr>Calibri</vt:lpstr>
      <vt:lpstr>Century Gothic</vt:lpstr>
      <vt:lpstr>Mesh</vt:lpstr>
      <vt:lpstr>PowerPoint Presentation</vt:lpstr>
      <vt:lpstr>PowerPoint Presentation</vt:lpstr>
      <vt:lpstr>两种基督徒： 单单听道 vs 愿意行道 </vt:lpstr>
      <vt:lpstr>不行道、缺乏怜悯的信心是死的。</vt:lpstr>
      <vt:lpstr>PowerPoint Presentation</vt:lpstr>
      <vt:lpstr>PowerPoint Presentation</vt:lpstr>
      <vt:lpstr>信心必生出行为</vt:lpstr>
      <vt:lpstr>PowerPoint Presentation</vt:lpstr>
      <vt:lpstr>PowerPoint Presentation</vt:lpstr>
      <vt:lpstr>以行为证实</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lee</dc:creator>
  <cp:lastModifiedBy>nelson lee</cp:lastModifiedBy>
  <cp:revision>520</cp:revision>
  <dcterms:created xsi:type="dcterms:W3CDTF">2023-10-12T02:24:22Z</dcterms:created>
  <dcterms:modified xsi:type="dcterms:W3CDTF">2026-08-06T07:01:20Z</dcterms:modified>
</cp:coreProperties>
</file>