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3813" r:id="rId2"/>
    <p:sldId id="3814" r:id="rId3"/>
    <p:sldId id="3815" r:id="rId4"/>
    <p:sldId id="3816" r:id="rId5"/>
    <p:sldId id="3817" r:id="rId6"/>
    <p:sldId id="3818" r:id="rId7"/>
    <p:sldId id="3819" r:id="rId8"/>
    <p:sldId id="3820" r:id="rId9"/>
    <p:sldId id="3821" r:id="rId10"/>
    <p:sldId id="3822" r:id="rId11"/>
    <p:sldId id="3823" r:id="rId12"/>
    <p:sldId id="3824" r:id="rId13"/>
    <p:sldId id="3825" r:id="rId14"/>
    <p:sldId id="3826" r:id="rId15"/>
    <p:sldId id="3827" r:id="rId16"/>
    <p:sldId id="3828" r:id="rId17"/>
    <p:sldId id="3829" r:id="rId18"/>
    <p:sldId id="3830" r:id="rId19"/>
    <p:sldId id="3831" r:id="rId20"/>
    <p:sldId id="3832" r:id="rId21"/>
    <p:sldId id="3833" r:id="rId22"/>
    <p:sldId id="3834" r:id="rId23"/>
    <p:sldId id="3835" r:id="rId24"/>
    <p:sldId id="3836" r:id="rId25"/>
    <p:sldId id="3837" r:id="rId26"/>
    <p:sldId id="3838" r:id="rId27"/>
    <p:sldId id="3839" r:id="rId28"/>
    <p:sldId id="3840" r:id="rId29"/>
    <p:sldId id="3841" r:id="rId30"/>
    <p:sldId id="3842" r:id="rId31"/>
    <p:sldId id="3843" r:id="rId32"/>
    <p:sldId id="3844" r:id="rId33"/>
    <p:sldId id="3845" r:id="rId34"/>
    <p:sldId id="3846" r:id="rId35"/>
    <p:sldId id="3847" r:id="rId36"/>
    <p:sldId id="3848" r:id="rId37"/>
    <p:sldId id="3849" r:id="rId38"/>
    <p:sldId id="3850" r:id="rId39"/>
    <p:sldId id="3851" r:id="rId40"/>
    <p:sldId id="3852" r:id="rId41"/>
    <p:sldId id="3853" r:id="rId42"/>
    <p:sldId id="3854" r:id="rId43"/>
    <p:sldId id="385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B0"/>
    <a:srgbClr val="B0FF63"/>
    <a:srgbClr val="00FFFF"/>
    <a:srgbClr val="85FF00"/>
    <a:srgbClr val="00BEFF"/>
    <a:srgbClr val="FFC8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D2175-871E-0146-AA58-33F49E179B3B}" type="datetimeFigureOut">
              <a:rPr lang="en-US" smtClean="0"/>
              <a:t>7/27/24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C56F-423A-1E44-B70B-639BF00E684E}" type="slidenum">
              <a:rPr lang="en-US" smtClean="0"/>
              <a:t>‹#›</a:t>
            </a:fld>
            <a:endParaRPr lang="en-US"/>
          </a:p>
        </p:txBody>
      </p:sp>
    </p:spTree>
    <p:extLst>
      <p:ext uri="{BB962C8B-B14F-4D97-AF65-F5344CB8AC3E}">
        <p14:creationId xmlns:p14="http://schemas.microsoft.com/office/powerpoint/2010/main" val="110744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5273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39219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0871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69276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50076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33056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01043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471448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827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5831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317388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508870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838470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155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34298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3181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1825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81572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15892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94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BC56F-423A-1E44-B70B-639BF00E68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8239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31109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6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27/7/24</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92584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27/7/24</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92102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27/7/24</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52490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99035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27/7/24</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05436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27/7/24</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406755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27/7/24</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573270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27/7/24</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8469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27/7/24</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114297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27/7/24</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88136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27/7/24</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649573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27/7/24</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191874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27/7/24</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extLst>
      <p:ext uri="{BB962C8B-B14F-4D97-AF65-F5344CB8AC3E}">
        <p14:creationId xmlns:p14="http://schemas.microsoft.com/office/powerpoint/2010/main" val="287378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tif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tiff"/><Relationship Id="rId7" Type="http://schemas.openxmlformats.org/officeDocument/2006/relationships/image" Target="../media/image11.tiff"/><Relationship Id="rId12" Type="http://schemas.openxmlformats.org/officeDocument/2006/relationships/image" Target="../media/image15.tif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7.tiff"/><Relationship Id="rId11" Type="http://schemas.openxmlformats.org/officeDocument/2006/relationships/image" Target="../media/image14.png"/><Relationship Id="rId5" Type="http://schemas.openxmlformats.org/officeDocument/2006/relationships/image" Target="../media/image5.tiff"/><Relationship Id="rId10" Type="http://schemas.openxmlformats.org/officeDocument/2006/relationships/image" Target="../media/image3.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picture containing text&#10;&#10;Description automatically generated">
            <a:extLst>
              <a:ext uri="{FF2B5EF4-FFF2-40B4-BE49-F238E27FC236}">
                <a16:creationId xmlns:a16="http://schemas.microsoft.com/office/drawing/2014/main" id="{A4DE7713-2A19-2C40-A1FE-D7D38ADF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3368" cy="6885384"/>
          </a:xfrm>
          <a:prstGeom prst="rect">
            <a:avLst/>
          </a:prstGeom>
        </p:spPr>
      </p:pic>
      <p:sp>
        <p:nvSpPr>
          <p:cNvPr id="5" name="TextBox 4">
            <a:extLst>
              <a:ext uri="{FF2B5EF4-FFF2-40B4-BE49-F238E27FC236}">
                <a16:creationId xmlns:a16="http://schemas.microsoft.com/office/drawing/2014/main" id="{7E1477EC-8085-F949-9B95-FF8E850387E3}"/>
              </a:ext>
            </a:extLst>
          </p:cNvPr>
          <p:cNvSpPr txBox="1"/>
          <p:nvPr/>
        </p:nvSpPr>
        <p:spPr>
          <a:xfrm>
            <a:off x="1514379" y="2651977"/>
            <a:ext cx="9163241" cy="3251852"/>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027 </a:t>
            </a:r>
            <a:r>
              <a:rPr kumimoji="0" lang="zh-CN" altLang="en-US"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两个见证人复活升天 </a:t>
            </a:r>
            <a:endPar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（第三部）</a:t>
            </a:r>
            <a:endPar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启示录</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a:t>
            </a: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章</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a:t>
            </a: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至</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6" name="Rectangle 5">
            <a:extLst>
              <a:ext uri="{FF2B5EF4-FFF2-40B4-BE49-F238E27FC236}">
                <a16:creationId xmlns:a16="http://schemas.microsoft.com/office/drawing/2014/main" id="{3A27709B-DA43-1946-9AD5-0D660081577C}"/>
              </a:ext>
            </a:extLst>
          </p:cNvPr>
          <p:cNvSpPr/>
          <p:nvPr/>
        </p:nvSpPr>
        <p:spPr>
          <a:xfrm>
            <a:off x="2531605" y="5662898"/>
            <a:ext cx="7236803" cy="481863"/>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Two witness(Part three)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40942" y="1974756"/>
            <a:ext cx="12246259" cy="1794722"/>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启</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11:7 . .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兽必与他们交战，并且得胜，</a:t>
            </a:r>
            <a:r>
              <a:rPr kumimoji="0" lang="zh-CN" altLang="en-US" sz="4000" b="1" i="0" u="none" strike="noStrike" kern="1200" cap="none" spc="0" normalizeH="0" baseline="0" noProof="0" dirty="0">
                <a:ln>
                  <a:noFill/>
                </a:ln>
                <a:solidFill>
                  <a:srgbClr val="FFC819"/>
                </a:solidFill>
                <a:effectLst/>
                <a:uLnTx/>
                <a:uFillTx/>
                <a:latin typeface="SimHei" panose="02010609060101010101" pitchFamily="49" charset="-122"/>
                <a:ea typeface="SimHei" panose="02010609060101010101" pitchFamily="49" charset="-122"/>
                <a:cs typeface="Arial" panose="020B0604020202020204" pitchFamily="34" charset="0"/>
                <a:sym typeface="Arial"/>
              </a:rPr>
              <a:t>把他们杀了</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 </a:t>
            </a:r>
            <a:r>
              <a:rPr kumimoji="0" lang="zh-CN" altLang="en-US" sz="4000" b="1" i="0" u="none" strike="noStrike" kern="1200" cap="none" spc="0" normalizeH="0" baseline="0" noProof="0" dirty="0">
                <a:ln>
                  <a:noFill/>
                </a:ln>
                <a:solidFill>
                  <a:srgbClr val="00BE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他们的尸首</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就倒在大城里的街上；</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3" name="Rectangle 2">
            <a:extLst>
              <a:ext uri="{FF2B5EF4-FFF2-40B4-BE49-F238E27FC236}">
                <a16:creationId xmlns:a16="http://schemas.microsoft.com/office/drawing/2014/main" id="{C7746864-E4CC-A846-B1C0-6317B6FB9762}"/>
              </a:ext>
            </a:extLst>
          </p:cNvPr>
          <p:cNvSpPr/>
          <p:nvPr/>
        </p:nvSpPr>
        <p:spPr>
          <a:xfrm>
            <a:off x="100609" y="4481911"/>
            <a:ext cx="12126923"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Rev 11:7   … the beast that rises from the bottomless pit will make war on them and conquer them </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sym typeface="Arial"/>
              </a:rPr>
              <a:t>and kill them,</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8  and </a:t>
            </a:r>
            <a:r>
              <a:rPr kumimoji="0" lang="en-US" sz="2000" b="1" i="0" u="none" strike="noStrike" kern="1200" cap="none" spc="0" normalizeH="0" baseline="0" noProof="0" dirty="0">
                <a:ln>
                  <a:noFill/>
                </a:ln>
                <a:solidFill>
                  <a:srgbClr val="00BEFF"/>
                </a:solidFill>
                <a:effectLst/>
                <a:uLnTx/>
                <a:uFillTx/>
                <a:latin typeface="Arial" panose="020B0604020202020204" pitchFamily="34" charset="0"/>
                <a:ea typeface="+mn-ea"/>
                <a:cs typeface="Arial" panose="020B0604020202020204" pitchFamily="34" charset="0"/>
                <a:sym typeface="Arial"/>
              </a:rPr>
              <a:t>their dead bodies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will lie in the street of the great city …</a:t>
            </a:r>
          </a:p>
        </p:txBody>
      </p:sp>
    </p:spTree>
    <p:extLst>
      <p:ext uri="{BB962C8B-B14F-4D97-AF65-F5344CB8AC3E}">
        <p14:creationId xmlns:p14="http://schemas.microsoft.com/office/powerpoint/2010/main" val="3710435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kumimoji="0" lang="en-US" sz="16000" b="1" i="0" u="none" strike="noStrike" kern="0" cap="none" spc="0" normalizeH="0" baseline="0" noProof="0" dirty="0">
                <a:ln>
                  <a:noFill/>
                </a:ln>
                <a:solidFill>
                  <a:srgbClr val="FFFFFF"/>
                </a:solidFill>
                <a:effectLst/>
                <a:uLnTx/>
                <a:uFillTx/>
                <a:latin typeface="Reenie Beanie"/>
                <a:sym typeface="Reenie Beanie"/>
              </a:rPr>
              <a:t>2</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sym typeface="Arial"/>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959622" cy="2276399"/>
          </a:xfrm>
          <a:prstGeom prst="rect">
            <a:avLst/>
          </a:prstGeom>
        </p:spPr>
        <p:txBody>
          <a:bodyPr spcFirstLastPara="1" wrap="square" lIns="91425" tIns="91425" rIns="91425" bIns="91425" anchor="ctr" anchorCtr="0">
            <a:noAutofit/>
          </a:bodyPr>
          <a:lstStyle/>
          <a:p>
            <a:pPr>
              <a:lnSpc>
                <a:spcPct val="100000"/>
              </a:lnSpc>
            </a:pPr>
            <a:br>
              <a:rPr lang="en-US" altLang="zh-CN" sz="4400" b="1" dirty="0">
                <a:solidFill>
                  <a:srgbClr val="00BFFF"/>
                </a:solidFill>
                <a:latin typeface="SimHei" panose="02010609060101010101" pitchFamily="49" charset="-122"/>
                <a:ea typeface="SimHei" panose="02010609060101010101" pitchFamily="49" charset="-122"/>
              </a:rPr>
            </a:br>
            <a:r>
              <a:rPr lang="zh-CN" altLang="en-US" sz="6000" b="1" dirty="0">
                <a:solidFill>
                  <a:srgbClr val="00BFFF"/>
                </a:solidFill>
                <a:latin typeface="SimHei" panose="02010609060101010101" pitchFamily="49" charset="-122"/>
                <a:ea typeface="SimHei" panose="02010609060101010101" pitchFamily="49" charset="-122"/>
              </a:rPr>
              <a:t>教会（信徒）将身体复活</a:t>
            </a:r>
            <a:br>
              <a:rPr lang="zh-CN" altLang="en-US" sz="6000" b="1" dirty="0">
                <a:solidFill>
                  <a:srgbClr val="00BFFF"/>
                </a:solidFill>
                <a:latin typeface="SimHei" panose="02010609060101010101" pitchFamily="49" charset="-122"/>
                <a:ea typeface="SimHei" panose="02010609060101010101" pitchFamily="49" charset="-122"/>
              </a:rPr>
            </a:br>
            <a:endParaRPr lang="zh-CN" altLang="en-US" sz="6000" b="1" dirty="0">
              <a:solidFill>
                <a:srgbClr val="00BFFF"/>
              </a:solidFill>
              <a:latin typeface="SimHei" panose="02010609060101010101" pitchFamily="49" charset="-122"/>
              <a:ea typeface="SimHei" panose="02010609060101010101" pitchFamily="49" charset="-122"/>
            </a:endParaRP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0" y="5810042"/>
            <a:ext cx="12192000" cy="1092184"/>
          </a:xfrm>
          <a:prstGeom prst="rect">
            <a:avLst/>
          </a:prstGeom>
        </p:spPr>
        <p:txBody>
          <a:bodyPr spcFirstLastPara="1" wrap="square" lIns="91425" tIns="91425" rIns="91425" bIns="91425" anchor="t" anchorCtr="0">
            <a:noAutofit/>
          </a:bodyPr>
          <a:lstStyle/>
          <a:p>
            <a:pPr marL="0" indent="0" algn="ctr"/>
            <a:r>
              <a:rPr lang="en-US" sz="2000" dirty="0">
                <a:solidFill>
                  <a:schemeClr val="bg1"/>
                </a:solidFill>
              </a:rPr>
              <a:t>The church (believers) will be resurrected.</a:t>
            </a:r>
            <a:endParaRPr lang="en-SG" sz="2000" dirty="0">
              <a:solidFill>
                <a:schemeClr val="bg1"/>
              </a:solidFill>
            </a:endParaRPr>
          </a:p>
        </p:txBody>
      </p:sp>
    </p:spTree>
    <p:extLst>
      <p:ext uri="{BB962C8B-B14F-4D97-AF65-F5344CB8AC3E}">
        <p14:creationId xmlns:p14="http://schemas.microsoft.com/office/powerpoint/2010/main" val="38314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62086" y="2129925"/>
            <a:ext cx="12210269" cy="1794722"/>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过了这三天半，有生气从神那里进入他们里面，</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他们就站起来</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；看见他们的人甚是害怕。</a:t>
            </a:r>
          </a:p>
        </p:txBody>
      </p:sp>
      <p:sp>
        <p:nvSpPr>
          <p:cNvPr id="3" name="Rectangle 2">
            <a:extLst>
              <a:ext uri="{FF2B5EF4-FFF2-40B4-BE49-F238E27FC236}">
                <a16:creationId xmlns:a16="http://schemas.microsoft.com/office/drawing/2014/main" id="{C7746864-E4CC-A846-B1C0-6317B6FB9762}"/>
              </a:ext>
            </a:extLst>
          </p:cNvPr>
          <p:cNvSpPr/>
          <p:nvPr/>
        </p:nvSpPr>
        <p:spPr>
          <a:xfrm>
            <a:off x="62086" y="5059996"/>
            <a:ext cx="12126923"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11  But after the three and a half days a breath of life from God entered them, </a:t>
            </a:r>
            <a:r>
              <a:rPr kumimoji="0" lang="en-US" sz="1800" b="1" i="0" u="none" strike="noStrike" kern="1200" cap="none" spc="0" normalizeH="0" baseline="0" noProof="0" dirty="0">
                <a:ln>
                  <a:noFill/>
                </a:ln>
                <a:solidFill>
                  <a:srgbClr val="B0FF63"/>
                </a:solidFill>
                <a:effectLst/>
                <a:uLnTx/>
                <a:uFillTx/>
                <a:latin typeface="Arial" panose="020B0604020202020204" pitchFamily="34" charset="0"/>
                <a:ea typeface="+mn-ea"/>
                <a:cs typeface="Arial" panose="020B0604020202020204" pitchFamily="34" charset="0"/>
                <a:sym typeface="Arial"/>
              </a:rPr>
              <a:t>and they stood up on their feet</a:t>
            </a:r>
            <a:r>
              <a:rPr kumimoji="0" lang="en-US" sz="1800" b="0"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and great fear fell on those who saw them.</a:t>
            </a: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442063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04F86F-8739-BFCE-48BC-3DB107E74226}"/>
              </a:ext>
            </a:extLst>
          </p:cNvPr>
          <p:cNvSpPr txBox="1"/>
          <p:nvPr/>
        </p:nvSpPr>
        <p:spPr>
          <a:xfrm>
            <a:off x="3153103" y="0"/>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基本解经原则</a:t>
            </a:r>
            <a:endParaRPr kumimoji="0" lang="en-US" altLang="zh-CN" sz="54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Basic principle of exegesis </a:t>
            </a:r>
            <a:endParaRPr kumimoji="0" lang="zh-CN" altLang="en-US" sz="18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endParaRPr>
          </a:p>
        </p:txBody>
      </p:sp>
      <p:sp>
        <p:nvSpPr>
          <p:cNvPr id="8" name="TextBox 7">
            <a:extLst>
              <a:ext uri="{FF2B5EF4-FFF2-40B4-BE49-F238E27FC236}">
                <a16:creationId xmlns:a16="http://schemas.microsoft.com/office/drawing/2014/main" id="{AD5E5D92-BCE0-83C2-E257-3E5665C7A750}"/>
              </a:ext>
            </a:extLst>
          </p:cNvPr>
          <p:cNvSpPr txBox="1"/>
          <p:nvPr/>
        </p:nvSpPr>
        <p:spPr>
          <a:xfrm>
            <a:off x="210207" y="1591845"/>
            <a:ext cx="11981793" cy="49244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1</a:t>
            </a:r>
            <a:r>
              <a:rPr kumimoji="0" lang="zh-CN" altLang="en-US"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 清楚的经文要解释不清楚</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（启示文学）</a:t>
            </a:r>
            <a:r>
              <a:rPr kumimoji="0" lang="zh-CN" altLang="en-US"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Explicit scriptures must be used to interpret unclear ones (apocalyptic literature).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2</a:t>
            </a:r>
            <a:r>
              <a:rPr kumimoji="0" lang="zh-CN" altLang="en-US" sz="40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 启示录的解释</a:t>
            </a:r>
            <a:r>
              <a:rPr kumimoji="0" lang="zh-CN" altLang="en-US" sz="4000" b="0"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必须符合</a:t>
            </a:r>
            <a:r>
              <a:rPr kumimoji="0" lang="zh-CN" altLang="en-US" sz="4000" b="0"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旧约的教导</a:t>
            </a:r>
            <a:r>
              <a:rPr kumimoji="0" lang="zh-CN" altLang="en-US" sz="40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a:t>
            </a:r>
            <a:r>
              <a:rPr kumimoji="0" lang="zh-CN" altLang="en-US" sz="4000" b="0"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主耶稣的教导（福音书）</a:t>
            </a:r>
            <a:r>
              <a:rPr kumimoji="0" lang="zh-CN" altLang="en-US" sz="40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a:t>
            </a:r>
            <a:r>
              <a:rPr kumimoji="0" lang="zh-CN" altLang="en-US" sz="4000" b="0"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使徒们的教导（新约书信）</a:t>
            </a:r>
            <a:endParaRPr kumimoji="0" lang="en-US" altLang="zh-CN" sz="4000" b="0"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8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The Interpretation of the Book of Revelation </a:t>
            </a:r>
            <a:r>
              <a:rPr kumimoji="0" lang="en-US" altLang="zh-CN" sz="2000" b="0"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must be consistent </a:t>
            </a:r>
            <a:r>
              <a:rPr kumimoji="0" lang="en-US" altLang="zh-CN" sz="2000" b="0"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with the teachings of the Old Testament, the teachings of the Lord Jesus (the Gospels), and the teachings of the apostles (the new testament Epistles).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3</a:t>
            </a:r>
            <a:r>
              <a:rPr kumimoji="0" lang="zh-CN" altLang="en-US"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 整本圣经是</a:t>
            </a:r>
            <a:r>
              <a:rPr kumimoji="0" lang="zh-CN" altLang="en-US" sz="4000" b="0"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不冲突的</a:t>
            </a:r>
            <a:r>
              <a:rPr kumimoji="0" lang="zh-CN" altLang="en-US"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4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The whole Bible is </a:t>
            </a:r>
            <a:r>
              <a:rPr kumimoji="0" lang="en-US" altLang="zh-CN" sz="1800" b="0"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non-contradictory</a:t>
            </a:r>
            <a:r>
              <a:rPr kumimoji="0" lang="en-US" altLang="zh-CN" sz="1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p>
        </p:txBody>
      </p:sp>
    </p:spTree>
    <p:extLst>
      <p:ext uri="{BB962C8B-B14F-4D97-AF65-F5344CB8AC3E}">
        <p14:creationId xmlns:p14="http://schemas.microsoft.com/office/powerpoint/2010/main" val="74288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C05200-4BDA-4531-54C2-1D10B26269D2}"/>
              </a:ext>
            </a:extLst>
          </p:cNvPr>
          <p:cNvGraphicFramePr>
            <a:graphicFrameLocks noGrp="1"/>
          </p:cNvGraphicFramePr>
          <p:nvPr/>
        </p:nvGraphicFramePr>
        <p:xfrm>
          <a:off x="0" y="0"/>
          <a:ext cx="12192000" cy="6858000"/>
        </p:xfrm>
        <a:graphic>
          <a:graphicData uri="http://schemas.openxmlformats.org/drawingml/2006/table">
            <a:tbl>
              <a:tblPr firstRow="1" bandRow="1">
                <a:tableStyleId>{F5AB1C69-6EDB-4FF4-983F-18BD219EF322}</a:tableStyleId>
              </a:tblPr>
              <a:tblGrid>
                <a:gridCol w="987972">
                  <a:extLst>
                    <a:ext uri="{9D8B030D-6E8A-4147-A177-3AD203B41FA5}">
                      <a16:colId xmlns:a16="http://schemas.microsoft.com/office/drawing/2014/main" val="143626580"/>
                    </a:ext>
                  </a:extLst>
                </a:gridCol>
                <a:gridCol w="11204028">
                  <a:extLst>
                    <a:ext uri="{9D8B030D-6E8A-4147-A177-3AD203B41FA5}">
                      <a16:colId xmlns:a16="http://schemas.microsoft.com/office/drawing/2014/main" val="2366325186"/>
                    </a:ext>
                  </a:extLst>
                </a:gridCol>
              </a:tblGrid>
              <a:tr h="685800">
                <a:tc>
                  <a:txBody>
                    <a:bodyPr/>
                    <a:lstStyle/>
                    <a:p>
                      <a:endParaRPr lang="en-US" dirty="0">
                        <a:solidFill>
                          <a:schemeClr val="tx1"/>
                        </a:solidFill>
                      </a:endParaRPr>
                    </a:p>
                  </a:txBody>
                  <a:tcPr/>
                </a:tc>
                <a:tc>
                  <a:txBody>
                    <a:bodyPr/>
                    <a:lstStyle/>
                    <a:p>
                      <a:pPr algn="ctr"/>
                      <a:r>
                        <a:rPr lang="en-US" sz="3600" dirty="0">
                          <a:solidFill>
                            <a:schemeClr val="accent6">
                              <a:lumMod val="75000"/>
                            </a:schemeClr>
                          </a:solidFill>
                          <a:highlight>
                            <a:srgbClr val="FFFF00"/>
                          </a:highlight>
                          <a:latin typeface="SimHei" panose="02010609060101010101" pitchFamily="49" charset="-122"/>
                          <a:ea typeface="SimHei" panose="02010609060101010101" pitchFamily="49" charset="-122"/>
                        </a:rPr>
                        <a:t>马太福音</a:t>
                      </a:r>
                      <a:r>
                        <a:rPr lang="zh-CN" altLang="en-US" sz="3600" dirty="0">
                          <a:solidFill>
                            <a:schemeClr val="accent6">
                              <a:lumMod val="75000"/>
                            </a:schemeClr>
                          </a:solidFill>
                          <a:highlight>
                            <a:srgbClr val="FFFF00"/>
                          </a:highlight>
                          <a:latin typeface="SimHei" panose="02010609060101010101" pitchFamily="49" charset="-122"/>
                          <a:ea typeface="SimHei" panose="02010609060101010101" pitchFamily="49" charset="-122"/>
                        </a:rPr>
                        <a:t> </a:t>
                      </a:r>
                      <a:r>
                        <a:rPr lang="en-US" altLang="zh-CN" sz="3600" dirty="0">
                          <a:solidFill>
                            <a:schemeClr val="accent6">
                              <a:lumMod val="75000"/>
                            </a:schemeClr>
                          </a:solidFill>
                          <a:highlight>
                            <a:srgbClr val="FFFF00"/>
                          </a:highlight>
                          <a:latin typeface="SimHei" panose="02010609060101010101" pitchFamily="49" charset="-122"/>
                          <a:ea typeface="SimHei" panose="02010609060101010101" pitchFamily="49" charset="-122"/>
                        </a:rPr>
                        <a:t>24</a:t>
                      </a:r>
                      <a:r>
                        <a:rPr lang="zh-CN" altLang="en-US" sz="3600" dirty="0">
                          <a:solidFill>
                            <a:schemeClr val="accent6">
                              <a:lumMod val="75000"/>
                            </a:schemeClr>
                          </a:solidFill>
                          <a:highlight>
                            <a:srgbClr val="FFFF00"/>
                          </a:highlight>
                          <a:latin typeface="SimHei" panose="02010609060101010101" pitchFamily="49" charset="-122"/>
                          <a:ea typeface="SimHei" panose="02010609060101010101" pitchFamily="49" charset="-122"/>
                        </a:rPr>
                        <a:t> 章 </a:t>
                      </a:r>
                      <a:r>
                        <a:rPr lang="en-US" dirty="0">
                          <a:solidFill>
                            <a:schemeClr val="accent6">
                              <a:lumMod val="75000"/>
                            </a:schemeClr>
                          </a:solidFill>
                          <a:highlight>
                            <a:srgbClr val="FFFF00"/>
                          </a:highlight>
                        </a:rPr>
                        <a:t>Matthew Chapter 24</a:t>
                      </a:r>
                    </a:p>
                  </a:txBody>
                  <a:tcPr/>
                </a:tc>
                <a:extLst>
                  <a:ext uri="{0D108BD9-81ED-4DB2-BD59-A6C34878D82A}">
                    <a16:rowId xmlns:a16="http://schemas.microsoft.com/office/drawing/2014/main" val="4061377747"/>
                  </a:ext>
                </a:extLst>
              </a:tr>
              <a:tr h="685800">
                <a:tc>
                  <a:txBody>
                    <a:bodyPr/>
                    <a:lstStyle/>
                    <a:p>
                      <a:r>
                        <a:rPr lang="en-US" sz="2000" b="1" dirty="0"/>
                        <a:t>V14 </a:t>
                      </a:r>
                    </a:p>
                  </a:txBody>
                  <a:tcPr/>
                </a:tc>
                <a:tc>
                  <a:txBody>
                    <a:bodyPr/>
                    <a:lstStyle/>
                    <a:p>
                      <a:r>
                        <a:rPr lang="zh-CN" altLang="en-US" sz="2800" b="1" kern="1200" dirty="0">
                          <a:solidFill>
                            <a:schemeClr val="dk1"/>
                          </a:solidFill>
                          <a:effectLst/>
                          <a:latin typeface="SimHei" panose="02010609060101010101" pitchFamily="49" charset="-122"/>
                          <a:ea typeface="SimHei" panose="02010609060101010101" pitchFamily="49" charset="-122"/>
                          <a:cs typeface="+mn-cs"/>
                        </a:rPr>
                        <a:t>福音先传遍天下，</a:t>
                      </a:r>
                      <a:r>
                        <a:rPr lang="zh-CN" altLang="en-US" sz="2800" b="1" kern="1200" dirty="0">
                          <a:solidFill>
                            <a:schemeClr val="dk1"/>
                          </a:solidFill>
                          <a:effectLst/>
                          <a:highlight>
                            <a:srgbClr val="FFF1B0"/>
                          </a:highlight>
                          <a:latin typeface="SimHei" panose="02010609060101010101" pitchFamily="49" charset="-122"/>
                          <a:ea typeface="SimHei" panose="02010609060101010101" pitchFamily="49" charset="-122"/>
                          <a:cs typeface="+mn-cs"/>
                        </a:rPr>
                        <a:t>末期才来到</a:t>
                      </a:r>
                      <a:r>
                        <a:rPr lang="en-US" sz="2800" b="1" dirty="0">
                          <a:effectLst/>
                          <a:highlight>
                            <a:srgbClr val="FFF1B0"/>
                          </a:highlight>
                          <a:latin typeface="SimHei" panose="02010609060101010101" pitchFamily="49" charset="-122"/>
                          <a:ea typeface="SimHei" panose="02010609060101010101" pitchFamily="49" charset="-122"/>
                        </a:rPr>
                        <a:t> </a:t>
                      </a:r>
                      <a:r>
                        <a:rPr lang="en-US" sz="1400" b="1" dirty="0">
                          <a:effectLst/>
                          <a:latin typeface="SimHei" panose="02010609060101010101" pitchFamily="49" charset="-122"/>
                          <a:ea typeface="SimHei" panose="02010609060101010101" pitchFamily="49" charset="-122"/>
                        </a:rPr>
                        <a:t>Gospel is preached first in all the world, </a:t>
                      </a:r>
                      <a:r>
                        <a:rPr lang="en-US" sz="1400" b="1" dirty="0">
                          <a:effectLst/>
                          <a:highlight>
                            <a:srgbClr val="FFF1B0"/>
                          </a:highlight>
                          <a:latin typeface="SimHei" panose="02010609060101010101" pitchFamily="49" charset="-122"/>
                          <a:ea typeface="SimHei" panose="02010609060101010101" pitchFamily="49" charset="-122"/>
                        </a:rPr>
                        <a:t>then the end comes</a:t>
                      </a:r>
                      <a:endParaRPr lang="en-US" sz="1600" b="1" dirty="0">
                        <a:highlight>
                          <a:srgbClr val="FFF1B0"/>
                        </a:highlight>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1225643106"/>
                  </a:ext>
                </a:extLst>
              </a:tr>
              <a:tr h="685800">
                <a:tc>
                  <a:txBody>
                    <a:bodyPr/>
                    <a:lstStyle/>
                    <a:p>
                      <a:r>
                        <a:rPr lang="en-US" sz="2000" b="1" dirty="0">
                          <a:solidFill>
                            <a:srgbClr val="002060"/>
                          </a:solidFill>
                        </a:rPr>
                        <a:t>V15</a:t>
                      </a:r>
                    </a:p>
                  </a:txBody>
                  <a:tcPr/>
                </a:tc>
                <a:tc>
                  <a:txBody>
                    <a:bodyPr/>
                    <a:lstStyle/>
                    <a:p>
                      <a:r>
                        <a:rPr lang="zh-CN" altLang="en-US" sz="2800" b="1" kern="1200" dirty="0">
                          <a:solidFill>
                            <a:srgbClr val="002060"/>
                          </a:solidFill>
                          <a:effectLst/>
                          <a:latin typeface="SimHei" panose="02010609060101010101" pitchFamily="49" charset="-122"/>
                          <a:ea typeface="SimHei" panose="02010609060101010101" pitchFamily="49" charset="-122"/>
                          <a:cs typeface="+mn-cs"/>
                        </a:rPr>
                        <a:t>那</a:t>
                      </a:r>
                      <a:r>
                        <a:rPr lang="zh-CN" altLang="en-US" sz="2800" b="1" kern="1200" dirty="0">
                          <a:solidFill>
                            <a:srgbClr val="002060"/>
                          </a:solidFill>
                          <a:effectLst/>
                          <a:highlight>
                            <a:srgbClr val="00FFFF"/>
                          </a:highlight>
                          <a:latin typeface="SimHei" panose="02010609060101010101" pitchFamily="49" charset="-122"/>
                          <a:ea typeface="SimHei" panose="02010609060101010101" pitchFamily="49" charset="-122"/>
                          <a:cs typeface="+mn-cs"/>
                        </a:rPr>
                        <a:t>行毁坏可憎</a:t>
                      </a:r>
                      <a:r>
                        <a:rPr lang="zh-CN" altLang="en-US" sz="2800" b="1" kern="1200" dirty="0">
                          <a:solidFill>
                            <a:srgbClr val="002060"/>
                          </a:solidFill>
                          <a:effectLst/>
                          <a:latin typeface="SimHei" panose="02010609060101010101" pitchFamily="49" charset="-122"/>
                          <a:ea typeface="SimHei" panose="02010609060101010101" pitchFamily="49" charset="-122"/>
                          <a:cs typeface="+mn-cs"/>
                        </a:rPr>
                        <a:t>出现 </a:t>
                      </a:r>
                      <a:r>
                        <a:rPr lang="en-US" sz="1400" b="1" i="0" kern="1200" dirty="0">
                          <a:solidFill>
                            <a:srgbClr val="002060"/>
                          </a:solidFill>
                          <a:effectLst/>
                          <a:latin typeface="SimHei" panose="02010609060101010101" pitchFamily="49" charset="-122"/>
                          <a:ea typeface="SimHei" panose="02010609060101010101" pitchFamily="49" charset="-122"/>
                          <a:cs typeface="+mn-cs"/>
                        </a:rPr>
                        <a:t>the </a:t>
                      </a:r>
                      <a:r>
                        <a:rPr lang="en-US" sz="1400" b="1" i="0" kern="1200" dirty="0">
                          <a:solidFill>
                            <a:srgbClr val="002060"/>
                          </a:solidFill>
                          <a:effectLst/>
                          <a:highlight>
                            <a:srgbClr val="00FFFF"/>
                          </a:highlight>
                          <a:latin typeface="SimHei" panose="02010609060101010101" pitchFamily="49" charset="-122"/>
                          <a:ea typeface="SimHei" panose="02010609060101010101" pitchFamily="49" charset="-122"/>
                          <a:cs typeface="+mn-cs"/>
                        </a:rPr>
                        <a:t>abomination of desolation</a:t>
                      </a:r>
                      <a:r>
                        <a:rPr lang="zh-CN" altLang="en-US" sz="1400" b="1" i="0" kern="1200" dirty="0">
                          <a:solidFill>
                            <a:srgbClr val="002060"/>
                          </a:solidFill>
                          <a:effectLst/>
                          <a:highlight>
                            <a:srgbClr val="00FFFF"/>
                          </a:highlight>
                          <a:latin typeface="SimHei" panose="02010609060101010101" pitchFamily="49" charset="-122"/>
                          <a:ea typeface="SimHei" panose="02010609060101010101" pitchFamily="49" charset="-122"/>
                          <a:cs typeface="+mn-cs"/>
                        </a:rPr>
                        <a:t> </a:t>
                      </a:r>
                      <a:r>
                        <a:rPr lang="en-US" altLang="zh-CN" sz="1400" b="1" i="0" kern="1200" dirty="0">
                          <a:solidFill>
                            <a:srgbClr val="002060"/>
                          </a:solidFill>
                          <a:effectLst/>
                          <a:latin typeface="SimHei" panose="02010609060101010101" pitchFamily="49" charset="-122"/>
                          <a:ea typeface="SimHei" panose="02010609060101010101" pitchFamily="49" charset="-122"/>
                          <a:cs typeface="+mn-cs"/>
                        </a:rPr>
                        <a:t>appears </a:t>
                      </a:r>
                      <a:endParaRPr lang="en-US" sz="2800" b="1" dirty="0">
                        <a:solidFill>
                          <a:srgbClr val="002060"/>
                        </a:solidFill>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827169319"/>
                  </a:ext>
                </a:extLst>
              </a:tr>
              <a:tr h="685800">
                <a:tc>
                  <a:txBody>
                    <a:bodyPr/>
                    <a:lstStyle/>
                    <a:p>
                      <a:r>
                        <a:rPr lang="en-US" sz="2000" b="1" dirty="0"/>
                        <a:t>V16-20</a:t>
                      </a:r>
                    </a:p>
                  </a:txBody>
                  <a:tcPr/>
                </a:tc>
                <a:tc>
                  <a:txBody>
                    <a:bodyPr/>
                    <a:lstStyle/>
                    <a:p>
                      <a:r>
                        <a:rPr lang="zh-CN" altLang="en-US" sz="2800" b="1" kern="1200" dirty="0">
                          <a:solidFill>
                            <a:schemeClr val="dk1"/>
                          </a:solidFill>
                          <a:effectLst/>
                          <a:latin typeface="SimHei" panose="02010609060101010101" pitchFamily="49" charset="-122"/>
                          <a:ea typeface="SimHei" panose="02010609060101010101" pitchFamily="49" charset="-122"/>
                          <a:cs typeface="+mn-cs"/>
                        </a:rPr>
                        <a:t>基督徒要逃亡</a:t>
                      </a:r>
                      <a:r>
                        <a:rPr lang="en-US" sz="2800" b="1" dirty="0">
                          <a:effectLst/>
                          <a:latin typeface="SimHei" panose="02010609060101010101" pitchFamily="49" charset="-122"/>
                          <a:ea typeface="SimHei" panose="02010609060101010101" pitchFamily="49" charset="-122"/>
                        </a:rPr>
                        <a:t> </a:t>
                      </a:r>
                      <a:r>
                        <a:rPr lang="en-US" sz="1400" b="1" dirty="0">
                          <a:effectLst/>
                          <a:latin typeface="SimHei" panose="02010609060101010101" pitchFamily="49" charset="-122"/>
                          <a:ea typeface="SimHei" panose="02010609060101010101" pitchFamily="49" charset="-122"/>
                        </a:rPr>
                        <a:t>Christians are to flee</a:t>
                      </a:r>
                      <a:endParaRPr lang="en-US" sz="1400" b="1" dirty="0">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3201226174"/>
                  </a:ext>
                </a:extLst>
              </a:tr>
              <a:tr h="685800">
                <a:tc>
                  <a:txBody>
                    <a:bodyPr/>
                    <a:lstStyle/>
                    <a:p>
                      <a:r>
                        <a:rPr lang="en-US" sz="2000" b="1" dirty="0">
                          <a:solidFill>
                            <a:srgbClr val="002060"/>
                          </a:solidFill>
                        </a:rPr>
                        <a:t>V</a:t>
                      </a:r>
                      <a:r>
                        <a:rPr lang="en-US" altLang="zh-CN" sz="2000" b="1" dirty="0">
                          <a:solidFill>
                            <a:srgbClr val="002060"/>
                          </a:solidFill>
                        </a:rPr>
                        <a:t>21-22</a:t>
                      </a:r>
                      <a:endParaRPr lang="en-US" sz="2000" b="1" dirty="0">
                        <a:solidFill>
                          <a:srgbClr val="002060"/>
                        </a:solidFill>
                      </a:endParaRPr>
                    </a:p>
                  </a:txBody>
                  <a:tcPr/>
                </a:tc>
                <a:tc>
                  <a:txBody>
                    <a:bodyPr/>
                    <a:lstStyle/>
                    <a:p>
                      <a:r>
                        <a:rPr lang="zh-CN" altLang="en-US" sz="2800" b="1" kern="1200" dirty="0">
                          <a:solidFill>
                            <a:srgbClr val="002060"/>
                          </a:solidFill>
                          <a:effectLst/>
                          <a:latin typeface="SimHei" panose="02010609060101010101" pitchFamily="49" charset="-122"/>
                          <a:ea typeface="SimHei" panose="02010609060101010101" pitchFamily="49" charset="-122"/>
                          <a:cs typeface="+mn-cs"/>
                        </a:rPr>
                        <a:t>从来都没有这样的</a:t>
                      </a:r>
                      <a:r>
                        <a:rPr lang="zh-CN" altLang="en-US" sz="2800" b="1" kern="1200" dirty="0">
                          <a:solidFill>
                            <a:srgbClr val="002060"/>
                          </a:solidFill>
                          <a:effectLst/>
                          <a:highlight>
                            <a:srgbClr val="00FFFF"/>
                          </a:highlight>
                          <a:latin typeface="SimHei" panose="02010609060101010101" pitchFamily="49" charset="-122"/>
                          <a:ea typeface="SimHei" panose="02010609060101010101" pitchFamily="49" charset="-122"/>
                          <a:cs typeface="+mn-cs"/>
                        </a:rPr>
                        <a:t>大灾难</a:t>
                      </a:r>
                      <a:r>
                        <a:rPr lang="en-US" altLang="zh-CN" sz="2800" b="1" kern="1200" dirty="0">
                          <a:solidFill>
                            <a:srgbClr val="002060"/>
                          </a:solidFill>
                          <a:effectLst/>
                          <a:highlight>
                            <a:srgbClr val="00FFFF"/>
                          </a:highlight>
                          <a:latin typeface="SimHei" panose="02010609060101010101" pitchFamily="49" charset="-122"/>
                          <a:ea typeface="SimHei" panose="02010609060101010101" pitchFamily="49" charset="-122"/>
                          <a:cs typeface="+mn-cs"/>
                        </a:rPr>
                        <a:t> </a:t>
                      </a:r>
                      <a:r>
                        <a:rPr lang="en-US" altLang="zh-CN" sz="1400" b="1" kern="1200" dirty="0">
                          <a:solidFill>
                            <a:srgbClr val="002060"/>
                          </a:solidFill>
                          <a:effectLst/>
                          <a:latin typeface="SimHei" panose="02010609060101010101" pitchFamily="49" charset="-122"/>
                          <a:ea typeface="SimHei" panose="02010609060101010101" pitchFamily="49" charset="-122"/>
                          <a:cs typeface="+mn-cs"/>
                        </a:rPr>
                        <a:t>There has never been such a </a:t>
                      </a:r>
                      <a:r>
                        <a:rPr lang="en-US" sz="1400" b="1" i="0" kern="1200" dirty="0">
                          <a:solidFill>
                            <a:srgbClr val="002060"/>
                          </a:solidFill>
                          <a:effectLst/>
                          <a:highlight>
                            <a:srgbClr val="00FFFF"/>
                          </a:highlight>
                          <a:latin typeface="SimHei" panose="02010609060101010101" pitchFamily="49" charset="-122"/>
                          <a:ea typeface="SimHei" panose="02010609060101010101" pitchFamily="49" charset="-122"/>
                          <a:cs typeface="+mn-cs"/>
                        </a:rPr>
                        <a:t>great tribulation</a:t>
                      </a:r>
                      <a:r>
                        <a:rPr lang="zh-CN" altLang="en-US" sz="1400" b="1" kern="1200" dirty="0">
                          <a:solidFill>
                            <a:srgbClr val="002060"/>
                          </a:solidFill>
                          <a:effectLst/>
                          <a:highlight>
                            <a:srgbClr val="00FFFF"/>
                          </a:highlight>
                          <a:latin typeface="SimHei" panose="02010609060101010101" pitchFamily="49" charset="-122"/>
                          <a:ea typeface="SimHei" panose="02010609060101010101" pitchFamily="49" charset="-122"/>
                          <a:cs typeface="+mn-cs"/>
                        </a:rPr>
                        <a:t> </a:t>
                      </a:r>
                      <a:endParaRPr lang="en-US" sz="1400" b="1" dirty="0">
                        <a:solidFill>
                          <a:srgbClr val="002060"/>
                        </a:solidFill>
                        <a:highlight>
                          <a:srgbClr val="00FFFF"/>
                        </a:highlight>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305672766"/>
                  </a:ext>
                </a:extLst>
              </a:tr>
              <a:tr h="685800">
                <a:tc>
                  <a:txBody>
                    <a:bodyPr/>
                    <a:lstStyle/>
                    <a:p>
                      <a:r>
                        <a:rPr lang="en-US" sz="2000" b="1" dirty="0">
                          <a:solidFill>
                            <a:srgbClr val="002060"/>
                          </a:solidFill>
                        </a:rPr>
                        <a:t>V</a:t>
                      </a:r>
                      <a:r>
                        <a:rPr lang="en-US" altLang="zh-CN" sz="2000" b="1" dirty="0">
                          <a:solidFill>
                            <a:srgbClr val="002060"/>
                          </a:solidFill>
                        </a:rPr>
                        <a:t>23-26</a:t>
                      </a:r>
                      <a:endParaRPr lang="en-US" sz="2000" b="1" dirty="0">
                        <a:solidFill>
                          <a:srgbClr val="002060"/>
                        </a:solidFill>
                      </a:endParaRPr>
                    </a:p>
                  </a:txBody>
                  <a:tcPr/>
                </a:tc>
                <a:tc>
                  <a:txBody>
                    <a:bodyPr/>
                    <a:lstStyle/>
                    <a:p>
                      <a:r>
                        <a:rPr lang="zh-CN" altLang="en-US" sz="2800" b="1" kern="1200" dirty="0">
                          <a:solidFill>
                            <a:srgbClr val="002060"/>
                          </a:solidFill>
                          <a:effectLst/>
                          <a:latin typeface="SimHei" panose="02010609060101010101" pitchFamily="49" charset="-122"/>
                          <a:ea typeface="SimHei" panose="02010609060101010101" pitchFamily="49" charset="-122"/>
                          <a:cs typeface="+mn-cs"/>
                        </a:rPr>
                        <a:t>假基督必出现 </a:t>
                      </a:r>
                      <a:r>
                        <a:rPr lang="en-US" altLang="zh-CN" sz="1400" b="1" i="0" kern="1200" dirty="0">
                          <a:solidFill>
                            <a:srgbClr val="002060"/>
                          </a:solidFill>
                          <a:effectLst/>
                          <a:latin typeface="+mn-lt"/>
                          <a:ea typeface="+mn-ea"/>
                          <a:cs typeface="+mn-cs"/>
                        </a:rPr>
                        <a:t>many f</a:t>
                      </a:r>
                      <a:r>
                        <a:rPr lang="en-US" sz="1400" b="1" i="0" kern="1200" dirty="0">
                          <a:solidFill>
                            <a:srgbClr val="002060"/>
                          </a:solidFill>
                          <a:effectLst/>
                          <a:latin typeface="+mn-lt"/>
                          <a:ea typeface="+mn-ea"/>
                          <a:cs typeface="+mn-cs"/>
                        </a:rPr>
                        <a:t>alse christ will appear </a:t>
                      </a:r>
                      <a:endParaRPr lang="en-US" sz="2800" b="1" dirty="0">
                        <a:solidFill>
                          <a:srgbClr val="002060"/>
                        </a:solidFill>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11380122"/>
                  </a:ext>
                </a:extLst>
              </a:tr>
              <a:tr h="685800">
                <a:tc>
                  <a:txBody>
                    <a:bodyPr/>
                    <a:lstStyle/>
                    <a:p>
                      <a:r>
                        <a:rPr lang="en-US" sz="2000" b="1" dirty="0"/>
                        <a:t>V</a:t>
                      </a:r>
                      <a:r>
                        <a:rPr lang="en-US" altLang="zh-CN" sz="2000" b="1" dirty="0"/>
                        <a:t>27-28</a:t>
                      </a:r>
                      <a:endParaRPr lang="en-US" sz="2000" b="1" dirty="0"/>
                    </a:p>
                  </a:txBody>
                  <a:tcPr/>
                </a:tc>
                <a:tc>
                  <a:txBody>
                    <a:bodyPr/>
                    <a:lstStyle/>
                    <a:p>
                      <a:r>
                        <a:rPr lang="zh-CN" altLang="en-US" sz="2800" b="1" kern="1200" dirty="0">
                          <a:solidFill>
                            <a:schemeClr val="dk1"/>
                          </a:solidFill>
                          <a:effectLst/>
                          <a:latin typeface="SimHei" panose="02010609060101010101" pitchFamily="49" charset="-122"/>
                          <a:ea typeface="SimHei" panose="02010609060101010101" pitchFamily="49" charset="-122"/>
                          <a:cs typeface="+mn-cs"/>
                        </a:rPr>
                        <a:t>耶稣</a:t>
                      </a:r>
                      <a:r>
                        <a:rPr lang="zh-CN" altLang="en-US" sz="2800" b="1" kern="1200" dirty="0">
                          <a:solidFill>
                            <a:schemeClr val="dk1"/>
                          </a:solidFill>
                          <a:effectLst/>
                          <a:highlight>
                            <a:srgbClr val="B0FF63"/>
                          </a:highlight>
                          <a:latin typeface="SimHei" panose="02010609060101010101" pitchFamily="49" charset="-122"/>
                          <a:ea typeface="SimHei" panose="02010609060101010101" pitchFamily="49" charset="-122"/>
                          <a:cs typeface="+mn-cs"/>
                        </a:rPr>
                        <a:t>基督降临</a:t>
                      </a:r>
                      <a:r>
                        <a:rPr lang="zh-CN" altLang="en-US" sz="2800" b="1" kern="1200" dirty="0">
                          <a:solidFill>
                            <a:schemeClr val="dk1"/>
                          </a:solidFill>
                          <a:effectLst/>
                          <a:latin typeface="SimHei" panose="02010609060101010101" pitchFamily="49" charset="-122"/>
                          <a:ea typeface="SimHei" panose="02010609060101010101" pitchFamily="49" charset="-122"/>
                          <a:cs typeface="+mn-cs"/>
                        </a:rPr>
                        <a:t>时，是众人显而易见之事</a:t>
                      </a:r>
                      <a:r>
                        <a:rPr lang="en-US" altLang="zh-CN" sz="2800" b="1" kern="1200" dirty="0">
                          <a:solidFill>
                            <a:schemeClr val="dk1"/>
                          </a:solidFill>
                          <a:effectLst/>
                          <a:latin typeface="SimHei" panose="02010609060101010101" pitchFamily="49" charset="-122"/>
                          <a:ea typeface="SimHei" panose="02010609060101010101" pitchFamily="49" charset="-122"/>
                          <a:cs typeface="+mn-cs"/>
                        </a:rPr>
                        <a:t> </a:t>
                      </a:r>
                      <a:r>
                        <a:rPr lang="en-US" altLang="zh-CN" sz="1400" b="1" kern="1200" dirty="0">
                          <a:solidFill>
                            <a:schemeClr val="dk1"/>
                          </a:solidFill>
                          <a:effectLst/>
                          <a:latin typeface="SimHei" panose="02010609060101010101" pitchFamily="49" charset="-122"/>
                          <a:ea typeface="SimHei" panose="02010609060101010101" pitchFamily="49" charset="-122"/>
                          <a:cs typeface="+mn-cs"/>
                        </a:rPr>
                        <a:t>When </a:t>
                      </a:r>
                      <a:r>
                        <a:rPr lang="en-US" altLang="zh-CN" sz="1400" b="1" kern="1200" dirty="0">
                          <a:solidFill>
                            <a:schemeClr val="dk1"/>
                          </a:solidFill>
                          <a:effectLst/>
                          <a:highlight>
                            <a:srgbClr val="B0FF63"/>
                          </a:highlight>
                          <a:latin typeface="SimHei" panose="02010609060101010101" pitchFamily="49" charset="-122"/>
                          <a:ea typeface="SimHei" panose="02010609060101010101" pitchFamily="49" charset="-122"/>
                          <a:cs typeface="+mn-cs"/>
                        </a:rPr>
                        <a:t>Christ returns</a:t>
                      </a:r>
                      <a:r>
                        <a:rPr lang="en-US" altLang="zh-CN" sz="1400" b="1" kern="1200" dirty="0">
                          <a:solidFill>
                            <a:schemeClr val="dk1"/>
                          </a:solidFill>
                          <a:effectLst/>
                          <a:latin typeface="SimHei" panose="02010609060101010101" pitchFamily="49" charset="-122"/>
                          <a:ea typeface="SimHei" panose="02010609060101010101" pitchFamily="49" charset="-122"/>
                          <a:cs typeface="+mn-cs"/>
                        </a:rPr>
                        <a:t>, it will be obvious to all</a:t>
                      </a:r>
                      <a:endParaRPr lang="en-US" sz="1400" b="1" dirty="0">
                        <a:effectLst/>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219739295"/>
                  </a:ext>
                </a:extLst>
              </a:tr>
              <a:tr h="685800">
                <a:tc>
                  <a:txBody>
                    <a:bodyPr/>
                    <a:lstStyle/>
                    <a:p>
                      <a:r>
                        <a:rPr lang="en-US" sz="2000" b="1" dirty="0">
                          <a:solidFill>
                            <a:srgbClr val="002060"/>
                          </a:solidFill>
                        </a:rPr>
                        <a:t>V</a:t>
                      </a:r>
                      <a:r>
                        <a:rPr lang="en-US" altLang="zh-CN" sz="2000" b="1" dirty="0">
                          <a:solidFill>
                            <a:srgbClr val="002060"/>
                          </a:solidFill>
                        </a:rPr>
                        <a:t>29</a:t>
                      </a:r>
                      <a:endParaRPr lang="en-US" sz="2000" b="1" dirty="0">
                        <a:solidFill>
                          <a:srgbClr val="002060"/>
                        </a:solidFill>
                      </a:endParaRPr>
                    </a:p>
                  </a:txBody>
                  <a:tcPr/>
                </a:tc>
                <a:tc>
                  <a:txBody>
                    <a:bodyPr/>
                    <a:lstStyle/>
                    <a:p>
                      <a:r>
                        <a:rPr lang="zh-CN" altLang="en-US" sz="2800" b="1" kern="1200" dirty="0">
                          <a:solidFill>
                            <a:srgbClr val="002060"/>
                          </a:solidFill>
                          <a:effectLst/>
                          <a:latin typeface="SimHei" panose="02010609060101010101" pitchFamily="49" charset="-122"/>
                          <a:ea typeface="SimHei" panose="02010609060101010101" pitchFamily="49" charset="-122"/>
                          <a:cs typeface="+mn-cs"/>
                        </a:rPr>
                        <a:t>耶稣基督降临时天地要震动</a:t>
                      </a:r>
                      <a:r>
                        <a:rPr lang="en-US" sz="2800" b="1" dirty="0">
                          <a:solidFill>
                            <a:srgbClr val="002060"/>
                          </a:solidFill>
                          <a:effectLst/>
                          <a:latin typeface="SimHei" panose="02010609060101010101" pitchFamily="49" charset="-122"/>
                          <a:ea typeface="SimHei" panose="02010609060101010101" pitchFamily="49" charset="-122"/>
                        </a:rPr>
                        <a:t> </a:t>
                      </a:r>
                      <a:r>
                        <a:rPr lang="en-US" altLang="zh-CN" sz="1400" b="1" kern="1200" dirty="0">
                          <a:solidFill>
                            <a:srgbClr val="002060"/>
                          </a:solidFill>
                          <a:effectLst/>
                          <a:latin typeface="SimHei" panose="02010609060101010101" pitchFamily="49" charset="-122"/>
                          <a:ea typeface="SimHei" panose="02010609060101010101" pitchFamily="49" charset="-122"/>
                          <a:cs typeface="+mn-cs"/>
                        </a:rPr>
                        <a:t>When Christ returns, </a:t>
                      </a:r>
                      <a:r>
                        <a:rPr lang="en-US" sz="1400" b="1" i="0" kern="1200" dirty="0">
                          <a:solidFill>
                            <a:srgbClr val="002060"/>
                          </a:solidFill>
                          <a:effectLst/>
                          <a:latin typeface="SimHei" panose="02010609060101010101" pitchFamily="49" charset="-122"/>
                          <a:ea typeface="SimHei" panose="02010609060101010101" pitchFamily="49" charset="-122"/>
                          <a:cs typeface="+mn-cs"/>
                        </a:rPr>
                        <a:t>the heavens will be shaken</a:t>
                      </a:r>
                      <a:r>
                        <a:rPr lang="en-US" sz="1800" b="1" i="0" kern="1200" dirty="0">
                          <a:solidFill>
                            <a:srgbClr val="002060"/>
                          </a:solidFill>
                          <a:effectLst/>
                          <a:latin typeface="+mn-lt"/>
                          <a:ea typeface="+mn-ea"/>
                          <a:cs typeface="+mn-cs"/>
                        </a:rPr>
                        <a:t>.</a:t>
                      </a:r>
                      <a:endParaRPr lang="en-US" sz="2800" b="1" dirty="0">
                        <a:solidFill>
                          <a:srgbClr val="002060"/>
                        </a:solidFill>
                        <a:effectLst/>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3600548296"/>
                  </a:ext>
                </a:extLst>
              </a:tr>
              <a:tr h="685800">
                <a:tc>
                  <a:txBody>
                    <a:bodyPr/>
                    <a:lstStyle/>
                    <a:p>
                      <a:r>
                        <a:rPr lang="en-US" sz="2000" b="1" dirty="0"/>
                        <a:t>V</a:t>
                      </a:r>
                      <a:r>
                        <a:rPr lang="en-US" altLang="zh-CN" sz="2000" b="1" dirty="0"/>
                        <a:t>30</a:t>
                      </a:r>
                      <a:endParaRPr lang="en-US" sz="2000" b="1" dirty="0"/>
                    </a:p>
                  </a:txBody>
                  <a:tcPr/>
                </a:tc>
                <a:tc>
                  <a:txBody>
                    <a:bodyPr/>
                    <a:lstStyle/>
                    <a:p>
                      <a:r>
                        <a:rPr lang="zh-CN" altLang="en-US" sz="2800" b="1" kern="1200" dirty="0">
                          <a:solidFill>
                            <a:schemeClr val="dk1"/>
                          </a:solidFill>
                          <a:effectLst/>
                          <a:latin typeface="SimHei" panose="02010609060101010101" pitchFamily="49" charset="-122"/>
                          <a:ea typeface="SimHei" panose="02010609060101010101" pitchFamily="49" charset="-122"/>
                          <a:cs typeface="+mn-cs"/>
                        </a:rPr>
                        <a:t>众人看见耶稣大荣耀</a:t>
                      </a:r>
                      <a:r>
                        <a:rPr lang="zh-CN" altLang="en-US" sz="2800" b="1" kern="1200" dirty="0">
                          <a:solidFill>
                            <a:schemeClr val="dk1"/>
                          </a:solidFill>
                          <a:effectLst/>
                          <a:highlight>
                            <a:srgbClr val="B0FF63"/>
                          </a:highlight>
                          <a:latin typeface="SimHei" panose="02010609060101010101" pitchFamily="49" charset="-122"/>
                          <a:ea typeface="SimHei" panose="02010609060101010101" pitchFamily="49" charset="-122"/>
                          <a:cs typeface="+mn-cs"/>
                        </a:rPr>
                        <a:t>驾云降临</a:t>
                      </a:r>
                      <a:r>
                        <a:rPr lang="en-US" sz="2800" b="1" dirty="0">
                          <a:effectLst/>
                          <a:highlight>
                            <a:srgbClr val="B0FF63"/>
                          </a:highlight>
                          <a:latin typeface="SimHei" panose="02010609060101010101" pitchFamily="49" charset="-122"/>
                          <a:ea typeface="SimHei" panose="02010609060101010101" pitchFamily="49" charset="-122"/>
                        </a:rPr>
                        <a:t> </a:t>
                      </a:r>
                      <a:r>
                        <a:rPr lang="en-US" sz="1400" b="1" dirty="0">
                          <a:effectLst/>
                          <a:latin typeface="SimHei" panose="02010609060101010101" pitchFamily="49" charset="-122"/>
                          <a:ea typeface="SimHei" panose="02010609060101010101" pitchFamily="49" charset="-122"/>
                        </a:rPr>
                        <a:t>The people saw Jesus </a:t>
                      </a:r>
                      <a:r>
                        <a:rPr lang="en-US" sz="1400" b="1" dirty="0">
                          <a:effectLst/>
                          <a:highlight>
                            <a:srgbClr val="B0FF63"/>
                          </a:highlight>
                          <a:latin typeface="SimHei" panose="02010609060101010101" pitchFamily="49" charset="-122"/>
                          <a:ea typeface="SimHei" panose="02010609060101010101" pitchFamily="49" charset="-122"/>
                        </a:rPr>
                        <a:t>coming in a cloud </a:t>
                      </a:r>
                      <a:r>
                        <a:rPr lang="en-US" sz="1400" b="1" dirty="0">
                          <a:effectLst/>
                          <a:latin typeface="SimHei" panose="02010609060101010101" pitchFamily="49" charset="-122"/>
                          <a:ea typeface="SimHei" panose="02010609060101010101" pitchFamily="49" charset="-122"/>
                        </a:rPr>
                        <a:t>with great glory</a:t>
                      </a:r>
                    </a:p>
                  </a:txBody>
                  <a:tcPr/>
                </a:tc>
                <a:extLst>
                  <a:ext uri="{0D108BD9-81ED-4DB2-BD59-A6C34878D82A}">
                    <a16:rowId xmlns:a16="http://schemas.microsoft.com/office/drawing/2014/main" val="3482374209"/>
                  </a:ext>
                </a:extLst>
              </a:tr>
              <a:tr h="685800">
                <a:tc>
                  <a:txBody>
                    <a:bodyPr/>
                    <a:lstStyle/>
                    <a:p>
                      <a:r>
                        <a:rPr lang="en-US" sz="2000" b="1" dirty="0">
                          <a:solidFill>
                            <a:srgbClr val="002060"/>
                          </a:solidFill>
                        </a:rPr>
                        <a:t>V</a:t>
                      </a:r>
                      <a:r>
                        <a:rPr lang="en-US" altLang="zh-CN" sz="2000" b="1" dirty="0">
                          <a:solidFill>
                            <a:srgbClr val="002060"/>
                          </a:solidFill>
                        </a:rPr>
                        <a:t>31</a:t>
                      </a:r>
                      <a:endParaRPr lang="en-US" sz="2000" b="1" dirty="0">
                        <a:solidFill>
                          <a:srgbClr val="002060"/>
                        </a:solidFill>
                      </a:endParaRPr>
                    </a:p>
                  </a:txBody>
                  <a:tcPr/>
                </a:tc>
                <a:tc>
                  <a:txBody>
                    <a:bodyPr/>
                    <a:lstStyle/>
                    <a:p>
                      <a:r>
                        <a:rPr lang="zh-CN" altLang="en-US" sz="2800" b="1" kern="1200" dirty="0">
                          <a:solidFill>
                            <a:srgbClr val="002060"/>
                          </a:solidFill>
                          <a:effectLst/>
                          <a:latin typeface="SimHei" panose="02010609060101010101" pitchFamily="49" charset="-122"/>
                          <a:ea typeface="SimHei" panose="02010609060101010101" pitchFamily="49" charset="-122"/>
                          <a:cs typeface="+mn-cs"/>
                        </a:rPr>
                        <a:t>天使吹号从四方</a:t>
                      </a:r>
                      <a:r>
                        <a:rPr lang="zh-CN" altLang="en-US" sz="2800" b="1" kern="1200" dirty="0">
                          <a:solidFill>
                            <a:srgbClr val="002060"/>
                          </a:solidFill>
                          <a:effectLst/>
                          <a:highlight>
                            <a:srgbClr val="B0FF63"/>
                          </a:highlight>
                          <a:latin typeface="SimHei" panose="02010609060101010101" pitchFamily="49" charset="-122"/>
                          <a:ea typeface="SimHei" panose="02010609060101010101" pitchFamily="49" charset="-122"/>
                          <a:cs typeface="+mn-cs"/>
                        </a:rPr>
                        <a:t>招聚选民</a:t>
                      </a:r>
                      <a:r>
                        <a:rPr lang="en-US" altLang="zh-CN" sz="1400" b="1" kern="1200" dirty="0">
                          <a:solidFill>
                            <a:srgbClr val="002060"/>
                          </a:solidFill>
                          <a:effectLst/>
                          <a:highlight>
                            <a:srgbClr val="B0FF63"/>
                          </a:highlight>
                          <a:latin typeface="SimHei" panose="02010609060101010101" pitchFamily="49" charset="-122"/>
                          <a:ea typeface="SimHei" panose="02010609060101010101" pitchFamily="49" charset="-122"/>
                          <a:cs typeface="+mn-cs"/>
                        </a:rPr>
                        <a:t> </a:t>
                      </a:r>
                      <a:r>
                        <a:rPr lang="en-US" altLang="zh-CN" sz="1400" b="1" kern="1200" dirty="0">
                          <a:solidFill>
                            <a:srgbClr val="002060"/>
                          </a:solidFill>
                          <a:effectLst/>
                          <a:latin typeface="SimHei" panose="02010609060101010101" pitchFamily="49" charset="-122"/>
                          <a:ea typeface="SimHei" panose="02010609060101010101" pitchFamily="49" charset="-122"/>
                          <a:cs typeface="+mn-cs"/>
                        </a:rPr>
                        <a:t>angels sounded the trumpet to </a:t>
                      </a:r>
                      <a:r>
                        <a:rPr lang="en-US" altLang="zh-CN" sz="1400" b="1" kern="1200" dirty="0">
                          <a:solidFill>
                            <a:srgbClr val="002060"/>
                          </a:solidFill>
                          <a:effectLst/>
                          <a:highlight>
                            <a:srgbClr val="B0FF63"/>
                          </a:highlight>
                          <a:latin typeface="SimHei" panose="02010609060101010101" pitchFamily="49" charset="-122"/>
                          <a:ea typeface="SimHei" panose="02010609060101010101" pitchFamily="49" charset="-122"/>
                          <a:cs typeface="+mn-cs"/>
                        </a:rPr>
                        <a:t>gather the elect </a:t>
                      </a:r>
                      <a:r>
                        <a:rPr lang="en-US" altLang="zh-CN" sz="1400" b="1" kern="1200" dirty="0">
                          <a:solidFill>
                            <a:srgbClr val="002060"/>
                          </a:solidFill>
                          <a:effectLst/>
                          <a:latin typeface="SimHei" panose="02010609060101010101" pitchFamily="49" charset="-122"/>
                          <a:ea typeface="SimHei" panose="02010609060101010101" pitchFamily="49" charset="-122"/>
                          <a:cs typeface="+mn-cs"/>
                        </a:rPr>
                        <a:t>from the four corners</a:t>
                      </a:r>
                      <a:endParaRPr lang="en-US" sz="1400" b="1" dirty="0">
                        <a:solidFill>
                          <a:srgbClr val="002060"/>
                        </a:solidFill>
                        <a:effectLst/>
                        <a:latin typeface="SimHei" panose="02010609060101010101" pitchFamily="49" charset="-122"/>
                        <a:ea typeface="SimHei" panose="02010609060101010101" pitchFamily="49" charset="-122"/>
                      </a:endParaRPr>
                    </a:p>
                  </a:txBody>
                  <a:tcPr/>
                </a:tc>
                <a:extLst>
                  <a:ext uri="{0D108BD9-81ED-4DB2-BD59-A6C34878D82A}">
                    <a16:rowId xmlns:a16="http://schemas.microsoft.com/office/drawing/2014/main" val="4051331250"/>
                  </a:ext>
                </a:extLst>
              </a:tr>
            </a:tbl>
          </a:graphicData>
        </a:graphic>
      </p:graphicFrame>
    </p:spTree>
    <p:extLst>
      <p:ext uri="{BB962C8B-B14F-4D97-AF65-F5344CB8AC3E}">
        <p14:creationId xmlns:p14="http://schemas.microsoft.com/office/powerpoint/2010/main" val="958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E5D92-BCE0-83C2-E257-3E5665C7A750}"/>
              </a:ext>
            </a:extLst>
          </p:cNvPr>
          <p:cNvSpPr txBox="1"/>
          <p:nvPr/>
        </p:nvSpPr>
        <p:spPr>
          <a:xfrm>
            <a:off x="210207" y="1591845"/>
            <a:ext cx="11981793" cy="31700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帖后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2:8.</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那时</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a:sym typeface="Arial"/>
              </a:rPr>
              <a:t>这不法的人</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必显露出来。</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主耶稣</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要用口中的气灭绝他，用</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降临</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的荣光废掉他。</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 </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2 Thessalonians 2:8. And then </a:t>
            </a:r>
            <a:r>
              <a:rPr kumimoji="0" lang="en-US" altLang="zh-CN"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a:sym typeface="Arial"/>
              </a:rPr>
              <a:t>the lawless one </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will be revealed, </a:t>
            </a:r>
            <a:r>
              <a:rPr kumimoji="0" lang="en-US" altLang="zh-CN" sz="2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whom the Lord Jesus </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will kill with the breath of his mouth and bring to nothing</a:t>
            </a:r>
            <a:r>
              <a:rPr kumimoji="0" lang="en-US" altLang="zh-CN" sz="2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 by the appearance of his coming</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p:txBody>
      </p:sp>
      <p:sp>
        <p:nvSpPr>
          <p:cNvPr id="3" name="TextBox 2">
            <a:extLst>
              <a:ext uri="{FF2B5EF4-FFF2-40B4-BE49-F238E27FC236}">
                <a16:creationId xmlns:a16="http://schemas.microsoft.com/office/drawing/2014/main" id="{FFA69DE3-E1FF-7BF7-6DAB-3BBF658B8C25}"/>
              </a:ext>
            </a:extLst>
          </p:cNvPr>
          <p:cNvSpPr txBox="1"/>
          <p:nvPr/>
        </p:nvSpPr>
        <p:spPr>
          <a:xfrm>
            <a:off x="3150476" y="198961"/>
            <a:ext cx="61012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使徒的教导 </a:t>
            </a:r>
            <a:r>
              <a:rPr kumimoji="0" lang="en-US" altLang="zh-CN" sz="2400" b="1" i="0"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apostolic teaching</a:t>
            </a:r>
            <a:endParaRPr kumimoji="0" lang="en-US" sz="4000" b="1" i="0"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endParaRPr>
          </a:p>
        </p:txBody>
      </p:sp>
      <p:sp>
        <p:nvSpPr>
          <p:cNvPr id="2" name="TextBox 1">
            <a:extLst>
              <a:ext uri="{FF2B5EF4-FFF2-40B4-BE49-F238E27FC236}">
                <a16:creationId xmlns:a16="http://schemas.microsoft.com/office/drawing/2014/main" id="{D4F2D333-EADE-BA88-5D9F-62F2C718AD36}"/>
              </a:ext>
            </a:extLst>
          </p:cNvPr>
          <p:cNvSpPr txBox="1"/>
          <p:nvPr/>
        </p:nvSpPr>
        <p:spPr>
          <a:xfrm>
            <a:off x="-84406" y="357319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15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E5D92-BCE0-83C2-E257-3E5665C7A750}"/>
              </a:ext>
            </a:extLst>
          </p:cNvPr>
          <p:cNvSpPr txBox="1"/>
          <p:nvPr/>
        </p:nvSpPr>
        <p:spPr>
          <a:xfrm>
            <a:off x="105103" y="0"/>
            <a:ext cx="11981793" cy="55140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帖撒罗尼迦前书 </a:t>
            </a:r>
            <a:r>
              <a:rPr kumimoji="0" lang="en-US" altLang="zh-CN"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4:16-17</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rPr>
              <a:t>1 Thessalonians 4:16-17</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主再来之日，</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是我们</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a:sym typeface="Arial"/>
              </a:rPr>
              <a:t>复活</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得荣耀的身体，我们将在云中与主相遇 </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On the day of the Lord's return,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we will be resurrected with glorified bodies, and we will meet the Lord in the clouds.</a:t>
            </a:r>
            <a:endPar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p:txBody>
      </p:sp>
    </p:spTree>
    <p:extLst>
      <p:ext uri="{BB962C8B-B14F-4D97-AF65-F5344CB8AC3E}">
        <p14:creationId xmlns:p14="http://schemas.microsoft.com/office/powerpoint/2010/main" val="8194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ions with a crown&#10;&#10;Description automatically generated">
            <a:extLst>
              <a:ext uri="{FF2B5EF4-FFF2-40B4-BE49-F238E27FC236}">
                <a16:creationId xmlns:a16="http://schemas.microsoft.com/office/drawing/2014/main" id="{3A4D261A-CF7E-433D-52FD-F1BE791E63FB}"/>
              </a:ext>
            </a:extLst>
          </p:cNvPr>
          <p:cNvPicPr>
            <a:picLocks noChangeAspect="1"/>
          </p:cNvPicPr>
          <p:nvPr/>
        </p:nvPicPr>
        <p:blipFill>
          <a:blip r:embed="rId3"/>
          <a:stretch>
            <a:fillRect/>
          </a:stretch>
        </p:blipFill>
        <p:spPr>
          <a:xfrm>
            <a:off x="490184" y="3293710"/>
            <a:ext cx="1579072" cy="1260487"/>
          </a:xfrm>
          <a:prstGeom prst="rect">
            <a:avLst/>
          </a:prstGeom>
        </p:spPr>
      </p:pic>
      <p:pic>
        <p:nvPicPr>
          <p:cNvPr id="4" name="Picture 3">
            <a:extLst>
              <a:ext uri="{FF2B5EF4-FFF2-40B4-BE49-F238E27FC236}">
                <a16:creationId xmlns:a16="http://schemas.microsoft.com/office/drawing/2014/main" id="{4DA24B8C-1AE5-71DC-750E-E60E51045C8B}"/>
              </a:ext>
            </a:extLst>
          </p:cNvPr>
          <p:cNvPicPr>
            <a:picLocks noChangeAspect="1"/>
          </p:cNvPicPr>
          <p:nvPr/>
        </p:nvPicPr>
        <p:blipFill>
          <a:blip r:embed="rId4"/>
          <a:stretch>
            <a:fillRect/>
          </a:stretch>
        </p:blipFill>
        <p:spPr>
          <a:xfrm>
            <a:off x="490184" y="4554197"/>
            <a:ext cx="1579072" cy="1092200"/>
          </a:xfrm>
          <a:prstGeom prst="rect">
            <a:avLst/>
          </a:prstGeom>
        </p:spPr>
      </p:pic>
      <p:sp>
        <p:nvSpPr>
          <p:cNvPr id="6" name="TextBox 5">
            <a:extLst>
              <a:ext uri="{FF2B5EF4-FFF2-40B4-BE49-F238E27FC236}">
                <a16:creationId xmlns:a16="http://schemas.microsoft.com/office/drawing/2014/main" id="{51704625-2F26-C09C-A697-DADC0030D27C}"/>
              </a:ext>
            </a:extLst>
          </p:cNvPr>
          <p:cNvSpPr txBox="1"/>
          <p:nvPr/>
        </p:nvSpPr>
        <p:spPr>
          <a:xfrm>
            <a:off x="1024976" y="272173"/>
            <a:ext cx="75559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FFFF"/>
                </a:solidFill>
                <a:effectLst/>
                <a:uLnTx/>
                <a:uFillTx/>
                <a:latin typeface="SimHei" panose="02010609060101010101" pitchFamily="49" charset="-122"/>
                <a:ea typeface="SimHei" panose="02010609060101010101" pitchFamily="49" charset="-122"/>
                <a:cs typeface="Arial"/>
                <a:sym typeface="Arial"/>
              </a:rPr>
              <a:t>兽</a:t>
            </a:r>
            <a:endParaRPr kumimoji="0" lang="en-US" sz="48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FFFF"/>
                </a:solidFill>
                <a:effectLst/>
                <a:uLnTx/>
                <a:uFillTx/>
                <a:latin typeface="SimHei" panose="02010609060101010101" pitchFamily="49" charset="-122"/>
                <a:ea typeface="SimHei" panose="02010609060101010101" pitchFamily="49" charset="-122"/>
                <a:cs typeface="Arial"/>
                <a:sym typeface="Arial"/>
              </a:rPr>
              <a:t>出现</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7" name="Picture 6">
            <a:extLst>
              <a:ext uri="{FF2B5EF4-FFF2-40B4-BE49-F238E27FC236}">
                <a16:creationId xmlns:a16="http://schemas.microsoft.com/office/drawing/2014/main" id="{FA7C09DA-A90A-4432-4906-51189643BCE5}"/>
              </a:ext>
            </a:extLst>
          </p:cNvPr>
          <p:cNvPicPr>
            <a:picLocks noChangeAspect="1"/>
          </p:cNvPicPr>
          <p:nvPr/>
        </p:nvPicPr>
        <p:blipFill>
          <a:blip r:embed="rId5"/>
          <a:stretch>
            <a:fillRect/>
          </a:stretch>
        </p:blipFill>
        <p:spPr>
          <a:xfrm>
            <a:off x="2403066" y="3293710"/>
            <a:ext cx="1564770" cy="2365976"/>
          </a:xfrm>
          <a:prstGeom prst="rect">
            <a:avLst/>
          </a:prstGeom>
        </p:spPr>
      </p:pic>
      <p:sp>
        <p:nvSpPr>
          <p:cNvPr id="9" name="TextBox 8">
            <a:extLst>
              <a:ext uri="{FF2B5EF4-FFF2-40B4-BE49-F238E27FC236}">
                <a16:creationId xmlns:a16="http://schemas.microsoft.com/office/drawing/2014/main" id="{324E030B-8361-5CBB-2B86-A8B5BE41D591}"/>
              </a:ext>
            </a:extLst>
          </p:cNvPr>
          <p:cNvSpPr txBox="1"/>
          <p:nvPr/>
        </p:nvSpPr>
        <p:spPr>
          <a:xfrm>
            <a:off x="2807655" y="272173"/>
            <a:ext cx="75559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FFFF"/>
                </a:solidFill>
                <a:effectLst/>
                <a:uLnTx/>
                <a:uFillTx/>
                <a:latin typeface="SimHei" panose="02010609060101010101" pitchFamily="49" charset="-122"/>
                <a:ea typeface="SimHei" panose="02010609060101010101" pitchFamily="49" charset="-122"/>
                <a:cs typeface="Arial"/>
                <a:sym typeface="Arial"/>
              </a:rPr>
              <a:t>大灾难</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0" name="Picture 9">
            <a:extLst>
              <a:ext uri="{FF2B5EF4-FFF2-40B4-BE49-F238E27FC236}">
                <a16:creationId xmlns:a16="http://schemas.microsoft.com/office/drawing/2014/main" id="{2E11073F-F37B-135E-A053-EE231B57FBF7}"/>
              </a:ext>
            </a:extLst>
          </p:cNvPr>
          <p:cNvPicPr>
            <a:picLocks noChangeAspect="1"/>
          </p:cNvPicPr>
          <p:nvPr/>
        </p:nvPicPr>
        <p:blipFill rotWithShape="1">
          <a:blip r:embed="rId6"/>
          <a:srcRect l="16713" t="5128" r="20188"/>
          <a:stretch/>
        </p:blipFill>
        <p:spPr>
          <a:xfrm>
            <a:off x="4301646" y="3306999"/>
            <a:ext cx="1564770" cy="2352687"/>
          </a:xfrm>
          <a:prstGeom prst="rect">
            <a:avLst/>
          </a:prstGeom>
        </p:spPr>
      </p:pic>
      <p:sp>
        <p:nvSpPr>
          <p:cNvPr id="11" name="TextBox 10">
            <a:extLst>
              <a:ext uri="{FF2B5EF4-FFF2-40B4-BE49-F238E27FC236}">
                <a16:creationId xmlns:a16="http://schemas.microsoft.com/office/drawing/2014/main" id="{ECCCBE45-A9D6-979A-1A9D-A3BD6C975471}"/>
              </a:ext>
            </a:extLst>
          </p:cNvPr>
          <p:cNvSpPr txBox="1"/>
          <p:nvPr/>
        </p:nvSpPr>
        <p:spPr>
          <a:xfrm>
            <a:off x="4679442" y="276616"/>
            <a:ext cx="75559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B0FF63"/>
                </a:solidFill>
                <a:effectLst/>
                <a:uLnTx/>
                <a:uFillTx/>
                <a:latin typeface="SimHei" panose="02010609060101010101" pitchFamily="49" charset="-122"/>
                <a:ea typeface="SimHei" panose="02010609060101010101" pitchFamily="49" charset="-122"/>
                <a:cs typeface="Arial"/>
                <a:sym typeface="Arial"/>
              </a:rPr>
              <a:t>主降临</a:t>
            </a:r>
            <a:endParaRPr kumimoji="0" lang="en-US" sz="2400" b="0" i="0" u="none" strike="noStrike" kern="1200" cap="none" spc="0" normalizeH="0" baseline="0" noProof="0" dirty="0">
              <a:ln>
                <a:noFill/>
              </a:ln>
              <a:solidFill>
                <a:srgbClr val="B0FF63"/>
              </a:solidFill>
              <a:effectLst/>
              <a:uLnTx/>
              <a:uFillTx/>
              <a:latin typeface="Calibri"/>
              <a:ea typeface="+mn-ea"/>
              <a:cs typeface="Arial"/>
              <a:sym typeface="Arial"/>
            </a:endParaRPr>
          </a:p>
        </p:txBody>
      </p:sp>
      <p:pic>
        <p:nvPicPr>
          <p:cNvPr id="13" name="Picture 12" descr="A person in a long white robe&#10;&#10;Description automatically generated">
            <a:extLst>
              <a:ext uri="{FF2B5EF4-FFF2-40B4-BE49-F238E27FC236}">
                <a16:creationId xmlns:a16="http://schemas.microsoft.com/office/drawing/2014/main" id="{7D8E2ED8-A61B-3AE0-5488-BF7F7E2C053E}"/>
              </a:ext>
            </a:extLst>
          </p:cNvPr>
          <p:cNvPicPr>
            <a:picLocks noChangeAspect="1"/>
          </p:cNvPicPr>
          <p:nvPr/>
        </p:nvPicPr>
        <p:blipFill>
          <a:blip r:embed="rId7"/>
          <a:stretch>
            <a:fillRect/>
          </a:stretch>
        </p:blipFill>
        <p:spPr>
          <a:xfrm>
            <a:off x="6200226" y="3306999"/>
            <a:ext cx="1564770" cy="2365976"/>
          </a:xfrm>
          <a:prstGeom prst="rect">
            <a:avLst/>
          </a:prstGeom>
        </p:spPr>
      </p:pic>
      <p:sp>
        <p:nvSpPr>
          <p:cNvPr id="14" name="TextBox 13">
            <a:extLst>
              <a:ext uri="{FF2B5EF4-FFF2-40B4-BE49-F238E27FC236}">
                <a16:creationId xmlns:a16="http://schemas.microsoft.com/office/drawing/2014/main" id="{C722678E-0605-F0AE-87D6-8C83B73A6496}"/>
              </a:ext>
            </a:extLst>
          </p:cNvPr>
          <p:cNvSpPr txBox="1"/>
          <p:nvPr/>
        </p:nvSpPr>
        <p:spPr>
          <a:xfrm>
            <a:off x="6604815" y="272497"/>
            <a:ext cx="755592"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B0FF63"/>
                </a:solidFill>
                <a:effectLst/>
                <a:uLnTx/>
                <a:uFillTx/>
                <a:latin typeface="SimHei" panose="02010609060101010101" pitchFamily="49" charset="-122"/>
                <a:ea typeface="SimHei" panose="02010609060101010101" pitchFamily="49" charset="-122"/>
                <a:cs typeface="Arial"/>
                <a:sym typeface="Arial"/>
              </a:rPr>
              <a:t>身体复活</a:t>
            </a:r>
            <a:endParaRPr kumimoji="0" lang="en-US" sz="2000" b="0" i="0" u="none" strike="noStrike" kern="1200" cap="none" spc="0" normalizeH="0" baseline="0" noProof="0" dirty="0">
              <a:ln>
                <a:noFill/>
              </a:ln>
              <a:solidFill>
                <a:srgbClr val="B0FF63"/>
              </a:solidFill>
              <a:effectLst/>
              <a:uLnTx/>
              <a:uFillTx/>
              <a:latin typeface="Calibri"/>
              <a:ea typeface="+mn-ea"/>
              <a:cs typeface="Arial"/>
              <a:sym typeface="Arial"/>
            </a:endParaRPr>
          </a:p>
        </p:txBody>
      </p:sp>
      <p:pic>
        <p:nvPicPr>
          <p:cNvPr id="16" name="Picture 15" descr="A person in the sky&#10;&#10;Description automatically generated">
            <a:extLst>
              <a:ext uri="{FF2B5EF4-FFF2-40B4-BE49-F238E27FC236}">
                <a16:creationId xmlns:a16="http://schemas.microsoft.com/office/drawing/2014/main" id="{8F5CE3EC-7219-0818-AEB9-7DAB376E476B}"/>
              </a:ext>
            </a:extLst>
          </p:cNvPr>
          <p:cNvPicPr>
            <a:picLocks noChangeAspect="1"/>
          </p:cNvPicPr>
          <p:nvPr/>
        </p:nvPicPr>
        <p:blipFill>
          <a:blip r:embed="rId8"/>
          <a:stretch>
            <a:fillRect/>
          </a:stretch>
        </p:blipFill>
        <p:spPr>
          <a:xfrm>
            <a:off x="8098806" y="3333577"/>
            <a:ext cx="1564770" cy="2339398"/>
          </a:xfrm>
          <a:prstGeom prst="rect">
            <a:avLst/>
          </a:prstGeom>
        </p:spPr>
      </p:pic>
      <p:sp>
        <p:nvSpPr>
          <p:cNvPr id="17" name="TextBox 16">
            <a:extLst>
              <a:ext uri="{FF2B5EF4-FFF2-40B4-BE49-F238E27FC236}">
                <a16:creationId xmlns:a16="http://schemas.microsoft.com/office/drawing/2014/main" id="{112B38E6-C9B4-842D-5A6A-D3B0732A3466}"/>
              </a:ext>
            </a:extLst>
          </p:cNvPr>
          <p:cNvSpPr txBox="1"/>
          <p:nvPr/>
        </p:nvSpPr>
        <p:spPr>
          <a:xfrm>
            <a:off x="8360459" y="272497"/>
            <a:ext cx="755592"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B0FF63"/>
                </a:solidFill>
                <a:effectLst/>
                <a:uLnTx/>
                <a:uFillTx/>
                <a:latin typeface="SimHei" panose="02010609060101010101" pitchFamily="49" charset="-122"/>
                <a:ea typeface="SimHei" panose="02010609060101010101" pitchFamily="49" charset="-122"/>
                <a:cs typeface="Arial"/>
                <a:sym typeface="Arial"/>
              </a:rPr>
              <a:t>我们升天</a:t>
            </a:r>
            <a:endParaRPr kumimoji="0" lang="en-US" sz="2000" b="0" i="0" u="none" strike="noStrike" kern="1200" cap="none" spc="0" normalizeH="0" baseline="0" noProof="0" dirty="0">
              <a:ln>
                <a:noFill/>
              </a:ln>
              <a:solidFill>
                <a:srgbClr val="B0FF63"/>
              </a:solidFill>
              <a:effectLst/>
              <a:uLnTx/>
              <a:uFillTx/>
              <a:latin typeface="Calibri"/>
              <a:ea typeface="+mn-ea"/>
              <a:cs typeface="Arial"/>
              <a:sym typeface="Arial"/>
            </a:endParaRPr>
          </a:p>
        </p:txBody>
      </p:sp>
      <p:sp>
        <p:nvSpPr>
          <p:cNvPr id="18" name="TextBox 17">
            <a:extLst>
              <a:ext uri="{FF2B5EF4-FFF2-40B4-BE49-F238E27FC236}">
                <a16:creationId xmlns:a16="http://schemas.microsoft.com/office/drawing/2014/main" id="{36C5B8E7-DBAE-97F1-C222-5FB5A28B1164}"/>
              </a:ext>
            </a:extLst>
          </p:cNvPr>
          <p:cNvSpPr txBox="1"/>
          <p:nvPr/>
        </p:nvSpPr>
        <p:spPr>
          <a:xfrm>
            <a:off x="10457217" y="446361"/>
            <a:ext cx="75559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FFFF"/>
                </a:solidFill>
                <a:effectLst/>
                <a:uLnTx/>
                <a:uFillTx/>
                <a:latin typeface="SimHei" panose="02010609060101010101" pitchFamily="49" charset="-122"/>
                <a:ea typeface="SimHei" panose="02010609060101010101" pitchFamily="49" charset="-122"/>
                <a:cs typeface="Arial"/>
                <a:sym typeface="Arial"/>
              </a:rPr>
              <a:t>大审判</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0" name="Picture 19" descr="A person standing in front of a city&#10;&#10;Description automatically generated">
            <a:extLst>
              <a:ext uri="{FF2B5EF4-FFF2-40B4-BE49-F238E27FC236}">
                <a16:creationId xmlns:a16="http://schemas.microsoft.com/office/drawing/2014/main" id="{3AC935A6-66FC-9DA9-8FFB-7A21EC8C056C}"/>
              </a:ext>
            </a:extLst>
          </p:cNvPr>
          <p:cNvPicPr>
            <a:picLocks noChangeAspect="1"/>
          </p:cNvPicPr>
          <p:nvPr/>
        </p:nvPicPr>
        <p:blipFill>
          <a:blip r:embed="rId9"/>
          <a:stretch>
            <a:fillRect/>
          </a:stretch>
        </p:blipFill>
        <p:spPr>
          <a:xfrm>
            <a:off x="9863385" y="3246918"/>
            <a:ext cx="2225126" cy="2418326"/>
          </a:xfrm>
          <a:prstGeom prst="rect">
            <a:avLst/>
          </a:prstGeom>
        </p:spPr>
      </p:pic>
    </p:spTree>
    <p:extLst>
      <p:ext uri="{BB962C8B-B14F-4D97-AF65-F5344CB8AC3E}">
        <p14:creationId xmlns:p14="http://schemas.microsoft.com/office/powerpoint/2010/main" val="291756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Picture 1" descr="A person in a long white robe&#10;&#10;Description automatically generated">
            <a:extLst>
              <a:ext uri="{FF2B5EF4-FFF2-40B4-BE49-F238E27FC236}">
                <a16:creationId xmlns:a16="http://schemas.microsoft.com/office/drawing/2014/main" id="{D95E7362-F30B-3DC0-A6F1-D3ABB133CB1A}"/>
              </a:ext>
            </a:extLst>
          </p:cNvPr>
          <p:cNvPicPr>
            <a:picLocks noChangeAspect="1"/>
          </p:cNvPicPr>
          <p:nvPr/>
        </p:nvPicPr>
        <p:blipFill>
          <a:blip r:embed="rId3"/>
          <a:srcRect t="23432" b="29459"/>
          <a:stretch/>
        </p:blipFill>
        <p:spPr>
          <a:xfrm>
            <a:off x="3049" y="0"/>
            <a:ext cx="12191977" cy="6858022"/>
          </a:xfrm>
          <a:prstGeom prst="rect">
            <a:avLst/>
          </a:prstGeom>
        </p:spPr>
      </p:pic>
      <p:sp>
        <p:nvSpPr>
          <p:cNvPr id="15"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AD5E5D92-BCE0-83C2-E257-3E5665C7A750}"/>
              </a:ext>
            </a:extLst>
          </p:cNvPr>
          <p:cNvSpPr txBox="1"/>
          <p:nvPr/>
        </p:nvSpPr>
        <p:spPr>
          <a:xfrm>
            <a:off x="0" y="4857908"/>
            <a:ext cx="4690452" cy="1842437"/>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5800" b="1" i="0" u="none" strike="noStrike" kern="1200" cap="none" spc="0" normalizeH="0" baseline="0" noProof="0" dirty="0">
                <a:ln>
                  <a:noFill/>
                </a:ln>
                <a:solidFill>
                  <a:srgbClr val="FFFFFF"/>
                </a:solidFill>
                <a:effectLst/>
                <a:uLnTx/>
                <a:uFillTx/>
                <a:latin typeface="SimHei" panose="02010609060101010101" pitchFamily="49" charset="-122"/>
                <a:ea typeface="SimHei" panose="02010609060101010101" pitchFamily="49" charset="-122"/>
                <a:cs typeface="Arial"/>
                <a:sym typeface="Arial"/>
              </a:rPr>
              <a:t>我信身体复活</a:t>
            </a:r>
            <a:endParaRPr kumimoji="0" lang="en-US" altLang="zh-CN" sz="5800" b="1" i="0" u="none" strike="noStrike" kern="1200" cap="none" spc="0" normalizeH="0" baseline="0" noProof="0" dirty="0">
              <a:ln>
                <a:noFill/>
              </a:ln>
              <a:solidFill>
                <a:srgbClr val="FFFFFF"/>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I believe in resurrection</a:t>
            </a:r>
            <a:r>
              <a:rPr kumimoji="0" lang="zh-CN" altLang="en-US" sz="32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 </a:t>
            </a:r>
            <a:r>
              <a:rPr kumimoji="0" lang="zh-CN" altLang="en-US" sz="20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a:t>
            </a:r>
            <a:r>
              <a:rPr kumimoji="0" lang="en-US" altLang="zh-CN" sz="20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transformation</a:t>
            </a:r>
            <a:r>
              <a:rPr kumimoji="0" lang="zh-CN" altLang="en-US" sz="20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 </a:t>
            </a:r>
            <a:r>
              <a:rPr kumimoji="0" lang="en-US" altLang="zh-CN" sz="20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of body) </a:t>
            </a:r>
            <a:endParaRPr kumimoji="0" lang="en-US" altLang="zh-CN" sz="32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altLang="zh-CN" sz="5200" b="1"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endParaRPr>
          </a:p>
        </p:txBody>
      </p:sp>
      <p:sp>
        <p:nvSpPr>
          <p:cNvPr id="17"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54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E5D92-BCE0-83C2-E257-3E5665C7A750}"/>
              </a:ext>
            </a:extLst>
          </p:cNvPr>
          <p:cNvSpPr txBox="1"/>
          <p:nvPr/>
        </p:nvSpPr>
        <p:spPr>
          <a:xfrm>
            <a:off x="105103" y="0"/>
            <a:ext cx="11981793" cy="62478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帖前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4:16.</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因为</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主必亲自从天降临</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，有呼叫的声音和天使长的声音，又有神的号吹响；</a:t>
            </a:r>
            <a:r>
              <a:rPr kumimoji="0" lang="zh-CN" altLang="en-US" sz="40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那在基督里死了的人必先复活</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17.</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以后我们这活着还存留的人必和他们一同被提到云里，在空中与主相遇。这样，我们就要</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和主永远同在</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1Thess 4:16. For </a:t>
            </a:r>
            <a:r>
              <a:rPr kumimoji="0" lang="en-US" altLang="zh-CN" sz="2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the Lord himself will descend </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from heaven with a cry of command, with the voice of an archangel, and with the sound of the trumpet of God. </a:t>
            </a:r>
            <a:r>
              <a:rPr kumimoji="0" lang="en-US" altLang="zh-CN" sz="20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And the dead in Christ will rise first.</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17.Then we who are alive, who are left, will be caught up together with them in the clouds to meet the Lord in the air, and so </a:t>
            </a:r>
            <a:r>
              <a:rPr kumimoji="0" lang="en-US" altLang="zh-CN" sz="2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we will always be with the Lord</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p:txBody>
      </p:sp>
    </p:spTree>
    <p:extLst>
      <p:ext uri="{BB962C8B-B14F-4D97-AF65-F5344CB8AC3E}">
        <p14:creationId xmlns:p14="http://schemas.microsoft.com/office/powerpoint/2010/main" val="342404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3" name="Picture 12" descr="A close up of a fish&#10;&#10;Description automatically generated">
            <a:extLst>
              <a:ext uri="{FF2B5EF4-FFF2-40B4-BE49-F238E27FC236}">
                <a16:creationId xmlns:a16="http://schemas.microsoft.com/office/drawing/2014/main" id="{5611896B-B056-F5B2-8CF6-28408FE3BC41}"/>
              </a:ext>
            </a:extLst>
          </p:cNvPr>
          <p:cNvPicPr>
            <a:picLocks noChangeAspect="1"/>
          </p:cNvPicPr>
          <p:nvPr/>
        </p:nvPicPr>
        <p:blipFill rotWithShape="1">
          <a:blip r:embed="rId3"/>
          <a:srcRect t="4500" r="-9" b="-9"/>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0" name="Freeform: Shape 1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Oval 2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9" descr="A group of lions with heads of a lion&#10;&#10;Description automatically generated with medium confidence">
            <a:extLst>
              <a:ext uri="{FF2B5EF4-FFF2-40B4-BE49-F238E27FC236}">
                <a16:creationId xmlns:a16="http://schemas.microsoft.com/office/drawing/2014/main" id="{A02A98DD-8EE5-2119-8751-D10FBC7CD39B}"/>
              </a:ext>
            </a:extLst>
          </p:cNvPr>
          <p:cNvPicPr>
            <a:picLocks noChangeAspect="1"/>
          </p:cNvPicPr>
          <p:nvPr/>
        </p:nvPicPr>
        <p:blipFill>
          <a:blip r:embed="rId4">
            <a:extLst>
              <a:ext uri="{28A0092B-C50C-407E-A947-70E740481C1C}">
                <a14:useLocalDpi xmlns:a14="http://schemas.microsoft.com/office/drawing/2010/main" val="0"/>
              </a:ext>
            </a:extLst>
          </a:blip>
          <a:srcRect r="1" b="9501"/>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1" name="Picture 10" descr="A red ram with horns lying down&#10;&#10;Description automatically generated">
            <a:extLst>
              <a:ext uri="{FF2B5EF4-FFF2-40B4-BE49-F238E27FC236}">
                <a16:creationId xmlns:a16="http://schemas.microsoft.com/office/drawing/2014/main" id="{25CDB105-527F-9CD1-FB14-849081D66F44}"/>
              </a:ext>
            </a:extLst>
          </p:cNvPr>
          <p:cNvPicPr>
            <a:picLocks noChangeAspect="1"/>
          </p:cNvPicPr>
          <p:nvPr/>
        </p:nvPicPr>
        <p:blipFill rotWithShape="1">
          <a:blip r:embed="rId5"/>
          <a:srcRect r="1056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4" name="Freeform: Shape 2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descr="A group of men riding horses&#10;&#10;Description automatically generated">
            <a:extLst>
              <a:ext uri="{FF2B5EF4-FFF2-40B4-BE49-F238E27FC236}">
                <a16:creationId xmlns:a16="http://schemas.microsoft.com/office/drawing/2014/main" id="{238EF093-2C36-8DD5-B9A4-558172567433}"/>
              </a:ext>
            </a:extLst>
          </p:cNvPr>
          <p:cNvPicPr>
            <a:picLocks noChangeAspect="1"/>
          </p:cNvPicPr>
          <p:nvPr/>
        </p:nvPicPr>
        <p:blipFill>
          <a:blip r:embed="rId6"/>
          <a:srcRect t="21554" r="5" b="7957"/>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6" name="Freeform: Shape 2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12" name="Picture 11" descr="A person in a red dress&#10;&#10;Description automatically generated">
            <a:extLst>
              <a:ext uri="{FF2B5EF4-FFF2-40B4-BE49-F238E27FC236}">
                <a16:creationId xmlns:a16="http://schemas.microsoft.com/office/drawing/2014/main" id="{2EBC7FBB-C8E3-D62A-4D75-B9A32517D504}"/>
              </a:ext>
            </a:extLst>
          </p:cNvPr>
          <p:cNvPicPr>
            <a:picLocks noChangeAspect="1"/>
          </p:cNvPicPr>
          <p:nvPr/>
        </p:nvPicPr>
        <p:blipFill rotWithShape="1">
          <a:blip r:embed="rId7"/>
          <a:srcRect l="3374" r="32499"/>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4" name="Heptagon 3">
            <a:extLst>
              <a:ext uri="{FF2B5EF4-FFF2-40B4-BE49-F238E27FC236}">
                <a16:creationId xmlns:a16="http://schemas.microsoft.com/office/drawing/2014/main" id="{5A9992EB-E2D8-E5B1-1F9F-1C6DF7110904}"/>
              </a:ext>
            </a:extLst>
          </p:cNvPr>
          <p:cNvSpPr/>
          <p:nvPr/>
        </p:nvSpPr>
        <p:spPr>
          <a:xfrm>
            <a:off x="11565668" y="648374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Arial" panose="020B0604020202020204" pitchFamily="34" charset="0"/>
                <a:sym typeface="Arial"/>
              </a:rPr>
              <a:t>1/2</a:t>
            </a:r>
            <a:endPar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5" name="TextBox 14">
            <a:extLst>
              <a:ext uri="{FF2B5EF4-FFF2-40B4-BE49-F238E27FC236}">
                <a16:creationId xmlns:a16="http://schemas.microsoft.com/office/drawing/2014/main" id="{5A20210B-D307-A2BB-7277-9617F70949BD}"/>
              </a:ext>
            </a:extLst>
          </p:cNvPr>
          <p:cNvSpPr txBox="1"/>
          <p:nvPr/>
        </p:nvSpPr>
        <p:spPr>
          <a:xfrm>
            <a:off x="0" y="13059"/>
            <a:ext cx="5886020" cy="4345805"/>
          </a:xfrm>
          <a:prstGeom prst="rect">
            <a:avLst/>
          </a:prstGeom>
          <a:noFill/>
        </p:spPr>
        <p:txBody>
          <a:bodyPr wrap="square">
            <a:spAutoFit/>
          </a:bodyPr>
          <a:lstStyle/>
          <a:p>
            <a:pPr marL="0" marR="0" lvl="0" indent="0" algn="l" defTabSz="914400" rtl="0" eaLnBrk="1" fontAlgn="auto" latinLnBrk="0" hangingPunct="1">
              <a:lnSpc>
                <a:spcPct val="17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启示</a:t>
            </a:r>
            <a:r>
              <a:rPr kumimoji="0" lang="en-US"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Apocalypse</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希腊词意思是“揭示”启示文学是有关末世的启示。</a:t>
            </a:r>
            <a:endPar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7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充满异象，以象征性形式、符号、图像来教导。</a:t>
            </a:r>
            <a:endPar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a:sym typeface="Arial"/>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Arial"/>
                <a:sym typeface="Arial"/>
              </a:rPr>
              <a:t>Apocalypse is a Greek word that means “to uncover” or “reveal.”</a:t>
            </a:r>
            <a:r>
              <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rPr>
              <a:t> </a:t>
            </a:r>
            <a:r>
              <a:rPr kumimoji="0" lang="en-US" sz="1800" b="0" i="0" u="none" strike="noStrike" kern="1200" cap="none" spc="0" normalizeH="0" baseline="0" noProof="0" dirty="0">
                <a:ln>
                  <a:noFill/>
                </a:ln>
                <a:solidFill>
                  <a:prstClr val="white"/>
                </a:solidFill>
                <a:effectLst/>
                <a:uLnTx/>
                <a:uFillTx/>
                <a:latin typeface="Calibri"/>
                <a:ea typeface="+mn-ea"/>
                <a:cs typeface="Arial"/>
                <a:sym typeface="Arial"/>
              </a:rPr>
              <a:t>Apocalyptic literature sets forth images and teachings related to the end times, often in highly symbolic form, symbols , imagery graphic, even dramatic, visions</a:t>
            </a:r>
          </a:p>
        </p:txBody>
      </p:sp>
    </p:spTree>
    <p:extLst>
      <p:ext uri="{BB962C8B-B14F-4D97-AF65-F5344CB8AC3E}">
        <p14:creationId xmlns:p14="http://schemas.microsoft.com/office/powerpoint/2010/main" val="289907435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Picture 1">
            <a:extLst>
              <a:ext uri="{FF2B5EF4-FFF2-40B4-BE49-F238E27FC236}">
                <a16:creationId xmlns:a16="http://schemas.microsoft.com/office/drawing/2014/main" id="{75AECDDA-0881-453F-F060-DC9944C8FCD9}"/>
              </a:ext>
            </a:extLst>
          </p:cNvPr>
          <p:cNvPicPr>
            <a:picLocks noChangeAspect="1"/>
          </p:cNvPicPr>
          <p:nvPr/>
        </p:nvPicPr>
        <p:blipFill>
          <a:blip r:embed="rId2"/>
          <a:srcRect t="571" b="15159"/>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AD5E5D92-BCE0-83C2-E257-3E5665C7A750}"/>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5200" b="1" i="0" u="none" strike="noStrike" kern="1200" cap="none" spc="0" normalizeH="0" baseline="0" noProof="0" dirty="0">
                <a:ln>
                  <a:noFill/>
                </a:ln>
                <a:solidFill>
                  <a:srgbClr val="FFFFFF"/>
                </a:solidFill>
                <a:effectLst/>
                <a:uLnTx/>
                <a:uFillTx/>
                <a:latin typeface="SimHei" panose="02010609060101010101" pitchFamily="49" charset="-122"/>
                <a:ea typeface="SimHei" panose="02010609060101010101" pitchFamily="49" charset="-122"/>
                <a:cs typeface="Arial"/>
                <a:sym typeface="Arial"/>
              </a:rPr>
              <a:t>没有灵魂人死如灯灭 </a:t>
            </a:r>
            <a:endParaRPr kumimoji="0" lang="en-US" altLang="zh-CN" sz="5200" b="1" i="0" u="none" strike="noStrike" kern="1200" cap="none" spc="0" normalizeH="0" baseline="0" noProof="0" dirty="0">
              <a:ln>
                <a:noFill/>
              </a:ln>
              <a:solidFill>
                <a:srgbClr val="FFFFFF"/>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Calibri"/>
                <a:ea typeface="宋体" panose="02010600030101010101" pitchFamily="2" charset="-122"/>
                <a:cs typeface="Arial"/>
                <a:sym typeface="Arial"/>
              </a:rPr>
              <a:t>A man without a soul and disappears forever</a:t>
            </a:r>
          </a:p>
        </p:txBody>
      </p:sp>
    </p:spTree>
    <p:extLst>
      <p:ext uri="{BB962C8B-B14F-4D97-AF65-F5344CB8AC3E}">
        <p14:creationId xmlns:p14="http://schemas.microsoft.com/office/powerpoint/2010/main" val="1581143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Picture 1">
            <a:extLst>
              <a:ext uri="{FF2B5EF4-FFF2-40B4-BE49-F238E27FC236}">
                <a16:creationId xmlns:a16="http://schemas.microsoft.com/office/drawing/2014/main" id="{78FB9665-7B8B-3FDE-C9D7-4696BBEF0241}"/>
              </a:ext>
            </a:extLst>
          </p:cNvPr>
          <p:cNvPicPr>
            <a:picLocks noChangeAspect="1"/>
          </p:cNvPicPr>
          <p:nvPr/>
        </p:nvPicPr>
        <p:blipFill>
          <a:blip r:embed="rId3"/>
          <a:srcRect b="1316"/>
          <a:stretch/>
        </p:blipFill>
        <p:spPr>
          <a:xfrm>
            <a:off x="1" y="0"/>
            <a:ext cx="12191999" cy="6857990"/>
          </a:xfrm>
          <a:prstGeom prst="rect">
            <a:avLst/>
          </a:prstGeom>
        </p:spPr>
      </p:pic>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46B0731F-F3F3-C82B-7970-8432D8EB5D3F}"/>
              </a:ext>
            </a:extLst>
          </p:cNvPr>
          <p:cNvSpPr txBox="1"/>
          <p:nvPr/>
        </p:nvSpPr>
        <p:spPr>
          <a:xfrm>
            <a:off x="3299254" y="5103341"/>
            <a:ext cx="5387546" cy="1556951"/>
          </a:xfrm>
          <a:prstGeom prst="rect">
            <a:avLst/>
          </a:prstGeom>
          <a:noFill/>
          <a:ln w="889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775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rcular diagram with different symbols&#10;&#10;Description automatically generated with medium confidence">
            <a:extLst>
              <a:ext uri="{FF2B5EF4-FFF2-40B4-BE49-F238E27FC236}">
                <a16:creationId xmlns:a16="http://schemas.microsoft.com/office/drawing/2014/main" id="{F68471CA-968D-4A82-5828-807F73B3228C}"/>
              </a:ext>
            </a:extLst>
          </p:cNvPr>
          <p:cNvPicPr>
            <a:picLocks noChangeAspect="1"/>
          </p:cNvPicPr>
          <p:nvPr/>
        </p:nvPicPr>
        <p:blipFill rotWithShape="1">
          <a:blip r:embed="rId3"/>
          <a:srcRect l="6694" r="3228" b="3911"/>
          <a:stretch/>
        </p:blipFill>
        <p:spPr>
          <a:xfrm>
            <a:off x="3200399" y="229928"/>
            <a:ext cx="6104240" cy="5524295"/>
          </a:xfrm>
          <a:prstGeom prst="rect">
            <a:avLst/>
          </a:prstGeom>
        </p:spPr>
      </p:pic>
      <p:pic>
        <p:nvPicPr>
          <p:cNvPr id="5" name="Picture 4">
            <a:extLst>
              <a:ext uri="{FF2B5EF4-FFF2-40B4-BE49-F238E27FC236}">
                <a16:creationId xmlns:a16="http://schemas.microsoft.com/office/drawing/2014/main" id="{0A47A85B-7165-0F23-5B0A-6F4CD87A6983}"/>
              </a:ext>
            </a:extLst>
          </p:cNvPr>
          <p:cNvPicPr>
            <a:picLocks noChangeAspect="1"/>
          </p:cNvPicPr>
          <p:nvPr/>
        </p:nvPicPr>
        <p:blipFill>
          <a:blip r:embed="rId4"/>
          <a:stretch>
            <a:fillRect/>
          </a:stretch>
        </p:blipFill>
        <p:spPr>
          <a:xfrm>
            <a:off x="1198606" y="3196403"/>
            <a:ext cx="2421926" cy="1463046"/>
          </a:xfrm>
          <a:prstGeom prst="rect">
            <a:avLst/>
          </a:prstGeom>
        </p:spPr>
      </p:pic>
      <p:pic>
        <p:nvPicPr>
          <p:cNvPr id="6" name="Picture 5">
            <a:extLst>
              <a:ext uri="{FF2B5EF4-FFF2-40B4-BE49-F238E27FC236}">
                <a16:creationId xmlns:a16="http://schemas.microsoft.com/office/drawing/2014/main" id="{BC42BABD-A0F4-8775-316B-7CDC028651BF}"/>
              </a:ext>
            </a:extLst>
          </p:cNvPr>
          <p:cNvPicPr>
            <a:picLocks noChangeAspect="1"/>
          </p:cNvPicPr>
          <p:nvPr/>
        </p:nvPicPr>
        <p:blipFill>
          <a:blip r:embed="rId5"/>
          <a:stretch>
            <a:fillRect/>
          </a:stretch>
        </p:blipFill>
        <p:spPr>
          <a:xfrm>
            <a:off x="5158945" y="5143357"/>
            <a:ext cx="2421926" cy="1484715"/>
          </a:xfrm>
          <a:prstGeom prst="rect">
            <a:avLst/>
          </a:prstGeom>
        </p:spPr>
      </p:pic>
      <p:sp>
        <p:nvSpPr>
          <p:cNvPr id="7" name="Oval 6">
            <a:extLst>
              <a:ext uri="{FF2B5EF4-FFF2-40B4-BE49-F238E27FC236}">
                <a16:creationId xmlns:a16="http://schemas.microsoft.com/office/drawing/2014/main" id="{468E734F-0BF7-230F-C8B2-385B18C7A71B}"/>
              </a:ext>
            </a:extLst>
          </p:cNvPr>
          <p:cNvSpPr/>
          <p:nvPr/>
        </p:nvSpPr>
        <p:spPr>
          <a:xfrm>
            <a:off x="7253416" y="1562178"/>
            <a:ext cx="1075038" cy="1037968"/>
          </a:xfrm>
          <a:prstGeom prst="ellipse">
            <a:avLst/>
          </a:prstGeom>
          <a:noFill/>
          <a:ln w="889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82B72E86-51B0-B533-FB96-B7B0DFB263CE}"/>
              </a:ext>
            </a:extLst>
          </p:cNvPr>
          <p:cNvSpPr txBox="1"/>
          <p:nvPr/>
        </p:nvSpPr>
        <p:spPr>
          <a:xfrm>
            <a:off x="9304639" y="1263892"/>
            <a:ext cx="2496065"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不断受苦</a:t>
            </a:r>
            <a:endParaRPr kumimoji="0" 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经历生老病死</a:t>
            </a:r>
            <a:endParaRPr kumimoji="0" 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Never ending of suffering</a:t>
            </a:r>
          </a:p>
        </p:txBody>
      </p:sp>
    </p:spTree>
    <p:extLst>
      <p:ext uri="{BB962C8B-B14F-4D97-AF65-F5344CB8AC3E}">
        <p14:creationId xmlns:p14="http://schemas.microsoft.com/office/powerpoint/2010/main" val="123486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Picture 1" descr="A white ghost with black background&#10;&#10;Description automatically generated">
            <a:extLst>
              <a:ext uri="{FF2B5EF4-FFF2-40B4-BE49-F238E27FC236}">
                <a16:creationId xmlns:a16="http://schemas.microsoft.com/office/drawing/2014/main" id="{A53DC2BE-4E28-D58C-6213-3F95ABACC986}"/>
              </a:ext>
            </a:extLst>
          </p:cNvPr>
          <p:cNvPicPr>
            <a:picLocks noChangeAspect="1"/>
          </p:cNvPicPr>
          <p:nvPr/>
        </p:nvPicPr>
        <p:blipFill>
          <a:blip r:embed="rId3"/>
          <a:srcRect/>
          <a:stretch/>
        </p:blipFill>
        <p:spPr>
          <a:xfrm>
            <a:off x="-3049" y="10"/>
            <a:ext cx="12191999" cy="6857990"/>
          </a:xfrm>
          <a:prstGeom prst="rect">
            <a:avLst/>
          </a:prstGeom>
        </p:spPr>
      </p:pic>
      <p:sp>
        <p:nvSpPr>
          <p:cNvPr id="10" name="TextBox 9">
            <a:extLst>
              <a:ext uri="{FF2B5EF4-FFF2-40B4-BE49-F238E27FC236}">
                <a16:creationId xmlns:a16="http://schemas.microsoft.com/office/drawing/2014/main" id="{E461FF55-ABAA-3179-4B2E-29D41FB6B33B}"/>
              </a:ext>
            </a:extLst>
          </p:cNvPr>
          <p:cNvSpPr txBox="1"/>
          <p:nvPr/>
        </p:nvSpPr>
        <p:spPr>
          <a:xfrm>
            <a:off x="203887" y="2311398"/>
            <a:ext cx="6190734"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Times New Roman" panose="02020603050405020304" pitchFamily="18" charset="0"/>
                <a:sym typeface="Arial"/>
              </a:rPr>
              <a:t>灵魂上天堂却没有身体</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The soul without the body goes to heaven</a:t>
            </a:r>
          </a:p>
        </p:txBody>
      </p:sp>
      <p:pic>
        <p:nvPicPr>
          <p:cNvPr id="11" name="Picture 10">
            <a:extLst>
              <a:ext uri="{FF2B5EF4-FFF2-40B4-BE49-F238E27FC236}">
                <a16:creationId xmlns:a16="http://schemas.microsoft.com/office/drawing/2014/main" id="{EE21B080-22B9-1EB8-3F88-EFA83EE7D5B1}"/>
              </a:ext>
            </a:extLst>
          </p:cNvPr>
          <p:cNvPicPr>
            <a:picLocks noChangeAspect="1"/>
          </p:cNvPicPr>
          <p:nvPr/>
        </p:nvPicPr>
        <p:blipFill>
          <a:blip r:embed="rId4"/>
          <a:stretch>
            <a:fillRect/>
          </a:stretch>
        </p:blipFill>
        <p:spPr>
          <a:xfrm>
            <a:off x="7353038" y="3425429"/>
            <a:ext cx="4305643" cy="3078535"/>
          </a:xfrm>
          <a:prstGeom prst="rect">
            <a:avLst/>
          </a:prstGeom>
        </p:spPr>
      </p:pic>
      <p:grpSp>
        <p:nvGrpSpPr>
          <p:cNvPr id="18" name="Group 17">
            <a:extLst>
              <a:ext uri="{FF2B5EF4-FFF2-40B4-BE49-F238E27FC236}">
                <a16:creationId xmlns:a16="http://schemas.microsoft.com/office/drawing/2014/main" id="{D1CDA46C-967E-5C33-5290-DD3D5B786520}"/>
              </a:ext>
            </a:extLst>
          </p:cNvPr>
          <p:cNvGrpSpPr/>
          <p:nvPr/>
        </p:nvGrpSpPr>
        <p:grpSpPr>
          <a:xfrm>
            <a:off x="7442583" y="3429000"/>
            <a:ext cx="4308691" cy="3078535"/>
            <a:chOff x="7442583" y="3429000"/>
            <a:chExt cx="4308691" cy="3078535"/>
          </a:xfrm>
        </p:grpSpPr>
        <p:cxnSp>
          <p:nvCxnSpPr>
            <p:cNvPr id="13" name="Straight Connector 12">
              <a:extLst>
                <a:ext uri="{FF2B5EF4-FFF2-40B4-BE49-F238E27FC236}">
                  <a16:creationId xmlns:a16="http://schemas.microsoft.com/office/drawing/2014/main" id="{6850A1C4-1EB5-348B-FA96-23B77790969A}"/>
                </a:ext>
              </a:extLst>
            </p:cNvPr>
            <p:cNvCxnSpPr/>
            <p:nvPr/>
          </p:nvCxnSpPr>
          <p:spPr>
            <a:xfrm>
              <a:off x="7562335" y="3429000"/>
              <a:ext cx="4188939" cy="3078535"/>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6AEC18-9AE9-DFAA-6F73-5864E5AA97FA}"/>
                </a:ext>
              </a:extLst>
            </p:cNvPr>
            <p:cNvCxnSpPr>
              <a:cxnSpLocks/>
            </p:cNvCxnSpPr>
            <p:nvPr/>
          </p:nvCxnSpPr>
          <p:spPr>
            <a:xfrm flipV="1">
              <a:off x="7442583" y="3429000"/>
              <a:ext cx="4308691" cy="297180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64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E5D92-BCE0-83C2-E257-3E5665C7A750}"/>
              </a:ext>
            </a:extLst>
          </p:cNvPr>
          <p:cNvSpPr txBox="1"/>
          <p:nvPr/>
        </p:nvSpPr>
        <p:spPr>
          <a:xfrm>
            <a:off x="105103" y="0"/>
            <a:ext cx="11981793" cy="28623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路</a:t>
            </a:r>
            <a:r>
              <a:rPr kumimoji="0" lang="en-US" altLang="zh-CN" sz="36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13:29.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从东从南，从西从北，将有人来，</a:t>
            </a:r>
            <a:r>
              <a:rPr kumimoji="0" lang="zh-CN" altLang="en-US" sz="4000" b="1"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在神的国里吃饭</a:t>
            </a:r>
            <a:r>
              <a:rPr kumimoji="0" lang="zh-CN" altLang="en-US" sz="40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a:t>
            </a:r>
            <a:endParaRPr kumimoji="0" lang="en-US" altLang="zh-CN" sz="20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b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Luke 13:29.And people will come from east and west, and from north and south, </a:t>
            </a:r>
            <a:r>
              <a:rPr kumimoji="0" lang="en-US" altLang="zh-CN" sz="2000" b="1"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rPr>
              <a:t>and recline at table in the kingdom of God..</a:t>
            </a:r>
            <a:endParaRPr kumimoji="0" lang="en-US" altLang="zh-CN" sz="1800" b="1" i="0" u="sng"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a:sym typeface="Arial"/>
            </a:endParaRPr>
          </a:p>
        </p:txBody>
      </p:sp>
      <p:pic>
        <p:nvPicPr>
          <p:cNvPr id="2" name="Picture 1">
            <a:extLst>
              <a:ext uri="{FF2B5EF4-FFF2-40B4-BE49-F238E27FC236}">
                <a16:creationId xmlns:a16="http://schemas.microsoft.com/office/drawing/2014/main" id="{D70A54F5-1C51-A545-403F-A6FECB166974}"/>
              </a:ext>
            </a:extLst>
          </p:cNvPr>
          <p:cNvPicPr>
            <a:picLocks noChangeAspect="1"/>
          </p:cNvPicPr>
          <p:nvPr/>
        </p:nvPicPr>
        <p:blipFill>
          <a:blip r:embed="rId2"/>
          <a:stretch>
            <a:fillRect/>
          </a:stretch>
        </p:blipFill>
        <p:spPr>
          <a:xfrm>
            <a:off x="0" y="2862322"/>
            <a:ext cx="12192000" cy="3650524"/>
          </a:xfrm>
          <a:prstGeom prst="rect">
            <a:avLst/>
          </a:prstGeom>
        </p:spPr>
      </p:pic>
    </p:spTree>
    <p:extLst>
      <p:ext uri="{BB962C8B-B14F-4D97-AF65-F5344CB8AC3E}">
        <p14:creationId xmlns:p14="http://schemas.microsoft.com/office/powerpoint/2010/main" val="745274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kumimoji="0" lang="en-US" sz="16000" b="1" i="0" u="none" strike="noStrike" kern="0" cap="none" spc="0" normalizeH="0" baseline="0" noProof="0" dirty="0">
                <a:ln>
                  <a:noFill/>
                </a:ln>
                <a:solidFill>
                  <a:srgbClr val="FFFFFF"/>
                </a:solidFill>
                <a:effectLst/>
                <a:uLnTx/>
                <a:uFillTx/>
                <a:latin typeface="Reenie Beanie"/>
                <a:sym typeface="Reenie Beanie"/>
              </a:rPr>
              <a:t>3</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sym typeface="Arial"/>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我们复活后被提到云中与主相会</a:t>
            </a: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After our resurrection, we were caught up to meet the Lord in the clouds</a:t>
            </a:r>
            <a:endParaRPr lang="en-SG" sz="2800" dirty="0">
              <a:solidFill>
                <a:schemeClr val="bg1"/>
              </a:solidFill>
            </a:endParaRPr>
          </a:p>
        </p:txBody>
      </p:sp>
    </p:spTree>
    <p:extLst>
      <p:ext uri="{BB962C8B-B14F-4D97-AF65-F5344CB8AC3E}">
        <p14:creationId xmlns:p14="http://schemas.microsoft.com/office/powerpoint/2010/main" val="38048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20414" y="938137"/>
            <a:ext cx="12210269" cy="3534622"/>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 </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过了这三天半，有生气从神那里进入他们里面，他们就站起来；看见他们的人甚是害怕。</a:t>
            </a: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12 </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两位先知听见有大声音从天上来，对他们说：</a:t>
            </a:r>
            <a:r>
              <a:rPr kumimoji="0" lang="zh-CN" altLang="en-US" sz="44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「上到这里来。」他们就</a:t>
            </a:r>
            <a:r>
              <a:rPr kumimoji="0" lang="zh-CN" altLang="en-US" sz="44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panose="020B0604020202020204" pitchFamily="34" charset="0"/>
                <a:sym typeface="Arial"/>
              </a:rPr>
              <a:t>驾著云</a:t>
            </a:r>
            <a:r>
              <a:rPr kumimoji="0" lang="zh-CN" altLang="en-US" sz="44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上了天</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，他们的仇敌也看见了。</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3" name="Rectangle 2">
            <a:extLst>
              <a:ext uri="{FF2B5EF4-FFF2-40B4-BE49-F238E27FC236}">
                <a16:creationId xmlns:a16="http://schemas.microsoft.com/office/drawing/2014/main" id="{C7746864-E4CC-A846-B1C0-6317B6FB9762}"/>
              </a:ext>
            </a:extLst>
          </p:cNvPr>
          <p:cNvSpPr/>
          <p:nvPr/>
        </p:nvSpPr>
        <p:spPr>
          <a:xfrm>
            <a:off x="103760" y="5307131"/>
            <a:ext cx="12126923" cy="98488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11  But after the three and a half days a breath of life from God entered them, and they stood up on their feet, and great fear fell on those who saw them.</a:t>
            </a:r>
            <a:r>
              <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1</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2  Then they heard a loud voice from heaven saying to them, “Come up here!” And they went up to heaven </a:t>
            </a:r>
            <a:r>
              <a:rPr kumimoji="0" lang="en-US" sz="2000" b="1" i="0" u="none" strike="noStrike" kern="1200" cap="none" spc="0" normalizeH="0" baseline="0" noProof="0" dirty="0">
                <a:ln>
                  <a:noFill/>
                </a:ln>
                <a:solidFill>
                  <a:srgbClr val="B0FF63"/>
                </a:solidFill>
                <a:effectLst/>
                <a:uLnTx/>
                <a:uFillTx/>
                <a:latin typeface="Arial" panose="020B0604020202020204" pitchFamily="34" charset="0"/>
                <a:ea typeface="+mn-ea"/>
                <a:cs typeface="Arial" panose="020B0604020202020204" pitchFamily="34" charset="0"/>
                <a:sym typeface="Arial"/>
              </a:rPr>
              <a:t>in a cloud</a:t>
            </a:r>
            <a:r>
              <a:rPr kumimoji="0" lang="en-US" sz="20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and their enemies watched them.</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66462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E5D92-BCE0-83C2-E257-3E5665C7A750}"/>
              </a:ext>
            </a:extLst>
          </p:cNvPr>
          <p:cNvSpPr txBox="1"/>
          <p:nvPr/>
        </p:nvSpPr>
        <p:spPr>
          <a:xfrm>
            <a:off x="105103" y="1355835"/>
            <a:ext cx="11981793" cy="40934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帖前</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4:16.</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那在基督里死了的人必先复活。</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17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以后我们这活着还存留的人必和他们一同</a:t>
            </a:r>
            <a:r>
              <a:rPr kumimoji="0" lang="zh-CN" altLang="en-US" sz="40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a:sym typeface="Arial"/>
              </a:rPr>
              <a:t>被提到云里</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r>
              <a:rPr kumimoji="0" lang="zh-CN" altLang="en-US" sz="4000" b="1" i="0" u="none" strike="noStrike" kern="1200" cap="none" spc="0" normalizeH="0" baseline="0" noProof="0" dirty="0">
                <a:ln>
                  <a:noFill/>
                </a:ln>
                <a:solidFill>
                  <a:srgbClr val="85FF00"/>
                </a:solidFill>
                <a:effectLst/>
                <a:uLnTx/>
                <a:uFillTx/>
                <a:latin typeface="SimHei" panose="02010609060101010101" pitchFamily="49" charset="-122"/>
                <a:ea typeface="SimHei" panose="02010609060101010101" pitchFamily="49" charset="-122"/>
                <a:cs typeface="Arial"/>
                <a:sym typeface="Arial"/>
              </a:rPr>
              <a:t>在空中与主相遇</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。这样，我们就要</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和主永远同在</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1Thess 4:16.. . And the dead in Christ will rise first.17 Then we who are alive, who are left, </a:t>
            </a:r>
            <a:r>
              <a:rPr kumimoji="0" lang="en-US" altLang="zh-CN"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a:sym typeface="Arial"/>
              </a:rPr>
              <a:t>will be caught up together with them in the clouds </a:t>
            </a:r>
            <a:r>
              <a:rPr kumimoji="0" lang="en-US" altLang="zh-CN" sz="2000" b="1" i="0" u="none" strike="noStrike" kern="1200" cap="none" spc="0" normalizeH="0" baseline="0" noProof="0" dirty="0">
                <a:ln>
                  <a:noFill/>
                </a:ln>
                <a:solidFill>
                  <a:srgbClr val="85FF00"/>
                </a:solidFill>
                <a:effectLst/>
                <a:uLnTx/>
                <a:uFillTx/>
                <a:latin typeface="SimHei" panose="02010609060101010101" pitchFamily="49" charset="-122"/>
                <a:ea typeface="SimHei" panose="02010609060101010101" pitchFamily="49" charset="-122"/>
                <a:cs typeface="Arial"/>
                <a:sym typeface="Arial"/>
              </a:rPr>
              <a:t>to meet the Lord in the air</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 and so </a:t>
            </a:r>
            <a:r>
              <a:rPr kumimoji="0" lang="en-US" altLang="zh-CN" sz="2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a:sym typeface="Arial"/>
              </a:rPr>
              <a:t>we will always be with the Lord</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a:t>
            </a:r>
            <a:endPar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p:txBody>
      </p:sp>
    </p:spTree>
    <p:extLst>
      <p:ext uri="{BB962C8B-B14F-4D97-AF65-F5344CB8AC3E}">
        <p14:creationId xmlns:p14="http://schemas.microsoft.com/office/powerpoint/2010/main" val="33571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20412" y="106365"/>
            <a:ext cx="12210269" cy="4117474"/>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林前</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15:42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死人复活也是这样：所种的是必朽坏的，复活的是</a:t>
            </a:r>
            <a:r>
              <a:rPr kumimoji="0" lang="zh-CN" altLang="en-US" sz="36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不朽坏的</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43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所种的是羞辱的，复活的</a:t>
            </a:r>
            <a:r>
              <a:rPr kumimoji="0" lang="zh-CN" altLang="en-US" sz="36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是荣耀的</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；所种的是软弱的，复活的</a:t>
            </a:r>
            <a:r>
              <a:rPr kumimoji="0" lang="zh-CN" altLang="en-US" sz="36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是强壮的</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44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所种的是血气的身体，复活的</a:t>
            </a:r>
            <a:r>
              <a:rPr kumimoji="0" lang="zh-CN" altLang="en-US" sz="36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是灵性的身体</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panose="020B0604020202020204" pitchFamily="34" charset="0"/>
                <a:sym typeface="Arial"/>
              </a:rPr>
              <a:t>若有血气的身体，也必有灵性的身体。 </a:t>
            </a:r>
          </a:p>
        </p:txBody>
      </p:sp>
      <p:sp>
        <p:nvSpPr>
          <p:cNvPr id="3" name="Rectangle 2">
            <a:extLst>
              <a:ext uri="{FF2B5EF4-FFF2-40B4-BE49-F238E27FC236}">
                <a16:creationId xmlns:a16="http://schemas.microsoft.com/office/drawing/2014/main" id="{C7746864-E4CC-A846-B1C0-6317B6FB9762}"/>
              </a:ext>
            </a:extLst>
          </p:cNvPr>
          <p:cNvSpPr/>
          <p:nvPr/>
        </p:nvSpPr>
        <p:spPr>
          <a:xfrm>
            <a:off x="65077" y="4891831"/>
            <a:ext cx="12126923"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Corin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15: 42. So is it with the resurrection of the dead. What is sown is perishable; what is raised is </a:t>
            </a:r>
            <a:r>
              <a:rPr kumimoji="0" lang="en-US" sz="1800" b="0" i="0" u="none" strike="noStrike" kern="1200" cap="none" spc="0" normalizeH="0" baseline="0" noProof="0" dirty="0">
                <a:ln>
                  <a:noFill/>
                </a:ln>
                <a:solidFill>
                  <a:srgbClr val="FFF1B0"/>
                </a:solidFill>
                <a:effectLst/>
                <a:uLnTx/>
                <a:uFillTx/>
                <a:latin typeface="Arial" panose="020B0604020202020204" pitchFamily="34" charset="0"/>
                <a:ea typeface="+mn-ea"/>
                <a:cs typeface="Arial" panose="020B0604020202020204" pitchFamily="34" charset="0"/>
                <a:sym typeface="Arial"/>
              </a:rPr>
              <a:t>imperishable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43.It is sown in dishonor; it is raised in </a:t>
            </a:r>
            <a:r>
              <a:rPr kumimoji="0" lang="en-US" sz="1800" b="0" i="0" u="none" strike="noStrike" kern="1200" cap="none" spc="0" normalizeH="0" baseline="0" noProof="0" dirty="0">
                <a:ln>
                  <a:noFill/>
                </a:ln>
                <a:solidFill>
                  <a:srgbClr val="FFF1B0"/>
                </a:solidFill>
                <a:effectLst/>
                <a:uLnTx/>
                <a:uFillTx/>
                <a:latin typeface="Arial" panose="020B0604020202020204" pitchFamily="34" charset="0"/>
                <a:ea typeface="+mn-ea"/>
                <a:cs typeface="Arial" panose="020B0604020202020204" pitchFamily="34" charset="0"/>
                <a:sym typeface="Arial"/>
              </a:rPr>
              <a:t>glory</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It is sown in weakness; it is raised in power. 44. It is sown a natural body; it is raised a </a:t>
            </a:r>
            <a:r>
              <a:rPr kumimoji="0" lang="en-US" sz="1800" b="0" i="0" u="none" strike="noStrike" kern="1200" cap="none" spc="0" normalizeH="0" baseline="0" noProof="0" dirty="0">
                <a:ln>
                  <a:noFill/>
                </a:ln>
                <a:solidFill>
                  <a:srgbClr val="FFF1B0"/>
                </a:solidFill>
                <a:effectLst/>
                <a:uLnTx/>
                <a:uFillTx/>
                <a:latin typeface="Arial" panose="020B0604020202020204" pitchFamily="34" charset="0"/>
                <a:ea typeface="+mn-ea"/>
                <a:cs typeface="Arial" panose="020B0604020202020204" pitchFamily="34" charset="0"/>
                <a:sym typeface="Arial"/>
              </a:rPr>
              <a:t>spiritual body</a:t>
            </a:r>
            <a:r>
              <a:rPr kumimoji="0" lang="en-US" sz="1800" b="0" i="0" u="none" strike="noStrike" kern="1200" cap="none" spc="0" normalizeH="0" baseline="0" noProof="0" dirty="0">
                <a:ln>
                  <a:noFill/>
                </a:ln>
                <a:solidFill>
                  <a:srgbClr val="B0FF63"/>
                </a:solidFill>
                <a:effectLst/>
                <a:uLnTx/>
                <a:uFillTx/>
                <a:latin typeface="Arial" panose="020B0604020202020204" pitchFamily="34" charset="0"/>
                <a:ea typeface="+mn-ea"/>
                <a:cs typeface="Arial" panose="020B0604020202020204" pitchFamily="34" charset="0"/>
                <a:sym typeface="Arial"/>
              </a:rPr>
              <a:t>. If there is a natural body, there is also a spiritual body.</a:t>
            </a:r>
          </a:p>
        </p:txBody>
      </p:sp>
    </p:spTree>
    <p:extLst>
      <p:ext uri="{BB962C8B-B14F-4D97-AF65-F5344CB8AC3E}">
        <p14:creationId xmlns:p14="http://schemas.microsoft.com/office/powerpoint/2010/main" val="280195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6" name="Picture 5">
            <a:extLst>
              <a:ext uri="{FF2B5EF4-FFF2-40B4-BE49-F238E27FC236}">
                <a16:creationId xmlns:a16="http://schemas.microsoft.com/office/drawing/2014/main" id="{09CFF9F6-575F-6AD0-9B28-A7647834ADB1}"/>
              </a:ext>
            </a:extLst>
          </p:cNvPr>
          <p:cNvPicPr>
            <a:picLocks noChangeAspect="1"/>
          </p:cNvPicPr>
          <p:nvPr/>
        </p:nvPicPr>
        <p:blipFill>
          <a:blip r:embed="rId3"/>
          <a:srcRect t="7347" r="-1" b="9190"/>
          <a:stretch/>
        </p:blipFill>
        <p:spPr>
          <a:xfrm>
            <a:off x="4193777" y="175322"/>
            <a:ext cx="7803277" cy="6512761"/>
          </a:xfrm>
          <a:prstGeom prst="rect">
            <a:avLst/>
          </a:prstGeom>
        </p:spPr>
      </p:pic>
      <p:pic>
        <p:nvPicPr>
          <p:cNvPr id="9" name="Picture 8" descr="A green caterpillar with black and yellow spots on a branch&#10;&#10;Description automatically generated">
            <a:extLst>
              <a:ext uri="{FF2B5EF4-FFF2-40B4-BE49-F238E27FC236}">
                <a16:creationId xmlns:a16="http://schemas.microsoft.com/office/drawing/2014/main" id="{6BA01BA0-8EF0-0A44-6831-C85528DB04A3}"/>
              </a:ext>
            </a:extLst>
          </p:cNvPr>
          <p:cNvPicPr>
            <a:picLocks noChangeAspect="1"/>
          </p:cNvPicPr>
          <p:nvPr/>
        </p:nvPicPr>
        <p:blipFill>
          <a:blip r:embed="rId4"/>
          <a:stretch>
            <a:fillRect/>
          </a:stretch>
        </p:blipFill>
        <p:spPr>
          <a:xfrm>
            <a:off x="218050" y="159458"/>
            <a:ext cx="3782305" cy="6539084"/>
          </a:xfrm>
          <a:prstGeom prst="rect">
            <a:avLst/>
          </a:prstGeom>
        </p:spPr>
      </p:pic>
    </p:spTree>
    <p:extLst>
      <p:ext uri="{BB962C8B-B14F-4D97-AF65-F5344CB8AC3E}">
        <p14:creationId xmlns:p14="http://schemas.microsoft.com/office/powerpoint/2010/main" val="18901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ines&#10;&#10;Description automatically generated">
            <a:extLst>
              <a:ext uri="{FF2B5EF4-FFF2-40B4-BE49-F238E27FC236}">
                <a16:creationId xmlns:a16="http://schemas.microsoft.com/office/drawing/2014/main" id="{57C8772E-5045-10B9-3DD4-6A1DBF905C85}"/>
              </a:ext>
            </a:extLst>
          </p:cNvPr>
          <p:cNvPicPr>
            <a:picLocks noChangeAspect="1"/>
          </p:cNvPicPr>
          <p:nvPr/>
        </p:nvPicPr>
        <p:blipFill>
          <a:blip r:embed="rId2"/>
          <a:stretch>
            <a:fillRect/>
          </a:stretch>
        </p:blipFill>
        <p:spPr>
          <a:xfrm>
            <a:off x="0" y="10773"/>
            <a:ext cx="12192000" cy="6832911"/>
          </a:xfrm>
          <a:prstGeom prst="rect">
            <a:avLst/>
          </a:prstGeom>
        </p:spPr>
      </p:pic>
      <p:sp>
        <p:nvSpPr>
          <p:cNvPr id="4" name="Rectangle 3">
            <a:extLst>
              <a:ext uri="{FF2B5EF4-FFF2-40B4-BE49-F238E27FC236}">
                <a16:creationId xmlns:a16="http://schemas.microsoft.com/office/drawing/2014/main" id="{C890C334-1848-654C-A9AF-DA7038E6604F}"/>
              </a:ext>
            </a:extLst>
          </p:cNvPr>
          <p:cNvSpPr/>
          <p:nvPr/>
        </p:nvSpPr>
        <p:spPr>
          <a:xfrm>
            <a:off x="656571" y="257803"/>
            <a:ext cx="7950510" cy="107388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SG" altLang="zh-CN" sz="20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signs</a:t>
            </a:r>
            <a:r>
              <a:rPr kumimoji="0" lang="en-SG" altLang="zh-CN" sz="48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 </a:t>
            </a:r>
            <a:r>
              <a:rPr kumimoji="0" lang="zh-CN" altLang="en-US" sz="48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符号、</a:t>
            </a:r>
            <a:r>
              <a:rPr kumimoji="0" lang="en-SG" altLang="zh-CN" sz="20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symbols</a:t>
            </a:r>
            <a:r>
              <a:rPr kumimoji="0" lang="en-SG" altLang="zh-CN" sz="48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 </a:t>
            </a:r>
            <a:r>
              <a:rPr kumimoji="0" lang="zh-CN" altLang="en-US" sz="48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象征、</a:t>
            </a:r>
            <a:r>
              <a:rPr kumimoji="0" lang="en-SG" altLang="zh-CN" sz="20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imagery</a:t>
            </a:r>
            <a:r>
              <a:rPr kumimoji="0" lang="en-SG" altLang="zh-CN" sz="48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 </a:t>
            </a:r>
            <a:r>
              <a:rPr kumimoji="0" lang="zh-CN" altLang="en-US" sz="48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Arial" panose="020B0604020202020204" pitchFamily="34" charset="0"/>
                <a:sym typeface="Arial"/>
              </a:rPr>
              <a:t>图像 </a:t>
            </a:r>
            <a:endParaRPr kumimoji="0" lang="en-SG" sz="4800" b="1" i="0" u="none" strike="noStrike" kern="1200" cap="none" spc="0" normalizeH="0" baseline="0" noProof="0" dirty="0">
              <a:ln>
                <a:noFill/>
              </a:ln>
              <a:solidFill>
                <a:srgbClr val="FFC000"/>
              </a:solidFill>
              <a:effectLst/>
              <a:uLnTx/>
              <a:uFillTx/>
              <a:latin typeface="Calibri" panose="020F0502020204030204" pitchFamily="34" charset="0"/>
              <a:ea typeface="DengXian" panose="02010600030101010101" pitchFamily="2" charset="-122"/>
              <a:cs typeface="Arial" panose="020B0604020202020204" pitchFamily="34" charset="0"/>
              <a:sym typeface="Arial"/>
            </a:endParaRPr>
          </a:p>
        </p:txBody>
      </p:sp>
      <p:pic>
        <p:nvPicPr>
          <p:cNvPr id="6" name="Picture 5">
            <a:extLst>
              <a:ext uri="{FF2B5EF4-FFF2-40B4-BE49-F238E27FC236}">
                <a16:creationId xmlns:a16="http://schemas.microsoft.com/office/drawing/2014/main" id="{DA666D63-9322-3D49-B304-102FA0A7A98F}"/>
              </a:ext>
            </a:extLst>
          </p:cNvPr>
          <p:cNvPicPr>
            <a:picLocks noChangeAspect="1"/>
          </p:cNvPicPr>
          <p:nvPr/>
        </p:nvPicPr>
        <p:blipFill>
          <a:blip r:embed="rId3"/>
          <a:stretch>
            <a:fillRect/>
          </a:stretch>
        </p:blipFill>
        <p:spPr>
          <a:xfrm>
            <a:off x="0" y="1760408"/>
            <a:ext cx="2449477" cy="1616655"/>
          </a:xfrm>
          <a:prstGeom prst="rect">
            <a:avLst/>
          </a:prstGeom>
        </p:spPr>
      </p:pic>
      <p:pic>
        <p:nvPicPr>
          <p:cNvPr id="8" name="Picture 8" descr="https://s-media-cache-ak0.pinimg.com/236x/b6/60/af/b660af6eef876c0a079b9f271e66e076.jpg">
            <a:extLst>
              <a:ext uri="{FF2B5EF4-FFF2-40B4-BE49-F238E27FC236}">
                <a16:creationId xmlns:a16="http://schemas.microsoft.com/office/drawing/2014/main" id="{1B073D4E-5CDD-A049-ADBC-6C17A347A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92" y="1794862"/>
            <a:ext cx="1848440" cy="26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E68AC47-48A4-7F46-8662-12E60741C867}"/>
              </a:ext>
            </a:extLst>
          </p:cNvPr>
          <p:cNvPicPr>
            <a:picLocks noChangeAspect="1"/>
          </p:cNvPicPr>
          <p:nvPr/>
        </p:nvPicPr>
        <p:blipFill rotWithShape="1">
          <a:blip r:embed="rId5"/>
          <a:srcRect r="22240"/>
          <a:stretch/>
        </p:blipFill>
        <p:spPr>
          <a:xfrm>
            <a:off x="9300117" y="3736419"/>
            <a:ext cx="2669542" cy="2799845"/>
          </a:xfrm>
          <a:prstGeom prst="rect">
            <a:avLst/>
          </a:prstGeom>
        </p:spPr>
      </p:pic>
      <p:pic>
        <p:nvPicPr>
          <p:cNvPr id="11" name="Picture 10">
            <a:extLst>
              <a:ext uri="{FF2B5EF4-FFF2-40B4-BE49-F238E27FC236}">
                <a16:creationId xmlns:a16="http://schemas.microsoft.com/office/drawing/2014/main" id="{24F7CDFE-A8E2-6F45-8987-89E306A6D56A}"/>
              </a:ext>
            </a:extLst>
          </p:cNvPr>
          <p:cNvPicPr>
            <a:picLocks noChangeAspect="1"/>
          </p:cNvPicPr>
          <p:nvPr/>
        </p:nvPicPr>
        <p:blipFill rotWithShape="1">
          <a:blip r:embed="rId6"/>
          <a:srcRect l="8931" r="42181" b="1"/>
          <a:stretch/>
        </p:blipFill>
        <p:spPr>
          <a:xfrm>
            <a:off x="2018776" y="4508794"/>
            <a:ext cx="2088178" cy="2349205"/>
          </a:xfrm>
          <a:prstGeom prst="rect">
            <a:avLst/>
          </a:prstGeom>
        </p:spPr>
      </p:pic>
      <p:pic>
        <p:nvPicPr>
          <p:cNvPr id="12" name="Picture 11">
            <a:extLst>
              <a:ext uri="{FF2B5EF4-FFF2-40B4-BE49-F238E27FC236}">
                <a16:creationId xmlns:a16="http://schemas.microsoft.com/office/drawing/2014/main" id="{7F3EA298-AF5F-6147-A16E-B9BC1D802BBE}"/>
              </a:ext>
            </a:extLst>
          </p:cNvPr>
          <p:cNvPicPr>
            <a:picLocks noChangeAspect="1"/>
          </p:cNvPicPr>
          <p:nvPr/>
        </p:nvPicPr>
        <p:blipFill rotWithShape="1">
          <a:blip r:embed="rId7"/>
          <a:srcRect l="14155" r="13022" b="-1"/>
          <a:stretch/>
        </p:blipFill>
        <p:spPr>
          <a:xfrm>
            <a:off x="4280320" y="4265646"/>
            <a:ext cx="2333910" cy="2531910"/>
          </a:xfrm>
          <a:prstGeom prst="rect">
            <a:avLst/>
          </a:prstGeom>
        </p:spPr>
      </p:pic>
      <p:pic>
        <p:nvPicPr>
          <p:cNvPr id="13" name="Picture 12" descr="A picture containing candelabra, object, indoor, table&#10;&#10;Description automatically generated">
            <a:extLst>
              <a:ext uri="{FF2B5EF4-FFF2-40B4-BE49-F238E27FC236}">
                <a16:creationId xmlns:a16="http://schemas.microsoft.com/office/drawing/2014/main" id="{97B0597B-81ED-E74C-ACB9-60187DFFEE56}"/>
              </a:ext>
            </a:extLst>
          </p:cNvPr>
          <p:cNvPicPr>
            <a:picLocks noChangeAspect="1"/>
          </p:cNvPicPr>
          <p:nvPr/>
        </p:nvPicPr>
        <p:blipFill rotWithShape="1">
          <a:blip r:embed="rId8"/>
          <a:srcRect l="14684" r="3" b="3"/>
          <a:stretch/>
        </p:blipFill>
        <p:spPr>
          <a:xfrm>
            <a:off x="9033076" y="26315"/>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pic>
        <p:nvPicPr>
          <p:cNvPr id="14" name="Picture 13" descr="A blurry picture&#10;&#10;Description automatically generated">
            <a:extLst>
              <a:ext uri="{FF2B5EF4-FFF2-40B4-BE49-F238E27FC236}">
                <a16:creationId xmlns:a16="http://schemas.microsoft.com/office/drawing/2014/main" id="{4FB87558-FE70-8646-8E17-BBD17C75692F}"/>
              </a:ext>
            </a:extLst>
          </p:cNvPr>
          <p:cNvPicPr>
            <a:picLocks noChangeAspect="1"/>
          </p:cNvPicPr>
          <p:nvPr/>
        </p:nvPicPr>
        <p:blipFill rotWithShape="1">
          <a:blip r:embed="rId9"/>
          <a:srcRect r="295" b="-1"/>
          <a:stretch/>
        </p:blipFill>
        <p:spPr>
          <a:xfrm>
            <a:off x="0" y="4331154"/>
            <a:ext cx="1686115" cy="2512530"/>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pic>
        <p:nvPicPr>
          <p:cNvPr id="15" name="Picture 14" descr="A close up of a fish&#10;&#10;Description automatically generated">
            <a:extLst>
              <a:ext uri="{FF2B5EF4-FFF2-40B4-BE49-F238E27FC236}">
                <a16:creationId xmlns:a16="http://schemas.microsoft.com/office/drawing/2014/main" id="{5C6D4656-C70C-8745-B3C0-8FFE84B9D021}"/>
              </a:ext>
            </a:extLst>
          </p:cNvPr>
          <p:cNvPicPr>
            <a:picLocks noChangeAspect="1"/>
          </p:cNvPicPr>
          <p:nvPr/>
        </p:nvPicPr>
        <p:blipFill rotWithShape="1">
          <a:blip r:embed="rId10"/>
          <a:srcRect t="8190"/>
          <a:stretch/>
        </p:blipFill>
        <p:spPr>
          <a:xfrm>
            <a:off x="9277449" y="4051521"/>
            <a:ext cx="2914553" cy="280193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6" name="Picture 15">
            <a:extLst>
              <a:ext uri="{FF2B5EF4-FFF2-40B4-BE49-F238E27FC236}">
                <a16:creationId xmlns:a16="http://schemas.microsoft.com/office/drawing/2014/main" id="{2968C22E-7DFA-964D-B6A4-9F44036205CF}"/>
              </a:ext>
            </a:extLst>
          </p:cNvPr>
          <p:cNvPicPr>
            <a:picLocks noChangeAspect="1"/>
          </p:cNvPicPr>
          <p:nvPr/>
        </p:nvPicPr>
        <p:blipFill rotWithShape="1">
          <a:blip r:embed="rId5"/>
          <a:srcRect r="22240"/>
          <a:stretch/>
        </p:blipFill>
        <p:spPr>
          <a:xfrm>
            <a:off x="6881271" y="4317421"/>
            <a:ext cx="2386278" cy="2502754"/>
          </a:xfrm>
          <a:prstGeom prst="rect">
            <a:avLst/>
          </a:prstGeom>
        </p:spPr>
      </p:pic>
      <p:pic>
        <p:nvPicPr>
          <p:cNvPr id="3" name="Picture 2" descr="A picture containing sitting, holding, food, filled&#10;&#10;Description automatically generated">
            <a:extLst>
              <a:ext uri="{FF2B5EF4-FFF2-40B4-BE49-F238E27FC236}">
                <a16:creationId xmlns:a16="http://schemas.microsoft.com/office/drawing/2014/main" id="{1296BA5E-4FB7-6C40-8157-2C1C3522A4E2}"/>
              </a:ext>
            </a:extLst>
          </p:cNvPr>
          <p:cNvPicPr>
            <a:picLocks noChangeAspect="1"/>
          </p:cNvPicPr>
          <p:nvPr/>
        </p:nvPicPr>
        <p:blipFill>
          <a:blip r:embed="rId11"/>
          <a:stretch>
            <a:fillRect/>
          </a:stretch>
        </p:blipFill>
        <p:spPr>
          <a:xfrm>
            <a:off x="7468931" y="3121581"/>
            <a:ext cx="2439507" cy="992066"/>
          </a:xfrm>
          <a:prstGeom prst="rect">
            <a:avLst/>
          </a:prstGeom>
        </p:spPr>
      </p:pic>
      <p:pic>
        <p:nvPicPr>
          <p:cNvPr id="5" name="Picture 4">
            <a:extLst>
              <a:ext uri="{FF2B5EF4-FFF2-40B4-BE49-F238E27FC236}">
                <a16:creationId xmlns:a16="http://schemas.microsoft.com/office/drawing/2014/main" id="{E4F076F1-6723-274E-8F50-B9149E46A2D3}"/>
              </a:ext>
            </a:extLst>
          </p:cNvPr>
          <p:cNvPicPr>
            <a:picLocks noChangeAspect="1"/>
          </p:cNvPicPr>
          <p:nvPr/>
        </p:nvPicPr>
        <p:blipFill>
          <a:blip r:embed="rId12"/>
          <a:stretch>
            <a:fillRect/>
          </a:stretch>
        </p:blipFill>
        <p:spPr>
          <a:xfrm>
            <a:off x="4539677" y="1769248"/>
            <a:ext cx="2906586" cy="2410340"/>
          </a:xfrm>
          <a:prstGeom prst="rect">
            <a:avLst/>
          </a:prstGeom>
        </p:spPr>
      </p:pic>
      <p:sp>
        <p:nvSpPr>
          <p:cNvPr id="9" name="TextBox 8">
            <a:extLst>
              <a:ext uri="{FF2B5EF4-FFF2-40B4-BE49-F238E27FC236}">
                <a16:creationId xmlns:a16="http://schemas.microsoft.com/office/drawing/2014/main" id="{65643BE0-9379-4535-B099-2A875D9AC3D7}"/>
              </a:ext>
            </a:extLst>
          </p:cNvPr>
          <p:cNvSpPr txBox="1"/>
          <p:nvPr/>
        </p:nvSpPr>
        <p:spPr>
          <a:xfrm>
            <a:off x="36691" y="3377063"/>
            <a:ext cx="612753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rPr>
              <a:t>启示文学</a:t>
            </a:r>
            <a:endParaRPr kumimoji="0" lang="en-US" sz="6600" b="0" i="0" u="none" strike="noStrike" kern="1200" cap="none" spc="0" normalizeH="0" baseline="0" noProof="0" dirty="0">
              <a:ln>
                <a:noFill/>
              </a:ln>
              <a:solidFill>
                <a:prstClr val="white"/>
              </a:solidFill>
              <a:effectLst/>
              <a:uLnTx/>
              <a:uFillTx/>
              <a:latin typeface="Calibri"/>
              <a:ea typeface="+mn-ea"/>
              <a:cs typeface="Arial"/>
              <a:sym typeface="Arial"/>
            </a:endParaRPr>
          </a:p>
        </p:txBody>
      </p:sp>
    </p:spTree>
    <p:extLst>
      <p:ext uri="{BB962C8B-B14F-4D97-AF65-F5344CB8AC3E}">
        <p14:creationId xmlns:p14="http://schemas.microsoft.com/office/powerpoint/2010/main" val="100395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kumimoji="0" lang="en-US" sz="16000" b="1" i="0" u="none" strike="noStrike" kern="0" cap="none" spc="0" normalizeH="0" baseline="0" noProof="0" dirty="0">
                <a:ln>
                  <a:noFill/>
                </a:ln>
                <a:solidFill>
                  <a:srgbClr val="FFFFFF"/>
                </a:solidFill>
                <a:effectLst/>
                <a:uLnTx/>
                <a:uFillTx/>
                <a:latin typeface="Reenie Beanie"/>
                <a:sym typeface="Reenie Beanie"/>
              </a:rPr>
              <a:t>4</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sym typeface="Arial"/>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信徒复活升之时，</a:t>
            </a:r>
            <a:br>
              <a:rPr lang="en-US" altLang="zh-CN" sz="6600" b="1" dirty="0">
                <a:solidFill>
                  <a:srgbClr val="00BFFF"/>
                </a:solidFill>
                <a:latin typeface="SimHei" panose="02010609060101010101" pitchFamily="49" charset="-122"/>
                <a:ea typeface="SimHei" panose="02010609060101010101" pitchFamily="49" charset="-122"/>
              </a:rPr>
            </a:br>
            <a:r>
              <a:rPr lang="zh-CN" altLang="en-US" sz="6600" b="1" dirty="0">
                <a:solidFill>
                  <a:srgbClr val="00BFFF"/>
                </a:solidFill>
                <a:latin typeface="SimHei" panose="02010609060101010101" pitchFamily="49" charset="-122"/>
                <a:ea typeface="SimHei" panose="02010609060101010101" pitchFamily="49" charset="-122"/>
              </a:rPr>
              <a:t>神刑罚审判全地 </a:t>
            </a: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000" dirty="0">
                <a:solidFill>
                  <a:schemeClr val="bg1"/>
                </a:solidFill>
              </a:rPr>
              <a:t>And when the believers are raised up </a:t>
            </a:r>
            <a:br>
              <a:rPr lang="en-US" sz="2000" dirty="0">
                <a:solidFill>
                  <a:schemeClr val="bg1"/>
                </a:solidFill>
              </a:rPr>
            </a:br>
            <a:r>
              <a:rPr lang="en-US" sz="2000" dirty="0">
                <a:solidFill>
                  <a:schemeClr val="bg1"/>
                </a:solidFill>
              </a:rPr>
              <a:t> God will judge the whole earth</a:t>
            </a:r>
            <a:endParaRPr lang="en-SG" sz="2000" dirty="0">
              <a:solidFill>
                <a:schemeClr val="bg1"/>
              </a:solidFill>
            </a:endParaRPr>
          </a:p>
        </p:txBody>
      </p:sp>
    </p:spTree>
    <p:extLst>
      <p:ext uri="{BB962C8B-B14F-4D97-AF65-F5344CB8AC3E}">
        <p14:creationId xmlns:p14="http://schemas.microsoft.com/office/powerpoint/2010/main" val="20852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0" y="1078891"/>
            <a:ext cx="12210269" cy="348557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13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正在那时候，地大震动，城就倒塌了</a:t>
            </a: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十分之一</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，因地震而死的有七千人；其余的都恐惧，归荣耀给天上的神。</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第二样灾祸</a:t>
            </a:r>
            <a:r>
              <a:rPr kumimoji="0" lang="zh-CN" altLang="en-US" sz="40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过去</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4000" b="1" i="0" u="none" strike="noStrike" kern="1200" cap="none" spc="0" normalizeH="0" baseline="0" noProof="0" dirty="0">
                <a:ln>
                  <a:noFill/>
                </a:ln>
                <a:solidFill>
                  <a:srgbClr val="B0FF63"/>
                </a:solidFill>
                <a:effectLst/>
                <a:uLnTx/>
                <a:uFillTx/>
                <a:latin typeface="SimHei" panose="02010609060101010101" pitchFamily="49" charset="-122"/>
                <a:ea typeface="SimHei" panose="02010609060101010101" pitchFamily="49" charset="-122"/>
                <a:cs typeface="Arial" panose="020B0604020202020204" pitchFamily="34" charset="0"/>
                <a:sym typeface="Arial"/>
              </a:rPr>
              <a:t>第三样灾祸快到了</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3" name="Rectangle 2">
            <a:extLst>
              <a:ext uri="{FF2B5EF4-FFF2-40B4-BE49-F238E27FC236}">
                <a16:creationId xmlns:a16="http://schemas.microsoft.com/office/drawing/2014/main" id="{C7746864-E4CC-A846-B1C0-6317B6FB9762}"/>
              </a:ext>
            </a:extLst>
          </p:cNvPr>
          <p:cNvSpPr/>
          <p:nvPr/>
        </p:nvSpPr>
        <p:spPr>
          <a:xfrm>
            <a:off x="62086" y="5059996"/>
            <a:ext cx="12126923"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13  And at that hour there was a great earthquake, and </a:t>
            </a:r>
            <a:r>
              <a:rPr kumimoji="0" lang="en-US" sz="18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sym typeface="Arial"/>
              </a:rPr>
              <a:t>a tenth of the city fell.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Seven thousand people were killed in the earthquake, and the rest were terrified and gave glory to the God of heaven.14  The second woe </a:t>
            </a:r>
            <a:r>
              <a:rPr kumimoji="0" lang="en-US" sz="1800" b="1" i="0" u="none" strike="noStrike" kern="1200" cap="none" spc="0" normalizeH="0" baseline="0" noProof="0" dirty="0">
                <a:ln>
                  <a:noFill/>
                </a:ln>
                <a:solidFill>
                  <a:srgbClr val="FFF1B0"/>
                </a:solidFill>
                <a:effectLst/>
                <a:uLnTx/>
                <a:uFillTx/>
                <a:latin typeface="Arial" panose="020B0604020202020204" pitchFamily="34" charset="0"/>
                <a:ea typeface="+mn-ea"/>
                <a:cs typeface="Arial" panose="020B0604020202020204" pitchFamily="34" charset="0"/>
                <a:sym typeface="Arial"/>
              </a:rPr>
              <a:t>has passed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behold, </a:t>
            </a:r>
            <a:r>
              <a:rPr kumimoji="0" lang="en-US" sz="1800" b="1" i="0" u="none" strike="noStrike" kern="1200" cap="none" spc="0" normalizeH="0" baseline="0" noProof="0" dirty="0">
                <a:ln>
                  <a:noFill/>
                </a:ln>
                <a:solidFill>
                  <a:srgbClr val="85FF00"/>
                </a:solidFill>
                <a:effectLst/>
                <a:uLnTx/>
                <a:uFillTx/>
                <a:latin typeface="Arial" panose="020B0604020202020204" pitchFamily="34" charset="0"/>
                <a:ea typeface="+mn-ea"/>
                <a:cs typeface="Arial" panose="020B0604020202020204" pitchFamily="34" charset="0"/>
                <a:sym typeface="Arial"/>
              </a:rPr>
              <a:t>the third woe is soon to come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t>
            </a:r>
          </a:p>
        </p:txBody>
      </p:sp>
    </p:spTree>
    <p:extLst>
      <p:ext uri="{BB962C8B-B14F-4D97-AF65-F5344CB8AC3E}">
        <p14:creationId xmlns:p14="http://schemas.microsoft.com/office/powerpoint/2010/main" val="3585023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drawing of a city with a plane flying over it&#10;&#10;Description automatically generated">
            <a:extLst>
              <a:ext uri="{FF2B5EF4-FFF2-40B4-BE49-F238E27FC236}">
                <a16:creationId xmlns:a16="http://schemas.microsoft.com/office/drawing/2014/main" id="{D4E31553-0903-2164-4274-AF2D28B77073}"/>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15FC978-99F6-66D9-AE7A-C27A809DA194}"/>
              </a:ext>
            </a:extLst>
          </p:cNvPr>
          <p:cNvSpPr txBox="1"/>
          <p:nvPr/>
        </p:nvSpPr>
        <p:spPr>
          <a:xfrm>
            <a:off x="493986" y="117866"/>
            <a:ext cx="4134465"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图像过去与现在</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of Past and Present </a:t>
            </a:r>
          </a:p>
        </p:txBody>
      </p:sp>
    </p:spTree>
    <p:extLst>
      <p:ext uri="{BB962C8B-B14F-4D97-AF65-F5344CB8AC3E}">
        <p14:creationId xmlns:p14="http://schemas.microsoft.com/office/powerpoint/2010/main" val="4166026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group of people in a room&#10;&#10;Description automatically generated">
            <a:extLst>
              <a:ext uri="{FF2B5EF4-FFF2-40B4-BE49-F238E27FC236}">
                <a16:creationId xmlns:a16="http://schemas.microsoft.com/office/drawing/2014/main" id="{BD1CA35D-5137-9873-8D0A-E2A9145F2111}"/>
              </a:ext>
            </a:extLst>
          </p:cNvPr>
          <p:cNvPicPr>
            <a:picLocks noChangeAspect="1"/>
          </p:cNvPicPr>
          <p:nvPr/>
        </p:nvPicPr>
        <p:blipFill rotWithShape="1">
          <a:blip r:embed="rId2"/>
          <a:srcRect t="24772" b="2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5EAFB96-3160-7D5D-12BE-88AC1A8A53EC}"/>
              </a:ext>
            </a:extLst>
          </p:cNvPr>
          <p:cNvSpPr txBox="1"/>
          <p:nvPr/>
        </p:nvSpPr>
        <p:spPr>
          <a:xfrm>
            <a:off x="493986" y="128377"/>
            <a:ext cx="1162498"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a:t>
            </a:r>
            <a:r>
              <a:rPr kumimoji="0" lang="en-US" sz="44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n-US" altLang="zh-CN" sz="44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a:sym typeface="Arial"/>
              </a:rPr>
              <a:t>1</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1 </a:t>
            </a:r>
          </a:p>
        </p:txBody>
      </p:sp>
    </p:spTree>
    <p:extLst>
      <p:ext uri="{BB962C8B-B14F-4D97-AF65-F5344CB8AC3E}">
        <p14:creationId xmlns:p14="http://schemas.microsoft.com/office/powerpoint/2010/main" val="4077948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person and person in a room&#10;&#10;Description automatically generated">
            <a:extLst>
              <a:ext uri="{FF2B5EF4-FFF2-40B4-BE49-F238E27FC236}">
                <a16:creationId xmlns:a16="http://schemas.microsoft.com/office/drawing/2014/main" id="{14383730-0BAA-D61D-1DB1-496435DF1F5F}"/>
              </a:ext>
            </a:extLst>
          </p:cNvPr>
          <p:cNvPicPr>
            <a:picLocks noChangeAspect="1"/>
          </p:cNvPicPr>
          <p:nvPr/>
        </p:nvPicPr>
        <p:blipFill rotWithShape="1">
          <a:blip r:embed="rId2"/>
          <a:srcRect b="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4B3E234-27A4-8F7F-3895-F5F83744F953}"/>
              </a:ext>
            </a:extLst>
          </p:cNvPr>
          <p:cNvSpPr txBox="1"/>
          <p:nvPr/>
        </p:nvSpPr>
        <p:spPr>
          <a:xfrm>
            <a:off x="493986" y="128377"/>
            <a:ext cx="1162498"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a:t>
            </a:r>
            <a:r>
              <a:rPr kumimoji="0" lang="en-US" sz="4400" b="1" i="0" u="none" strike="noStrike" kern="1200" cap="none" spc="0" normalizeH="0" baseline="0" noProof="0" dirty="0">
                <a:ln>
                  <a:noFill/>
                </a:ln>
                <a:solidFill>
                  <a:prstClr val="black"/>
                </a:solidFill>
                <a:effectLst/>
                <a:uLnTx/>
                <a:uFillTx/>
                <a:latin typeface="Calibri"/>
                <a:ea typeface="+mn-ea"/>
                <a:cs typeface="Arial"/>
                <a:sym typeface="Arial"/>
              </a:rPr>
              <a:t> 2</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2 </a:t>
            </a:r>
          </a:p>
        </p:txBody>
      </p:sp>
    </p:spTree>
    <p:extLst>
      <p:ext uri="{BB962C8B-B14F-4D97-AF65-F5344CB8AC3E}">
        <p14:creationId xmlns:p14="http://schemas.microsoft.com/office/powerpoint/2010/main" val="21113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person and child in a pool&#10;&#10;Description automatically generated">
            <a:extLst>
              <a:ext uri="{FF2B5EF4-FFF2-40B4-BE49-F238E27FC236}">
                <a16:creationId xmlns:a16="http://schemas.microsoft.com/office/drawing/2014/main" id="{BBFBD69D-3B25-B7F3-E4FE-D9C102FF4631}"/>
              </a:ext>
            </a:extLst>
          </p:cNvPr>
          <p:cNvPicPr>
            <a:picLocks noChangeAspect="1"/>
          </p:cNvPicPr>
          <p:nvPr/>
        </p:nvPicPr>
        <p:blipFill rotWithShape="1">
          <a:blip r:embed="rId2"/>
          <a:srcRect t="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F1E6226-510E-2D48-C257-57B4A4C16C41}"/>
              </a:ext>
            </a:extLst>
          </p:cNvPr>
          <p:cNvSpPr txBox="1"/>
          <p:nvPr/>
        </p:nvSpPr>
        <p:spPr>
          <a:xfrm>
            <a:off x="493986" y="128377"/>
            <a:ext cx="1162498"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a:t>
            </a:r>
            <a:r>
              <a:rPr kumimoji="0" lang="en-US" sz="4400" b="1" i="0" u="none" strike="noStrike" kern="1200" cap="none" spc="0" normalizeH="0" baseline="0" noProof="0" dirty="0">
                <a:ln>
                  <a:noFill/>
                </a:ln>
                <a:solidFill>
                  <a:prstClr val="black"/>
                </a:solidFill>
                <a:effectLst/>
                <a:uLnTx/>
                <a:uFillTx/>
                <a:latin typeface="Calibri"/>
                <a:ea typeface="+mn-ea"/>
                <a:cs typeface="Arial"/>
                <a:sym typeface="Arial"/>
              </a:rPr>
              <a:t> 3</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3</a:t>
            </a:r>
          </a:p>
        </p:txBody>
      </p:sp>
    </p:spTree>
    <p:extLst>
      <p:ext uri="{BB962C8B-B14F-4D97-AF65-F5344CB8AC3E}">
        <p14:creationId xmlns:p14="http://schemas.microsoft.com/office/powerpoint/2010/main" val="3923794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group of people sitting around a table&#10;&#10;Description automatically generated">
            <a:extLst>
              <a:ext uri="{FF2B5EF4-FFF2-40B4-BE49-F238E27FC236}">
                <a16:creationId xmlns:a16="http://schemas.microsoft.com/office/drawing/2014/main" id="{1CB9352B-7E92-A260-B374-4A527B9E8DD0}"/>
              </a:ext>
            </a:extLst>
          </p:cNvPr>
          <p:cNvPicPr>
            <a:picLocks noChangeAspect="1"/>
          </p:cNvPicPr>
          <p:nvPr/>
        </p:nvPicPr>
        <p:blipFill rotWithShape="1">
          <a:blip r:embed="rId2"/>
          <a:srcRect t="4672" b="203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8E8982-02D0-BDCD-0D99-36C88CB27427}"/>
              </a:ext>
            </a:extLst>
          </p:cNvPr>
          <p:cNvSpPr txBox="1"/>
          <p:nvPr/>
        </p:nvSpPr>
        <p:spPr>
          <a:xfrm>
            <a:off x="493986" y="128377"/>
            <a:ext cx="1162498"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a:t>
            </a:r>
            <a:r>
              <a:rPr kumimoji="0" lang="en-US" sz="4400" b="1" i="0" u="none" strike="noStrike" kern="1200" cap="none" spc="0" normalizeH="0" baseline="0" noProof="0" dirty="0">
                <a:ln>
                  <a:noFill/>
                </a:ln>
                <a:solidFill>
                  <a:prstClr val="black"/>
                </a:solidFill>
                <a:effectLst/>
                <a:uLnTx/>
                <a:uFillTx/>
                <a:latin typeface="Calibri"/>
                <a:ea typeface="+mn-ea"/>
                <a:cs typeface="Arial"/>
                <a:sym typeface="Arial"/>
              </a:rPr>
              <a:t> 4</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4</a:t>
            </a:r>
          </a:p>
        </p:txBody>
      </p:sp>
    </p:spTree>
    <p:extLst>
      <p:ext uri="{BB962C8B-B14F-4D97-AF65-F5344CB8AC3E}">
        <p14:creationId xmlns:p14="http://schemas.microsoft.com/office/powerpoint/2010/main" val="875785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group of people standing on a path&#10;&#10;Description automatically generated">
            <a:extLst>
              <a:ext uri="{FF2B5EF4-FFF2-40B4-BE49-F238E27FC236}">
                <a16:creationId xmlns:a16="http://schemas.microsoft.com/office/drawing/2014/main" id="{490BC267-F55C-4938-AF14-3FFB8D172E71}"/>
              </a:ext>
            </a:extLst>
          </p:cNvPr>
          <p:cNvPicPr>
            <a:picLocks noChangeAspect="1"/>
          </p:cNvPicPr>
          <p:nvPr/>
        </p:nvPicPr>
        <p:blipFill rotWithShape="1">
          <a:blip r:embed="rId2"/>
          <a:srcRect t="20633" b="43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26A6BA2-D34E-543B-EB62-BF87726D2540}"/>
              </a:ext>
            </a:extLst>
          </p:cNvPr>
          <p:cNvSpPr txBox="1"/>
          <p:nvPr/>
        </p:nvSpPr>
        <p:spPr>
          <a:xfrm>
            <a:off x="493986" y="128377"/>
            <a:ext cx="1162498"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a:t>
            </a:r>
            <a:r>
              <a:rPr kumimoji="0" lang="en-US" sz="4400" b="1" i="0" u="none" strike="noStrike" kern="1200" cap="none" spc="0" normalizeH="0" baseline="0" noProof="0" dirty="0">
                <a:ln>
                  <a:noFill/>
                </a:ln>
                <a:solidFill>
                  <a:prstClr val="black"/>
                </a:solidFill>
                <a:effectLst/>
                <a:uLnTx/>
                <a:uFillTx/>
                <a:latin typeface="Calibri"/>
                <a:ea typeface="+mn-ea"/>
                <a:cs typeface="Arial"/>
                <a:sym typeface="Arial"/>
              </a:rPr>
              <a:t> 5</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5 </a:t>
            </a:r>
          </a:p>
        </p:txBody>
      </p:sp>
    </p:spTree>
    <p:extLst>
      <p:ext uri="{BB962C8B-B14F-4D97-AF65-F5344CB8AC3E}">
        <p14:creationId xmlns:p14="http://schemas.microsoft.com/office/powerpoint/2010/main" val="4107962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descr="A group of people standing around a group of children holding a sparkler&#10;&#10;Description automatically generated">
            <a:extLst>
              <a:ext uri="{FF2B5EF4-FFF2-40B4-BE49-F238E27FC236}">
                <a16:creationId xmlns:a16="http://schemas.microsoft.com/office/drawing/2014/main" id="{C051ED23-F6CD-F7B9-9E5E-5824337F6778}"/>
              </a:ext>
            </a:extLst>
          </p:cNvPr>
          <p:cNvPicPr>
            <a:picLocks noChangeAspect="1"/>
          </p:cNvPicPr>
          <p:nvPr/>
        </p:nvPicPr>
        <p:blipFill>
          <a:blip r:embed="rId2"/>
          <a:srcRect t="4298" b="207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177A0B-4312-08C2-AC3B-C86B6A3FA51A}"/>
              </a:ext>
            </a:extLst>
          </p:cNvPr>
          <p:cNvSpPr txBox="1"/>
          <p:nvPr/>
        </p:nvSpPr>
        <p:spPr>
          <a:xfrm>
            <a:off x="3311326" y="103664"/>
            <a:ext cx="1162498" cy="104644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Arial"/>
                <a:sym typeface="Arial"/>
              </a:rPr>
              <a:t>图</a:t>
            </a:r>
            <a:r>
              <a:rPr kumimoji="0" lang="en-US" sz="4400" b="1" i="0" u="none" strike="noStrike" kern="1200" cap="none" spc="0" normalizeH="0" baseline="0" noProof="0" dirty="0">
                <a:ln>
                  <a:noFill/>
                </a:ln>
                <a:solidFill>
                  <a:prstClr val="black"/>
                </a:solidFill>
                <a:effectLst/>
                <a:uLnTx/>
                <a:uFillTx/>
                <a:latin typeface="Calibri"/>
                <a:ea typeface="+mn-ea"/>
                <a:cs typeface="Arial"/>
                <a:sym typeface="Arial"/>
              </a:rPr>
              <a:t> 6</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Vision 6 </a:t>
            </a:r>
          </a:p>
        </p:txBody>
      </p:sp>
    </p:spTree>
    <p:extLst>
      <p:ext uri="{BB962C8B-B14F-4D97-AF65-F5344CB8AC3E}">
        <p14:creationId xmlns:p14="http://schemas.microsoft.com/office/powerpoint/2010/main" val="1712354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E5D92-BCE0-83C2-E257-3E5665C7A750}"/>
              </a:ext>
            </a:extLst>
          </p:cNvPr>
          <p:cNvSpPr txBox="1"/>
          <p:nvPr/>
        </p:nvSpPr>
        <p:spPr>
          <a:xfrm>
            <a:off x="210207" y="2448911"/>
            <a:ext cx="11981793" cy="21048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85FF00"/>
                </a:solidFill>
                <a:effectLst/>
                <a:uLnTx/>
                <a:uFillTx/>
                <a:latin typeface="SimHei" panose="02010609060101010101" pitchFamily="49" charset="-122"/>
                <a:ea typeface="SimHei" panose="02010609060101010101" pitchFamily="49" charset="-122"/>
                <a:cs typeface="Arial"/>
                <a:sym typeface="Arial"/>
              </a:rPr>
              <a:t>我信身体复活</a:t>
            </a:r>
            <a:endParaRPr kumimoji="0" lang="en-US" altLang="zh-CN" sz="5400" b="1" i="0" u="none" strike="noStrike" kern="1200" cap="none" spc="0" normalizeH="0" baseline="0" noProof="0" dirty="0">
              <a:ln>
                <a:noFill/>
              </a:ln>
              <a:solidFill>
                <a:srgbClr val="85FF00"/>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85FF00"/>
                </a:solidFill>
                <a:effectLst/>
                <a:uLnTx/>
                <a:uFillTx/>
                <a:latin typeface="SimHei" panose="02010609060101010101" pitchFamily="49" charset="-122"/>
                <a:ea typeface="SimHei" panose="02010609060101010101" pitchFamily="49" charset="-122"/>
                <a:cs typeface="Arial"/>
                <a:sym typeface="Arial"/>
              </a:rPr>
              <a:t>I believe in resurrection </a:t>
            </a:r>
            <a:endParaRPr kumimoji="0" lang="en-US" altLang="zh-CN" sz="4000" b="1" i="0" u="none" strike="noStrike" kern="1200" cap="none" spc="0" normalizeH="0" baseline="0" noProof="0" dirty="0">
              <a:ln>
                <a:noFill/>
              </a:ln>
              <a:solidFill>
                <a:srgbClr val="85FF00"/>
              </a:solidFill>
              <a:effectLst/>
              <a:uLnTx/>
              <a:uFillTx/>
              <a:latin typeface="SimHei" panose="02010609060101010101" pitchFamily="49" charset="-122"/>
              <a:ea typeface="SimHei" panose="02010609060101010101" pitchFamily="49" charset="-122"/>
              <a:cs typeface="Arial"/>
              <a:sym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a:sym typeface="Arial"/>
            </a:endParaRPr>
          </a:p>
        </p:txBody>
      </p:sp>
    </p:spTree>
    <p:extLst>
      <p:ext uri="{BB962C8B-B14F-4D97-AF65-F5344CB8AC3E}">
        <p14:creationId xmlns:p14="http://schemas.microsoft.com/office/powerpoint/2010/main" val="16186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80527F-F51E-1AAA-AABF-74AB5CEAF18D}"/>
              </a:ext>
            </a:extLst>
          </p:cNvPr>
          <p:cNvSpPr/>
          <p:nvPr/>
        </p:nvSpPr>
        <p:spPr>
          <a:xfrm>
            <a:off x="1691882" y="2928598"/>
            <a:ext cx="3291676" cy="2100575"/>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但以理书</a:t>
            </a:r>
            <a:endParaRPr kumimoji="0" lang="en-US" altLang="zh-CN"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200" b="1" i="0" u="none" strike="noStrike" kern="1200" cap="none" spc="0" normalizeH="0" baseline="0" noProof="0" dirty="0">
                <a:ln>
                  <a:noFill/>
                </a:ln>
                <a:solidFill>
                  <a:srgbClr val="FFF1B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一部分</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6" name="Rectangle 5">
            <a:extLst>
              <a:ext uri="{FF2B5EF4-FFF2-40B4-BE49-F238E27FC236}">
                <a16:creationId xmlns:a16="http://schemas.microsoft.com/office/drawing/2014/main" id="{026214FC-45F4-2612-BFD8-EB22B1799BB3}"/>
              </a:ext>
            </a:extLst>
          </p:cNvPr>
          <p:cNvSpPr/>
          <p:nvPr/>
        </p:nvSpPr>
        <p:spPr>
          <a:xfrm>
            <a:off x="2173839" y="5366031"/>
            <a:ext cx="248154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Part</a:t>
            </a: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of Book of Daniel </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EBCF91B7-7B21-8AD8-E14A-142610E78113}"/>
              </a:ext>
            </a:extLst>
          </p:cNvPr>
          <p:cNvSpPr/>
          <p:nvPr/>
        </p:nvSpPr>
        <p:spPr>
          <a:xfrm>
            <a:off x="7557643" y="2928598"/>
            <a:ext cx="2608504" cy="2100575"/>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启示录</a:t>
            </a:r>
            <a:endParaRPr kumimoji="0" lang="en-US" altLang="zh-CN" sz="5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8" name="Rectangle 7">
            <a:extLst>
              <a:ext uri="{FF2B5EF4-FFF2-40B4-BE49-F238E27FC236}">
                <a16:creationId xmlns:a16="http://schemas.microsoft.com/office/drawing/2014/main" id="{2464B942-310B-05D4-235B-1E3DEB0A194D}"/>
              </a:ext>
            </a:extLst>
          </p:cNvPr>
          <p:cNvSpPr/>
          <p:nvPr/>
        </p:nvSpPr>
        <p:spPr>
          <a:xfrm>
            <a:off x="7758178" y="5366031"/>
            <a:ext cx="248154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Book of Revelation</a:t>
            </a:r>
          </a:p>
        </p:txBody>
      </p:sp>
      <p:sp>
        <p:nvSpPr>
          <p:cNvPr id="9" name="TextBox 8">
            <a:extLst>
              <a:ext uri="{FF2B5EF4-FFF2-40B4-BE49-F238E27FC236}">
                <a16:creationId xmlns:a16="http://schemas.microsoft.com/office/drawing/2014/main" id="{1521C731-F8EF-791E-9846-79A654821B84}"/>
              </a:ext>
            </a:extLst>
          </p:cNvPr>
          <p:cNvSpPr txBox="1"/>
          <p:nvPr/>
        </p:nvSpPr>
        <p:spPr>
          <a:xfrm>
            <a:off x="2093975" y="0"/>
            <a:ext cx="7483365" cy="1827873"/>
          </a:xfrm>
          <a:prstGeom prst="rect">
            <a:avLst/>
          </a:prstGeom>
          <a:solidFill>
            <a:schemeClr val="tx2"/>
          </a:solidFill>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启示文学 </a:t>
            </a:r>
            <a:endParaRPr kumimoji="0" lang="en-US" altLang="zh-CN"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Apocalyptic literature </a:t>
            </a:r>
          </a:p>
        </p:txBody>
      </p:sp>
      <p:cxnSp>
        <p:nvCxnSpPr>
          <p:cNvPr id="10" name="Straight Connector 9">
            <a:extLst>
              <a:ext uri="{FF2B5EF4-FFF2-40B4-BE49-F238E27FC236}">
                <a16:creationId xmlns:a16="http://schemas.microsoft.com/office/drawing/2014/main" id="{73DDAA14-94A6-7966-DC2D-B66E8BB1C07D}"/>
              </a:ext>
            </a:extLst>
          </p:cNvPr>
          <p:cNvCxnSpPr/>
          <p:nvPr/>
        </p:nvCxnSpPr>
        <p:spPr>
          <a:xfrm>
            <a:off x="5832389" y="1827873"/>
            <a:ext cx="0" cy="503012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274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 name="Picture 3" descr="A basketball player dunking a basketball&#10;&#10;Description automatically generated">
            <a:extLst>
              <a:ext uri="{FF2B5EF4-FFF2-40B4-BE49-F238E27FC236}">
                <a16:creationId xmlns:a16="http://schemas.microsoft.com/office/drawing/2014/main" id="{9EF3E918-DD90-982C-2BDC-65019CD591C4}"/>
              </a:ext>
            </a:extLst>
          </p:cNvPr>
          <p:cNvPicPr>
            <a:picLocks noChangeAspect="1"/>
          </p:cNvPicPr>
          <p:nvPr/>
        </p:nvPicPr>
        <p:blipFill>
          <a:blip r:embed="rId2"/>
          <a:srcRect t="12109"/>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372293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 name="Picture 6" descr="A person jumping off a snow covered mountain&#10;&#10;Description automatically generated">
            <a:extLst>
              <a:ext uri="{FF2B5EF4-FFF2-40B4-BE49-F238E27FC236}">
                <a16:creationId xmlns:a16="http://schemas.microsoft.com/office/drawing/2014/main" id="{B19C1485-1984-D7AA-96A5-83C32C72581A}"/>
              </a:ext>
            </a:extLst>
          </p:cNvPr>
          <p:cNvPicPr>
            <a:picLocks noChangeAspect="1"/>
          </p:cNvPicPr>
          <p:nvPr/>
        </p:nvPicPr>
        <p:blipFill>
          <a:blip r:embed="rId2"/>
          <a:srcRect t="29077"/>
          <a:stretch/>
        </p:blipFill>
        <p:spPr>
          <a:xfrm>
            <a:off x="2522358"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55460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4">
            <a:extLst>
              <a:ext uri="{FF2B5EF4-FFF2-40B4-BE49-F238E27FC236}">
                <a16:creationId xmlns:a16="http://schemas.microsoft.com/office/drawing/2014/main" id="{1B0C6772-99AF-951F-C7D8-D58AF8CAF0ED}"/>
              </a:ext>
            </a:extLst>
          </p:cNvPr>
          <p:cNvPicPr>
            <a:picLocks noChangeAspect="1"/>
          </p:cNvPicPr>
          <p:nvPr/>
        </p:nvPicPr>
        <p:blipFill>
          <a:blip r:embed="rId2"/>
          <a:srcRect t="5722" b="10008"/>
          <a:stretch/>
        </p:blipFill>
        <p:spPr>
          <a:xfrm>
            <a:off x="20" y="-22"/>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351515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D26A63-A087-577D-FEFE-E8432EB2A2BB}"/>
              </a:ext>
            </a:extLst>
          </p:cNvPr>
          <p:cNvPicPr>
            <a:picLocks noChangeAspect="1"/>
          </p:cNvPicPr>
          <p:nvPr/>
        </p:nvPicPr>
        <p:blipFill rotWithShape="1">
          <a:blip r:embed="rId2"/>
          <a:srcRect t="11189" b="10541"/>
          <a:stretch/>
        </p:blipFill>
        <p:spPr>
          <a:xfrm>
            <a:off x="27615" y="-1"/>
            <a:ext cx="12136770" cy="6858001"/>
          </a:xfrm>
          <a:prstGeom prst="rect">
            <a:avLst/>
          </a:prstGeom>
        </p:spPr>
      </p:pic>
      <p:pic>
        <p:nvPicPr>
          <p:cNvPr id="8" name="Picture 7">
            <a:extLst>
              <a:ext uri="{FF2B5EF4-FFF2-40B4-BE49-F238E27FC236}">
                <a16:creationId xmlns:a16="http://schemas.microsoft.com/office/drawing/2014/main" id="{3C80E6A4-DEE3-BBA7-A957-6D40CA2F2B00}"/>
              </a:ext>
            </a:extLst>
          </p:cNvPr>
          <p:cNvPicPr>
            <a:picLocks noChangeAspect="1"/>
          </p:cNvPicPr>
          <p:nvPr/>
        </p:nvPicPr>
        <p:blipFill>
          <a:blip r:embed="rId3"/>
          <a:stretch>
            <a:fillRect/>
          </a:stretch>
        </p:blipFill>
        <p:spPr>
          <a:xfrm>
            <a:off x="2399957" y="295188"/>
            <a:ext cx="3133811" cy="3133811"/>
          </a:xfrm>
          <a:prstGeom prst="rect">
            <a:avLst/>
          </a:prstGeom>
        </p:spPr>
      </p:pic>
    </p:spTree>
    <p:extLst>
      <p:ext uri="{BB962C8B-B14F-4D97-AF65-F5344CB8AC3E}">
        <p14:creationId xmlns:p14="http://schemas.microsoft.com/office/powerpoint/2010/main" val="298235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29592" y="221605"/>
            <a:ext cx="12246259" cy="440889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11:7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他们作完见证的时候，那从无底坑里上来的兽必与他们交战，并且得胜，把他们杀了。</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他们的尸首就倒在大城里的街上；这城按著灵意叫所多玛，又叫埃及，就是他们的主钉十字架之处。</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9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从各民、各族、各方、各国中，有人观看他们的尸首三天半，又不许把尸首放在坟墓里。</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10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住在地上的人就为他们欢喜快乐，互相馈</a:t>
            </a:r>
            <a:r>
              <a:rPr kumimoji="0" lang="en-US" sz="2000" b="0" i="0" u="none" strike="noStrike" kern="1200" cap="none" spc="0" normalizeH="0" baseline="0" noProof="0" dirty="0" err="1">
                <a:ln>
                  <a:noFill/>
                </a:ln>
                <a:solidFill>
                  <a:srgbClr val="E8E8E8"/>
                </a:solidFill>
                <a:effectLst/>
                <a:highlight>
                  <a:srgbClr val="1F1F1F"/>
                </a:highlight>
                <a:uLnTx/>
                <a:uFillTx/>
                <a:latin typeface="Google Sans"/>
                <a:ea typeface="+mn-ea"/>
                <a:cs typeface="Arial"/>
                <a:sym typeface="Arial"/>
              </a:rPr>
              <a:t>kuì</a:t>
            </a:r>
            <a:r>
              <a:rPr kumimoji="0" lang="en-US" sz="1600" b="0" i="0" u="none" strike="noStrike" kern="1200" cap="none" spc="0" normalizeH="0" baseline="0" noProof="0" dirty="0">
                <a:ln>
                  <a:noFill/>
                </a:ln>
                <a:solidFill>
                  <a:srgbClr val="E8E8E8"/>
                </a:solidFill>
                <a:effectLst/>
                <a:highlight>
                  <a:srgbClr val="1F1F1F"/>
                </a:highlight>
                <a:uLnTx/>
                <a:uFillTx/>
                <a:latin typeface="Google Sans"/>
                <a:ea typeface="+mn-ea"/>
                <a:cs typeface="Arial"/>
                <a:sym typeface="Arial"/>
              </a:rPr>
              <a:t>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送礼物，因这两位先知曾叫住在地上的人受痛苦。</a:t>
            </a:r>
          </a:p>
        </p:txBody>
      </p:sp>
      <p:sp>
        <p:nvSpPr>
          <p:cNvPr id="3" name="Rectangle 2">
            <a:extLst>
              <a:ext uri="{FF2B5EF4-FFF2-40B4-BE49-F238E27FC236}">
                <a16:creationId xmlns:a16="http://schemas.microsoft.com/office/drawing/2014/main" id="{C7746864-E4CC-A846-B1C0-6317B6FB9762}"/>
              </a:ext>
            </a:extLst>
          </p:cNvPr>
          <p:cNvSpPr/>
          <p:nvPr/>
        </p:nvSpPr>
        <p:spPr>
          <a:xfrm>
            <a:off x="40942" y="5049469"/>
            <a:ext cx="12126923" cy="175432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Rev 11:7  And when they have finished their testimony, the beast that rises from the bottomless pit will make war on them and conquer them and kill them,8  and their dead bodies will lie in the street of the great city that symbolically is called Sodom and Egypt, where their Lord was crucified.9  For three and a half days some from the peoples and tribes and languages and nations will gaze at their dead bodies and refuse to let them be placed in a tomb, 10  and those who dwell on the earth will rejoice over them and make merry and exchange presents, because these two prophets had been a torment to those who dwell on the earth.</a:t>
            </a:r>
          </a:p>
        </p:txBody>
      </p:sp>
      <p:sp>
        <p:nvSpPr>
          <p:cNvPr id="4" name="Heptagon 3">
            <a:extLst>
              <a:ext uri="{FF2B5EF4-FFF2-40B4-BE49-F238E27FC236}">
                <a16:creationId xmlns:a16="http://schemas.microsoft.com/office/drawing/2014/main" id="{5A9992EB-E2D8-E5B1-1F9F-1C6DF7110904}"/>
              </a:ext>
            </a:extLst>
          </p:cNvPr>
          <p:cNvSpPr/>
          <p:nvPr/>
        </p:nvSpPr>
        <p:spPr>
          <a:xfrm>
            <a:off x="11565668" y="648374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Arial" panose="020B0604020202020204" pitchFamily="34" charset="0"/>
                <a:sym typeface="Arial"/>
              </a:rPr>
              <a:t>1/2</a:t>
            </a:r>
            <a:endPar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44450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20414" y="332656"/>
            <a:ext cx="12210269" cy="5147563"/>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过了这三天半，有生气从神那里进入他们里面，他们就站起来；看见他们的人甚是害怕。</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12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两位先知听见有大声音从天上来，对他们说：「上到这里来。」他们就驾著云上了天，他们的仇敌也看见了。</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13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正在那时候，地大震动，城就倒塌了十分之一，因地震而死的有七千人；其余的都恐惧，归荣耀给天上的神。</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第二样灾祸过去，第三样灾祸快到了。</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3" name="Rectangle 2">
            <a:extLst>
              <a:ext uri="{FF2B5EF4-FFF2-40B4-BE49-F238E27FC236}">
                <a16:creationId xmlns:a16="http://schemas.microsoft.com/office/drawing/2014/main" id="{C7746864-E4CC-A846-B1C0-6317B6FB9762}"/>
              </a:ext>
            </a:extLst>
          </p:cNvPr>
          <p:cNvSpPr/>
          <p:nvPr/>
        </p:nvSpPr>
        <p:spPr>
          <a:xfrm>
            <a:off x="62086" y="5059996"/>
            <a:ext cx="12126923"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11  But after the three and a half days a breath of life from God entered them, and they stood up on their feet, and great fear fell on those who saw them.</a:t>
            </a: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1</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2  Then they heard a loud voice from heaven saying to them, “Come up here!” And they went up to heaven in a cloud, and their enemies watched them.</a:t>
            </a: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13  And at that hour there was a great earthquake, and a tenth of the city fell. Seven thousand people were killed in the earthquake, and the rest were terrified and gave glory to the God of heaven.14  The second woe has passed; behold, the third woe is soon to come.</a:t>
            </a:r>
          </a:p>
        </p:txBody>
      </p:sp>
      <p:sp>
        <p:nvSpPr>
          <p:cNvPr id="4" name="Heptagon 3">
            <a:extLst>
              <a:ext uri="{FF2B5EF4-FFF2-40B4-BE49-F238E27FC236}">
                <a16:creationId xmlns:a16="http://schemas.microsoft.com/office/drawing/2014/main" id="{5A9992EB-E2D8-E5B1-1F9F-1C6DF7110904}"/>
              </a:ext>
            </a:extLst>
          </p:cNvPr>
          <p:cNvSpPr/>
          <p:nvPr/>
        </p:nvSpPr>
        <p:spPr>
          <a:xfrm>
            <a:off x="11565668" y="648374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Arial" panose="020B0604020202020204" pitchFamily="34" charset="0"/>
                <a:sym typeface="Arial"/>
              </a:rPr>
              <a:t>2/2</a:t>
            </a:r>
            <a:endPar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316559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kumimoji="0" lang="en-US" sz="16000" b="1" i="0" u="none" strike="noStrike" kern="0" cap="none" spc="0" normalizeH="0" baseline="0" noProof="0" dirty="0">
                <a:ln>
                  <a:noFill/>
                </a:ln>
                <a:solidFill>
                  <a:srgbClr val="FFFFFF"/>
                </a:solidFill>
                <a:effectLst/>
                <a:uLnTx/>
                <a:uFillTx/>
                <a:latin typeface="Reenie Beanie"/>
                <a:sym typeface="Reenie Beanie"/>
              </a:rPr>
              <a:t>1</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sym typeface="Arial"/>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959622" cy="2276399"/>
          </a:xfrm>
          <a:prstGeom prst="rect">
            <a:avLst/>
          </a:prstGeom>
        </p:spPr>
        <p:txBody>
          <a:bodyPr spcFirstLastPara="1" wrap="square" lIns="91425" tIns="91425" rIns="91425" bIns="91425" anchor="ctr" anchorCtr="0">
            <a:noAutofit/>
          </a:bodyPr>
          <a:lstStyle/>
          <a:p>
            <a:pPr>
              <a:lnSpc>
                <a:spcPct val="100000"/>
              </a:lnSpc>
            </a:pPr>
            <a:r>
              <a:rPr lang="zh-CN" altLang="en-US" sz="4800" b="1" dirty="0">
                <a:solidFill>
                  <a:srgbClr val="FFF1B0"/>
                </a:solidFill>
                <a:latin typeface="SimHei" panose="02010609060101010101" pitchFamily="49" charset="-122"/>
                <a:ea typeface="SimHei" panose="02010609060101010101" pitchFamily="49" charset="-122"/>
              </a:rPr>
              <a:t>重温上文</a:t>
            </a:r>
            <a:r>
              <a:rPr lang="en-US" altLang="zh-CN" sz="4800" b="1" dirty="0">
                <a:solidFill>
                  <a:srgbClr val="00BFFF"/>
                </a:solidFill>
                <a:latin typeface="SimHei" panose="02010609060101010101" pitchFamily="49" charset="-122"/>
                <a:ea typeface="SimHei" panose="02010609060101010101" pitchFamily="49" charset="-122"/>
              </a:rPr>
              <a:t> 11:7-10</a:t>
            </a:r>
            <a:r>
              <a:rPr lang="zh-CN" altLang="en-US" sz="4800" b="1" dirty="0">
                <a:solidFill>
                  <a:srgbClr val="00BFFF"/>
                </a:solidFill>
                <a:latin typeface="SimHei" panose="02010609060101010101" pitchFamily="49" charset="-122"/>
                <a:ea typeface="SimHei" panose="02010609060101010101" pitchFamily="49" charset="-122"/>
              </a:rPr>
              <a:t>：</a:t>
            </a:r>
            <a:br>
              <a:rPr lang="en-US" altLang="zh-CN" sz="4800" b="1" dirty="0">
                <a:solidFill>
                  <a:srgbClr val="00BFFF"/>
                </a:solidFill>
                <a:latin typeface="SimHei" panose="02010609060101010101" pitchFamily="49" charset="-122"/>
                <a:ea typeface="SimHei" panose="02010609060101010101" pitchFamily="49" charset="-122"/>
              </a:rPr>
            </a:br>
            <a:r>
              <a:rPr lang="zh-CN" altLang="en-US" sz="6600" b="1" dirty="0">
                <a:solidFill>
                  <a:srgbClr val="00BFFF"/>
                </a:solidFill>
                <a:latin typeface="SimHei" panose="02010609060101010101" pitchFamily="49" charset="-122"/>
                <a:ea typeface="SimHei" panose="02010609060101010101" pitchFamily="49" charset="-122"/>
              </a:rPr>
              <a:t>兽必与教会交战并且得胜 </a:t>
            </a: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0" y="5810042"/>
            <a:ext cx="12192000" cy="1092184"/>
          </a:xfrm>
          <a:prstGeom prst="rect">
            <a:avLst/>
          </a:prstGeom>
        </p:spPr>
        <p:txBody>
          <a:bodyPr spcFirstLastPara="1" wrap="square" lIns="91425" tIns="91425" rIns="91425" bIns="91425" anchor="t" anchorCtr="0">
            <a:noAutofit/>
          </a:bodyPr>
          <a:lstStyle/>
          <a:p>
            <a:pPr marL="0" indent="0" algn="ctr"/>
            <a:r>
              <a:rPr lang="en-US" sz="2000" dirty="0">
                <a:solidFill>
                  <a:srgbClr val="FFF1B0"/>
                </a:solidFill>
              </a:rPr>
              <a:t>Recap</a:t>
            </a:r>
            <a:r>
              <a:rPr lang="en-US" sz="2000" dirty="0">
                <a:solidFill>
                  <a:schemeClr val="bg1"/>
                </a:solidFill>
              </a:rPr>
              <a:t> 11:7-10: The beast will wage war against the church and prevail</a:t>
            </a:r>
            <a:endParaRPr lang="en-SG" sz="2000" dirty="0">
              <a:solidFill>
                <a:schemeClr val="bg1"/>
              </a:solidFill>
            </a:endParaRPr>
          </a:p>
        </p:txBody>
      </p:sp>
    </p:spTree>
    <p:extLst>
      <p:ext uri="{BB962C8B-B14F-4D97-AF65-F5344CB8AC3E}">
        <p14:creationId xmlns:p14="http://schemas.microsoft.com/office/powerpoint/2010/main" val="71939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imagesofrevelation.com/revelations/images/revelation_11-3.jpg">
            <a:extLst>
              <a:ext uri="{FF2B5EF4-FFF2-40B4-BE49-F238E27FC236}">
                <a16:creationId xmlns:a16="http://schemas.microsoft.com/office/drawing/2014/main" id="{F136CF05-396A-4A4E-9E3B-731B32BF2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93" y="2085975"/>
            <a:ext cx="8769213"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Callout 2 1">
            <a:extLst>
              <a:ext uri="{FF2B5EF4-FFF2-40B4-BE49-F238E27FC236}">
                <a16:creationId xmlns:a16="http://schemas.microsoft.com/office/drawing/2014/main" id="{97FEDD82-56C4-4449-9134-F0EA14780698}"/>
              </a:ext>
            </a:extLst>
          </p:cNvPr>
          <p:cNvSpPr/>
          <p:nvPr/>
        </p:nvSpPr>
        <p:spPr>
          <a:xfrm>
            <a:off x="6763517" y="332652"/>
            <a:ext cx="3834250" cy="2338882"/>
          </a:xfrm>
          <a:prstGeom prst="borderCallout2">
            <a:avLst>
              <a:gd name="adj1" fmla="val 18750"/>
              <a:gd name="adj2" fmla="val -8333"/>
              <a:gd name="adj3" fmla="val 18750"/>
              <a:gd name="adj4" fmla="val -16667"/>
              <a:gd name="adj5" fmla="val 121496"/>
              <a:gd name="adj6" fmla="val -9032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Arial" panose="020B0604020202020204" pitchFamily="34" charset="0"/>
                <a:sym typeface="Arial"/>
              </a:rPr>
              <a:t>教会为主作见证</a:t>
            </a:r>
            <a:endParaRPr kumimoji="0" lang="en-US" altLang="zh-CN" sz="40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Arial" panose="020B0604020202020204" pitchFamily="34" charset="0"/>
                <a:sym typeface="Arial"/>
              </a:rPr>
              <a:t>Church witness for the Lord </a:t>
            </a:r>
          </a:p>
        </p:txBody>
      </p:sp>
    </p:spTree>
    <p:extLst>
      <p:ext uri="{BB962C8B-B14F-4D97-AF65-F5344CB8AC3E}">
        <p14:creationId xmlns:p14="http://schemas.microsoft.com/office/powerpoint/2010/main" val="1652845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on with a crown on its head&#10;&#10;Description automatically generated">
            <a:extLst>
              <a:ext uri="{FF2B5EF4-FFF2-40B4-BE49-F238E27FC236}">
                <a16:creationId xmlns:a16="http://schemas.microsoft.com/office/drawing/2014/main" id="{4F5EECCD-2564-CA5B-DF79-1E3C84DA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695"/>
            <a:ext cx="12200572" cy="6853187"/>
          </a:xfrm>
          <a:prstGeom prst="rect">
            <a:avLst/>
          </a:prstGeom>
        </p:spPr>
      </p:pic>
      <p:sp>
        <p:nvSpPr>
          <p:cNvPr id="5" name="TextBox 4">
            <a:extLst>
              <a:ext uri="{FF2B5EF4-FFF2-40B4-BE49-F238E27FC236}">
                <a16:creationId xmlns:a16="http://schemas.microsoft.com/office/drawing/2014/main" id="{C1DBBE00-5AE3-1CBB-8188-B1F526E035C4}"/>
              </a:ext>
            </a:extLst>
          </p:cNvPr>
          <p:cNvSpPr txBox="1"/>
          <p:nvPr/>
        </p:nvSpPr>
        <p:spPr>
          <a:xfrm>
            <a:off x="0" y="4834500"/>
            <a:ext cx="1152128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启</a:t>
            </a:r>
            <a:r>
              <a:rPr kumimoji="0" lang="en-US" altLang="zh-CN"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11:7 </a:t>
            </a:r>
            <a:r>
              <a:rPr kumimoji="0" lang="zh-CN" altLang="en-US"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他们作完见证的时候，那</a:t>
            </a:r>
            <a:r>
              <a:rPr kumimoji="0" lang="zh-CN" altLang="en-US" sz="36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Arial"/>
                <a:sym typeface="Arial"/>
              </a:rPr>
              <a:t>从无底坑里上来的兽</a:t>
            </a:r>
            <a:r>
              <a:rPr kumimoji="0" lang="zh-CN" altLang="en-US"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必与他们交战</a:t>
            </a:r>
            <a:r>
              <a:rPr kumimoji="0" lang="en-US" altLang="zh-CN"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a:t>
            </a:r>
            <a:r>
              <a:rPr kumimoji="0" lang="zh-CN" altLang="en-US"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a:t>
            </a:r>
            <a:endParaRPr kumimoji="0" lang="en-US" altLang="zh-CN" sz="3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br>
            <a:r>
              <a:rPr kumimoji="0" lang="en-US" sz="1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Rev11:7.And when they have finished their testimony, </a:t>
            </a:r>
            <a:r>
              <a:rPr kumimoji="0" lang="en-US" sz="16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Arial"/>
                <a:sym typeface="Arial"/>
              </a:rPr>
              <a:t>the beast that rises from the bottomless pit </a:t>
            </a:r>
            <a:r>
              <a:rPr kumimoji="0" lang="en-US" sz="1600" b="1" i="0" u="none" strike="noStrike" kern="1200" cap="none" spc="0" normalizeH="0" baseline="0" noProof="0" dirty="0">
                <a:ln>
                  <a:noFill/>
                </a:ln>
                <a:solidFill>
                  <a:prstClr val="black"/>
                </a:solidFill>
                <a:effectLst/>
                <a:highlight>
                  <a:srgbClr val="FBF4E2"/>
                </a:highlight>
                <a:uLnTx/>
                <a:uFillTx/>
                <a:latin typeface="SimHei" panose="02010609060101010101" pitchFamily="49" charset="-122"/>
                <a:ea typeface="SimHei" panose="02010609060101010101" pitchFamily="49" charset="-122"/>
                <a:cs typeface="Arial"/>
                <a:sym typeface="Arial"/>
              </a:rPr>
              <a:t>will make war on them and conquer them and kill them,</a:t>
            </a:r>
          </a:p>
        </p:txBody>
      </p:sp>
    </p:spTree>
    <p:extLst>
      <p:ext uri="{BB962C8B-B14F-4D97-AF65-F5344CB8AC3E}">
        <p14:creationId xmlns:p14="http://schemas.microsoft.com/office/powerpoint/2010/main" val="39259207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360</TotalTime>
  <Words>2184</Words>
  <Application>Microsoft Macintosh PowerPoint</Application>
  <PresentationFormat>Widescreen</PresentationFormat>
  <Paragraphs>154</Paragraphs>
  <Slides>43</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Google Sans</vt:lpstr>
      <vt:lpstr>Reenie Beanie</vt:lpstr>
      <vt:lpstr>SimHei</vt:lpstr>
      <vt:lpstr>Aptos</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重温上文 11:7-10： 兽必与教会交战并且得胜 </vt:lpstr>
      <vt:lpstr>PowerPoint Presentation</vt:lpstr>
      <vt:lpstr>PowerPoint Presentation</vt:lpstr>
      <vt:lpstr>PowerPoint Presentation</vt:lpstr>
      <vt:lpstr> 教会（信徒）将身体复活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我们复活后被提到云中与主相会</vt:lpstr>
      <vt:lpstr>PowerPoint Presentation</vt:lpstr>
      <vt:lpstr>PowerPoint Presentation</vt:lpstr>
      <vt:lpstr>PowerPoint Presentation</vt:lpstr>
      <vt:lpstr>PowerPoint Presentation</vt:lpstr>
      <vt:lpstr>信徒复活升之时， 神刑罚审判全地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33</cp:revision>
  <dcterms:created xsi:type="dcterms:W3CDTF">2024-07-13T05:37:35Z</dcterms:created>
  <dcterms:modified xsi:type="dcterms:W3CDTF">2024-07-27T07:32:03Z</dcterms:modified>
</cp:coreProperties>
</file>