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99" r:id="rId1"/>
  </p:sldMasterIdLst>
  <p:notesMasterIdLst>
    <p:notesMasterId r:id="rId17"/>
  </p:notesMasterIdLst>
  <p:sldIdLst>
    <p:sldId id="4865" r:id="rId2"/>
    <p:sldId id="5192" r:id="rId3"/>
    <p:sldId id="5212" r:id="rId4"/>
    <p:sldId id="5213" r:id="rId5"/>
    <p:sldId id="5214" r:id="rId6"/>
    <p:sldId id="5215" r:id="rId7"/>
    <p:sldId id="4972" r:id="rId8"/>
    <p:sldId id="5205" r:id="rId9"/>
    <p:sldId id="5216" r:id="rId10"/>
    <p:sldId id="4867" r:id="rId11"/>
    <p:sldId id="5217" r:id="rId12"/>
    <p:sldId id="5218" r:id="rId13"/>
    <p:sldId id="5121" r:id="rId14"/>
    <p:sldId id="5219" r:id="rId15"/>
    <p:sldId id="5220" r:id="rId16"/>
  </p:sldIdLst>
  <p:sldSz cx="12192000" cy="6858000"/>
  <p:notesSz cx="6858000" cy="9144000"/>
  <p:embeddedFontLst>
    <p:embeddedFont>
      <p:font typeface="Century Gothic" panose="020B0502020202020204" pitchFamily="34" charset="0"/>
      <p:regular r:id="rId18"/>
      <p:bold r:id="rId19"/>
      <p:italic r:id="rId20"/>
      <p:boldItalic r:id="rId21"/>
    </p:embeddedFont>
    <p:embeddedFont>
      <p:font typeface="SimHei" panose="02010609060101010101" pitchFamily="49" charset="-122"/>
      <p:regular r:id="rId2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EFFF"/>
    <a:srgbClr val="B4FF6A"/>
    <a:srgbClr val="005493"/>
    <a:srgbClr val="FFE18F"/>
    <a:srgbClr val="5E433A"/>
    <a:srgbClr val="D5FC79"/>
    <a:srgbClr val="FFD887"/>
    <a:srgbClr val="FF000A"/>
    <a:srgbClr val="F7F3E8"/>
    <a:srgbClr val="FFFF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45"/>
    <p:restoredTop sz="97604"/>
  </p:normalViewPr>
  <p:slideViewPr>
    <p:cSldViewPr snapToGrid="0">
      <p:cViewPr varScale="1">
        <p:scale>
          <a:sx n="107" d="100"/>
          <a:sy n="107" d="100"/>
        </p:scale>
        <p:origin x="200" y="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A9F0DD-D6A9-7848-A298-80BF8C111593}" type="datetimeFigureOut">
              <a:t>8/6/26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75359-D11F-FA4A-9B6D-38484B5AB193}" type="slidenum">
              <a:t>‹#›</a:t>
            </a:fld>
            <a:endParaRPr lang="en-US"/>
          </a:p>
        </p:txBody>
      </p:sp>
    </p:spTree>
    <p:extLst>
      <p:ext uri="{BB962C8B-B14F-4D97-AF65-F5344CB8AC3E}">
        <p14:creationId xmlns:p14="http://schemas.microsoft.com/office/powerpoint/2010/main" val="299081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1D5F6-AFFC-30DE-4673-9E1DF93AAB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61839B-6E2D-EE6B-2821-36F464B2E82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E08AB10-CD18-954E-B0F4-26C6BBACDE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8D5AED-E231-14D9-2B64-822BA3267B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CC54BC-BD4F-0342-ABDA-5417AF5819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icrosoft YaHei" panose="020B0503020204020204" pitchFamily="34"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icrosoft YaHei" panose="020B0503020204020204" pitchFamily="34" charset="-122"/>
              <a:cs typeface="Arial"/>
              <a:sym typeface="Arial"/>
            </a:endParaRPr>
          </a:p>
        </p:txBody>
      </p:sp>
    </p:spTree>
    <p:extLst>
      <p:ext uri="{BB962C8B-B14F-4D97-AF65-F5344CB8AC3E}">
        <p14:creationId xmlns:p14="http://schemas.microsoft.com/office/powerpoint/2010/main" val="41182795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8B1C9B71-F353-AFA8-476A-25F67BB82B5B}"/>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252CA2BE-D776-535D-2319-3BEF83696A1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09942CD2-DE62-B1AC-3CD8-47012DB1DD0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110144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E1ECE-314A-5305-241C-2A2F680C9A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329E0-64BA-6585-CAF4-8D873E7AF28B}"/>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7818E3C2-7267-CFB3-3382-F5361A5323B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42302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5A9E5-3DF5-6146-C4F3-7C738F814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813CE2-5753-5104-90D8-7FA84513AE7D}"/>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2BAE6693-4180-A977-55D6-3DA408E5E21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73854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CEC991BA-D2EA-9E01-4B06-5F6519F22AB8}"/>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19CF0F92-C568-876C-DA6E-3EE0B4F317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9DF01465-86F7-6220-432F-564067A62F3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73861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A576B-E554-DA90-B8EF-ED21D4CCFF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F97205-682C-A698-F71C-67FC1E40BFC9}"/>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A8A26D99-1522-BEB9-679B-94F7EA27575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361881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9BE39-5118-9331-EAE9-17DA04063E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EB2070-EE46-B57B-D0B4-4BAECC88D8A9}"/>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716CF31B-9FDC-3C55-709C-0418F259EC9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12985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9C5EE-E07E-FCA6-6655-25AFE1E7F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B61C4-A3F4-A314-11A3-50539F47AEFA}"/>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1D1779D6-7528-870B-08DC-DFDB0710404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2230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E5E33-7180-6950-C8A0-E11AD46C21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A90F16-3E3F-341C-2C3B-BB1235178B50}"/>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9E7738D8-2059-6638-9929-418091895D5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14617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CD984-4197-3CDA-942D-55FC496344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302DC4-CA98-0DDD-95CE-13389C444064}"/>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DAC58CFF-1C3B-393F-B80C-BBEE11AD281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84247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4F7E3-905A-CDA2-202A-C6AC2FA7E5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8718CD-4609-9296-57D0-2BAC641D46AD}"/>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74AC0F59-66E4-BFF8-94A1-33E6B1633E1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01799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C2FE6-5EF2-1A82-0488-AAC6AED9C3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6FCA4D-71B5-D906-98AC-837DE032C328}"/>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325744DE-6B97-7BF9-3588-40882F61175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56444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a:extLst>
            <a:ext uri="{FF2B5EF4-FFF2-40B4-BE49-F238E27FC236}">
              <a16:creationId xmlns:a16="http://schemas.microsoft.com/office/drawing/2014/main" id="{0FDCADDC-2EC2-9EDE-8590-2468CE1FE498}"/>
            </a:ext>
          </a:extLst>
        </p:cNvPr>
        <p:cNvGrpSpPr/>
        <p:nvPr/>
      </p:nvGrpSpPr>
      <p:grpSpPr>
        <a:xfrm>
          <a:off x="0" y="0"/>
          <a:ext cx="0" cy="0"/>
          <a:chOff x="0" y="0"/>
          <a:chExt cx="0" cy="0"/>
        </a:xfrm>
      </p:grpSpPr>
      <p:sp>
        <p:nvSpPr>
          <p:cNvPr id="974" name="Google Shape;974;g877b642fd3_0_223:notes">
            <a:extLst>
              <a:ext uri="{FF2B5EF4-FFF2-40B4-BE49-F238E27FC236}">
                <a16:creationId xmlns:a16="http://schemas.microsoft.com/office/drawing/2014/main" id="{408601D5-6958-96EE-346E-D51053BA5D2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975" name="Google Shape;975;g877b642fd3_0_223:notes">
            <a:extLst>
              <a:ext uri="{FF2B5EF4-FFF2-40B4-BE49-F238E27FC236}">
                <a16:creationId xmlns:a16="http://schemas.microsoft.com/office/drawing/2014/main" id="{7A636C90-6B53-ED84-4660-4E61C348403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22433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1B4AC-A11B-DA77-7441-5B5C797159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5F6E77-AB87-C758-727C-32F2165A66FB}"/>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9C31CE92-F280-2C1E-8877-5C42413A27A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381419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1954C-4A07-DAE2-79A3-3A55506A5B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AC4008-64CD-C0A1-C31A-580AC9603BD9}"/>
              </a:ext>
            </a:extLst>
          </p:cNvPr>
          <p:cNvSpPr>
            <a:spLocks noGrp="1" noRot="1" noChangeAspect="1"/>
          </p:cNvSpPr>
          <p:nvPr>
            <p:ph type="sldImg"/>
          </p:nvPr>
        </p:nvSpPr>
        <p:spPr>
          <a:xfrm>
            <a:off x="381000" y="685800"/>
            <a:ext cx="6096000" cy="3429000"/>
          </a:xfrm>
        </p:spPr>
        <p:txBody>
          <a:bodyPr/>
          <a:lstStyle/>
          <a:p>
            <a:endParaRPr lang="en-US"/>
          </a:p>
        </p:txBody>
      </p:sp>
      <p:sp>
        <p:nvSpPr>
          <p:cNvPr id="3" name="Notes Placeholder 2">
            <a:extLst>
              <a:ext uri="{FF2B5EF4-FFF2-40B4-BE49-F238E27FC236}">
                <a16:creationId xmlns:a16="http://schemas.microsoft.com/office/drawing/2014/main" id="{06D2A6A7-D018-567D-67B9-2FF27A40FC8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86186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76502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8/6/26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626362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0137990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6242500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3408857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3839394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8/6/26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03563050"/>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147006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782333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33"/>
        <p:cNvGrpSpPr/>
        <p:nvPr/>
      </p:nvGrpSpPr>
      <p:grpSpPr>
        <a:xfrm>
          <a:off x="0" y="0"/>
          <a:ext cx="0" cy="0"/>
          <a:chOff x="0" y="0"/>
          <a:chExt cx="0" cy="0"/>
        </a:xfrm>
      </p:grpSpPr>
      <p:sp>
        <p:nvSpPr>
          <p:cNvPr id="56" name="Google Shape;56;p3"/>
          <p:cNvSpPr txBox="1">
            <a:spLocks noGrp="1"/>
          </p:cNvSpPr>
          <p:nvPr>
            <p:ph type="title"/>
          </p:nvPr>
        </p:nvSpPr>
        <p:spPr>
          <a:xfrm>
            <a:off x="966839" y="3260261"/>
            <a:ext cx="9144000" cy="1502400"/>
          </a:xfrm>
          <a:prstGeom prst="rect">
            <a:avLst/>
          </a:prstGeom>
        </p:spPr>
        <p:txBody>
          <a:bodyPr spcFirstLastPara="1" wrap="square" lIns="91425" tIns="91425" rIns="91425" bIns="91425" anchor="ctr" anchorCtr="0">
            <a:noAutofit/>
          </a:bodyPr>
          <a:lstStyle>
            <a:lvl1pPr lvl="0" rtl="0">
              <a:spcBef>
                <a:spcPts val="0"/>
              </a:spcBef>
              <a:spcAft>
                <a:spcPts val="0"/>
              </a:spcAft>
              <a:buSzPts val="7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endParaRPr/>
          </a:p>
        </p:txBody>
      </p:sp>
      <p:sp>
        <p:nvSpPr>
          <p:cNvPr id="57" name="Google Shape;57;p3"/>
          <p:cNvSpPr txBox="1">
            <a:spLocks noGrp="1"/>
          </p:cNvSpPr>
          <p:nvPr>
            <p:ph type="title" idx="2" hasCustomPrompt="1"/>
          </p:nvPr>
        </p:nvSpPr>
        <p:spPr>
          <a:xfrm>
            <a:off x="1287239" y="1291821"/>
            <a:ext cx="1750800" cy="1235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5000"/>
              <a:buNone/>
              <a:defRPr sz="7333"/>
            </a:lvl1pPr>
            <a:lvl2pPr lvl="1" algn="ctr" rtl="0">
              <a:lnSpc>
                <a:spcPct val="100000"/>
              </a:lnSpc>
              <a:spcBef>
                <a:spcPts val="0"/>
              </a:spcBef>
              <a:spcAft>
                <a:spcPts val="0"/>
              </a:spcAft>
              <a:buSzPts val="5000"/>
              <a:buNone/>
              <a:defRPr sz="6667"/>
            </a:lvl2pPr>
            <a:lvl3pPr lvl="2" algn="ctr" rtl="0">
              <a:lnSpc>
                <a:spcPct val="100000"/>
              </a:lnSpc>
              <a:spcBef>
                <a:spcPts val="0"/>
              </a:spcBef>
              <a:spcAft>
                <a:spcPts val="0"/>
              </a:spcAft>
              <a:buSzPts val="5000"/>
              <a:buNone/>
              <a:defRPr sz="6667"/>
            </a:lvl3pPr>
            <a:lvl4pPr lvl="3" algn="ctr" rtl="0">
              <a:lnSpc>
                <a:spcPct val="100000"/>
              </a:lnSpc>
              <a:spcBef>
                <a:spcPts val="0"/>
              </a:spcBef>
              <a:spcAft>
                <a:spcPts val="0"/>
              </a:spcAft>
              <a:buSzPts val="5000"/>
              <a:buNone/>
              <a:defRPr sz="6667"/>
            </a:lvl4pPr>
            <a:lvl5pPr lvl="4" algn="ctr" rtl="0">
              <a:lnSpc>
                <a:spcPct val="100000"/>
              </a:lnSpc>
              <a:spcBef>
                <a:spcPts val="0"/>
              </a:spcBef>
              <a:spcAft>
                <a:spcPts val="0"/>
              </a:spcAft>
              <a:buSzPts val="5000"/>
              <a:buNone/>
              <a:defRPr sz="6667"/>
            </a:lvl5pPr>
            <a:lvl6pPr lvl="5" algn="ctr" rtl="0">
              <a:lnSpc>
                <a:spcPct val="100000"/>
              </a:lnSpc>
              <a:spcBef>
                <a:spcPts val="0"/>
              </a:spcBef>
              <a:spcAft>
                <a:spcPts val="0"/>
              </a:spcAft>
              <a:buSzPts val="5000"/>
              <a:buNone/>
              <a:defRPr sz="6667"/>
            </a:lvl6pPr>
            <a:lvl7pPr lvl="6" algn="ctr" rtl="0">
              <a:lnSpc>
                <a:spcPct val="100000"/>
              </a:lnSpc>
              <a:spcBef>
                <a:spcPts val="0"/>
              </a:spcBef>
              <a:spcAft>
                <a:spcPts val="0"/>
              </a:spcAft>
              <a:buSzPts val="5000"/>
              <a:buNone/>
              <a:defRPr sz="6667"/>
            </a:lvl7pPr>
            <a:lvl8pPr lvl="7" algn="ctr" rtl="0">
              <a:lnSpc>
                <a:spcPct val="100000"/>
              </a:lnSpc>
              <a:spcBef>
                <a:spcPts val="0"/>
              </a:spcBef>
              <a:spcAft>
                <a:spcPts val="0"/>
              </a:spcAft>
              <a:buSzPts val="5000"/>
              <a:buNone/>
              <a:defRPr sz="6667"/>
            </a:lvl8pPr>
            <a:lvl9pPr lvl="8" algn="ctr" rtl="0">
              <a:lnSpc>
                <a:spcPct val="100000"/>
              </a:lnSpc>
              <a:spcBef>
                <a:spcPts val="0"/>
              </a:spcBef>
              <a:spcAft>
                <a:spcPts val="0"/>
              </a:spcAft>
              <a:buSzPts val="5000"/>
              <a:buNone/>
              <a:defRPr sz="6667"/>
            </a:lvl9pPr>
          </a:lstStyle>
          <a:p>
            <a:r>
              <a:t>xx%</a:t>
            </a:r>
          </a:p>
        </p:txBody>
      </p:sp>
      <p:sp>
        <p:nvSpPr>
          <p:cNvPr id="58" name="Google Shape;58;p3"/>
          <p:cNvSpPr txBox="1">
            <a:spLocks noGrp="1"/>
          </p:cNvSpPr>
          <p:nvPr>
            <p:ph type="subTitle" idx="1"/>
          </p:nvPr>
        </p:nvSpPr>
        <p:spPr>
          <a:xfrm>
            <a:off x="966839" y="4685423"/>
            <a:ext cx="4598800" cy="9332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None/>
              <a:defRPr sz="2400"/>
            </a:lvl1pPr>
            <a:lvl2pPr lvl="1">
              <a:lnSpc>
                <a:spcPct val="100000"/>
              </a:lnSpc>
              <a:spcBef>
                <a:spcPts val="0"/>
              </a:spcBef>
              <a:spcAft>
                <a:spcPts val="0"/>
              </a:spcAft>
              <a:buNone/>
              <a:defRPr sz="2400"/>
            </a:lvl2pPr>
            <a:lvl3pPr lvl="2">
              <a:lnSpc>
                <a:spcPct val="100000"/>
              </a:lnSpc>
              <a:spcBef>
                <a:spcPts val="0"/>
              </a:spcBef>
              <a:spcAft>
                <a:spcPts val="0"/>
              </a:spcAft>
              <a:buNone/>
              <a:defRPr sz="2400"/>
            </a:lvl3pPr>
            <a:lvl4pPr lvl="3">
              <a:lnSpc>
                <a:spcPct val="100000"/>
              </a:lnSpc>
              <a:spcBef>
                <a:spcPts val="0"/>
              </a:spcBef>
              <a:spcAft>
                <a:spcPts val="0"/>
              </a:spcAft>
              <a:buNone/>
              <a:defRPr sz="2400"/>
            </a:lvl4pPr>
            <a:lvl5pPr lvl="4">
              <a:lnSpc>
                <a:spcPct val="100000"/>
              </a:lnSpc>
              <a:spcBef>
                <a:spcPts val="0"/>
              </a:spcBef>
              <a:spcAft>
                <a:spcPts val="0"/>
              </a:spcAft>
              <a:buNone/>
              <a:defRPr sz="2400"/>
            </a:lvl5pPr>
            <a:lvl6pPr lvl="5">
              <a:lnSpc>
                <a:spcPct val="100000"/>
              </a:lnSpc>
              <a:spcBef>
                <a:spcPts val="0"/>
              </a:spcBef>
              <a:spcAft>
                <a:spcPts val="0"/>
              </a:spcAft>
              <a:buNone/>
              <a:defRPr sz="2400"/>
            </a:lvl6pPr>
            <a:lvl7pPr lvl="6">
              <a:lnSpc>
                <a:spcPct val="100000"/>
              </a:lnSpc>
              <a:spcBef>
                <a:spcPts val="0"/>
              </a:spcBef>
              <a:spcAft>
                <a:spcPts val="0"/>
              </a:spcAft>
              <a:buNone/>
              <a:defRPr sz="2400"/>
            </a:lvl7pPr>
            <a:lvl8pPr lvl="7">
              <a:lnSpc>
                <a:spcPct val="100000"/>
              </a:lnSpc>
              <a:spcBef>
                <a:spcPts val="0"/>
              </a:spcBef>
              <a:spcAft>
                <a:spcPts val="0"/>
              </a:spcAft>
              <a:buNone/>
              <a:defRPr sz="2400"/>
            </a:lvl8pPr>
            <a:lvl9pPr lvl="8">
              <a:lnSpc>
                <a:spcPct val="100000"/>
              </a:lnSpc>
              <a:spcBef>
                <a:spcPts val="0"/>
              </a:spcBef>
              <a:spcAft>
                <a:spcPts val="0"/>
              </a:spcAft>
              <a:buNone/>
              <a:defRPr sz="2400"/>
            </a:lvl9pPr>
          </a:lstStyle>
          <a:p>
            <a:endParaRPr/>
          </a:p>
        </p:txBody>
      </p:sp>
    </p:spTree>
    <p:extLst>
      <p:ext uri="{BB962C8B-B14F-4D97-AF65-F5344CB8AC3E}">
        <p14:creationId xmlns:p14="http://schemas.microsoft.com/office/powerpoint/2010/main" val="3576020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0536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CE6EBC0-1B19-4041-9822-DE55211994AC}" type="datetimeFigureOut">
              <a:rPr lang="en-US" smtClean="0"/>
              <a:t>8/6/26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834921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CE6EBC0-1B19-4041-9822-DE55211994AC}" type="datetimeFigureOut">
              <a:rPr lang="en-US" smtClean="0"/>
              <a:t>8/6/26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4858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CE6EBC0-1B19-4041-9822-DE55211994AC}" type="datetimeFigureOut">
              <a:rPr lang="en-US" smtClean="0"/>
              <a:t>8/6/26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252664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CE6EBC0-1B19-4041-9822-DE55211994AC}" type="datetimeFigureOut">
              <a:rPr lang="en-US" smtClean="0"/>
              <a:t>8/6/26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587231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6EBC0-1B19-4041-9822-DE55211994AC}" type="datetimeFigureOut">
              <a:rPr lang="en-US" smtClean="0"/>
              <a:t>8/6/26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381885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CE6EBC0-1B19-4041-9822-DE55211994AC}" type="datetimeFigureOut">
              <a:rPr lang="en-US" smtClean="0"/>
              <a:t>8/6/26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607273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7CE6EBC0-1B19-4041-9822-DE55211994AC}" type="datetimeFigureOut">
              <a:rPr lang="en-US" smtClean="0"/>
              <a:t>8/6/26</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a:p>
        </p:txBody>
      </p:sp>
      <p:sp>
        <p:nvSpPr>
          <p:cNvPr id="7" name="Slide Number Placeholder 6"/>
          <p:cNvSpPr>
            <a:spLocks noGrp="1"/>
          </p:cNvSpPr>
          <p:nvPr>
            <p:ph type="sldNum" sz="quarter" idx="12"/>
          </p:nvPr>
        </p:nvSpPr>
        <p:spPr>
          <a:xfrm>
            <a:off x="10742612" y="5883275"/>
            <a:ext cx="322567" cy="365125"/>
          </a:xfrm>
        </p:spPr>
        <p:txBody>
          <a:bodyPr/>
          <a:lstStyle/>
          <a:p>
            <a:fld id="{7582A882-CD6A-7A46-9FFE-AEC21A3F1BDF}" type="slidenum">
              <a:rPr lang="en-US" smtClean="0"/>
              <a:t>‹#›</a:t>
            </a:fld>
            <a:endParaRPr lang="en-US"/>
          </a:p>
        </p:txBody>
      </p:sp>
    </p:spTree>
    <p:extLst>
      <p:ext uri="{BB962C8B-B14F-4D97-AF65-F5344CB8AC3E}">
        <p14:creationId xmlns:p14="http://schemas.microsoft.com/office/powerpoint/2010/main" val="18983418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C764DE79-268F-4C1A-8933-263129D2AF90}" type="datetimeFigureOut">
              <a:rPr lang="en-US" smtClean="0"/>
              <a:t>8/6/26</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3236877469"/>
      </p:ext>
    </p:extLst>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Lst>
  <p:hf sldNum="0" hdr="0" ftr="0" dt="0"/>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72727"/>
        </a:solidFill>
        <a:effectLst/>
      </p:bgPr>
    </p:bg>
    <p:spTree>
      <p:nvGrpSpPr>
        <p:cNvPr id="1" name="">
          <a:extLst>
            <a:ext uri="{FF2B5EF4-FFF2-40B4-BE49-F238E27FC236}">
              <a16:creationId xmlns:a16="http://schemas.microsoft.com/office/drawing/2014/main" id="{1F10A9F3-3B4D-4494-CC6A-C78822165EC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A53D387-354A-CF4D-2D8E-9B6AB0385387}"/>
              </a:ext>
            </a:extLst>
          </p:cNvPr>
          <p:cNvSpPr/>
          <p:nvPr/>
        </p:nvSpPr>
        <p:spPr>
          <a:xfrm>
            <a:off x="0" y="6664036"/>
            <a:ext cx="12192000" cy="193964"/>
          </a:xfrm>
          <a:prstGeom prst="rect">
            <a:avLst/>
          </a:prstGeom>
          <a:gradFill>
            <a:gsLst>
              <a:gs pos="0">
                <a:schemeClr val="accent1">
                  <a:lumMod val="20000"/>
                  <a:lumOff val="8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sym typeface="Arial"/>
            </a:endParaRPr>
          </a:p>
        </p:txBody>
      </p:sp>
      <p:sp>
        <p:nvSpPr>
          <p:cNvPr id="8" name="TextBox 7">
            <a:extLst>
              <a:ext uri="{FF2B5EF4-FFF2-40B4-BE49-F238E27FC236}">
                <a16:creationId xmlns:a16="http://schemas.microsoft.com/office/drawing/2014/main" id="{BF308482-3BA4-A3A3-37C1-B4819C8E0027}"/>
              </a:ext>
            </a:extLst>
          </p:cNvPr>
          <p:cNvSpPr txBox="1"/>
          <p:nvPr/>
        </p:nvSpPr>
        <p:spPr>
          <a:xfrm>
            <a:off x="2008553" y="2277465"/>
            <a:ext cx="8174893" cy="1415772"/>
          </a:xfrm>
          <a:prstGeom prst="rect">
            <a:avLst/>
          </a:prstGeom>
          <a:noFill/>
        </p:spPr>
        <p:txBody>
          <a:bodyPr wrap="square" rtlCol="0">
            <a:spAutoFit/>
          </a:bodyPr>
          <a:lstStyle/>
          <a:p>
            <a:pPr lvl="0" algn="ctr">
              <a:defRPr/>
            </a:pPr>
            <a:r>
              <a:rPr lang="en-US" altLang="zh-CN" sz="6600" dirty="0">
                <a:solidFill>
                  <a:prstClr val="white"/>
                </a:solidFill>
              </a:rPr>
              <a:t>03 </a:t>
            </a:r>
            <a:r>
              <a:rPr lang="zh-CN" altLang="en-US" sz="6600" dirty="0">
                <a:solidFill>
                  <a:prstClr val="white"/>
                </a:solidFill>
              </a:rPr>
              <a:t>与世俗为友</a:t>
            </a:r>
            <a:endParaRPr lang="en-US" altLang="zh-CN" sz="6600" dirty="0">
              <a:solidFill>
                <a:prstClr val="white"/>
              </a:solidFill>
            </a:endParaRPr>
          </a:p>
          <a:p>
            <a:pPr lvl="0" algn="ctr">
              <a:defRPr/>
            </a:pPr>
            <a:r>
              <a:rPr kumimoji="0" lang="en-US" sz="2000" b="1" i="0" u="none" strike="noStrike" kern="1200" cap="none" spc="0" normalizeH="0" baseline="0" noProof="0" dirty="0">
                <a:ln>
                  <a:noFill/>
                </a:ln>
                <a:solidFill>
                  <a:srgbClr val="C8A667"/>
                </a:solidFill>
                <a:effectLst/>
                <a:uLnTx/>
                <a:uFillTx/>
                <a:latin typeface="Century Gothic" panose="020B0502020202020204"/>
                <a:ea typeface="+mn-ea"/>
                <a:cs typeface="+mn-cs"/>
              </a:rPr>
              <a:t>03 Friendship with the world is enmity with God </a:t>
            </a:r>
            <a:endParaRPr kumimoji="0" lang="en-US" sz="1800" b="1" i="0" u="none" strike="noStrike" kern="1200" cap="none" spc="0" normalizeH="0" baseline="0" noProof="0" dirty="0">
              <a:ln>
                <a:noFill/>
              </a:ln>
              <a:solidFill>
                <a:srgbClr val="C8A667"/>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50336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240D5C5F-CB53-EB75-56B2-8461604485B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C92DD6FE-E731-D722-FDB6-88846050B849}"/>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FFB560FD-6E96-5904-4977-71346918701B}"/>
              </a:ext>
            </a:extLst>
          </p:cNvPr>
          <p:cNvSpPr txBox="1">
            <a:spLocks noGrp="1"/>
          </p:cNvSpPr>
          <p:nvPr>
            <p:ph type="title"/>
          </p:nvPr>
        </p:nvSpPr>
        <p:spPr>
          <a:xfrm>
            <a:off x="457199" y="3429000"/>
            <a:ext cx="11277600" cy="1698264"/>
          </a:xfrm>
          <a:prstGeom prst="rect">
            <a:avLst/>
          </a:prstGeom>
        </p:spPr>
        <p:txBody>
          <a:bodyPr spcFirstLastPara="1" wrap="square" lIns="121900" tIns="121900" rIns="121900" bIns="121900" anchor="ctr" anchorCtr="0">
            <a:noAutofit/>
          </a:bodyPr>
          <a:lstStyle/>
          <a:p>
            <a:pPr defTabSz="1033272"/>
            <a:r>
              <a:rPr lang="zh-CN" altLang="en-US" sz="4800" b="1" dirty="0">
                <a:effectLst/>
              </a:rPr>
              <a:t>世界观出来问题 </a:t>
            </a:r>
            <a:r>
              <a:rPr lang="en-US" altLang="zh-CN" sz="4800" b="1" dirty="0">
                <a:effectLst/>
              </a:rPr>
              <a:t>(</a:t>
            </a:r>
            <a:r>
              <a:rPr lang="zh-CN" altLang="en-US" sz="4800" b="1" dirty="0">
                <a:effectLst/>
              </a:rPr>
              <a:t>如何理解世界</a:t>
            </a:r>
            <a:r>
              <a:rPr lang="en-US" altLang="zh-CN" sz="4800" b="1" dirty="0">
                <a:effectLst/>
              </a:rPr>
              <a:t>)</a:t>
            </a:r>
            <a:endParaRPr lang="zh-CN" altLang="en-US" sz="14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0A97C02B-CEAF-DF40-AB45-935C420FB740}"/>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sz="8286" dirty="0">
                <a:solidFill>
                  <a:schemeClr val="tx1"/>
                </a:solidFill>
              </a:rPr>
              <a:t>2</a:t>
            </a:r>
            <a:endParaRPr lang="en" dirty="0"/>
          </a:p>
        </p:txBody>
      </p:sp>
      <p:sp>
        <p:nvSpPr>
          <p:cNvPr id="980" name="Google Shape;980;p44">
            <a:extLst>
              <a:ext uri="{FF2B5EF4-FFF2-40B4-BE49-F238E27FC236}">
                <a16:creationId xmlns:a16="http://schemas.microsoft.com/office/drawing/2014/main" id="{CED7E73C-2C5D-2C1B-5326-74287339841D}"/>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A Distorted Worldview (How do we understand the world?)</a:t>
            </a:r>
          </a:p>
        </p:txBody>
      </p:sp>
    </p:spTree>
    <p:extLst>
      <p:ext uri="{BB962C8B-B14F-4D97-AF65-F5344CB8AC3E}">
        <p14:creationId xmlns:p14="http://schemas.microsoft.com/office/powerpoint/2010/main" val="3843985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21ED58-0D59-2F70-15AE-F7C4286C8543}"/>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7CEFC678-20C5-90FB-8E05-0A491E1732D5}"/>
              </a:ext>
            </a:extLst>
          </p:cNvPr>
          <p:cNvSpPr txBox="1"/>
          <p:nvPr/>
        </p:nvSpPr>
        <p:spPr>
          <a:xfrm>
            <a:off x="186863" y="1818448"/>
            <a:ext cx="12088264" cy="1768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4.</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淫乱的人哪，你们不知道与世俗为友，</a:t>
            </a:r>
            <a:r>
              <a:rPr kumimoji="0" lang="zh-CN" altLang="en-US" sz="40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就是与神为敌吗？</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所以与世俗为友的，</a:t>
            </a:r>
            <a:r>
              <a:rPr kumimoji="0" lang="zh-CN" altLang="en-US" sz="40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就成了神的仇敌。</a:t>
            </a:r>
          </a:p>
        </p:txBody>
      </p:sp>
      <p:sp>
        <p:nvSpPr>
          <p:cNvPr id="4" name="TextBox 3">
            <a:extLst>
              <a:ext uri="{FF2B5EF4-FFF2-40B4-BE49-F238E27FC236}">
                <a16:creationId xmlns:a16="http://schemas.microsoft.com/office/drawing/2014/main" id="{45C135CF-ADEF-CA08-377B-67BE98A4E574}"/>
              </a:ext>
            </a:extLst>
          </p:cNvPr>
          <p:cNvSpPr txBox="1"/>
          <p:nvPr/>
        </p:nvSpPr>
        <p:spPr>
          <a:xfrm>
            <a:off x="51867" y="5039552"/>
            <a:ext cx="12088265"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4.You adulterous people! Do you not know that friendship with the world</a:t>
            </a:r>
            <a:r>
              <a:rPr kumimoji="0" lang="en-US" sz="1600" b="1" i="0" u="none" strike="noStrike" kern="1200" cap="none" spc="0" normalizeH="0" baseline="0" noProof="0" dirty="0">
                <a:ln>
                  <a:noFill/>
                </a:ln>
                <a:solidFill>
                  <a:srgbClr val="00EFFF"/>
                </a:solidFill>
                <a:effectLst/>
                <a:uLnTx/>
                <a:uFillTx/>
                <a:latin typeface="Century Gothic" panose="020B0502020202020204"/>
                <a:ea typeface="+mn-ea"/>
                <a:cs typeface="+mn-cs"/>
              </a:rPr>
              <a:t> is enmity with God? </a:t>
            </a: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Therefore whoever wishes to be a friend of the world makes himself </a:t>
            </a:r>
            <a:r>
              <a:rPr kumimoji="0" lang="en-US" sz="1600" b="1" i="0" u="none" strike="noStrike" kern="1200" cap="none" spc="0" normalizeH="0" baseline="0" noProof="0" dirty="0">
                <a:ln>
                  <a:noFill/>
                </a:ln>
                <a:solidFill>
                  <a:srgbClr val="00EFFF"/>
                </a:solidFill>
                <a:effectLst/>
                <a:uLnTx/>
                <a:uFillTx/>
                <a:latin typeface="Century Gothic" panose="020B0502020202020204"/>
                <a:ea typeface="+mn-ea"/>
                <a:cs typeface="+mn-cs"/>
              </a:rPr>
              <a:t>an enemy of God. </a:t>
            </a:r>
          </a:p>
        </p:txBody>
      </p:sp>
    </p:spTree>
    <p:extLst>
      <p:ext uri="{BB962C8B-B14F-4D97-AF65-F5344CB8AC3E}">
        <p14:creationId xmlns:p14="http://schemas.microsoft.com/office/powerpoint/2010/main" val="2180731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84C17F4-5CB2-3FF3-57B1-4B5E75AAB3A0}"/>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240FA822-7BC9-FC49-EA80-0FC13B98DC93}"/>
              </a:ext>
            </a:extLst>
          </p:cNvPr>
          <p:cNvSpPr txBox="1"/>
          <p:nvPr/>
        </p:nvSpPr>
        <p:spPr>
          <a:xfrm>
            <a:off x="51868" y="92229"/>
            <a:ext cx="12088264" cy="512088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4.</a:t>
            </a:r>
            <a:r>
              <a:rPr kumimoji="0" lang="zh-CN" altLang="en-US" sz="32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淫乱的人哪</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，你们不知道与世俗为友，就是</a:t>
            </a:r>
            <a:r>
              <a:rPr kumimoji="0" lang="zh-CN" altLang="en-US" sz="32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与神为敌</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吗？所以与世俗为友的，就</a:t>
            </a:r>
            <a:r>
              <a:rPr kumimoji="0" lang="zh-CN" altLang="en-US" sz="32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成了神的仇敌</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5.</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圣经说：“神爱他那安置在我们里面的灵 ，爱到嫉妒的地步”，你们想这话是徒然的吗？</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6.</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但神所赐的恩更大；所以圣经上说：“　神抵挡骄傲的人，赐恩给谦卑的人。”</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7.</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你们应当顺服神，</a:t>
            </a:r>
            <a:r>
              <a:rPr kumimoji="0" lang="zh-CN" altLang="en-US" sz="32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抵挡魔鬼</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，魔鬼就逃避你们。</a:t>
            </a:r>
            <a:r>
              <a:rPr kumimoji="0" lang="en-US" altLang="zh-CN"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8.</a:t>
            </a:r>
            <a:r>
              <a:rPr kumimoji="0" lang="zh-CN" altLang="en-US" sz="32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你们应当亲近神，神就亲近你们。罪人啊，要洁净你们的手；三心两意的人哪，要清洁你们的心。</a:t>
            </a:r>
          </a:p>
        </p:txBody>
      </p:sp>
      <p:sp>
        <p:nvSpPr>
          <p:cNvPr id="4" name="TextBox 3">
            <a:extLst>
              <a:ext uri="{FF2B5EF4-FFF2-40B4-BE49-F238E27FC236}">
                <a16:creationId xmlns:a16="http://schemas.microsoft.com/office/drawing/2014/main" id="{80D03AF7-0160-2BDA-E5B6-173319D3E4ED}"/>
              </a:ext>
            </a:extLst>
          </p:cNvPr>
          <p:cNvSpPr txBox="1"/>
          <p:nvPr/>
        </p:nvSpPr>
        <p:spPr>
          <a:xfrm>
            <a:off x="0" y="5196111"/>
            <a:ext cx="12088265" cy="156966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James 4:4.</a:t>
            </a:r>
            <a:r>
              <a:rPr kumimoji="0" lang="en-US" sz="1600" b="1" i="0" u="none" strike="noStrike" kern="1200" cap="none" spc="0" normalizeH="0" baseline="0" noProof="0" dirty="0">
                <a:ln>
                  <a:noFill/>
                </a:ln>
                <a:solidFill>
                  <a:srgbClr val="00EFFF"/>
                </a:solidFill>
                <a:effectLst/>
                <a:uLnTx/>
                <a:uFillTx/>
                <a:latin typeface="Century Gothic" panose="020B0502020202020204"/>
                <a:ea typeface="+mn-ea"/>
                <a:cs typeface="+mn-cs"/>
              </a:rPr>
              <a:t>You adulterous people!</a:t>
            </a: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 Do you not know that friendship with the world </a:t>
            </a:r>
            <a:r>
              <a:rPr kumimoji="0" lang="en-US" sz="1600" b="1" i="0" u="none" strike="noStrike" kern="1200" cap="none" spc="0" normalizeH="0" baseline="0" noProof="0" dirty="0">
                <a:ln>
                  <a:noFill/>
                </a:ln>
                <a:solidFill>
                  <a:srgbClr val="00EFFF"/>
                </a:solidFill>
                <a:effectLst/>
                <a:uLnTx/>
                <a:uFillTx/>
                <a:latin typeface="Century Gothic" panose="020B0502020202020204"/>
                <a:ea typeface="+mn-ea"/>
                <a:cs typeface="+mn-cs"/>
              </a:rPr>
              <a:t>is enmity with God</a:t>
            </a: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 Therefore whoever wishes to be a friend of the world makes himself </a:t>
            </a:r>
            <a:r>
              <a:rPr kumimoji="0" lang="en-US" sz="1600" b="1" i="0" u="none" strike="noStrike" kern="1200" cap="none" spc="0" normalizeH="0" baseline="0" noProof="0" dirty="0">
                <a:ln>
                  <a:noFill/>
                </a:ln>
                <a:solidFill>
                  <a:srgbClr val="00EFFF"/>
                </a:solidFill>
                <a:effectLst/>
                <a:uLnTx/>
                <a:uFillTx/>
                <a:latin typeface="Century Gothic" panose="020B0502020202020204"/>
                <a:ea typeface="+mn-ea"/>
                <a:cs typeface="+mn-cs"/>
              </a:rPr>
              <a:t>an enemy of Go</a:t>
            </a: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d. 5.Or do you suppose it is to no purpose that the Scripture says, "He yearns jealously over the spirit that he has made to dwell in us"?6.But he gives more grace. Therefore it says, "God opposes the proud but gives grace to the humble."7.Submit yourselves therefore to God. </a:t>
            </a:r>
            <a:r>
              <a:rPr kumimoji="0" lang="en-US" sz="1600" b="1" i="0" u="none" strike="noStrike" kern="1200" cap="none" spc="0" normalizeH="0" baseline="0" noProof="0" dirty="0">
                <a:ln>
                  <a:noFill/>
                </a:ln>
                <a:solidFill>
                  <a:srgbClr val="00EFFF"/>
                </a:solidFill>
                <a:effectLst/>
                <a:uLnTx/>
                <a:uFillTx/>
                <a:latin typeface="Century Gothic" panose="020B0502020202020204"/>
                <a:ea typeface="+mn-ea"/>
                <a:cs typeface="+mn-cs"/>
              </a:rPr>
              <a:t>Resist the devil, </a:t>
            </a: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and he will flee from you.8.Draw near to God, and he will draw near to you. Cleanse your hands, you sinners, and purify your hearts, you double-minded.</a:t>
            </a:r>
          </a:p>
        </p:txBody>
      </p:sp>
    </p:spTree>
    <p:extLst>
      <p:ext uri="{BB962C8B-B14F-4D97-AF65-F5344CB8AC3E}">
        <p14:creationId xmlns:p14="http://schemas.microsoft.com/office/powerpoint/2010/main" val="3400416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68BB8390-4E40-40DF-8AEB-8F6D93966F91}"/>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D6A736CF-256F-B804-585F-C5DD4EED455C}"/>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0D556758-009A-46A2-6ECE-280E41A6DBDA}"/>
              </a:ext>
            </a:extLst>
          </p:cNvPr>
          <p:cNvSpPr txBox="1">
            <a:spLocks noGrp="1"/>
          </p:cNvSpPr>
          <p:nvPr>
            <p:ph type="title"/>
          </p:nvPr>
        </p:nvSpPr>
        <p:spPr>
          <a:xfrm>
            <a:off x="457199" y="3347240"/>
            <a:ext cx="11277600" cy="1698264"/>
          </a:xfrm>
          <a:prstGeom prst="rect">
            <a:avLst/>
          </a:prstGeom>
        </p:spPr>
        <p:txBody>
          <a:bodyPr spcFirstLastPara="1" wrap="square" lIns="121900" tIns="121900" rIns="121900" bIns="121900" anchor="ctr" anchorCtr="0">
            <a:noAutofit/>
          </a:bodyPr>
          <a:lstStyle/>
          <a:p>
            <a:pPr defTabSz="1033272"/>
            <a:r>
              <a:rPr lang="zh-CN" altLang="en-US" sz="6000" b="1" dirty="0">
                <a:effectLst/>
              </a:rPr>
              <a:t>基督徒为什么不可与世俗为友？</a:t>
            </a:r>
            <a:endParaRPr lang="zh-CN" altLang="en-US" sz="14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8CEAFF6D-846E-2BF5-AE2E-A334225FDCC4}"/>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altLang="zh-CN" sz="8286" kern="1200" dirty="0">
                <a:solidFill>
                  <a:schemeClr val="tx1"/>
                </a:solidFill>
                <a:latin typeface="+mj-lt"/>
                <a:ea typeface="+mj-ea"/>
                <a:cs typeface="+mj-cs"/>
              </a:rPr>
              <a:t>3</a:t>
            </a:r>
            <a:endParaRPr lang="en" dirty="0"/>
          </a:p>
        </p:txBody>
      </p:sp>
      <p:sp>
        <p:nvSpPr>
          <p:cNvPr id="980" name="Google Shape;980;p44">
            <a:extLst>
              <a:ext uri="{FF2B5EF4-FFF2-40B4-BE49-F238E27FC236}">
                <a16:creationId xmlns:a16="http://schemas.microsoft.com/office/drawing/2014/main" id="{40A01278-A7E8-CB21-EB3A-03C796078CA6}"/>
              </a:ext>
            </a:extLst>
          </p:cNvPr>
          <p:cNvSpPr txBox="1">
            <a:spLocks noGrp="1"/>
          </p:cNvSpPr>
          <p:nvPr>
            <p:ph type="subTitle" idx="1"/>
          </p:nvPr>
        </p:nvSpPr>
        <p:spPr>
          <a:xfrm>
            <a:off x="457201" y="5045504"/>
            <a:ext cx="11399731" cy="1282748"/>
          </a:xfrm>
          <a:prstGeom prst="rect">
            <a:avLst/>
          </a:prstGeom>
        </p:spPr>
        <p:txBody>
          <a:bodyPr spcFirstLastPara="1" wrap="square" lIns="121900" tIns="121900" rIns="121900" bIns="121900" anchor="ctr" anchorCtr="0">
            <a:noAutofit/>
          </a:bodyPr>
          <a:lstStyle/>
          <a:p>
            <a:r>
              <a:rPr lang="en-US" dirty="0"/>
              <a:t>Why Must Christians Not Pursue Friendship with the World?</a:t>
            </a:r>
          </a:p>
        </p:txBody>
      </p:sp>
    </p:spTree>
    <p:extLst>
      <p:ext uri="{BB962C8B-B14F-4D97-AF65-F5344CB8AC3E}">
        <p14:creationId xmlns:p14="http://schemas.microsoft.com/office/powerpoint/2010/main" val="3613767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73B1C6-A605-81C1-B4BF-4A70B8DF3B82}"/>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EBFF310D-736E-636A-E2F2-DB830262FB9A}"/>
              </a:ext>
            </a:extLst>
          </p:cNvPr>
          <p:cNvSpPr txBox="1"/>
          <p:nvPr/>
        </p:nvSpPr>
        <p:spPr>
          <a:xfrm>
            <a:off x="51868" y="1818448"/>
            <a:ext cx="12088264" cy="17680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5.</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圣经说：“神爱他那安置在我们里面的灵 ，</a:t>
            </a:r>
            <a:r>
              <a:rPr kumimoji="0" lang="zh-CN" altLang="en-US" sz="40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爱到嫉妒的地步</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”，你们想这话是徒然的吗？</a:t>
            </a:r>
          </a:p>
        </p:txBody>
      </p:sp>
      <p:sp>
        <p:nvSpPr>
          <p:cNvPr id="4" name="TextBox 3">
            <a:extLst>
              <a:ext uri="{FF2B5EF4-FFF2-40B4-BE49-F238E27FC236}">
                <a16:creationId xmlns:a16="http://schemas.microsoft.com/office/drawing/2014/main" id="{F23E675A-28B1-0E1D-1F7C-AC5AC83FBA23}"/>
              </a:ext>
            </a:extLst>
          </p:cNvPr>
          <p:cNvSpPr txBox="1"/>
          <p:nvPr/>
        </p:nvSpPr>
        <p:spPr>
          <a:xfrm>
            <a:off x="51867" y="5039552"/>
            <a:ext cx="12088265"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white"/>
                </a:solidFill>
                <a:effectLst/>
                <a:uLnTx/>
                <a:uFillTx/>
                <a:latin typeface="Century Gothic" panose="020B0502020202020204"/>
                <a:ea typeface="+mn-ea"/>
                <a:cs typeface="+mn-cs"/>
              </a:rPr>
              <a:t>James 4:5.Or do you suppose it is to no purpose that the Scripture says, "</a:t>
            </a:r>
            <a:r>
              <a:rPr kumimoji="0" lang="en-US" b="1" i="0" u="none" strike="noStrike" kern="1200" cap="none" spc="0" normalizeH="0" baseline="0" noProof="0" dirty="0">
                <a:ln>
                  <a:noFill/>
                </a:ln>
                <a:solidFill>
                  <a:srgbClr val="00EFFF"/>
                </a:solidFill>
                <a:effectLst/>
                <a:uLnTx/>
                <a:uFillTx/>
                <a:latin typeface="Century Gothic" panose="020B0502020202020204"/>
                <a:ea typeface="+mn-ea"/>
                <a:cs typeface="+mn-cs"/>
              </a:rPr>
              <a:t>He yearns jealously</a:t>
            </a:r>
            <a:r>
              <a:rPr kumimoji="0" lang="en-US" b="1" i="0" u="none" strike="noStrike" kern="1200" cap="none" spc="0" normalizeH="0" baseline="0" noProof="0" dirty="0">
                <a:ln>
                  <a:noFill/>
                </a:ln>
                <a:solidFill>
                  <a:prstClr val="white"/>
                </a:solidFill>
                <a:effectLst/>
                <a:uLnTx/>
                <a:uFillTx/>
                <a:latin typeface="Century Gothic" panose="020B0502020202020204"/>
                <a:ea typeface="+mn-ea"/>
                <a:cs typeface="+mn-cs"/>
              </a:rPr>
              <a:t> over the spirit that he has made to dwell in us"?</a:t>
            </a:r>
          </a:p>
        </p:txBody>
      </p:sp>
    </p:spTree>
    <p:extLst>
      <p:ext uri="{BB962C8B-B14F-4D97-AF65-F5344CB8AC3E}">
        <p14:creationId xmlns:p14="http://schemas.microsoft.com/office/powerpoint/2010/main" val="848997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a:extLst>
            <a:ext uri="{FF2B5EF4-FFF2-40B4-BE49-F238E27FC236}">
              <a16:creationId xmlns:a16="http://schemas.microsoft.com/office/drawing/2014/main" id="{A6B4A174-C2FE-A55E-96F3-01916DAA7BCB}"/>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A3299AE6-F962-C6E2-4740-49437354BBEA}"/>
              </a:ext>
            </a:extLst>
          </p:cNvPr>
          <p:cNvSpPr txBox="1"/>
          <p:nvPr/>
        </p:nvSpPr>
        <p:spPr>
          <a:xfrm>
            <a:off x="6735098" y="609600"/>
            <a:ext cx="4798142" cy="364285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vert="horz" lIns="91440" tIns="45720" rIns="91440" bIns="45720" rtlCol="0" anchor="b">
            <a:normAutofit/>
          </a:bodyPr>
          <a:lstStyle/>
          <a:p>
            <a:pPr lvl="0" algn="ctr">
              <a:spcBef>
                <a:spcPct val="0"/>
              </a:spcBef>
              <a:spcAft>
                <a:spcPts val="600"/>
              </a:spcAft>
              <a:defRPr/>
            </a:pPr>
            <a:r>
              <a:rPr lang="en-US" altLang="zh-CN" sz="4800" b="1" cap="all" dirty="0">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50000"/>
                    </a:schemeClr>
                  </a:glow>
                  <a:outerShdw blurRad="28575" dist="31750" dir="13200000" algn="tl" rotWithShape="0">
                    <a:srgbClr val="000000">
                      <a:alpha val="25000"/>
                    </a:srgbClr>
                  </a:outerShdw>
                </a:effectLst>
                <a:latin typeface="+mj-lt"/>
                <a:ea typeface="+mj-ea"/>
                <a:cs typeface="+mj-cs"/>
              </a:rPr>
              <a:t>8.</a:t>
            </a:r>
            <a:r>
              <a:rPr lang="zh-CN" altLang="en-US" sz="4800" b="1" cap="all" dirty="0">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50000"/>
                    </a:schemeClr>
                  </a:glow>
                  <a:outerShdw blurRad="28575" dist="31750" dir="13200000" algn="tl" rotWithShape="0">
                    <a:srgbClr val="000000">
                      <a:alpha val="25000"/>
                    </a:srgbClr>
                  </a:outerShdw>
                </a:effectLst>
                <a:latin typeface="+mj-lt"/>
                <a:ea typeface="+mj-ea"/>
                <a:cs typeface="+mj-cs"/>
              </a:rPr>
              <a:t>你们应当亲近神，神就亲近你们。</a:t>
            </a:r>
            <a:endParaRPr kumimoji="0" lang="en-US" altLang="zh-CN" sz="4800" b="1" i="0" u="none" strike="noStrike" cap="all" spc="0" normalizeH="0" baseline="0" noProof="0" dirty="0">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50000"/>
                  </a:schemeClr>
                </a:glow>
                <a:outerShdw blurRad="28575" dist="31750" dir="13200000" algn="tl" rotWithShape="0">
                  <a:srgbClr val="000000">
                    <a:alpha val="25000"/>
                  </a:srgbClr>
                </a:outerShdw>
              </a:effectLst>
              <a:uLnTx/>
              <a:uFillTx/>
              <a:latin typeface="+mj-lt"/>
              <a:ea typeface="+mj-ea"/>
              <a:cs typeface="+mj-cs"/>
            </a:endParaRPr>
          </a:p>
        </p:txBody>
      </p:sp>
      <p:sp>
        <p:nvSpPr>
          <p:cNvPr id="4" name="TextBox 3">
            <a:extLst>
              <a:ext uri="{FF2B5EF4-FFF2-40B4-BE49-F238E27FC236}">
                <a16:creationId xmlns:a16="http://schemas.microsoft.com/office/drawing/2014/main" id="{DC86775C-4B7B-8DE0-8E08-4BFE0F0F40E9}"/>
              </a:ext>
            </a:extLst>
          </p:cNvPr>
          <p:cNvSpPr txBox="1"/>
          <p:nvPr/>
        </p:nvSpPr>
        <p:spPr>
          <a:xfrm>
            <a:off x="6735098" y="4365523"/>
            <a:ext cx="4798140" cy="1793053"/>
          </a:xfrm>
          <a:prstGeom prst="rect">
            <a:avLst/>
          </a:prstGeom>
        </p:spPr>
        <p:txBody>
          <a:bodyPr vert="horz" lIns="91440" tIns="45720" rIns="91440" bIns="45720" rtlCol="0" anchor="t">
            <a:normAutofit/>
          </a:bodyPr>
          <a:lstStyle/>
          <a:p>
            <a:pPr lvl="0" algn="ctr">
              <a:spcBef>
                <a:spcPct val="20000"/>
              </a:spcBef>
              <a:spcAft>
                <a:spcPts val="600"/>
              </a:spcAft>
              <a:buClr>
                <a:schemeClr val="tx1"/>
              </a:buClr>
              <a:buSzPct val="100000"/>
              <a:defRPr/>
            </a:pPr>
            <a:r>
              <a:rPr lang="en-US" sz="2100" b="1" cap="small">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rPr>
              <a:t>8.Draw near to God, and he will draw near to you.</a:t>
            </a:r>
            <a:endParaRPr kumimoji="0" lang="en-US" sz="2100" b="1" i="0" u="none" strike="noStrike" cap="small" spc="0" normalizeH="0" baseline="0" noProof="0">
              <a:ln>
                <a:noFill/>
              </a:ln>
              <a:gradFill flip="none" rotWithShape="1">
                <a:gsLst>
                  <a:gs pos="0">
                    <a:schemeClr val="tx1"/>
                  </a:gs>
                  <a:gs pos="100000">
                    <a:schemeClr val="tx1">
                      <a:lumMod val="75000"/>
                    </a:schemeClr>
                  </a:gs>
                </a:gsLst>
                <a:lin ang="5400000" scaled="0"/>
                <a:tileRect/>
              </a:gradFill>
              <a:effectLst>
                <a:glow rad="38100">
                  <a:schemeClr val="bg1">
                    <a:lumMod val="50000"/>
                    <a:lumOff val="50000"/>
                    <a:alpha val="20000"/>
                  </a:schemeClr>
                </a:glow>
                <a:outerShdw blurRad="44450" dist="12700" dir="13860000" algn="tl" rotWithShape="0">
                  <a:srgbClr val="000000">
                    <a:alpha val="20000"/>
                  </a:srgbClr>
                </a:outerShdw>
              </a:effectLst>
              <a:uLnTx/>
              <a:uFillTx/>
            </a:endParaRPr>
          </a:p>
        </p:txBody>
      </p:sp>
      <p:pic>
        <p:nvPicPr>
          <p:cNvPr id="3" name="Picture 2">
            <a:extLst>
              <a:ext uri="{FF2B5EF4-FFF2-40B4-BE49-F238E27FC236}">
                <a16:creationId xmlns:a16="http://schemas.microsoft.com/office/drawing/2014/main" id="{EC1546A5-AEB5-9A50-8DFE-683B8FD42BEB}"/>
              </a:ext>
            </a:extLst>
          </p:cNvPr>
          <p:cNvPicPr>
            <a:picLocks noChangeAspect="1"/>
          </p:cNvPicPr>
          <p:nvPr/>
        </p:nvPicPr>
        <p:blipFill>
          <a:blip r:embed="rId4"/>
          <a:srcRect l="5003" r="-1" b="-1"/>
          <a:stretch>
            <a:fillRect/>
          </a:stretch>
        </p:blipFill>
        <p:spPr>
          <a:xfrm>
            <a:off x="633999" y="636640"/>
            <a:ext cx="5462001" cy="5591541"/>
          </a:xfrm>
          <a:prstGeom prst="roundRect">
            <a:avLst>
              <a:gd name="adj" fmla="val 3517"/>
            </a:avLst>
          </a:prstGeom>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pic>
      <p:sp>
        <p:nvSpPr>
          <p:cNvPr id="5" name="TextBox 4">
            <a:extLst>
              <a:ext uri="{FF2B5EF4-FFF2-40B4-BE49-F238E27FC236}">
                <a16:creationId xmlns:a16="http://schemas.microsoft.com/office/drawing/2014/main" id="{05795E9C-4CF4-A9EC-EE4A-F3CB275FA165}"/>
              </a:ext>
            </a:extLst>
          </p:cNvPr>
          <p:cNvSpPr txBox="1"/>
          <p:nvPr/>
        </p:nvSpPr>
        <p:spPr>
          <a:xfrm>
            <a:off x="5130140" y="1318161"/>
            <a:ext cx="906017" cy="830997"/>
          </a:xfrm>
          <a:prstGeom prst="rect">
            <a:avLst/>
          </a:prstGeom>
          <a:noFill/>
        </p:spPr>
        <p:txBody>
          <a:bodyPr wrap="none" rtlCol="0">
            <a:spAutoFit/>
          </a:bodyPr>
          <a:lstStyle/>
          <a:p>
            <a:r>
              <a:rPr lang="zh-CN" altLang="en-US" sz="2800" b="1" dirty="0"/>
              <a:t>世俗</a:t>
            </a:r>
            <a:endParaRPr lang="en-US" altLang="zh-CN" sz="2800" b="1" dirty="0"/>
          </a:p>
          <a:p>
            <a:r>
              <a:rPr lang="en-US" altLang="zh-CN" b="1" dirty="0"/>
              <a:t>world</a:t>
            </a:r>
            <a:endParaRPr lang="en-US" b="1" dirty="0"/>
          </a:p>
        </p:txBody>
      </p:sp>
      <p:pic>
        <p:nvPicPr>
          <p:cNvPr id="7" name="Picture 6">
            <a:extLst>
              <a:ext uri="{FF2B5EF4-FFF2-40B4-BE49-F238E27FC236}">
                <a16:creationId xmlns:a16="http://schemas.microsoft.com/office/drawing/2014/main" id="{E7B704A8-BB56-6E2F-566F-3A9445D94258}"/>
              </a:ext>
            </a:extLst>
          </p:cNvPr>
          <p:cNvPicPr>
            <a:picLocks noChangeAspect="1"/>
          </p:cNvPicPr>
          <p:nvPr/>
        </p:nvPicPr>
        <p:blipFill>
          <a:blip r:embed="rId5"/>
          <a:stretch/>
        </p:blipFill>
        <p:spPr>
          <a:xfrm>
            <a:off x="1030350" y="1035297"/>
            <a:ext cx="939800" cy="939800"/>
          </a:xfrm>
          <a:prstGeom prst="rect">
            <a:avLst/>
          </a:prstGeom>
        </p:spPr>
      </p:pic>
    </p:spTree>
    <p:extLst>
      <p:ext uri="{BB962C8B-B14F-4D97-AF65-F5344CB8AC3E}">
        <p14:creationId xmlns:p14="http://schemas.microsoft.com/office/powerpoint/2010/main" val="663076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758991-A91D-177D-8959-9D1E1B7500B3}"/>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693DB512-010F-CD5F-9A03-A44AD05E2CA9}"/>
              </a:ext>
            </a:extLst>
          </p:cNvPr>
          <p:cNvSpPr txBox="1"/>
          <p:nvPr/>
        </p:nvSpPr>
        <p:spPr>
          <a:xfrm>
            <a:off x="103736" y="187232"/>
            <a:ext cx="12088264" cy="43822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pPr>
            <a:r>
              <a:rPr lang="zh-CN" altLang="en-US" sz="3200" b="1" dirty="0">
                <a:latin typeface="SimHei" panose="02010609060101010101" pitchFamily="49" charset="-122"/>
                <a:ea typeface="SimHei" panose="02010609060101010101" pitchFamily="49" charset="-122"/>
              </a:rPr>
              <a:t>雅 </a:t>
            </a:r>
            <a:r>
              <a:rPr lang="en-US" altLang="zh-CN" sz="3200" b="1" dirty="0">
                <a:latin typeface="SimHei" panose="02010609060101010101" pitchFamily="49" charset="-122"/>
                <a:ea typeface="SimHei" panose="02010609060101010101" pitchFamily="49" charset="-122"/>
              </a:rPr>
              <a:t>4:1.</a:t>
            </a:r>
            <a:r>
              <a:rPr lang="zh-CN" altLang="en-US" sz="3200" b="1" dirty="0">
                <a:latin typeface="SimHei" panose="02010609060101010101" pitchFamily="49" charset="-122"/>
                <a:ea typeface="SimHei" panose="02010609060101010101" pitchFamily="49" charset="-122"/>
              </a:rPr>
              <a:t>你们中间的争执和打斗是从哪里来的呢？不是从你们肢体中好斗的私欲来的吗？</a:t>
            </a:r>
            <a:r>
              <a:rPr lang="en-US" altLang="zh-CN" sz="3200" b="1" dirty="0">
                <a:latin typeface="SimHei" panose="02010609060101010101" pitchFamily="49" charset="-122"/>
                <a:ea typeface="SimHei" panose="02010609060101010101" pitchFamily="49" charset="-122"/>
              </a:rPr>
              <a:t>2.</a:t>
            </a:r>
            <a:r>
              <a:rPr lang="zh-CN" altLang="en-US" sz="3200" b="1" dirty="0">
                <a:latin typeface="SimHei" panose="02010609060101010101" pitchFamily="49" charset="-122"/>
                <a:ea typeface="SimHei" panose="02010609060101010101" pitchFamily="49" charset="-122"/>
              </a:rPr>
              <a:t>你们放纵贪欲，如果得不到，就杀人；你们嫉妒，如果一无所得，就打斗争执。你们得不到，因为你们不求；</a:t>
            </a:r>
            <a:r>
              <a:rPr lang="en-US" altLang="zh-CN" sz="3200" b="1" dirty="0">
                <a:latin typeface="SimHei" panose="02010609060101010101" pitchFamily="49" charset="-122"/>
                <a:ea typeface="SimHei" panose="02010609060101010101" pitchFamily="49" charset="-122"/>
              </a:rPr>
              <a:t>3.</a:t>
            </a:r>
            <a:r>
              <a:rPr lang="zh-CN" altLang="en-US" sz="3200" b="1" dirty="0">
                <a:latin typeface="SimHei" panose="02010609060101010101" pitchFamily="49" charset="-122"/>
                <a:ea typeface="SimHei" panose="02010609060101010101" pitchFamily="49" charset="-122"/>
              </a:rPr>
              <a:t>你们求也得不到，因为你们的动机不良，要把所得的耗费在你们的私欲上。</a:t>
            </a:r>
            <a:r>
              <a:rPr lang="en-US" altLang="zh-CN" sz="3200" b="1" dirty="0">
                <a:latin typeface="SimHei" panose="02010609060101010101" pitchFamily="49" charset="-122"/>
                <a:ea typeface="SimHei" panose="02010609060101010101" pitchFamily="49" charset="-122"/>
              </a:rPr>
              <a:t>4.</a:t>
            </a:r>
            <a:r>
              <a:rPr lang="zh-CN" altLang="en-US" sz="3200" b="1" dirty="0">
                <a:latin typeface="SimHei" panose="02010609060101010101" pitchFamily="49" charset="-122"/>
                <a:ea typeface="SimHei" panose="02010609060101010101" pitchFamily="49" charset="-122"/>
              </a:rPr>
              <a:t>淫乱的人哪，你们不知道与世俗为友，就是与神为敌吗？所以与世俗为友的，就成了神的仇敌。</a:t>
            </a:r>
          </a:p>
        </p:txBody>
      </p:sp>
      <p:sp>
        <p:nvSpPr>
          <p:cNvPr id="4" name="TextBox 3">
            <a:extLst>
              <a:ext uri="{FF2B5EF4-FFF2-40B4-BE49-F238E27FC236}">
                <a16:creationId xmlns:a16="http://schemas.microsoft.com/office/drawing/2014/main" id="{6D1CFAF4-F467-E046-0F9B-9B28AB421048}"/>
              </a:ext>
            </a:extLst>
          </p:cNvPr>
          <p:cNvSpPr txBox="1"/>
          <p:nvPr/>
        </p:nvSpPr>
        <p:spPr>
          <a:xfrm>
            <a:off x="51867" y="5039552"/>
            <a:ext cx="12088265" cy="1323439"/>
          </a:xfrm>
          <a:prstGeom prst="rect">
            <a:avLst/>
          </a:prstGeom>
          <a:noFill/>
        </p:spPr>
        <p:txBody>
          <a:bodyPr wrap="square">
            <a:spAutoFit/>
          </a:bodyPr>
          <a:lstStyle/>
          <a:p>
            <a:r>
              <a:rPr lang="en-US" sz="1600" b="1" dirty="0"/>
              <a:t>James 4:1 .What causes quarrels and what causes fights among you? Is it not this, that your passions are at war within you? 2.You desire and do not have, so you murder. You covet and cannot obtain, so you fight and quarrel. You do not have, because you do not ask.3.You ask and do not receive, because you ask wrongly, to spend it on your passions.4.You adulterous people! Do you not know that friendship with the world is enmity with God? Therefore whoever wishes to be a friend of the world makes himself an enemy of God. </a:t>
            </a:r>
          </a:p>
        </p:txBody>
      </p:sp>
      <p:sp>
        <p:nvSpPr>
          <p:cNvPr id="7" name="Hexagon 6">
            <a:extLst>
              <a:ext uri="{FF2B5EF4-FFF2-40B4-BE49-F238E27FC236}">
                <a16:creationId xmlns:a16="http://schemas.microsoft.com/office/drawing/2014/main" id="{40ACD363-80E5-039A-451C-6AF0B96CC5EB}"/>
              </a:ext>
            </a:extLst>
          </p:cNvPr>
          <p:cNvSpPr/>
          <p:nvPr/>
        </p:nvSpPr>
        <p:spPr>
          <a:xfrm>
            <a:off x="11186816" y="6538874"/>
            <a:ext cx="635544" cy="209533"/>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1/2</a:t>
            </a:r>
            <a:endParaRPr lang="en-US" sz="1400" dirty="0"/>
          </a:p>
        </p:txBody>
      </p:sp>
    </p:spTree>
    <p:extLst>
      <p:ext uri="{BB962C8B-B14F-4D97-AF65-F5344CB8AC3E}">
        <p14:creationId xmlns:p14="http://schemas.microsoft.com/office/powerpoint/2010/main" val="3704803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FE2D94-5C20-184C-DD4C-A94F8B03BDF6}"/>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8F1EE05C-6E29-9F2B-538E-C3B771F2C238}"/>
              </a:ext>
            </a:extLst>
          </p:cNvPr>
          <p:cNvSpPr txBox="1"/>
          <p:nvPr/>
        </p:nvSpPr>
        <p:spPr>
          <a:xfrm>
            <a:off x="103736" y="187232"/>
            <a:ext cx="12088264" cy="43822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2511" tIns="32511" rIns="32511" bIns="32511">
            <a:spAutoFit/>
          </a:bodyPr>
          <a:lstStyle/>
          <a:p>
            <a:pPr>
              <a:lnSpc>
                <a:spcPct val="150000"/>
              </a:lnSpc>
            </a:pPr>
            <a:r>
              <a:rPr lang="en-US" altLang="zh-CN" sz="3200" b="1" dirty="0">
                <a:latin typeface="SimHei" panose="02010609060101010101" pitchFamily="49" charset="-122"/>
                <a:ea typeface="SimHei" panose="02010609060101010101" pitchFamily="49" charset="-122"/>
              </a:rPr>
              <a:t>5.</a:t>
            </a:r>
            <a:r>
              <a:rPr lang="zh-CN" altLang="en-US" sz="3200" b="1" dirty="0">
                <a:latin typeface="SimHei" panose="02010609060101010101" pitchFamily="49" charset="-122"/>
                <a:ea typeface="SimHei" panose="02010609060101010101" pitchFamily="49" charset="-122"/>
              </a:rPr>
              <a:t>圣经说：“神爱他那安置在我们里面的灵 ，爱到嫉妒的地步”，你们想这话是徒然的吗？</a:t>
            </a:r>
            <a:r>
              <a:rPr lang="en-US" altLang="zh-CN" sz="3200" b="1" dirty="0">
                <a:latin typeface="SimHei" panose="02010609060101010101" pitchFamily="49" charset="-122"/>
                <a:ea typeface="SimHei" panose="02010609060101010101" pitchFamily="49" charset="-122"/>
              </a:rPr>
              <a:t>6.</a:t>
            </a:r>
            <a:r>
              <a:rPr lang="zh-CN" altLang="en-US" sz="3200" b="1" dirty="0">
                <a:latin typeface="SimHei" panose="02010609060101010101" pitchFamily="49" charset="-122"/>
                <a:ea typeface="SimHei" panose="02010609060101010101" pitchFamily="49" charset="-122"/>
              </a:rPr>
              <a:t>但神所赐的恩更大；所以圣经上说：“　神抵挡骄傲的人，赐恩给谦卑的人。”</a:t>
            </a:r>
            <a:r>
              <a:rPr lang="en-US" altLang="zh-CN" sz="3200" b="1" dirty="0">
                <a:latin typeface="SimHei" panose="02010609060101010101" pitchFamily="49" charset="-122"/>
                <a:ea typeface="SimHei" panose="02010609060101010101" pitchFamily="49" charset="-122"/>
              </a:rPr>
              <a:t>7.</a:t>
            </a:r>
            <a:r>
              <a:rPr lang="zh-CN" altLang="en-US" sz="3200" b="1" dirty="0">
                <a:latin typeface="SimHei" panose="02010609060101010101" pitchFamily="49" charset="-122"/>
                <a:ea typeface="SimHei" panose="02010609060101010101" pitchFamily="49" charset="-122"/>
              </a:rPr>
              <a:t>你们应当顺服神，抵挡魔鬼，魔鬼就逃避你们。</a:t>
            </a:r>
            <a:r>
              <a:rPr lang="en-US" altLang="zh-CN" sz="3200" b="1" dirty="0">
                <a:latin typeface="SimHei" panose="02010609060101010101" pitchFamily="49" charset="-122"/>
                <a:ea typeface="SimHei" panose="02010609060101010101" pitchFamily="49" charset="-122"/>
              </a:rPr>
              <a:t>8.</a:t>
            </a:r>
            <a:r>
              <a:rPr lang="zh-CN" altLang="en-US" sz="3200" b="1" dirty="0">
                <a:latin typeface="SimHei" panose="02010609060101010101" pitchFamily="49" charset="-122"/>
                <a:ea typeface="SimHei" panose="02010609060101010101" pitchFamily="49" charset="-122"/>
              </a:rPr>
              <a:t>你们应当亲近神，神就亲近你们。罪人啊，要洁净你们的手；三心两意的人哪，要清洁你们的心。</a:t>
            </a:r>
            <a:r>
              <a:rPr lang="en-US" altLang="zh-CN" sz="3200" b="1" dirty="0">
                <a:latin typeface="SimHei" panose="02010609060101010101" pitchFamily="49" charset="-122"/>
                <a:ea typeface="SimHei" panose="02010609060101010101" pitchFamily="49" charset="-122"/>
              </a:rPr>
              <a:t>9.</a:t>
            </a:r>
            <a:r>
              <a:rPr lang="zh-CN" altLang="en-US" sz="3200" b="1" dirty="0">
                <a:latin typeface="SimHei" panose="02010609060101010101" pitchFamily="49" charset="-122"/>
                <a:ea typeface="SimHei" panose="02010609060101010101" pitchFamily="49" charset="-122"/>
              </a:rPr>
              <a:t>你们要愁苦、悲哀、哭泣，把欢笑变为伤痛，把快乐变为忧愁。</a:t>
            </a:r>
          </a:p>
        </p:txBody>
      </p:sp>
      <p:sp>
        <p:nvSpPr>
          <p:cNvPr id="4" name="TextBox 3">
            <a:extLst>
              <a:ext uri="{FF2B5EF4-FFF2-40B4-BE49-F238E27FC236}">
                <a16:creationId xmlns:a16="http://schemas.microsoft.com/office/drawing/2014/main" id="{6AB54BD0-AE58-0D43-0BA9-2EF1AA90A876}"/>
              </a:ext>
            </a:extLst>
          </p:cNvPr>
          <p:cNvSpPr txBox="1"/>
          <p:nvPr/>
        </p:nvSpPr>
        <p:spPr>
          <a:xfrm>
            <a:off x="51867" y="5039552"/>
            <a:ext cx="12088265" cy="1323439"/>
          </a:xfrm>
          <a:prstGeom prst="rect">
            <a:avLst/>
          </a:prstGeom>
          <a:noFill/>
        </p:spPr>
        <p:txBody>
          <a:bodyPr wrap="square">
            <a:spAutoFit/>
          </a:bodyPr>
          <a:lstStyle/>
          <a:p>
            <a:r>
              <a:rPr lang="en-US" sz="1600" b="1" dirty="0"/>
              <a:t>James 4:5.Or do you suppose it is to no purpose that the Scripture says, "He yearns jealously over the spirit that he has made to dwell in us"?6.But he gives more grace. Therefore it says, "God opposes the proud but gives grace to the humble."7.Submit yourselves therefore to God. Resist the devil, and he will flee from you.8.Draw near to God, and he will draw near to you. Cleanse your hands, you sinners, and purify your hearts, you double-minded.9.Be wretched and mourn and weep. Let your laughter be turned to mourning and your joy to gloom..</a:t>
            </a:r>
          </a:p>
        </p:txBody>
      </p:sp>
      <p:sp>
        <p:nvSpPr>
          <p:cNvPr id="7" name="Hexagon 6">
            <a:extLst>
              <a:ext uri="{FF2B5EF4-FFF2-40B4-BE49-F238E27FC236}">
                <a16:creationId xmlns:a16="http://schemas.microsoft.com/office/drawing/2014/main" id="{33DA4902-15C1-C8F8-CC89-436897402D9C}"/>
              </a:ext>
            </a:extLst>
          </p:cNvPr>
          <p:cNvSpPr/>
          <p:nvPr/>
        </p:nvSpPr>
        <p:spPr>
          <a:xfrm>
            <a:off x="11186816" y="6538874"/>
            <a:ext cx="635544" cy="209533"/>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400" dirty="0"/>
              <a:t>2/2</a:t>
            </a:r>
            <a:endParaRPr lang="en-US" sz="1400" dirty="0"/>
          </a:p>
        </p:txBody>
      </p:sp>
    </p:spTree>
    <p:extLst>
      <p:ext uri="{BB962C8B-B14F-4D97-AF65-F5344CB8AC3E}">
        <p14:creationId xmlns:p14="http://schemas.microsoft.com/office/powerpoint/2010/main" val="1379061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A83934-5E3D-E16E-6B3E-7C5EF74028D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929591C-8BFB-CC38-3B35-B486F440B912}"/>
              </a:ext>
            </a:extLst>
          </p:cNvPr>
          <p:cNvSpPr txBox="1"/>
          <p:nvPr/>
        </p:nvSpPr>
        <p:spPr>
          <a:xfrm>
            <a:off x="6050593" y="0"/>
            <a:ext cx="6007429" cy="4530215"/>
          </a:xfrm>
          <a:prstGeom prst="rect">
            <a:avLst/>
          </a:prstGeom>
          <a:noFill/>
        </p:spPr>
        <p:txBody>
          <a:bodyPr wrap="square">
            <a:spAutoFit/>
          </a:bodyPr>
          <a:lstStyle/>
          <a:p>
            <a:pPr>
              <a:lnSpc>
                <a:spcPct val="150000"/>
              </a:lnSpc>
            </a:pPr>
            <a:r>
              <a:rPr lang="zh-CN" altLang="en-US" sz="2800" b="1" dirty="0"/>
              <a:t>南非</a:t>
            </a:r>
            <a:r>
              <a:rPr lang="en-US" sz="2800" b="1" dirty="0"/>
              <a:t>south Africa  2022</a:t>
            </a:r>
            <a:r>
              <a:rPr lang="zh-CN" altLang="en-US" sz="2800" b="1" dirty="0"/>
              <a:t>年人口普查显示，约 </a:t>
            </a:r>
            <a:r>
              <a:rPr lang="en-US" altLang="zh-CN" sz="2800" b="1" dirty="0"/>
              <a:t>84.5% </a:t>
            </a:r>
            <a:r>
              <a:rPr lang="zh-CN" altLang="en-US" sz="2800" b="1" dirty="0"/>
              <a:t>的南非人口认同自己为基督徒。南非是全球暴力犯罪率最高的国家之一，谋杀、持械抢劫、劫车及性暴力问题尤为严重。目前全国平均每天约有</a:t>
            </a:r>
            <a:r>
              <a:rPr lang="en-US" altLang="zh-CN" sz="2800" b="1" dirty="0"/>
              <a:t>60</a:t>
            </a:r>
            <a:r>
              <a:rPr lang="zh-CN" altLang="en-US" sz="2800" b="1" dirty="0"/>
              <a:t>至</a:t>
            </a:r>
            <a:r>
              <a:rPr lang="en-US" altLang="zh-CN" sz="2800" b="1" dirty="0"/>
              <a:t>70</a:t>
            </a:r>
            <a:r>
              <a:rPr lang="zh-CN" altLang="en-US" sz="2800" b="1" dirty="0"/>
              <a:t>宗谋杀案发生，治安问题持续受到广泛关注</a:t>
            </a:r>
            <a:endParaRPr lang="en-US" sz="2800" b="1" dirty="0"/>
          </a:p>
        </p:txBody>
      </p:sp>
      <p:sp>
        <p:nvSpPr>
          <p:cNvPr id="8" name="TextBox 7">
            <a:extLst>
              <a:ext uri="{FF2B5EF4-FFF2-40B4-BE49-F238E27FC236}">
                <a16:creationId xmlns:a16="http://schemas.microsoft.com/office/drawing/2014/main" id="{D3B461A1-C3BB-6F3E-3654-2EB09A366924}"/>
              </a:ext>
            </a:extLst>
          </p:cNvPr>
          <p:cNvSpPr txBox="1"/>
          <p:nvPr/>
        </p:nvSpPr>
        <p:spPr>
          <a:xfrm>
            <a:off x="6050593" y="4663225"/>
            <a:ext cx="6099348" cy="2062103"/>
          </a:xfrm>
          <a:prstGeom prst="rect">
            <a:avLst/>
          </a:prstGeom>
          <a:noFill/>
        </p:spPr>
        <p:txBody>
          <a:bodyPr wrap="square">
            <a:spAutoFit/>
          </a:bodyPr>
          <a:lstStyle/>
          <a:p>
            <a:r>
              <a:rPr lang="en-US" sz="1600" dirty="0"/>
              <a:t>South Africa</a:t>
            </a:r>
          </a:p>
          <a:p>
            <a:r>
              <a:rPr lang="en-US" sz="1600" dirty="0"/>
              <a:t>According to the **2022 Census**, approximately **84.5%** of South Africa's population identifies as </a:t>
            </a:r>
            <a:r>
              <a:rPr lang="en-US" sz="1600" dirty="0" err="1"/>
              <a:t>Christian.Despite</a:t>
            </a:r>
            <a:r>
              <a:rPr lang="en-US" sz="1600" dirty="0"/>
              <a:t> this, South Africa has one of the highest violent crime rates in the world. Murder, armed robbery, carjacking, and sexual violence remain major public safety concerns. On average, **around 60 to 70 murders occur each day** nationwide, and crime continues to be a significant national concern.</a:t>
            </a:r>
          </a:p>
        </p:txBody>
      </p:sp>
      <p:pic>
        <p:nvPicPr>
          <p:cNvPr id="9" name="Picture 8">
            <a:extLst>
              <a:ext uri="{FF2B5EF4-FFF2-40B4-BE49-F238E27FC236}">
                <a16:creationId xmlns:a16="http://schemas.microsoft.com/office/drawing/2014/main" id="{B2C49531-05C3-2062-455A-8AB18E22D6BC}"/>
              </a:ext>
            </a:extLst>
          </p:cNvPr>
          <p:cNvPicPr>
            <a:picLocks noChangeAspect="1"/>
          </p:cNvPicPr>
          <p:nvPr/>
        </p:nvPicPr>
        <p:blipFill>
          <a:blip r:embed="rId3"/>
          <a:srcRect r="39292"/>
          <a:stretch>
            <a:fillRect/>
          </a:stretch>
        </p:blipFill>
        <p:spPr>
          <a:xfrm>
            <a:off x="133977" y="189675"/>
            <a:ext cx="5756183" cy="6321178"/>
          </a:xfrm>
          <a:prstGeom prst="rect">
            <a:avLst/>
          </a:prstGeom>
        </p:spPr>
      </p:pic>
    </p:spTree>
    <p:extLst>
      <p:ext uri="{BB962C8B-B14F-4D97-AF65-F5344CB8AC3E}">
        <p14:creationId xmlns:p14="http://schemas.microsoft.com/office/powerpoint/2010/main" val="2533989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AC86DB0-A755-20BE-4044-66A2A557A8B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1209969-17CF-21CF-B864-58C9F7C60A70}"/>
              </a:ext>
            </a:extLst>
          </p:cNvPr>
          <p:cNvSpPr txBox="1"/>
          <p:nvPr/>
        </p:nvSpPr>
        <p:spPr>
          <a:xfrm>
            <a:off x="6050593" y="0"/>
            <a:ext cx="6007429" cy="4530215"/>
          </a:xfrm>
          <a:prstGeom prst="rect">
            <a:avLst/>
          </a:prstGeom>
          <a:noFill/>
        </p:spPr>
        <p:txBody>
          <a:bodyPr wrap="square">
            <a:spAutoFit/>
          </a:bodyPr>
          <a:lstStyle/>
          <a:p>
            <a:pPr>
              <a:lnSpc>
                <a:spcPct val="150000"/>
              </a:lnSpc>
            </a:pPr>
            <a:r>
              <a:rPr lang="zh-CN" altLang="en-US" sz="2800" b="1" dirty="0"/>
              <a:t>海地（</a:t>
            </a:r>
            <a:r>
              <a:rPr lang="en-US" altLang="zh-CN" sz="2800" b="1" dirty="0"/>
              <a:t>Haiti</a:t>
            </a:r>
            <a:r>
              <a:rPr lang="zh-CN" altLang="en-US" sz="2800" b="1" dirty="0"/>
              <a:t>，北美洲加勒比地区）是一个以基督教为主的国家，约</a:t>
            </a:r>
            <a:r>
              <a:rPr lang="en-US" altLang="zh-CN" sz="2800" b="1" dirty="0"/>
              <a:t>80%</a:t>
            </a:r>
            <a:r>
              <a:rPr lang="zh-CN" altLang="en-US" sz="2800" b="1" dirty="0"/>
              <a:t>的人口自称为基督徒，但许多人同时将基督教信仰与伏都教（</a:t>
            </a:r>
            <a:r>
              <a:rPr lang="en-US" altLang="zh-CN" sz="2800" b="1" dirty="0"/>
              <a:t>Vodou</a:t>
            </a:r>
            <a:r>
              <a:rPr lang="zh-CN" altLang="en-US" sz="2800" b="1" dirty="0"/>
              <a:t>）传统混合实践。近年来，海地因帮派暴力、绑架、高谋杀率、政治不稳及经济困难等问题，整体治安状况较差。</a:t>
            </a:r>
            <a:endParaRPr lang="en-US" sz="2800" b="1" dirty="0"/>
          </a:p>
        </p:txBody>
      </p:sp>
      <p:sp>
        <p:nvSpPr>
          <p:cNvPr id="8" name="TextBox 7">
            <a:extLst>
              <a:ext uri="{FF2B5EF4-FFF2-40B4-BE49-F238E27FC236}">
                <a16:creationId xmlns:a16="http://schemas.microsoft.com/office/drawing/2014/main" id="{28FAEC74-34FC-A65B-8167-12EE46DEAE06}"/>
              </a:ext>
            </a:extLst>
          </p:cNvPr>
          <p:cNvSpPr txBox="1"/>
          <p:nvPr/>
        </p:nvSpPr>
        <p:spPr>
          <a:xfrm>
            <a:off x="6050593" y="4663225"/>
            <a:ext cx="6099348" cy="2062103"/>
          </a:xfrm>
          <a:prstGeom prst="rect">
            <a:avLst/>
          </a:prstGeom>
          <a:noFill/>
        </p:spPr>
        <p:txBody>
          <a:bodyPr wrap="square">
            <a:spAutoFit/>
          </a:bodyPr>
          <a:lstStyle/>
          <a:p>
            <a:r>
              <a:rPr lang="en-US" sz="1600" dirty="0"/>
              <a:t>Haiti (in the Caribbean region of North America)** is a predominantly Christian country, with approximately **80% of the population identifying as Christians**. However, many people </a:t>
            </a:r>
            <a:r>
              <a:rPr lang="en-US" sz="1600" dirty="0" err="1"/>
              <a:t>practise</a:t>
            </a:r>
            <a:r>
              <a:rPr lang="en-US" sz="1600" dirty="0"/>
              <a:t> a mixture of Christianity and **Vodou </a:t>
            </a:r>
            <a:r>
              <a:rPr lang="en-US" sz="1600" dirty="0" err="1"/>
              <a:t>traditions.Haiti</a:t>
            </a:r>
            <a:r>
              <a:rPr lang="en-US" sz="1600" dirty="0"/>
              <a:t> has faced serious security problems due to gang violence, kidnappings, a high murder rate, political instability, and economic hardship. As a result, the country’s overall security situation remains poor.</a:t>
            </a:r>
          </a:p>
        </p:txBody>
      </p:sp>
      <p:pic>
        <p:nvPicPr>
          <p:cNvPr id="3" name="Picture 2">
            <a:extLst>
              <a:ext uri="{FF2B5EF4-FFF2-40B4-BE49-F238E27FC236}">
                <a16:creationId xmlns:a16="http://schemas.microsoft.com/office/drawing/2014/main" id="{53962AE8-780C-44B0-DE4C-722C22449F47}"/>
              </a:ext>
            </a:extLst>
          </p:cNvPr>
          <p:cNvPicPr>
            <a:picLocks noChangeAspect="1"/>
          </p:cNvPicPr>
          <p:nvPr/>
        </p:nvPicPr>
        <p:blipFill>
          <a:blip r:embed="rId3"/>
          <a:stretch>
            <a:fillRect/>
          </a:stretch>
        </p:blipFill>
        <p:spPr>
          <a:xfrm>
            <a:off x="247490" y="475011"/>
            <a:ext cx="5343694" cy="5442793"/>
          </a:xfrm>
          <a:prstGeom prst="rect">
            <a:avLst/>
          </a:prstGeom>
        </p:spPr>
      </p:pic>
    </p:spTree>
    <p:extLst>
      <p:ext uri="{BB962C8B-B14F-4D97-AF65-F5344CB8AC3E}">
        <p14:creationId xmlns:p14="http://schemas.microsoft.com/office/powerpoint/2010/main" val="3835660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905456-4707-8EAD-3A9E-05BC836BEC3A}"/>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10D7251E-8A36-2F7C-9AC9-35BE16C9E9F8}"/>
              </a:ext>
            </a:extLst>
          </p:cNvPr>
          <p:cNvSpPr txBox="1"/>
          <p:nvPr/>
        </p:nvSpPr>
        <p:spPr>
          <a:xfrm>
            <a:off x="246239" y="1818448"/>
            <a:ext cx="12088264" cy="1768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4.</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淫乱的人哪，你们不知道</a:t>
            </a:r>
            <a:r>
              <a:rPr kumimoji="0" lang="zh-CN" altLang="en-US" sz="4000" b="1" i="0" u="none" strike="noStrike" kern="1200" cap="none" spc="0" normalizeH="0" baseline="0" noProof="0" dirty="0">
                <a:ln>
                  <a:noFill/>
                </a:ln>
                <a:solidFill>
                  <a:srgbClr val="00EFFF"/>
                </a:solidFill>
                <a:effectLst/>
                <a:uLnTx/>
                <a:uFillTx/>
                <a:latin typeface="SimHei" panose="02010609060101010101" pitchFamily="49" charset="-122"/>
                <a:ea typeface="SimHei" panose="02010609060101010101" pitchFamily="49" charset="-122"/>
                <a:cs typeface="+mn-cs"/>
              </a:rPr>
              <a:t>与世俗为友，就是与神为敌吗？</a:t>
            </a:r>
            <a:r>
              <a:rPr kumimoji="0" lang="zh-CN" altLang="en-US" sz="4000" b="1" i="0" u="none" strike="noStrike" kern="1200" cap="none" spc="0" normalizeH="0" baseline="0" noProof="0" dirty="0">
                <a:ln>
                  <a:noFill/>
                </a:ln>
                <a:solidFill>
                  <a:prstClr val="white"/>
                </a:solidFill>
                <a:effectLst/>
                <a:uLnTx/>
                <a:uFillTx/>
                <a:latin typeface="SimHei" panose="02010609060101010101" pitchFamily="49" charset="-122"/>
                <a:ea typeface="SimHei" panose="02010609060101010101" pitchFamily="49" charset="-122"/>
                <a:cs typeface="+mn-cs"/>
              </a:rPr>
              <a:t>所以与世俗为友的，就成了神的仇敌。</a:t>
            </a:r>
          </a:p>
        </p:txBody>
      </p:sp>
      <p:sp>
        <p:nvSpPr>
          <p:cNvPr id="4" name="TextBox 3">
            <a:extLst>
              <a:ext uri="{FF2B5EF4-FFF2-40B4-BE49-F238E27FC236}">
                <a16:creationId xmlns:a16="http://schemas.microsoft.com/office/drawing/2014/main" id="{1CB3F9AB-C27D-CF8C-2074-E30EF82C8FF6}"/>
              </a:ext>
            </a:extLst>
          </p:cNvPr>
          <p:cNvSpPr txBox="1"/>
          <p:nvPr/>
        </p:nvSpPr>
        <p:spPr>
          <a:xfrm>
            <a:off x="51867" y="5039552"/>
            <a:ext cx="12088265" cy="58477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4.You adulterous people! Do you not know that </a:t>
            </a:r>
            <a:r>
              <a:rPr kumimoji="0" lang="en-US" sz="1600" b="1" i="0" u="none" strike="noStrike" kern="1200" cap="none" spc="0" normalizeH="0" baseline="0" noProof="0" dirty="0">
                <a:ln>
                  <a:noFill/>
                </a:ln>
                <a:solidFill>
                  <a:srgbClr val="00EFFF"/>
                </a:solidFill>
                <a:effectLst/>
                <a:uLnTx/>
                <a:uFillTx/>
                <a:latin typeface="Century Gothic" panose="020B0502020202020204"/>
                <a:ea typeface="+mn-ea"/>
                <a:cs typeface="+mn-cs"/>
              </a:rPr>
              <a:t>friendship with the world is enmity with God</a:t>
            </a:r>
            <a:r>
              <a:rPr kumimoji="0" lang="en-US" sz="1600" b="1" i="0" u="none" strike="noStrike" kern="1200" cap="none" spc="0" normalizeH="0" baseline="0" noProof="0" dirty="0">
                <a:ln>
                  <a:noFill/>
                </a:ln>
                <a:solidFill>
                  <a:prstClr val="white"/>
                </a:solidFill>
                <a:effectLst/>
                <a:uLnTx/>
                <a:uFillTx/>
                <a:latin typeface="Century Gothic" panose="020B0502020202020204"/>
                <a:ea typeface="+mn-ea"/>
                <a:cs typeface="+mn-cs"/>
              </a:rPr>
              <a:t>? Therefore whoever wishes to be a friend of the world makes himself an enemy of God. </a:t>
            </a:r>
          </a:p>
        </p:txBody>
      </p:sp>
    </p:spTree>
    <p:extLst>
      <p:ext uri="{BB962C8B-B14F-4D97-AF65-F5344CB8AC3E}">
        <p14:creationId xmlns:p14="http://schemas.microsoft.com/office/powerpoint/2010/main" val="958618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6">
          <a:extLst>
            <a:ext uri="{FF2B5EF4-FFF2-40B4-BE49-F238E27FC236}">
              <a16:creationId xmlns:a16="http://schemas.microsoft.com/office/drawing/2014/main" id="{A994F049-DCD7-C468-03D2-498A5195BA55}"/>
            </a:ext>
          </a:extLst>
        </p:cNvPr>
        <p:cNvGrpSpPr/>
        <p:nvPr/>
      </p:nvGrpSpPr>
      <p:grpSpPr>
        <a:xfrm>
          <a:off x="0" y="0"/>
          <a:ext cx="0" cy="0"/>
          <a:chOff x="0" y="0"/>
          <a:chExt cx="0" cy="0"/>
        </a:xfrm>
      </p:grpSpPr>
      <p:sp>
        <p:nvSpPr>
          <p:cNvPr id="977" name="Google Shape;977;p44">
            <a:extLst>
              <a:ext uri="{FF2B5EF4-FFF2-40B4-BE49-F238E27FC236}">
                <a16:creationId xmlns:a16="http://schemas.microsoft.com/office/drawing/2014/main" id="{137F7BBC-E223-4F76-1CFB-6ACFF825CA75}"/>
              </a:ext>
            </a:extLst>
          </p:cNvPr>
          <p:cNvSpPr/>
          <p:nvPr/>
        </p:nvSpPr>
        <p:spPr>
          <a:xfrm rot="19800500" flipH="1">
            <a:off x="819348" y="540924"/>
            <a:ext cx="1979094" cy="1979094"/>
          </a:xfrm>
          <a:prstGeom prst="roundRect">
            <a:avLst>
              <a:gd name="adj" fmla="val 16667"/>
            </a:avLst>
          </a:prstGeom>
          <a:noFill/>
          <a:ln w="1905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8" name="Google Shape;978;p44">
            <a:extLst>
              <a:ext uri="{FF2B5EF4-FFF2-40B4-BE49-F238E27FC236}">
                <a16:creationId xmlns:a16="http://schemas.microsoft.com/office/drawing/2014/main" id="{CFF99243-009D-AACD-5BE4-BC09FDD31FD4}"/>
              </a:ext>
            </a:extLst>
          </p:cNvPr>
          <p:cNvSpPr txBox="1">
            <a:spLocks noGrp="1"/>
          </p:cNvSpPr>
          <p:nvPr>
            <p:ph type="title"/>
          </p:nvPr>
        </p:nvSpPr>
        <p:spPr>
          <a:xfrm>
            <a:off x="666105" y="3432326"/>
            <a:ext cx="11277600" cy="1698264"/>
          </a:xfrm>
          <a:prstGeom prst="rect">
            <a:avLst/>
          </a:prstGeom>
        </p:spPr>
        <p:txBody>
          <a:bodyPr spcFirstLastPara="1" wrap="square" lIns="121900" tIns="121900" rIns="121900" bIns="121900" anchor="ctr" anchorCtr="0">
            <a:noAutofit/>
          </a:bodyPr>
          <a:lstStyle/>
          <a:p>
            <a:pPr defTabSz="1033272"/>
            <a:r>
              <a:rPr lang="zh-CN" altLang="en-US" sz="6000" b="1" dirty="0">
                <a:effectLst/>
              </a:rPr>
              <a:t>什么是与世俗为友？</a:t>
            </a:r>
            <a:endParaRPr lang="zh-CN" altLang="en-US" sz="1400" b="1" dirty="0">
              <a:latin typeface="SimHei" panose="02010609060101010101" pitchFamily="49" charset="-122"/>
              <a:ea typeface="SimHei" panose="02010609060101010101" pitchFamily="49" charset="-122"/>
            </a:endParaRPr>
          </a:p>
        </p:txBody>
      </p:sp>
      <p:sp>
        <p:nvSpPr>
          <p:cNvPr id="979" name="Google Shape;979;p44">
            <a:extLst>
              <a:ext uri="{FF2B5EF4-FFF2-40B4-BE49-F238E27FC236}">
                <a16:creationId xmlns:a16="http://schemas.microsoft.com/office/drawing/2014/main" id="{234B9CCA-1254-FACC-350D-CC37EC1D2B09}"/>
              </a:ext>
            </a:extLst>
          </p:cNvPr>
          <p:cNvSpPr txBox="1">
            <a:spLocks noGrp="1"/>
          </p:cNvSpPr>
          <p:nvPr>
            <p:ph type="title" idx="2"/>
          </p:nvPr>
        </p:nvSpPr>
        <p:spPr>
          <a:xfrm>
            <a:off x="819370" y="832128"/>
            <a:ext cx="1979047" cy="1396682"/>
          </a:xfrm>
          <a:prstGeom prst="rect">
            <a:avLst/>
          </a:prstGeom>
        </p:spPr>
        <p:txBody>
          <a:bodyPr spcFirstLastPara="1" wrap="square" lIns="121900" tIns="219433" rIns="121900" bIns="121900" anchor="ctr" anchorCtr="0">
            <a:noAutofit/>
          </a:bodyPr>
          <a:lstStyle/>
          <a:p>
            <a:pPr defTabSz="1033272"/>
            <a:r>
              <a:rPr lang="en" sz="8286" kern="1200" dirty="0">
                <a:solidFill>
                  <a:schemeClr val="tx1"/>
                </a:solidFill>
                <a:latin typeface="+mj-lt"/>
                <a:ea typeface="+mj-ea"/>
                <a:cs typeface="+mj-cs"/>
              </a:rPr>
              <a:t>0</a:t>
            </a:r>
            <a:r>
              <a:rPr lang="en-US" altLang="zh-CN" sz="8286" kern="1200" dirty="0">
                <a:solidFill>
                  <a:schemeClr val="tx1"/>
                </a:solidFill>
                <a:latin typeface="+mj-lt"/>
                <a:ea typeface="+mj-ea"/>
                <a:cs typeface="+mj-cs"/>
              </a:rPr>
              <a:t>1</a:t>
            </a:r>
            <a:endParaRPr lang="en" dirty="0"/>
          </a:p>
        </p:txBody>
      </p:sp>
      <p:sp>
        <p:nvSpPr>
          <p:cNvPr id="980" name="Google Shape;980;p44">
            <a:extLst>
              <a:ext uri="{FF2B5EF4-FFF2-40B4-BE49-F238E27FC236}">
                <a16:creationId xmlns:a16="http://schemas.microsoft.com/office/drawing/2014/main" id="{13B2D319-2479-D814-24CC-EB7F8D03A41D}"/>
              </a:ext>
            </a:extLst>
          </p:cNvPr>
          <p:cNvSpPr txBox="1">
            <a:spLocks noGrp="1"/>
          </p:cNvSpPr>
          <p:nvPr>
            <p:ph type="subTitle" idx="1"/>
          </p:nvPr>
        </p:nvSpPr>
        <p:spPr>
          <a:xfrm>
            <a:off x="532072" y="5048292"/>
            <a:ext cx="11127854" cy="1282748"/>
          </a:xfrm>
          <a:prstGeom prst="rect">
            <a:avLst/>
          </a:prstGeom>
        </p:spPr>
        <p:txBody>
          <a:bodyPr spcFirstLastPara="1" wrap="square" lIns="121900" tIns="121900" rIns="121900" bIns="121900" anchor="ctr" anchorCtr="0">
            <a:noAutofit/>
          </a:bodyPr>
          <a:lstStyle/>
          <a:p>
            <a:r>
              <a:rPr lang="en-US" dirty="0"/>
              <a:t>What Does It Mean to Be a Friend of the World?</a:t>
            </a:r>
          </a:p>
        </p:txBody>
      </p:sp>
    </p:spTree>
    <p:extLst>
      <p:ext uri="{BB962C8B-B14F-4D97-AF65-F5344CB8AC3E}">
        <p14:creationId xmlns:p14="http://schemas.microsoft.com/office/powerpoint/2010/main" val="3933409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B3AAD-44E1-6F44-7100-4CAF819AB370}"/>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83CC7F1C-14CD-CBAF-04C1-26E0A4695474}"/>
              </a:ext>
            </a:extLst>
          </p:cNvPr>
          <p:cNvSpPr txBox="1"/>
          <p:nvPr/>
        </p:nvSpPr>
        <p:spPr>
          <a:xfrm>
            <a:off x="305617" y="270360"/>
            <a:ext cx="12088264" cy="57816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pPr>
            <a:r>
              <a:rPr lang="en-US" altLang="zh-CN" sz="2800" b="1" dirty="0">
                <a:latin typeface="SimHei" panose="02010609060101010101" pitchFamily="49" charset="-122"/>
                <a:ea typeface="SimHei" panose="02010609060101010101" pitchFamily="49" charset="-122"/>
              </a:rPr>
              <a:t>【A】</a:t>
            </a:r>
            <a:r>
              <a:rPr lang="zh-CN" altLang="en-US" sz="2800" b="1" dirty="0">
                <a:latin typeface="SimHei" panose="02010609060101010101" pitchFamily="49" charset="-122"/>
                <a:ea typeface="SimHei" panose="02010609060101010101" pitchFamily="49" charset="-122"/>
              </a:rPr>
              <a:t>道德观（什么是对与错？）</a:t>
            </a:r>
          </a:p>
          <a:p>
            <a:pPr>
              <a:lnSpc>
                <a:spcPct val="150000"/>
              </a:lnSpc>
            </a:pPr>
            <a:r>
              <a:rPr lang="en-US" altLang="zh-CN" sz="2800" b="1" dirty="0">
                <a:latin typeface="SimHei" panose="02010609060101010101" pitchFamily="49" charset="-122"/>
                <a:ea typeface="SimHei" panose="02010609060101010101" pitchFamily="49" charset="-122"/>
              </a:rPr>
              <a:t> [A] Morality (What is right and wrong?)</a:t>
            </a:r>
          </a:p>
          <a:p>
            <a:pPr>
              <a:lnSpc>
                <a:spcPct val="150000"/>
              </a:lnSpc>
            </a:pPr>
            <a:endParaRPr lang="zh-CN" altLang="en-US" sz="2800" b="1" dirty="0">
              <a:latin typeface="SimHei" panose="02010609060101010101" pitchFamily="49" charset="-122"/>
              <a:ea typeface="SimHei" panose="02010609060101010101" pitchFamily="49" charset="-122"/>
            </a:endParaRPr>
          </a:p>
          <a:p>
            <a:pPr>
              <a:lnSpc>
                <a:spcPct val="150000"/>
              </a:lnSpc>
            </a:pPr>
            <a:r>
              <a:rPr lang="en-US" altLang="zh-CN" sz="2800" b="1" dirty="0">
                <a:latin typeface="SimHei" panose="02010609060101010101" pitchFamily="49" charset="-122"/>
                <a:ea typeface="SimHei" panose="02010609060101010101" pitchFamily="49" charset="-122"/>
              </a:rPr>
              <a:t>【B】</a:t>
            </a:r>
            <a:r>
              <a:rPr lang="zh-CN" altLang="en-US" sz="2800" b="1" dirty="0">
                <a:latin typeface="SimHei" panose="02010609060101010101" pitchFamily="49" charset="-122"/>
                <a:ea typeface="SimHei" panose="02010609060101010101" pitchFamily="49" charset="-122"/>
              </a:rPr>
              <a:t>价值观（生命中什么是重要的？）</a:t>
            </a:r>
          </a:p>
          <a:p>
            <a:pPr>
              <a:lnSpc>
                <a:spcPct val="150000"/>
              </a:lnSpc>
            </a:pPr>
            <a:r>
              <a:rPr lang="en-US" altLang="zh-CN" sz="2800" b="1" dirty="0">
                <a:latin typeface="SimHei" panose="02010609060101010101" pitchFamily="49" charset="-122"/>
                <a:ea typeface="SimHei" panose="02010609060101010101" pitchFamily="49" charset="-122"/>
              </a:rPr>
              <a:t> [B] Values (What is truly important in life?)</a:t>
            </a:r>
          </a:p>
          <a:p>
            <a:pPr>
              <a:lnSpc>
                <a:spcPct val="150000"/>
              </a:lnSpc>
            </a:pPr>
            <a:endParaRPr lang="zh-CN" altLang="en-US" sz="2800" b="1" dirty="0">
              <a:latin typeface="SimHei" panose="02010609060101010101" pitchFamily="49" charset="-122"/>
              <a:ea typeface="SimHei" panose="02010609060101010101" pitchFamily="49" charset="-122"/>
            </a:endParaRPr>
          </a:p>
          <a:p>
            <a:pPr>
              <a:lnSpc>
                <a:spcPct val="150000"/>
              </a:lnSpc>
            </a:pPr>
            <a:r>
              <a:rPr lang="en-US" altLang="zh-CN" sz="2800" b="1" dirty="0">
                <a:latin typeface="SimHei" panose="02010609060101010101" pitchFamily="49" charset="-122"/>
                <a:ea typeface="SimHei" panose="02010609060101010101" pitchFamily="49" charset="-122"/>
              </a:rPr>
              <a:t>【C】</a:t>
            </a:r>
            <a:r>
              <a:rPr lang="zh-CN" altLang="en-US" sz="2800" b="1" dirty="0">
                <a:latin typeface="SimHei" panose="02010609060101010101" pitchFamily="49" charset="-122"/>
                <a:ea typeface="SimHei" panose="02010609060101010101" pitchFamily="49" charset="-122"/>
              </a:rPr>
              <a:t>世界观 </a:t>
            </a:r>
            <a:r>
              <a:rPr lang="en-US" altLang="zh-CN" sz="2800" b="1" dirty="0">
                <a:latin typeface="SimHei" panose="02010609060101010101" pitchFamily="49" charset="-122"/>
                <a:ea typeface="SimHei" panose="02010609060101010101" pitchFamily="49" charset="-122"/>
              </a:rPr>
              <a:t>(</a:t>
            </a:r>
            <a:r>
              <a:rPr lang="zh-CN" altLang="en-US" sz="2800" b="1" dirty="0">
                <a:latin typeface="SimHei" panose="02010609060101010101" pitchFamily="49" charset="-122"/>
                <a:ea typeface="SimHei" panose="02010609060101010101" pitchFamily="49" charset="-122"/>
              </a:rPr>
              <a:t>我们如何理解这世界</a:t>
            </a:r>
            <a:r>
              <a:rPr lang="en-US" altLang="zh-CN" sz="2800" b="1" dirty="0">
                <a:latin typeface="SimHei" panose="02010609060101010101" pitchFamily="49" charset="-122"/>
                <a:ea typeface="SimHei" panose="02010609060101010101" pitchFamily="49" charset="-122"/>
              </a:rPr>
              <a:t>)</a:t>
            </a:r>
          </a:p>
          <a:p>
            <a:pPr>
              <a:lnSpc>
                <a:spcPct val="150000"/>
              </a:lnSpc>
            </a:pPr>
            <a:r>
              <a:rPr lang="en-US" altLang="zh-CN" sz="2800" b="1" dirty="0">
                <a:latin typeface="SimHei" panose="02010609060101010101" pitchFamily="49" charset="-122"/>
                <a:ea typeface="SimHei" panose="02010609060101010101" pitchFamily="49" charset="-122"/>
              </a:rPr>
              <a:t> [C] Worldview (How do we understand the world?)</a:t>
            </a:r>
          </a:p>
          <a:p>
            <a:pPr>
              <a:lnSpc>
                <a:spcPct val="150000"/>
              </a:lnSpc>
            </a:pPr>
            <a:endParaRPr lang="en-US" altLang="zh-CN" sz="2800" b="1" dirty="0">
              <a:latin typeface="SimHei" panose="02010609060101010101" pitchFamily="49" charset="-122"/>
              <a:ea typeface="SimHei" panose="02010609060101010101" pitchFamily="49" charset="-122"/>
            </a:endParaRPr>
          </a:p>
        </p:txBody>
      </p:sp>
    </p:spTree>
    <p:extLst>
      <p:ext uri="{BB962C8B-B14F-4D97-AF65-F5344CB8AC3E}">
        <p14:creationId xmlns:p14="http://schemas.microsoft.com/office/powerpoint/2010/main" val="638090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2B02-7AD9-BC9D-4F78-749BB1D0D1DE}"/>
            </a:ext>
          </a:extLst>
        </p:cNvPr>
        <p:cNvGrpSpPr/>
        <p:nvPr/>
      </p:nvGrpSpPr>
      <p:grpSpPr>
        <a:xfrm>
          <a:off x="0" y="0"/>
          <a:ext cx="0" cy="0"/>
          <a:chOff x="0" y="0"/>
          <a:chExt cx="0" cy="0"/>
        </a:xfrm>
      </p:grpSpPr>
      <p:sp>
        <p:nvSpPr>
          <p:cNvPr id="328" name="我们若认自己的罪，神是信实的，…">
            <a:extLst>
              <a:ext uri="{FF2B5EF4-FFF2-40B4-BE49-F238E27FC236}">
                <a16:creationId xmlns:a16="http://schemas.microsoft.com/office/drawing/2014/main" id="{1E152861-F8E8-CE3C-1091-613C9D9F92F8}"/>
              </a:ext>
            </a:extLst>
          </p:cNvPr>
          <p:cNvSpPr txBox="1"/>
          <p:nvPr/>
        </p:nvSpPr>
        <p:spPr>
          <a:xfrm>
            <a:off x="103736" y="187232"/>
            <a:ext cx="12088264" cy="43822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2511" tIns="32511" rIns="32511" bIns="32511">
            <a:spAutoFit/>
          </a:bodyPr>
          <a:lstStyle/>
          <a:p>
            <a:pPr>
              <a:lnSpc>
                <a:spcPct val="150000"/>
              </a:lnSpc>
            </a:pPr>
            <a:r>
              <a:rPr lang="zh-CN" altLang="en-US" sz="3200" b="1" dirty="0">
                <a:latin typeface="SimHei" panose="02010609060101010101" pitchFamily="49" charset="-122"/>
                <a:ea typeface="SimHei" panose="02010609060101010101" pitchFamily="49" charset="-122"/>
              </a:rPr>
              <a:t>雅 </a:t>
            </a:r>
            <a:r>
              <a:rPr lang="en-US" altLang="zh-CN" sz="3200" b="1" dirty="0">
                <a:latin typeface="SimHei" panose="02010609060101010101" pitchFamily="49" charset="-122"/>
                <a:ea typeface="SimHei" panose="02010609060101010101" pitchFamily="49" charset="-122"/>
              </a:rPr>
              <a:t>4:1.</a:t>
            </a:r>
            <a:r>
              <a:rPr lang="zh-CN" altLang="en-US" sz="3200" b="1" dirty="0">
                <a:latin typeface="SimHei" panose="02010609060101010101" pitchFamily="49" charset="-122"/>
                <a:ea typeface="SimHei" panose="02010609060101010101" pitchFamily="49" charset="-122"/>
              </a:rPr>
              <a:t>你们中间的争执和打斗是从哪里来的呢？不是从你们肢体中</a:t>
            </a:r>
            <a:r>
              <a:rPr lang="zh-CN" altLang="en-US" sz="3200" b="1" dirty="0">
                <a:solidFill>
                  <a:srgbClr val="FFFF00"/>
                </a:solidFill>
                <a:latin typeface="SimHei" panose="02010609060101010101" pitchFamily="49" charset="-122"/>
                <a:ea typeface="SimHei" panose="02010609060101010101" pitchFamily="49" charset="-122"/>
              </a:rPr>
              <a:t>好斗的私欲</a:t>
            </a:r>
            <a:r>
              <a:rPr lang="zh-CN" altLang="en-US" sz="3200" b="1" dirty="0">
                <a:latin typeface="SimHei" panose="02010609060101010101" pitchFamily="49" charset="-122"/>
                <a:ea typeface="SimHei" panose="02010609060101010101" pitchFamily="49" charset="-122"/>
              </a:rPr>
              <a:t>来的吗？</a:t>
            </a:r>
            <a:r>
              <a:rPr lang="en-US" altLang="zh-CN" sz="3200" b="1" dirty="0">
                <a:latin typeface="SimHei" panose="02010609060101010101" pitchFamily="49" charset="-122"/>
                <a:ea typeface="SimHei" panose="02010609060101010101" pitchFamily="49" charset="-122"/>
              </a:rPr>
              <a:t>2.</a:t>
            </a:r>
            <a:r>
              <a:rPr lang="zh-CN" altLang="en-US" sz="3200" b="1" dirty="0">
                <a:latin typeface="SimHei" panose="02010609060101010101" pitchFamily="49" charset="-122"/>
                <a:ea typeface="SimHei" panose="02010609060101010101" pitchFamily="49" charset="-122"/>
              </a:rPr>
              <a:t>你们放</a:t>
            </a:r>
            <a:r>
              <a:rPr lang="zh-CN" altLang="en-US" sz="3200" b="1" dirty="0">
                <a:solidFill>
                  <a:srgbClr val="00EFFF"/>
                </a:solidFill>
                <a:latin typeface="SimHei" panose="02010609060101010101" pitchFamily="49" charset="-122"/>
                <a:ea typeface="SimHei" panose="02010609060101010101" pitchFamily="49" charset="-122"/>
              </a:rPr>
              <a:t>纵贪欲，如果得不到，就杀人</a:t>
            </a:r>
            <a:r>
              <a:rPr lang="zh-CN" altLang="en-US" sz="3200" b="1" dirty="0">
                <a:latin typeface="SimHei" panose="02010609060101010101" pitchFamily="49" charset="-122"/>
                <a:ea typeface="SimHei" panose="02010609060101010101" pitchFamily="49" charset="-122"/>
              </a:rPr>
              <a:t>；</a:t>
            </a:r>
            <a:r>
              <a:rPr lang="zh-CN" altLang="en-US" sz="3200" b="1" dirty="0">
                <a:solidFill>
                  <a:srgbClr val="B4FF6A"/>
                </a:solidFill>
                <a:latin typeface="SimHei" panose="02010609060101010101" pitchFamily="49" charset="-122"/>
                <a:ea typeface="SimHei" panose="02010609060101010101" pitchFamily="49" charset="-122"/>
              </a:rPr>
              <a:t>你们嫉妒，如果一无所得，就打斗争执</a:t>
            </a:r>
            <a:r>
              <a:rPr lang="zh-CN" altLang="en-US" sz="3200" b="1" dirty="0">
                <a:latin typeface="SimHei" panose="02010609060101010101" pitchFamily="49" charset="-122"/>
                <a:ea typeface="SimHei" panose="02010609060101010101" pitchFamily="49" charset="-122"/>
              </a:rPr>
              <a:t>。你们得不到，因为你们不求；</a:t>
            </a:r>
            <a:r>
              <a:rPr lang="en-US" altLang="zh-CN" sz="3200" b="1" dirty="0">
                <a:latin typeface="SimHei" panose="02010609060101010101" pitchFamily="49" charset="-122"/>
                <a:ea typeface="SimHei" panose="02010609060101010101" pitchFamily="49" charset="-122"/>
              </a:rPr>
              <a:t>3.</a:t>
            </a:r>
            <a:r>
              <a:rPr lang="zh-CN" altLang="en-US" sz="3200" b="1" dirty="0">
                <a:latin typeface="SimHei" panose="02010609060101010101" pitchFamily="49" charset="-122"/>
                <a:ea typeface="SimHei" panose="02010609060101010101" pitchFamily="49" charset="-122"/>
              </a:rPr>
              <a:t>你们求也得不到，因为你们的动机不良，要把所得的耗费在你们的私欲上。</a:t>
            </a:r>
            <a:r>
              <a:rPr lang="en-US" altLang="zh-CN" sz="3200" b="1" dirty="0">
                <a:latin typeface="SimHei" panose="02010609060101010101" pitchFamily="49" charset="-122"/>
                <a:ea typeface="SimHei" panose="02010609060101010101" pitchFamily="49" charset="-122"/>
              </a:rPr>
              <a:t>4.</a:t>
            </a:r>
            <a:r>
              <a:rPr lang="zh-CN" altLang="en-US" sz="3200" b="1" dirty="0">
                <a:latin typeface="SimHei" panose="02010609060101010101" pitchFamily="49" charset="-122"/>
                <a:ea typeface="SimHei" panose="02010609060101010101" pitchFamily="49" charset="-122"/>
              </a:rPr>
              <a:t>淫乱的人哪，你们不知道与世俗为友，就是与神为敌吗？所以与世俗为友的，就成了神的仇敌。</a:t>
            </a:r>
          </a:p>
        </p:txBody>
      </p:sp>
      <p:sp>
        <p:nvSpPr>
          <p:cNvPr id="4" name="TextBox 3">
            <a:extLst>
              <a:ext uri="{FF2B5EF4-FFF2-40B4-BE49-F238E27FC236}">
                <a16:creationId xmlns:a16="http://schemas.microsoft.com/office/drawing/2014/main" id="{4C94B634-A4CF-7CBC-57F1-8DC7227144AB}"/>
              </a:ext>
            </a:extLst>
          </p:cNvPr>
          <p:cNvSpPr txBox="1"/>
          <p:nvPr/>
        </p:nvSpPr>
        <p:spPr>
          <a:xfrm>
            <a:off x="51867" y="5039552"/>
            <a:ext cx="12088265" cy="1323439"/>
          </a:xfrm>
          <a:prstGeom prst="rect">
            <a:avLst/>
          </a:prstGeom>
          <a:noFill/>
        </p:spPr>
        <p:txBody>
          <a:bodyPr wrap="square">
            <a:spAutoFit/>
          </a:bodyPr>
          <a:lstStyle/>
          <a:p>
            <a:r>
              <a:rPr lang="en-US" sz="1600" b="1" dirty="0"/>
              <a:t>James 4:1 .What causes quarrels and </a:t>
            </a:r>
            <a:r>
              <a:rPr lang="en-US" sz="1600" b="1" dirty="0">
                <a:solidFill>
                  <a:srgbClr val="FFFF00"/>
                </a:solidFill>
              </a:rPr>
              <a:t>what causes fights among you? </a:t>
            </a:r>
            <a:r>
              <a:rPr lang="en-US" sz="1600" b="1" dirty="0"/>
              <a:t>Is it not this, that your passions are at war within you? 2.</a:t>
            </a:r>
            <a:r>
              <a:rPr lang="en-US" sz="1600" b="1" dirty="0">
                <a:solidFill>
                  <a:srgbClr val="00EFFF"/>
                </a:solidFill>
              </a:rPr>
              <a:t>You desire and do not have, so you murder</a:t>
            </a:r>
            <a:r>
              <a:rPr lang="en-US" sz="1600" b="1" dirty="0"/>
              <a:t>. </a:t>
            </a:r>
            <a:r>
              <a:rPr lang="en-US" sz="1600" b="1" dirty="0">
                <a:solidFill>
                  <a:srgbClr val="B4FF6A"/>
                </a:solidFill>
              </a:rPr>
              <a:t>You covet and cannot obtain, so you fight and quarrel. </a:t>
            </a:r>
            <a:r>
              <a:rPr lang="en-US" sz="1600" b="1" dirty="0"/>
              <a:t>You do not have, because you do not ask.3.You ask and do not receive, because you ask wrongly, to spend it on your passions.4.You adulterous people! Do you not know that friendship with the world is enmity with God? Therefore whoever wishes to be a friend of the world makes himself an enemy of God. </a:t>
            </a:r>
          </a:p>
        </p:txBody>
      </p:sp>
    </p:spTree>
    <p:extLst>
      <p:ext uri="{BB962C8B-B14F-4D97-AF65-F5344CB8AC3E}">
        <p14:creationId xmlns:p14="http://schemas.microsoft.com/office/powerpoint/2010/main" val="21278713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Mesh</Template>
  <TotalTime>10640</TotalTime>
  <Words>1733</Words>
  <Application>Microsoft Macintosh PowerPoint</Application>
  <PresentationFormat>Widescreen</PresentationFormat>
  <Paragraphs>45</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SimHei</vt:lpstr>
      <vt:lpstr>Calibri</vt:lpstr>
      <vt:lpstr>Century Gothic</vt:lpstr>
      <vt:lpstr>Mesh</vt:lpstr>
      <vt:lpstr>PowerPoint Presentation</vt:lpstr>
      <vt:lpstr>PowerPoint Presentation</vt:lpstr>
      <vt:lpstr>PowerPoint Presentation</vt:lpstr>
      <vt:lpstr>PowerPoint Presentation</vt:lpstr>
      <vt:lpstr>PowerPoint Presentation</vt:lpstr>
      <vt:lpstr>PowerPoint Presentation</vt:lpstr>
      <vt:lpstr>什么是与世俗为友？</vt:lpstr>
      <vt:lpstr>PowerPoint Presentation</vt:lpstr>
      <vt:lpstr>PowerPoint Presentation</vt:lpstr>
      <vt:lpstr>世界观出来问题 (如何理解世界)</vt:lpstr>
      <vt:lpstr>PowerPoint Presentation</vt:lpstr>
      <vt:lpstr>PowerPoint Presentation</vt:lpstr>
      <vt:lpstr>基督徒为什么不可与世俗为友？</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nelson lee</dc:creator>
  <cp:lastModifiedBy>nelson lee</cp:lastModifiedBy>
  <cp:revision>521</cp:revision>
  <dcterms:created xsi:type="dcterms:W3CDTF">2023-10-12T02:24:22Z</dcterms:created>
  <dcterms:modified xsi:type="dcterms:W3CDTF">2026-08-06T07:25:10Z</dcterms:modified>
</cp:coreProperties>
</file>