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302" r:id="rId3"/>
    <p:sldId id="303" r:id="rId4"/>
    <p:sldId id="304" r:id="rId5"/>
    <p:sldId id="298" r:id="rId6"/>
    <p:sldId id="300" r:id="rId7"/>
    <p:sldId id="301" r:id="rId8"/>
    <p:sldId id="257" r:id="rId9"/>
    <p:sldId id="258" r:id="rId10"/>
    <p:sldId id="259" r:id="rId11"/>
    <p:sldId id="294" r:id="rId12"/>
    <p:sldId id="260" r:id="rId13"/>
    <p:sldId id="296" r:id="rId14"/>
    <p:sldId id="261" r:id="rId15"/>
    <p:sldId id="262" r:id="rId16"/>
    <p:sldId id="263" r:id="rId17"/>
    <p:sldId id="264" r:id="rId18"/>
    <p:sldId id="265" r:id="rId19"/>
    <p:sldId id="299" r:id="rId20"/>
    <p:sldId id="266" r:id="rId21"/>
    <p:sldId id="290" r:id="rId22"/>
    <p:sldId id="267" r:id="rId23"/>
    <p:sldId id="268" r:id="rId24"/>
    <p:sldId id="269" r:id="rId25"/>
    <p:sldId id="287" r:id="rId26"/>
    <p:sldId id="288" r:id="rId27"/>
    <p:sldId id="271" r:id="rId28"/>
    <p:sldId id="270" r:id="rId29"/>
    <p:sldId id="272" r:id="rId30"/>
    <p:sldId id="281" r:id="rId31"/>
    <p:sldId id="295" r:id="rId32"/>
    <p:sldId id="282" r:id="rId33"/>
    <p:sldId id="289" r:id="rId34"/>
    <p:sldId id="305" r:id="rId35"/>
    <p:sldId id="283" r:id="rId36"/>
    <p:sldId id="291" r:id="rId37"/>
    <p:sldId id="292" r:id="rId38"/>
    <p:sldId id="293" r:id="rId39"/>
    <p:sldId id="284" r:id="rId40"/>
    <p:sldId id="285" r:id="rId41"/>
    <p:sldId id="286" r:id="rId42"/>
    <p:sldId id="29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4"/>
    <p:restoredTop sz="96327"/>
  </p:normalViewPr>
  <p:slideViewPr>
    <p:cSldViewPr snapToGrid="0" snapToObjects="1">
      <p:cViewPr varScale="1">
        <p:scale>
          <a:sx n="95" d="100"/>
          <a:sy n="95" d="100"/>
        </p:scale>
        <p:origin x="216"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58E0C-132A-5549-8FDD-B4F6AE1EF2E2}" type="datetimeFigureOut">
              <a:t>9/3/25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E5405-291E-B248-A4D2-BE33BD0A91AA}" type="slidenum">
              <a:t>‹#›</a:t>
            </a:fld>
            <a:endParaRPr lang="en-US"/>
          </a:p>
        </p:txBody>
      </p:sp>
    </p:spTree>
    <p:extLst>
      <p:ext uri="{BB962C8B-B14F-4D97-AF65-F5344CB8AC3E}">
        <p14:creationId xmlns:p14="http://schemas.microsoft.com/office/powerpoint/2010/main" val="211727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5</a:t>
            </a:fld>
            <a:endParaRPr lang="en-SG"/>
          </a:p>
        </p:txBody>
      </p:sp>
    </p:spTree>
    <p:extLst>
      <p:ext uri="{BB962C8B-B14F-4D97-AF65-F5344CB8AC3E}">
        <p14:creationId xmlns:p14="http://schemas.microsoft.com/office/powerpoint/2010/main" val="175107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18</a:t>
            </a:fld>
            <a:endParaRPr lang="en-SG"/>
          </a:p>
        </p:txBody>
      </p:sp>
    </p:spTree>
    <p:extLst>
      <p:ext uri="{BB962C8B-B14F-4D97-AF65-F5344CB8AC3E}">
        <p14:creationId xmlns:p14="http://schemas.microsoft.com/office/powerpoint/2010/main" val="296916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19</a:t>
            </a:fld>
            <a:endParaRPr lang="en-SG"/>
          </a:p>
        </p:txBody>
      </p:sp>
    </p:spTree>
    <p:extLst>
      <p:ext uri="{BB962C8B-B14F-4D97-AF65-F5344CB8AC3E}">
        <p14:creationId xmlns:p14="http://schemas.microsoft.com/office/powerpoint/2010/main" val="207847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20</a:t>
            </a:fld>
            <a:endParaRPr lang="en-SG"/>
          </a:p>
        </p:txBody>
      </p:sp>
    </p:spTree>
    <p:extLst>
      <p:ext uri="{BB962C8B-B14F-4D97-AF65-F5344CB8AC3E}">
        <p14:creationId xmlns:p14="http://schemas.microsoft.com/office/powerpoint/2010/main" val="278637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22</a:t>
            </a:fld>
            <a:endParaRPr lang="en-SG"/>
          </a:p>
        </p:txBody>
      </p:sp>
    </p:spTree>
    <p:extLst>
      <p:ext uri="{BB962C8B-B14F-4D97-AF65-F5344CB8AC3E}">
        <p14:creationId xmlns:p14="http://schemas.microsoft.com/office/powerpoint/2010/main" val="613956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23</a:t>
            </a:fld>
            <a:endParaRPr lang="en-SG"/>
          </a:p>
        </p:txBody>
      </p:sp>
    </p:spTree>
    <p:extLst>
      <p:ext uri="{BB962C8B-B14F-4D97-AF65-F5344CB8AC3E}">
        <p14:creationId xmlns:p14="http://schemas.microsoft.com/office/powerpoint/2010/main" val="2795920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27</a:t>
            </a:fld>
            <a:endParaRPr lang="en-SG"/>
          </a:p>
        </p:txBody>
      </p:sp>
    </p:spTree>
    <p:extLst>
      <p:ext uri="{BB962C8B-B14F-4D97-AF65-F5344CB8AC3E}">
        <p14:creationId xmlns:p14="http://schemas.microsoft.com/office/powerpoint/2010/main" val="2154266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28</a:t>
            </a:fld>
            <a:endParaRPr lang="en-SG"/>
          </a:p>
        </p:txBody>
      </p:sp>
    </p:spTree>
    <p:extLst>
      <p:ext uri="{BB962C8B-B14F-4D97-AF65-F5344CB8AC3E}">
        <p14:creationId xmlns:p14="http://schemas.microsoft.com/office/powerpoint/2010/main" val="1777601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30</a:t>
            </a:fld>
            <a:endParaRPr lang="en-SG"/>
          </a:p>
        </p:txBody>
      </p:sp>
    </p:spTree>
    <p:extLst>
      <p:ext uri="{BB962C8B-B14F-4D97-AF65-F5344CB8AC3E}">
        <p14:creationId xmlns:p14="http://schemas.microsoft.com/office/powerpoint/2010/main" val="229424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E5405-291E-B248-A4D2-BE33BD0A91AA}" type="slidenum">
              <a:rPr lang="en-SG" smtClean="0"/>
              <a:t>31</a:t>
            </a:fld>
            <a:endParaRPr lang="en-SG"/>
          </a:p>
        </p:txBody>
      </p:sp>
    </p:spTree>
    <p:extLst>
      <p:ext uri="{BB962C8B-B14F-4D97-AF65-F5344CB8AC3E}">
        <p14:creationId xmlns:p14="http://schemas.microsoft.com/office/powerpoint/2010/main" val="57101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32</a:t>
            </a:fld>
            <a:endParaRPr lang="en-SG"/>
          </a:p>
        </p:txBody>
      </p:sp>
    </p:spTree>
    <p:extLst>
      <p:ext uri="{BB962C8B-B14F-4D97-AF65-F5344CB8AC3E}">
        <p14:creationId xmlns:p14="http://schemas.microsoft.com/office/powerpoint/2010/main" val="155355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E5405-291E-B248-A4D2-BE33BD0A91AA}" type="slidenum">
              <a:rPr lang="en-US" smtClean="0"/>
              <a:t>8</a:t>
            </a:fld>
            <a:endParaRPr lang="en-US"/>
          </a:p>
        </p:txBody>
      </p:sp>
    </p:spTree>
    <p:extLst>
      <p:ext uri="{BB962C8B-B14F-4D97-AF65-F5344CB8AC3E}">
        <p14:creationId xmlns:p14="http://schemas.microsoft.com/office/powerpoint/2010/main" val="4085373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35</a:t>
            </a:fld>
            <a:endParaRPr lang="en-SG"/>
          </a:p>
        </p:txBody>
      </p:sp>
    </p:spTree>
    <p:extLst>
      <p:ext uri="{BB962C8B-B14F-4D97-AF65-F5344CB8AC3E}">
        <p14:creationId xmlns:p14="http://schemas.microsoft.com/office/powerpoint/2010/main" val="1405105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36</a:t>
            </a:fld>
            <a:endParaRPr lang="en-SG"/>
          </a:p>
        </p:txBody>
      </p:sp>
    </p:spTree>
    <p:extLst>
      <p:ext uri="{BB962C8B-B14F-4D97-AF65-F5344CB8AC3E}">
        <p14:creationId xmlns:p14="http://schemas.microsoft.com/office/powerpoint/2010/main" val="193844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37</a:t>
            </a:fld>
            <a:endParaRPr lang="en-SG"/>
          </a:p>
        </p:txBody>
      </p:sp>
    </p:spTree>
    <p:extLst>
      <p:ext uri="{BB962C8B-B14F-4D97-AF65-F5344CB8AC3E}">
        <p14:creationId xmlns:p14="http://schemas.microsoft.com/office/powerpoint/2010/main" val="3054377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阿修罗是梵文音译，汉译佛经中还译为阿须罗、阿索罗、阿苏罗、阿素落、阿须伦、阿须轮等。意译为非天、非同类、不端正、不酒神。它们是佛国六道众之一，天龙八部众神之一。说它是天神，却没有天神的善行，和鬼蜮有相似之处。说它是鬼蜮，可它具有神的威力神通。说它是人，虽有人的七情六欲，但又具有天神、鬼蜮的威力恶性。因此，它是一种非神、非鬼、非人，介于神、鬼、人之间的怪物 。</a:t>
            </a:r>
            <a:endParaRPr lang="en-SG" altLang="zh-CN"/>
          </a:p>
          <a:p>
            <a:endParaRPr lang="zh-CN" altLang="en-US"/>
          </a:p>
          <a:p>
            <a:r>
              <a:rPr lang="zh-CN" altLang="en-US"/>
              <a:t>阿修罗原是印度远古诸神之一，被视为恶神，属于凶猛好斗的鬼神，男的极丑女的极美，帝释天有美食而无美女，阿修罗有美女而无美食，双方相互嫉妒，因而经常与帝释天争斗不休。如同阿修罗的梵文翻译意指“非天”，所以阿修罗道又称非天界，能生活得有如天人般享福，但却没有天人的德性。</a:t>
            </a:r>
          </a:p>
          <a:p>
            <a:endParaRPr lang="en-US"/>
          </a:p>
        </p:txBody>
      </p:sp>
      <p:sp>
        <p:nvSpPr>
          <p:cNvPr id="4" name="Slide Number Placeholder 3"/>
          <p:cNvSpPr>
            <a:spLocks noGrp="1"/>
          </p:cNvSpPr>
          <p:nvPr>
            <p:ph type="sldNum" sz="quarter" idx="5"/>
          </p:nvPr>
        </p:nvSpPr>
        <p:spPr/>
        <p:txBody>
          <a:bodyPr/>
          <a:lstStyle/>
          <a:p>
            <a:fld id="{70CE5405-291E-B248-A4D2-BE33BD0A91AA}" type="slidenum">
              <a:t>38</a:t>
            </a:fld>
            <a:endParaRPr lang="en-US"/>
          </a:p>
        </p:txBody>
      </p:sp>
    </p:spTree>
    <p:extLst>
      <p:ext uri="{BB962C8B-B14F-4D97-AF65-F5344CB8AC3E}">
        <p14:creationId xmlns:p14="http://schemas.microsoft.com/office/powerpoint/2010/main" val="958458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39</a:t>
            </a:fld>
            <a:endParaRPr lang="en-SG"/>
          </a:p>
        </p:txBody>
      </p:sp>
    </p:spTree>
    <p:extLst>
      <p:ext uri="{BB962C8B-B14F-4D97-AF65-F5344CB8AC3E}">
        <p14:creationId xmlns:p14="http://schemas.microsoft.com/office/powerpoint/2010/main" val="1815482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t>41</a:t>
            </a:fld>
            <a:endParaRPr lang="en-US"/>
          </a:p>
        </p:txBody>
      </p:sp>
    </p:spTree>
    <p:extLst>
      <p:ext uri="{BB962C8B-B14F-4D97-AF65-F5344CB8AC3E}">
        <p14:creationId xmlns:p14="http://schemas.microsoft.com/office/powerpoint/2010/main" val="1877375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t>42</a:t>
            </a:fld>
            <a:endParaRPr lang="en-US"/>
          </a:p>
        </p:txBody>
      </p:sp>
    </p:spTree>
    <p:extLst>
      <p:ext uri="{BB962C8B-B14F-4D97-AF65-F5344CB8AC3E}">
        <p14:creationId xmlns:p14="http://schemas.microsoft.com/office/powerpoint/2010/main" val="268370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9</a:t>
            </a:fld>
            <a:endParaRPr lang="en-SG"/>
          </a:p>
        </p:txBody>
      </p:sp>
    </p:spTree>
    <p:extLst>
      <p:ext uri="{BB962C8B-B14F-4D97-AF65-F5344CB8AC3E}">
        <p14:creationId xmlns:p14="http://schemas.microsoft.com/office/powerpoint/2010/main" val="323881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11</a:t>
            </a:fld>
            <a:endParaRPr lang="en-SG"/>
          </a:p>
        </p:txBody>
      </p:sp>
    </p:spTree>
    <p:extLst>
      <p:ext uri="{BB962C8B-B14F-4D97-AF65-F5344CB8AC3E}">
        <p14:creationId xmlns:p14="http://schemas.microsoft.com/office/powerpoint/2010/main" val="114221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E5405-291E-B248-A4D2-BE33BD0A91AA}" type="slidenum">
              <a:rPr lang="en-SG" smtClean="0"/>
              <a:t>12</a:t>
            </a:fld>
            <a:endParaRPr lang="en-SG"/>
          </a:p>
        </p:txBody>
      </p:sp>
    </p:spTree>
    <p:extLst>
      <p:ext uri="{BB962C8B-B14F-4D97-AF65-F5344CB8AC3E}">
        <p14:creationId xmlns:p14="http://schemas.microsoft.com/office/powerpoint/2010/main" val="76704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E5405-291E-B248-A4D2-BE33BD0A91AA}" type="slidenum">
              <a:rPr lang="en-SG" smtClean="0"/>
              <a:t>13</a:t>
            </a:fld>
            <a:endParaRPr lang="en-SG"/>
          </a:p>
        </p:txBody>
      </p:sp>
    </p:spTree>
    <p:extLst>
      <p:ext uri="{BB962C8B-B14F-4D97-AF65-F5344CB8AC3E}">
        <p14:creationId xmlns:p14="http://schemas.microsoft.com/office/powerpoint/2010/main" val="375027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15</a:t>
            </a:fld>
            <a:endParaRPr lang="en-SG"/>
          </a:p>
        </p:txBody>
      </p:sp>
    </p:spTree>
    <p:extLst>
      <p:ext uri="{BB962C8B-B14F-4D97-AF65-F5344CB8AC3E}">
        <p14:creationId xmlns:p14="http://schemas.microsoft.com/office/powerpoint/2010/main" val="200854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16</a:t>
            </a:fld>
            <a:endParaRPr lang="en-SG"/>
          </a:p>
        </p:txBody>
      </p:sp>
    </p:spTree>
    <p:extLst>
      <p:ext uri="{BB962C8B-B14F-4D97-AF65-F5344CB8AC3E}">
        <p14:creationId xmlns:p14="http://schemas.microsoft.com/office/powerpoint/2010/main" val="44981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E5405-291E-B248-A4D2-BE33BD0A91AA}" type="slidenum">
              <a:rPr lang="en-SG"/>
              <a:t>17</a:t>
            </a:fld>
            <a:endParaRPr lang="en-SG"/>
          </a:p>
        </p:txBody>
      </p:sp>
    </p:spTree>
    <p:extLst>
      <p:ext uri="{BB962C8B-B14F-4D97-AF65-F5344CB8AC3E}">
        <p14:creationId xmlns:p14="http://schemas.microsoft.com/office/powerpoint/2010/main" val="3976399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9/3/25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9/3/25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9/3/25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9/3/25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9/3/25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9/3/25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9/3/25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9/3/25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9/3/25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ref.ly/logosres/framecvt?ref=Page.p+60&amp;off=1960&amp;ctx=itly+personalistic.%0a~Impersonal+facts+an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ef.ly/logosres/dctrknwgod?ref=Page.p+125&amp;off=189&amp;ctx=uppositions%0aEarlier+~we+defined+an+ultim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B039-61F8-A94A-B47A-B6191260CB8D}"/>
              </a:ext>
            </a:extLst>
          </p:cNvPr>
          <p:cNvSpPr>
            <a:spLocks noGrp="1"/>
          </p:cNvSpPr>
          <p:nvPr>
            <p:ph type="ctrTitle"/>
          </p:nvPr>
        </p:nvSpPr>
        <p:spPr/>
        <p:txBody>
          <a:bodyPr/>
          <a:lstStyle/>
          <a:p>
            <a:r>
              <a:rPr lang="ja-JP" altLang="en-US"/>
              <a:t>护教学</a:t>
            </a:r>
            <a:r>
              <a:rPr lang="zh-CN" altLang="en-US" dirty="0"/>
              <a:t> </a:t>
            </a:r>
            <a:r>
              <a:rPr lang="en-US" altLang="zh-CN"/>
              <a:t>04</a:t>
            </a:r>
            <a:endParaRPr lang="en-US" dirty="0"/>
          </a:p>
        </p:txBody>
      </p:sp>
      <p:sp>
        <p:nvSpPr>
          <p:cNvPr id="3" name="Subtitle 2">
            <a:extLst>
              <a:ext uri="{FF2B5EF4-FFF2-40B4-BE49-F238E27FC236}">
                <a16:creationId xmlns:a16="http://schemas.microsoft.com/office/drawing/2014/main" id="{C9A53218-CFEA-324F-AB5D-AF51399E0476}"/>
              </a:ext>
            </a:extLst>
          </p:cNvPr>
          <p:cNvSpPr>
            <a:spLocks noGrp="1"/>
          </p:cNvSpPr>
          <p:nvPr>
            <p:ph type="subTitle" idx="1"/>
          </p:nvPr>
        </p:nvSpPr>
        <p:spPr/>
        <p:txBody>
          <a:bodyPr/>
          <a:lstStyle/>
          <a:p>
            <a:r>
              <a:rPr lang="en-US" dirty="0"/>
              <a:t>apologetics</a:t>
            </a:r>
          </a:p>
        </p:txBody>
      </p:sp>
    </p:spTree>
    <p:extLst>
      <p:ext uri="{BB962C8B-B14F-4D97-AF65-F5344CB8AC3E}">
        <p14:creationId xmlns:p14="http://schemas.microsoft.com/office/powerpoint/2010/main" val="55614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C5C3-FB7E-2142-869D-800A07B7D810}"/>
              </a:ext>
            </a:extLst>
          </p:cNvPr>
          <p:cNvSpPr>
            <a:spLocks noGrp="1"/>
          </p:cNvSpPr>
          <p:nvPr>
            <p:ph type="title"/>
          </p:nvPr>
        </p:nvSpPr>
        <p:spPr>
          <a:xfrm>
            <a:off x="1154954" y="973668"/>
            <a:ext cx="10220802" cy="706964"/>
          </a:xfrm>
        </p:spPr>
        <p:txBody>
          <a:bodyPr/>
          <a:lstStyle/>
          <a:p>
            <a:r>
              <a:rPr lang="ja-JP" altLang="en-US"/>
              <a:t>中立立场</a:t>
            </a:r>
            <a:r>
              <a:rPr lang="zh-CN" altLang="en-US" dirty="0"/>
              <a:t> </a:t>
            </a:r>
            <a:r>
              <a:rPr lang="en-US" altLang="zh-CN" dirty="0"/>
              <a:t>neutral ground</a:t>
            </a:r>
            <a:r>
              <a:rPr lang="zh-CN" altLang="en-US" dirty="0"/>
              <a:t> </a:t>
            </a:r>
            <a:r>
              <a:rPr lang="en-US" altLang="zh-CN" dirty="0"/>
              <a:t>/</a:t>
            </a:r>
            <a:r>
              <a:rPr lang="zh-CN" altLang="en-US" dirty="0"/>
              <a:t> </a:t>
            </a:r>
            <a:br>
              <a:rPr lang="en-SG" altLang="zh-CN" dirty="0"/>
            </a:br>
            <a:r>
              <a:rPr lang="zh-CN" altLang="en-US" dirty="0"/>
              <a:t>共同点</a:t>
            </a:r>
            <a:r>
              <a:rPr lang="en-US" altLang="zh-CN" dirty="0"/>
              <a:t>common ground </a:t>
            </a:r>
            <a:endParaRPr lang="en-US" dirty="0"/>
          </a:p>
        </p:txBody>
      </p:sp>
      <p:sp>
        <p:nvSpPr>
          <p:cNvPr id="3" name="Content Placeholder 2">
            <a:extLst>
              <a:ext uri="{FF2B5EF4-FFF2-40B4-BE49-F238E27FC236}">
                <a16:creationId xmlns:a16="http://schemas.microsoft.com/office/drawing/2014/main" id="{C872AD55-C03D-4542-A208-BAB8C88E3403}"/>
              </a:ext>
            </a:extLst>
          </p:cNvPr>
          <p:cNvSpPr>
            <a:spLocks noGrp="1"/>
          </p:cNvSpPr>
          <p:nvPr>
            <p:ph idx="1"/>
          </p:nvPr>
        </p:nvSpPr>
        <p:spPr>
          <a:xfrm>
            <a:off x="238539" y="2543865"/>
            <a:ext cx="11668539" cy="3707848"/>
          </a:xfrm>
        </p:spPr>
        <p:txBody>
          <a:bodyPr>
            <a:normAutofit/>
          </a:bodyPr>
          <a:lstStyle/>
          <a:p>
            <a:r>
              <a:rPr lang="ja-JP" altLang="en-US" sz="2800"/>
              <a:t>非基督徒会反对并提出</a:t>
            </a:r>
            <a:r>
              <a:rPr lang="zh-CN" altLang="en-US" sz="2800" dirty="0"/>
              <a:t>，</a:t>
            </a:r>
            <a:r>
              <a:rPr lang="ja-JP" altLang="en-US" sz="2800"/>
              <a:t>人必须中立的来审核</a:t>
            </a:r>
            <a:r>
              <a:rPr lang="zh-CN" altLang="en-US" sz="2800" dirty="0"/>
              <a:t>，</a:t>
            </a:r>
            <a:r>
              <a:rPr lang="ja-JP" altLang="en-US" sz="2800"/>
              <a:t>而不是带有宗教偏见</a:t>
            </a:r>
            <a:endParaRPr lang="en-SG" altLang="ja-JP" sz="2800" dirty="0"/>
          </a:p>
          <a:p>
            <a:endParaRPr lang="en-SG" altLang="ja-JP" sz="2800" dirty="0"/>
          </a:p>
          <a:p>
            <a:r>
              <a:rPr lang="ja-JP" altLang="en-US" sz="2800"/>
              <a:t>没有所谓的中立立场来审核</a:t>
            </a:r>
            <a:endParaRPr lang="en-SG" altLang="ja-JP" sz="2800" dirty="0"/>
          </a:p>
          <a:p>
            <a:r>
              <a:rPr lang="ja-JP" altLang="en-US" sz="2800"/>
              <a:t>当一个人要求中立立场来审核时</a:t>
            </a:r>
            <a:r>
              <a:rPr lang="zh-CN" altLang="en-US" sz="2800" dirty="0"/>
              <a:t>，</a:t>
            </a:r>
            <a:r>
              <a:rPr lang="ja-JP" altLang="en-US" sz="2800"/>
              <a:t>那本身已经是一种偏见</a:t>
            </a:r>
            <a:r>
              <a:rPr lang="zh-CN" altLang="en-US" sz="2800" dirty="0"/>
              <a:t>。</a:t>
            </a:r>
            <a:r>
              <a:rPr lang="ja-JP" altLang="en-US" sz="2800"/>
              <a:t>因为</a:t>
            </a:r>
            <a:r>
              <a:rPr lang="zh-CN" altLang="en-US" sz="2800" dirty="0"/>
              <a:t>“</a:t>
            </a:r>
            <a:r>
              <a:rPr lang="ja-JP" altLang="en-US" sz="2800"/>
              <a:t>要求中立立场</a:t>
            </a:r>
            <a:r>
              <a:rPr lang="zh-CN" altLang="en-US" sz="2800" dirty="0"/>
              <a:t>”</a:t>
            </a:r>
            <a:r>
              <a:rPr lang="ja-JP" altLang="en-US" sz="2800"/>
              <a:t>本身已经是一种立场与偏见</a:t>
            </a:r>
            <a:r>
              <a:rPr lang="zh-CN" altLang="en-US" sz="2800" dirty="0"/>
              <a:t>。</a:t>
            </a:r>
            <a:endParaRPr lang="en-SG" altLang="zh-CN" sz="2800" dirty="0"/>
          </a:p>
          <a:p>
            <a:r>
              <a:rPr lang="ja-JP" altLang="en-US" sz="2800"/>
              <a:t>要求中立立场来审核上帝时</a:t>
            </a:r>
            <a:r>
              <a:rPr lang="zh-CN" altLang="en-US" sz="2800" dirty="0"/>
              <a:t>，</a:t>
            </a:r>
            <a:r>
              <a:rPr lang="ja-JP" altLang="en-US" sz="2800"/>
              <a:t>本身已经是使用人的自主理性的立场与偏见来审核上帝</a:t>
            </a:r>
            <a:endParaRPr lang="en-SG" altLang="ja-JP" sz="2800" dirty="0"/>
          </a:p>
          <a:p>
            <a:endParaRPr lang="en-SG" altLang="ja-JP" sz="2800" dirty="0"/>
          </a:p>
          <a:p>
            <a:endParaRPr lang="ja-JP" altLang="en-US" sz="2800"/>
          </a:p>
          <a:p>
            <a:endParaRPr lang="en-US" sz="2800" dirty="0"/>
          </a:p>
          <a:p>
            <a:endParaRPr lang="en-US" dirty="0"/>
          </a:p>
        </p:txBody>
      </p:sp>
    </p:spTree>
    <p:extLst>
      <p:ext uri="{BB962C8B-B14F-4D97-AF65-F5344CB8AC3E}">
        <p14:creationId xmlns:p14="http://schemas.microsoft.com/office/powerpoint/2010/main" val="250906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17"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A825C5C3-FB7E-2142-869D-800A07B7D810}"/>
              </a:ext>
            </a:extLst>
          </p:cNvPr>
          <p:cNvSpPr>
            <a:spLocks noGrp="1"/>
          </p:cNvSpPr>
          <p:nvPr>
            <p:ph type="title"/>
          </p:nvPr>
        </p:nvSpPr>
        <p:spPr>
          <a:xfrm>
            <a:off x="842490" y="909246"/>
            <a:ext cx="3616317" cy="1020232"/>
          </a:xfrm>
        </p:spPr>
        <p:txBody>
          <a:bodyPr vert="horz" lIns="91440" tIns="45720" rIns="91440" bIns="45720" rtlCol="0" anchor="ctr">
            <a:normAutofit fontScale="90000"/>
          </a:bodyPr>
          <a:lstStyle/>
          <a:p>
            <a:pPr>
              <a:lnSpc>
                <a:spcPct val="90000"/>
              </a:lnSpc>
            </a:pPr>
            <a:r>
              <a:rPr lang="ja-JP" altLang="en-US">
                <a:solidFill>
                  <a:schemeClr val="tx1"/>
                </a:solidFill>
                <a:latin typeface="Heiti TC Medium" pitchFamily="2" charset="-128"/>
                <a:ea typeface="Heiti TC Medium" pitchFamily="2" charset="-128"/>
              </a:rPr>
              <a:t>护教学能否</a:t>
            </a:r>
            <a:r>
              <a:rPr lang="zh-CN" altLang="en-US" dirty="0">
                <a:solidFill>
                  <a:schemeClr val="tx1"/>
                </a:solidFill>
                <a:latin typeface="Heiti TC Medium" pitchFamily="2" charset="-128"/>
                <a:ea typeface="Heiti TC Medium" pitchFamily="2" charset="-128"/>
              </a:rPr>
              <a:t>妥协 以人的自主理性 为</a:t>
            </a:r>
            <a:endParaRPr lang="en-US" sz="3300" dirty="0">
              <a:solidFill>
                <a:schemeClr val="tx1"/>
              </a:solidFill>
              <a:latin typeface="Hei" pitchFamily="2" charset="-122"/>
              <a:ea typeface="Hei" pitchFamily="2" charset="-122"/>
            </a:endParaRPr>
          </a:p>
        </p:txBody>
      </p:sp>
      <p:pic>
        <p:nvPicPr>
          <p:cNvPr id="8" name="Picture 7">
            <a:extLst>
              <a:ext uri="{FF2B5EF4-FFF2-40B4-BE49-F238E27FC236}">
                <a16:creationId xmlns:a16="http://schemas.microsoft.com/office/drawing/2014/main" id="{0072A404-7A16-4444-A292-DCD4A1D4AF1A}"/>
              </a:ext>
            </a:extLst>
          </p:cNvPr>
          <p:cNvPicPr>
            <a:picLocks noChangeAspect="1"/>
          </p:cNvPicPr>
          <p:nvPr/>
        </p:nvPicPr>
        <p:blipFill rotWithShape="1">
          <a:blip r:embed="rId3"/>
          <a:srcRect l="17321" r="14509"/>
          <a:stretch/>
        </p:blipFill>
        <p:spPr>
          <a:xfrm>
            <a:off x="5194607" y="803751"/>
            <a:ext cx="6391533" cy="5250498"/>
          </a:xfrm>
          <a:prstGeom prst="rect">
            <a:avLst/>
          </a:prstGeom>
        </p:spPr>
      </p:pic>
      <p:sp>
        <p:nvSpPr>
          <p:cNvPr id="19" name="Rectangle 18">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8FCD9F93-DB69-1D4E-B58B-386A37EA31A0}"/>
              </a:ext>
            </a:extLst>
          </p:cNvPr>
          <p:cNvSpPr txBox="1">
            <a:spLocks/>
          </p:cNvSpPr>
          <p:nvPr/>
        </p:nvSpPr>
        <p:spPr bwMode="gray">
          <a:xfrm>
            <a:off x="1154955" y="2120900"/>
            <a:ext cx="3133726" cy="3898900"/>
          </a:xfrm>
          <a:prstGeom prst="rect">
            <a:avLst/>
          </a:prstGeom>
        </p:spPr>
        <p:txBody>
          <a:bodyPr vert="horz" lIns="91440" tIns="45720" rIns="91440" bIns="45720" rtlCol="0">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br>
              <a:rPr lang="en-US" altLang="ja-JP" sz="2800" dirty="0">
                <a:solidFill>
                  <a:schemeClr val="tx1"/>
                </a:solidFill>
                <a:latin typeface="Heiti TC Medium" pitchFamily="2" charset="-128"/>
                <a:ea typeface="Heiti TC Medium" pitchFamily="2" charset="-128"/>
                <a:cs typeface="+mn-cs"/>
              </a:rPr>
            </a:br>
            <a:endParaRPr lang="en-US" altLang="zh-CN" sz="2800" dirty="0">
              <a:solidFill>
                <a:schemeClr val="tx1"/>
              </a:solidFill>
              <a:latin typeface="Heiti TC Medium" pitchFamily="2" charset="-128"/>
              <a:ea typeface="Heiti TC Medium" pitchFamily="2" charset="-128"/>
              <a:cs typeface="+mn-cs"/>
            </a:endParaRPr>
          </a:p>
          <a:p>
            <a:pPr>
              <a:lnSpc>
                <a:spcPct val="90000"/>
              </a:lnSpc>
              <a:spcBef>
                <a:spcPts val="1000"/>
              </a:spcBef>
              <a:buClr>
                <a:schemeClr val="accent1"/>
              </a:buClr>
              <a:buSzPct val="80000"/>
              <a:buFont typeface="Wingdings 3" charset="2"/>
              <a:buChar char=""/>
            </a:pPr>
            <a:r>
              <a:rPr lang="ja-JP" altLang="en-US" sz="4400">
                <a:solidFill>
                  <a:schemeClr val="tx1"/>
                </a:solidFill>
                <a:latin typeface="Heiti TC Medium" pitchFamily="2" charset="-128"/>
                <a:ea typeface="Heiti TC Medium" pitchFamily="2" charset="-128"/>
              </a:rPr>
              <a:t>中立立场</a:t>
            </a:r>
            <a:r>
              <a:rPr lang="en-US" altLang="zh-CN" sz="2800" dirty="0">
                <a:solidFill>
                  <a:schemeClr val="tx1"/>
                </a:solidFill>
                <a:latin typeface="Heiti TC Medium" pitchFamily="2" charset="-128"/>
                <a:ea typeface="Heiti TC Medium" pitchFamily="2" charset="-128"/>
                <a:cs typeface="+mn-cs"/>
              </a:rPr>
              <a:t>neutral ground </a:t>
            </a:r>
          </a:p>
          <a:p>
            <a:pPr>
              <a:lnSpc>
                <a:spcPct val="90000"/>
              </a:lnSpc>
              <a:spcBef>
                <a:spcPts val="1000"/>
              </a:spcBef>
              <a:buClr>
                <a:schemeClr val="accent1"/>
              </a:buClr>
              <a:buSzPct val="80000"/>
              <a:buFont typeface="Wingdings 3" charset="2"/>
              <a:buChar char=""/>
            </a:pPr>
            <a:endParaRPr lang="en-US" altLang="zh-CN" sz="2800" dirty="0">
              <a:solidFill>
                <a:schemeClr val="tx1"/>
              </a:solidFill>
              <a:latin typeface="Heiti TC Medium" pitchFamily="2" charset="-128"/>
              <a:ea typeface="Heiti TC Medium" pitchFamily="2" charset="-128"/>
              <a:cs typeface="+mn-cs"/>
            </a:endParaRPr>
          </a:p>
          <a:p>
            <a:pPr>
              <a:lnSpc>
                <a:spcPct val="90000"/>
              </a:lnSpc>
              <a:spcBef>
                <a:spcPts val="1000"/>
              </a:spcBef>
              <a:buClr>
                <a:schemeClr val="accent1"/>
              </a:buClr>
              <a:buSzPct val="80000"/>
              <a:buFont typeface="Wingdings 3" charset="2"/>
              <a:buChar char=""/>
            </a:pPr>
            <a:r>
              <a:rPr lang="zh-CN" altLang="en-US" sz="4400" dirty="0">
                <a:solidFill>
                  <a:schemeClr val="tx1"/>
                </a:solidFill>
                <a:latin typeface="Heiti TC Medium" pitchFamily="2" charset="-128"/>
                <a:ea typeface="Heiti TC Medium" pitchFamily="2" charset="-128"/>
                <a:cs typeface="+mn-cs"/>
              </a:rPr>
              <a:t>共同点</a:t>
            </a:r>
            <a:r>
              <a:rPr lang="en-US" altLang="zh-CN" sz="2800" dirty="0">
                <a:solidFill>
                  <a:schemeClr val="tx1"/>
                </a:solidFill>
                <a:latin typeface="Heiti TC Medium" pitchFamily="2" charset="-128"/>
                <a:ea typeface="Heiti TC Medium" pitchFamily="2" charset="-128"/>
                <a:cs typeface="+mn-cs"/>
              </a:rPr>
              <a:t>common ground </a:t>
            </a:r>
            <a:endParaRPr lang="en-US" sz="2800" dirty="0">
              <a:solidFill>
                <a:schemeClr val="tx1"/>
              </a:solidFill>
              <a:latin typeface="Heiti TC Medium" pitchFamily="2" charset="-128"/>
              <a:ea typeface="Heiti TC Medium" pitchFamily="2" charset="-128"/>
              <a:cs typeface="+mn-cs"/>
            </a:endParaRPr>
          </a:p>
        </p:txBody>
      </p:sp>
      <p:sp>
        <p:nvSpPr>
          <p:cNvPr id="25"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Tree>
    <p:extLst>
      <p:ext uri="{BB962C8B-B14F-4D97-AF65-F5344CB8AC3E}">
        <p14:creationId xmlns:p14="http://schemas.microsoft.com/office/powerpoint/2010/main" val="9139558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C250-748F-EF4D-99EE-6FE72356EE29}"/>
              </a:ext>
            </a:extLst>
          </p:cNvPr>
          <p:cNvSpPr>
            <a:spLocks noGrp="1"/>
          </p:cNvSpPr>
          <p:nvPr>
            <p:ph type="title"/>
          </p:nvPr>
        </p:nvSpPr>
        <p:spPr/>
        <p:txBody>
          <a:bodyPr/>
          <a:lstStyle/>
          <a:p>
            <a:r>
              <a:rPr lang="ja-JP" altLang="en-US"/>
              <a:t>原初事实</a:t>
            </a:r>
            <a:r>
              <a:rPr lang="zh-CN" altLang="en-US" dirty="0"/>
              <a:t> </a:t>
            </a:r>
            <a:r>
              <a:rPr lang="en-SG" altLang="zh-CN" dirty="0"/>
              <a:t>brute facts</a:t>
            </a:r>
            <a:endParaRPr lang="en-US" dirty="0"/>
          </a:p>
        </p:txBody>
      </p:sp>
      <p:sp>
        <p:nvSpPr>
          <p:cNvPr id="3" name="Content Placeholder 2">
            <a:extLst>
              <a:ext uri="{FF2B5EF4-FFF2-40B4-BE49-F238E27FC236}">
                <a16:creationId xmlns:a16="http://schemas.microsoft.com/office/drawing/2014/main" id="{BAF6E1D5-D51E-F64F-AEC8-4D8B70D96E42}"/>
              </a:ext>
            </a:extLst>
          </p:cNvPr>
          <p:cNvSpPr>
            <a:spLocks noGrp="1"/>
          </p:cNvSpPr>
          <p:nvPr>
            <p:ph idx="1"/>
          </p:nvPr>
        </p:nvSpPr>
        <p:spPr>
          <a:xfrm>
            <a:off x="367748" y="2394779"/>
            <a:ext cx="11019831" cy="4025900"/>
          </a:xfrm>
        </p:spPr>
        <p:txBody>
          <a:bodyPr>
            <a:normAutofit/>
          </a:bodyPr>
          <a:lstStyle/>
          <a:p>
            <a:pPr>
              <a:lnSpc>
                <a:spcPct val="150000"/>
              </a:lnSpc>
            </a:pPr>
            <a:r>
              <a:rPr lang="ja-JP" altLang="en-US" sz="2400">
                <a:latin typeface="Heiti TC Medium" pitchFamily="2" charset="-128"/>
                <a:ea typeface="Heiti TC Medium" pitchFamily="2" charset="-128"/>
              </a:rPr>
              <a:t>世界的中事实 </a:t>
            </a:r>
            <a:r>
              <a:rPr lang="en-US" sz="2400" dirty="0">
                <a:latin typeface="Heiti TC Medium" pitchFamily="2" charset="-128"/>
                <a:ea typeface="Heiti TC Medium" pitchFamily="2" charset="-128"/>
              </a:rPr>
              <a:t>facts</a:t>
            </a:r>
            <a:r>
              <a:rPr lang="ja-JP" altLang="en-US" sz="2400">
                <a:latin typeface="Heiti TC Medium" pitchFamily="2" charset="-128"/>
                <a:ea typeface="Heiti TC Medium" pitchFamily="2" charset="-128"/>
              </a:rPr>
              <a:t>不是由一些</a:t>
            </a:r>
            <a:r>
              <a:rPr lang="zh-CN" altLang="en-US" sz="2400" dirty="0">
                <a:latin typeface="Heiti TC Medium" pitchFamily="2" charset="-128"/>
                <a:ea typeface="Heiti TC Medium" pitchFamily="2" charset="-128"/>
              </a:rPr>
              <a:t> </a:t>
            </a:r>
            <a:r>
              <a:rPr lang="en-US" sz="2400" dirty="0">
                <a:latin typeface="Heiti TC Medium" pitchFamily="2" charset="-128"/>
                <a:ea typeface="Heiti TC Medium" pitchFamily="2" charset="-128"/>
              </a:rPr>
              <a:t>raw data</a:t>
            </a:r>
            <a:r>
              <a:rPr lang="zh-CN" altLang="en-US" sz="2400" dirty="0">
                <a:latin typeface="Heiti TC Medium" pitchFamily="2" charset="-128"/>
                <a:ea typeface="Heiti TC Medium" pitchFamily="2" charset="-128"/>
              </a:rPr>
              <a:t> </a:t>
            </a:r>
            <a:r>
              <a:rPr lang="ja-JP" altLang="en-US" sz="2400">
                <a:latin typeface="Heiti TC Medium" pitchFamily="2" charset="-128"/>
                <a:ea typeface="Heiti TC Medium" pitchFamily="2" charset="-128"/>
              </a:rPr>
              <a:t>未经过诠释处理的数据，或</a:t>
            </a:r>
            <a:r>
              <a:rPr lang="en-US" sz="2400" dirty="0">
                <a:latin typeface="Heiti TC Medium" pitchFamily="2" charset="-128"/>
                <a:ea typeface="Heiti TC Medium" pitchFamily="2" charset="-128"/>
              </a:rPr>
              <a:t>Brute facts </a:t>
            </a:r>
            <a:r>
              <a:rPr lang="ja-JP" altLang="en-US" sz="2400">
                <a:latin typeface="Heiti TC Medium" pitchFamily="2" charset="-128"/>
                <a:ea typeface="Heiti TC Medium" pitchFamily="2" charset="-128"/>
              </a:rPr>
              <a:t>原生事实 </a:t>
            </a:r>
            <a:r>
              <a:rPr lang="en-US" altLang="ja-JP" sz="2400" dirty="0">
                <a:latin typeface="Heiti TC Medium" pitchFamily="2" charset="-128"/>
                <a:ea typeface="Heiti TC Medium" pitchFamily="2" charset="-128"/>
              </a:rPr>
              <a:t>,</a:t>
            </a:r>
            <a:r>
              <a:rPr lang="zh-CN" altLang="en-US" sz="2400" dirty="0">
                <a:latin typeface="Heiti TC Medium" pitchFamily="2" charset="-128"/>
                <a:ea typeface="Heiti TC Medium" pitchFamily="2" charset="-128"/>
              </a:rPr>
              <a:t> 是</a:t>
            </a:r>
            <a:r>
              <a:rPr lang="ja-JP" altLang="en-US" sz="2400">
                <a:latin typeface="Heiti TC Medium" pitchFamily="2" charset="-128"/>
                <a:ea typeface="Heiti TC Medium" pitchFamily="2" charset="-128"/>
              </a:rPr>
              <a:t>等待着人去解释的。世上所有的一切事是上帝预先解释并定义了的事实。 </a:t>
            </a:r>
            <a:r>
              <a:rPr lang="en-US" sz="2400" dirty="0">
                <a:highlight>
                  <a:srgbClr val="FFFF00"/>
                </a:highlight>
                <a:latin typeface="Heiti TC Medium" pitchFamily="2" charset="-128"/>
                <a:ea typeface="Heiti TC Medium" pitchFamily="2" charset="-128"/>
              </a:rPr>
              <a:t>All facts are pre</a:t>
            </a:r>
            <a:r>
              <a:rPr lang="en-US" altLang="zh-CN" sz="2400" dirty="0">
                <a:highlight>
                  <a:srgbClr val="FFFF00"/>
                </a:highlight>
                <a:latin typeface="Heiti TC Medium" pitchFamily="2" charset="-128"/>
                <a:ea typeface="Heiti TC Medium" pitchFamily="2" charset="-128"/>
              </a:rPr>
              <a:t>-</a:t>
            </a:r>
            <a:r>
              <a:rPr lang="en-US" sz="2400" dirty="0">
                <a:highlight>
                  <a:srgbClr val="FFFF00"/>
                </a:highlight>
                <a:latin typeface="Heiti TC Medium" pitchFamily="2" charset="-128"/>
                <a:ea typeface="Heiti TC Medium" pitchFamily="2" charset="-128"/>
              </a:rPr>
              <a:t>interpreted by God </a:t>
            </a:r>
            <a:r>
              <a:rPr lang="en-US" sz="2400" dirty="0">
                <a:latin typeface="Heiti TC Medium" pitchFamily="2" charset="-128"/>
                <a:ea typeface="Heiti TC Medium" pitchFamily="2" charset="-128"/>
              </a:rPr>
              <a:t>。 Van </a:t>
            </a:r>
            <a:r>
              <a:rPr lang="en-US" sz="2400" dirty="0" err="1">
                <a:latin typeface="Heiti TC Medium" pitchFamily="2" charset="-128"/>
                <a:ea typeface="Heiti TC Medium" pitchFamily="2" charset="-128"/>
              </a:rPr>
              <a:t>Til</a:t>
            </a:r>
            <a:r>
              <a:rPr lang="en-US" sz="2400" dirty="0">
                <a:latin typeface="Heiti TC Medium" pitchFamily="2" charset="-128"/>
                <a:ea typeface="Heiti TC Medium" pitchFamily="2" charset="-128"/>
              </a:rPr>
              <a:t> </a:t>
            </a:r>
            <a:r>
              <a:rPr lang="ja-JP" altLang="en-US" sz="2400">
                <a:latin typeface="Heiti TC Medium" pitchFamily="2" charset="-128"/>
                <a:ea typeface="Heiti TC Medium" pitchFamily="2" charset="-128"/>
              </a:rPr>
              <a:t>提出我们应当 </a:t>
            </a:r>
            <a:r>
              <a:rPr lang="en-US" sz="2400" dirty="0">
                <a:highlight>
                  <a:srgbClr val="00FF00"/>
                </a:highlight>
                <a:latin typeface="Heiti TC Medium" pitchFamily="2" charset="-128"/>
                <a:ea typeface="Heiti TC Medium" pitchFamily="2" charset="-128"/>
              </a:rPr>
              <a:t>interpret after </a:t>
            </a:r>
            <a:r>
              <a:rPr lang="en-US" sz="2400" dirty="0">
                <a:highlight>
                  <a:srgbClr val="00FF00"/>
                </a:highlight>
                <a:latin typeface="Arial" panose="020B0604020202020204" pitchFamily="34" charset="0"/>
                <a:ea typeface="Heiti TC Medium" pitchFamily="2" charset="-128"/>
                <a:cs typeface="Arial" panose="020B0604020202020204" pitchFamily="34" charset="0"/>
              </a:rPr>
              <a:t>God‘s</a:t>
            </a:r>
            <a:r>
              <a:rPr lang="en-US" sz="2400" dirty="0">
                <a:highlight>
                  <a:srgbClr val="00FF00"/>
                </a:highlight>
                <a:latin typeface="Heiti TC Medium" pitchFamily="2" charset="-128"/>
                <a:ea typeface="Heiti TC Medium" pitchFamily="2" charset="-128"/>
              </a:rPr>
              <a:t> interpretation </a:t>
            </a:r>
            <a:r>
              <a:rPr lang="ja-JP" altLang="en-US" sz="2400">
                <a:latin typeface="Heiti TC Medium" pitchFamily="2" charset="-128"/>
                <a:ea typeface="Heiti TC Medium" pitchFamily="2" charset="-128"/>
              </a:rPr>
              <a:t>按着主的诠释去解释神的世界。我们对一切的认识都是在神的护理中的（掌管 </a:t>
            </a:r>
            <a:r>
              <a:rPr lang="en-US" sz="2400" dirty="0">
                <a:latin typeface="Heiti TC Medium" pitchFamily="2" charset="-128"/>
                <a:ea typeface="Heiti TC Medium" pitchFamily="2" charset="-128"/>
              </a:rPr>
              <a:t>control ， </a:t>
            </a:r>
            <a:r>
              <a:rPr lang="ja-JP" altLang="en-US" sz="2400">
                <a:latin typeface="Heiti TC Medium" pitchFamily="2" charset="-128"/>
                <a:ea typeface="Heiti TC Medium" pitchFamily="2" charset="-128"/>
              </a:rPr>
              <a:t>权柄 </a:t>
            </a:r>
            <a:r>
              <a:rPr lang="en-US" sz="2400" dirty="0">
                <a:latin typeface="Heiti TC Medium" pitchFamily="2" charset="-128"/>
                <a:ea typeface="Heiti TC Medium" pitchFamily="2" charset="-128"/>
              </a:rPr>
              <a:t>authority，</a:t>
            </a:r>
            <a:r>
              <a:rPr lang="ja-JP" altLang="en-US" sz="2400">
                <a:latin typeface="Heiti TC Medium" pitchFamily="2" charset="-128"/>
                <a:ea typeface="Heiti TC Medium" pitchFamily="2" charset="-128"/>
              </a:rPr>
              <a:t>同在 </a:t>
            </a:r>
            <a:r>
              <a:rPr lang="en-US" sz="2400" dirty="0">
                <a:latin typeface="Heiti TC Medium" pitchFamily="2" charset="-128"/>
                <a:ea typeface="Heiti TC Medium" pitchFamily="2" charset="-128"/>
              </a:rPr>
              <a:t>presence）。</a:t>
            </a:r>
            <a:r>
              <a:rPr lang="ja-JP" altLang="en-US" sz="2400">
                <a:latin typeface="Heiti TC Medium" pitchFamily="2" charset="-128"/>
                <a:ea typeface="Heiti TC Medium" pitchFamily="2" charset="-128"/>
              </a:rPr>
              <a:t>神赐我们（理性、情感、意志）、并且五官 （眼睛、鼻子等等）为要使我们认识祂与祂所造的世界。</a:t>
            </a:r>
          </a:p>
          <a:p>
            <a:endParaRPr lang="en-US" dirty="0"/>
          </a:p>
        </p:txBody>
      </p:sp>
    </p:spTree>
    <p:extLst>
      <p:ext uri="{BB962C8B-B14F-4D97-AF65-F5344CB8AC3E}">
        <p14:creationId xmlns:p14="http://schemas.microsoft.com/office/powerpoint/2010/main" val="173063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348C-6B25-F144-9E62-88C264646632}"/>
              </a:ext>
            </a:extLst>
          </p:cNvPr>
          <p:cNvSpPr>
            <a:spLocks noGrp="1"/>
          </p:cNvSpPr>
          <p:nvPr>
            <p:ph type="title"/>
          </p:nvPr>
        </p:nvSpPr>
        <p:spPr>
          <a:xfrm>
            <a:off x="916415" y="755007"/>
            <a:ext cx="9430388" cy="706964"/>
          </a:xfrm>
        </p:spPr>
        <p:txBody>
          <a:bodyPr/>
          <a:lstStyle/>
          <a:p>
            <a:r>
              <a:rPr lang="zh-CN" altLang="en-US" dirty="0"/>
              <a:t>非位格是无智慧的，因此无法成为终极的根基。</a:t>
            </a:r>
            <a:endParaRPr lang="en-US" dirty="0"/>
          </a:p>
        </p:txBody>
      </p:sp>
      <p:sp>
        <p:nvSpPr>
          <p:cNvPr id="3" name="Content Placeholder 2">
            <a:extLst>
              <a:ext uri="{FF2B5EF4-FFF2-40B4-BE49-F238E27FC236}">
                <a16:creationId xmlns:a16="http://schemas.microsoft.com/office/drawing/2014/main" id="{493C3F8D-0E2E-B24D-B05A-AEEF4A5BDE3C}"/>
              </a:ext>
            </a:extLst>
          </p:cNvPr>
          <p:cNvSpPr>
            <a:spLocks noGrp="1"/>
          </p:cNvSpPr>
          <p:nvPr>
            <p:ph idx="1"/>
          </p:nvPr>
        </p:nvSpPr>
        <p:spPr>
          <a:xfrm>
            <a:off x="0" y="2239506"/>
            <a:ext cx="12192000" cy="4618494"/>
          </a:xfrm>
        </p:spPr>
        <p:txBody>
          <a:bodyPr>
            <a:normAutofit fontScale="85000" lnSpcReduction="20000"/>
          </a:bodyPr>
          <a:lstStyle/>
          <a:p>
            <a:pPr marL="0" indent="0">
              <a:lnSpc>
                <a:spcPct val="150000"/>
              </a:lnSpc>
              <a:spcBef>
                <a:spcPts val="0"/>
              </a:spcBef>
              <a:buNone/>
            </a:pPr>
            <a:r>
              <a:rPr lang="zh-CN" altLang="en-US" sz="3800" b="1" dirty="0">
                <a:highlight>
                  <a:srgbClr val="00FF00"/>
                </a:highlight>
              </a:rPr>
              <a:t>非位格的事实和定律都不可能是终极性的</a:t>
            </a:r>
            <a:r>
              <a:rPr lang="zh-CN" altLang="en-US" sz="3800" b="1" dirty="0"/>
              <a:t>。正因为它们是非位格（无理性），所以它们无法印证 理性、道德价值观、宇宙的因果秩序 或逻辑的普遍适用性。 </a:t>
            </a:r>
            <a:endParaRPr lang="en-SG" altLang="zh-CN" sz="3800" b="1" dirty="0"/>
          </a:p>
          <a:p>
            <a:pPr marL="0" indent="0">
              <a:lnSpc>
                <a:spcPct val="150000"/>
              </a:lnSpc>
              <a:spcBef>
                <a:spcPts val="0"/>
              </a:spcBef>
              <a:buNone/>
            </a:pPr>
            <a:r>
              <a:rPr lang="zh-CN" altLang="en-US" sz="3800" b="1" dirty="0"/>
              <a:t>非位格是无智慧、无理性、无辨明、无秩序、无逻辑、无目的、无设计。</a:t>
            </a:r>
            <a:endParaRPr lang="en-SG" altLang="zh-CN" sz="3800" b="1" dirty="0"/>
          </a:p>
          <a:p>
            <a:r>
              <a:rPr lang="en-SG" dirty="0"/>
              <a:t>Impersonal facts and laws cannot be ultimate, precisely because they are not personal. They cannot account for rationality, for moral value, for the causal order of the universe, or for the universal applicability of logic.</a:t>
            </a:r>
            <a:r>
              <a:rPr lang="zh-CN" altLang="en-US" dirty="0"/>
              <a:t> </a:t>
            </a:r>
            <a:r>
              <a:rPr lang="en-SG" dirty="0"/>
              <a:t>Frame, J. M. (1995). </a:t>
            </a:r>
            <a:r>
              <a:rPr lang="en-SG" i="1" u="sng" dirty="0">
                <a:hlinkClick r:id="rId3"/>
              </a:rPr>
              <a:t>Cornelius Van Til: An Analysis of His Thought</a:t>
            </a:r>
            <a:r>
              <a:rPr lang="en-SG" dirty="0"/>
              <a:t> (p. 60). Phillipsburg, NJ: P&amp;R Publishing.</a:t>
            </a:r>
          </a:p>
          <a:p>
            <a:r>
              <a:rPr lang="en-SG" dirty="0" err="1">
                <a:latin typeface="Hei" pitchFamily="2" charset="-122"/>
                <a:ea typeface="Hei" pitchFamily="2" charset="-122"/>
              </a:rPr>
              <a:t>有位格的神</a:t>
            </a:r>
            <a:r>
              <a:rPr lang="zh-CN" altLang="en-US" dirty="0">
                <a:latin typeface="Hei" pitchFamily="2" charset="-122"/>
                <a:ea typeface="Hei" pitchFamily="2" charset="-122"/>
              </a:rPr>
              <a:t> 才能作为那终极绝对的标准。</a:t>
            </a:r>
            <a:r>
              <a:rPr lang="en-SG" dirty="0" err="1">
                <a:latin typeface="Hei" pitchFamily="2" charset="-122"/>
                <a:ea typeface="Hei" pitchFamily="2" charset="-122"/>
              </a:rPr>
              <a:t>神给予</a:t>
            </a:r>
            <a:r>
              <a:rPr lang="zh-CN" altLang="en-US" dirty="0">
                <a:latin typeface="Hei" pitchFamily="2" charset="-122"/>
                <a:ea typeface="Hei" pitchFamily="2" charset="-122"/>
              </a:rPr>
              <a:t> </a:t>
            </a:r>
            <a:r>
              <a:rPr lang="en-SG" dirty="0" err="1">
                <a:latin typeface="Hei" pitchFamily="2" charset="-122"/>
                <a:ea typeface="Hei" pitchFamily="2" charset="-122"/>
              </a:rPr>
              <a:t>知识</a:t>
            </a:r>
            <a:r>
              <a:rPr lang="zh-CN" altLang="en-US" dirty="0">
                <a:latin typeface="Hei" pitchFamily="2" charset="-122"/>
                <a:ea typeface="Hei" pitchFamily="2" charset="-122"/>
              </a:rPr>
              <a:t>、智慧、道德、次序等等。</a:t>
            </a:r>
            <a:endParaRPr lang="en-SG" dirty="0"/>
          </a:p>
          <a:p>
            <a:r>
              <a:rPr lang="en-SG" sz="1600" dirty="0"/>
              <a:t>Because God is an absolute person, he can also serve as the ultimate standard, the final criterion for the truth of creaturely thought.</a:t>
            </a:r>
          </a:p>
        </p:txBody>
      </p:sp>
    </p:spTree>
    <p:extLst>
      <p:ext uri="{BB962C8B-B14F-4D97-AF65-F5344CB8AC3E}">
        <p14:creationId xmlns:p14="http://schemas.microsoft.com/office/powerpoint/2010/main" val="282074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ja-JP" altLang="en-US"/>
              <a:t>非基督徒的哲学基础</a:t>
            </a:r>
            <a:endParaRPr lang="en-US"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715617" y="2603500"/>
            <a:ext cx="11022495" cy="3416300"/>
          </a:xfrm>
        </p:spPr>
        <p:txBody>
          <a:bodyPr>
            <a:normAutofit/>
          </a:bodyPr>
          <a:lstStyle/>
          <a:p>
            <a:r>
              <a:rPr lang="ja-JP" altLang="en-US" sz="3200">
                <a:latin typeface="Songti TC" panose="02010600040101010101" pitchFamily="2" charset="-120"/>
                <a:ea typeface="Songti TC" panose="02010600040101010101" pitchFamily="2" charset="-120"/>
              </a:rPr>
              <a:t>高举并效忠与人的自主性</a:t>
            </a:r>
            <a:endParaRPr lang="en-SG" altLang="ja-JP" sz="3200" dirty="0">
              <a:latin typeface="Songti TC" panose="02010600040101010101" pitchFamily="2" charset="-120"/>
              <a:ea typeface="Songti TC" panose="02010600040101010101" pitchFamily="2" charset="-120"/>
            </a:endParaRPr>
          </a:p>
          <a:p>
            <a:r>
              <a:rPr lang="ja-JP" altLang="en-US" sz="3200">
                <a:latin typeface="Songti TC" panose="02010600040101010101" pitchFamily="2" charset="-120"/>
                <a:ea typeface="Songti TC" panose="02010600040101010101" pitchFamily="2" charset="-120"/>
              </a:rPr>
              <a:t>他们提出的理性依据都是以他们自身衡量的标准来审核</a:t>
            </a:r>
            <a:r>
              <a:rPr lang="zh-CN" altLang="en-US" sz="3200" dirty="0">
                <a:latin typeface="Songti TC" panose="02010600040101010101" pitchFamily="2" charset="-120"/>
                <a:ea typeface="Songti TC" panose="02010600040101010101" pitchFamily="2" charset="-120"/>
              </a:rPr>
              <a:t> </a:t>
            </a:r>
            <a:endParaRPr lang="en-SG" altLang="zh-CN" sz="3200" dirty="0">
              <a:latin typeface="Songti TC" panose="02010600040101010101" pitchFamily="2" charset="-120"/>
              <a:ea typeface="Songti TC" panose="02010600040101010101" pitchFamily="2" charset="-120"/>
            </a:endParaRPr>
          </a:p>
          <a:p>
            <a:r>
              <a:rPr lang="ja-JP" altLang="en-US" sz="3200">
                <a:latin typeface="Songti TC" panose="02010600040101010101" pitchFamily="2" charset="-120"/>
                <a:ea typeface="Songti TC" panose="02010600040101010101" pitchFamily="2" charset="-120"/>
              </a:rPr>
              <a:t>按他们的经历</a:t>
            </a:r>
            <a:r>
              <a:rPr lang="zh-CN" altLang="en-US" sz="3200" dirty="0">
                <a:latin typeface="Songti TC" panose="02010600040101010101" pitchFamily="2" charset="-120"/>
                <a:ea typeface="Songti TC" panose="02010600040101010101" pitchFamily="2" charset="-120"/>
              </a:rPr>
              <a:t>、</a:t>
            </a:r>
            <a:r>
              <a:rPr lang="ja-JP" altLang="en-US" sz="3200">
                <a:latin typeface="Songti TC" panose="02010600040101010101" pitchFamily="2" charset="-120"/>
                <a:ea typeface="Songti TC" panose="02010600040101010101" pitchFamily="2" charset="-120"/>
              </a:rPr>
              <a:t>或按他们的理性</a:t>
            </a:r>
            <a:r>
              <a:rPr lang="zh-CN" altLang="en-US" sz="3200" dirty="0">
                <a:latin typeface="Songti TC" panose="02010600040101010101" pitchFamily="2" charset="-120"/>
                <a:ea typeface="Songti TC" panose="02010600040101010101" pitchFamily="2" charset="-120"/>
              </a:rPr>
              <a:t>、</a:t>
            </a:r>
            <a:r>
              <a:rPr lang="ja-JP" altLang="en-US" sz="3200">
                <a:latin typeface="Songti TC" panose="02010600040101010101" pitchFamily="2" charset="-120"/>
                <a:ea typeface="Songti TC" panose="02010600040101010101" pitchFamily="2" charset="-120"/>
              </a:rPr>
              <a:t>或按他们个人的主观</a:t>
            </a:r>
            <a:endParaRPr lang="en-US" sz="3200"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204419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sz="4400" b="1" dirty="0"/>
              <a:t>历史中的知识论</a:t>
            </a:r>
            <a:endParaRPr lang="en-SG" sz="4400" dirty="0"/>
          </a:p>
        </p:txBody>
      </p:sp>
      <p:sp>
        <p:nvSpPr>
          <p:cNvPr id="7" name="Triangle 6">
            <a:extLst>
              <a:ext uri="{FF2B5EF4-FFF2-40B4-BE49-F238E27FC236}">
                <a16:creationId xmlns:a16="http://schemas.microsoft.com/office/drawing/2014/main" id="{46A6CC65-C8FD-5644-BD1F-BF474E3E1C70}"/>
              </a:ext>
            </a:extLst>
          </p:cNvPr>
          <p:cNvSpPr/>
          <p:nvPr/>
        </p:nvSpPr>
        <p:spPr>
          <a:xfrm>
            <a:off x="4700010" y="3315409"/>
            <a:ext cx="2449378" cy="1566625"/>
          </a:xfrm>
          <a:prstGeom prst="triangle">
            <a:avLst>
              <a:gd name="adj" fmla="val 50459"/>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4000"/>
          </a:p>
        </p:txBody>
      </p:sp>
      <p:grpSp>
        <p:nvGrpSpPr>
          <p:cNvPr id="8" name="Group 7">
            <a:extLst>
              <a:ext uri="{FF2B5EF4-FFF2-40B4-BE49-F238E27FC236}">
                <a16:creationId xmlns:a16="http://schemas.microsoft.com/office/drawing/2014/main" id="{49C10AE6-4743-C548-8912-9F9293BFE7BA}"/>
              </a:ext>
            </a:extLst>
          </p:cNvPr>
          <p:cNvGrpSpPr/>
          <p:nvPr/>
        </p:nvGrpSpPr>
        <p:grpSpPr>
          <a:xfrm>
            <a:off x="3398957" y="2478764"/>
            <a:ext cx="5473800" cy="3554655"/>
            <a:chOff x="-131993" y="-46681"/>
            <a:chExt cx="2948954" cy="2086881"/>
          </a:xfrm>
        </p:grpSpPr>
        <p:sp>
          <p:nvSpPr>
            <p:cNvPr id="9" name="Text Box 14">
              <a:extLst>
                <a:ext uri="{FF2B5EF4-FFF2-40B4-BE49-F238E27FC236}">
                  <a16:creationId xmlns:a16="http://schemas.microsoft.com/office/drawing/2014/main" id="{1827E65C-C9BF-5744-83D9-16070B865816}"/>
                </a:ext>
              </a:extLst>
            </p:cNvPr>
            <p:cNvSpPr txBox="1"/>
            <p:nvPr/>
          </p:nvSpPr>
          <p:spPr>
            <a:xfrm>
              <a:off x="243390" y="-46681"/>
              <a:ext cx="1970670" cy="4445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CN" sz="2400" dirty="0">
                  <a:effectLst/>
                  <a:latin typeface="SimSun" panose="02010600030101010101" pitchFamily="2" charset="-122"/>
                  <a:ea typeface="SimSun" panose="02010600030101010101" pitchFamily="2" charset="-122"/>
                  <a:cs typeface="Times New Roman" panose="02020603050405020304" pitchFamily="18" charset="0"/>
                </a:rPr>
                <a:t>理性主义或先验主义</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rationalism</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or </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a </a:t>
              </a:r>
              <a:r>
                <a:rPr lang="en-US" sz="2400" i="1" dirty="0" err="1">
                  <a:effectLst/>
                  <a:latin typeface="Times New Roman" panose="02020603050405020304" pitchFamily="18" charset="0"/>
                  <a:ea typeface="SimSun" panose="02010600030101010101" pitchFamily="2" charset="-122"/>
                  <a:cs typeface="Times New Roman" panose="02020603050405020304" pitchFamily="18" charset="0"/>
                </a:rPr>
                <a:t>priorism</a:t>
              </a:r>
              <a:r>
                <a:rPr lang="en-US" sz="2400" dirty="0">
                  <a:effectLst/>
                  <a:latin typeface="SimSun" panose="02010600030101010101" pitchFamily="2" charset="-122"/>
                  <a:ea typeface="SimSun" panose="02010600030101010101" pitchFamily="2" charset="-122"/>
                  <a:cs typeface="Times New Roman" panose="02020603050405020304" pitchFamily="18" charset="0"/>
                </a:rPr>
                <a:t> </a:t>
              </a:r>
              <a:endParaRPr lang="en-SG" sz="36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0" name="Text Box 15">
              <a:extLst>
                <a:ext uri="{FF2B5EF4-FFF2-40B4-BE49-F238E27FC236}">
                  <a16:creationId xmlns:a16="http://schemas.microsoft.com/office/drawing/2014/main" id="{CBB24E66-370B-024C-AA17-C6D7C1232ADB}"/>
                </a:ext>
              </a:extLst>
            </p:cNvPr>
            <p:cNvSpPr txBox="1"/>
            <p:nvPr/>
          </p:nvSpPr>
          <p:spPr>
            <a:xfrm>
              <a:off x="-131993" y="1555750"/>
              <a:ext cx="885503" cy="48387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2400" dirty="0">
                  <a:effectLst/>
                  <a:latin typeface="SimSun" panose="02010600030101010101" pitchFamily="2" charset="-122"/>
                  <a:ea typeface="SimSun" panose="02010600030101010101" pitchFamily="2" charset="-122"/>
                  <a:cs typeface="Times New Roman" panose="02020603050405020304" pitchFamily="18" charset="0"/>
                </a:rPr>
                <a:t>经验主义</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empiricism</a:t>
              </a:r>
              <a:endParaRPr lang="en-SG" sz="36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1" name="Text Box 16">
              <a:extLst>
                <a:ext uri="{FF2B5EF4-FFF2-40B4-BE49-F238E27FC236}">
                  <a16:creationId xmlns:a16="http://schemas.microsoft.com/office/drawing/2014/main" id="{1F7D21D0-8044-5C46-83F1-1972C39CFF55}"/>
                </a:ext>
              </a:extLst>
            </p:cNvPr>
            <p:cNvSpPr txBox="1"/>
            <p:nvPr/>
          </p:nvSpPr>
          <p:spPr>
            <a:xfrm>
              <a:off x="1888514" y="1555750"/>
              <a:ext cx="928447" cy="4844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2400" dirty="0">
                  <a:effectLst/>
                  <a:latin typeface="SimSun" panose="02010600030101010101" pitchFamily="2" charset="-122"/>
                  <a:ea typeface="SimSun" panose="02010600030101010101" pitchFamily="2" charset="-122"/>
                  <a:cs typeface="Times New Roman" panose="02020603050405020304" pitchFamily="18" charset="0"/>
                </a:rPr>
                <a:t>主观主义</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subjectivism</a:t>
              </a:r>
              <a:endParaRPr lang="en-SG" sz="3600" dirty="0">
                <a:effectLst/>
                <a:latin typeface="SimSun" panose="02010600030101010101" pitchFamily="2" charset="-122"/>
                <a:ea typeface="SimSun" panose="02010600030101010101" pitchFamily="2" charset="-122"/>
                <a:cs typeface="Times New Roman" panose="02020603050405020304" pitchFamily="18" charset="0"/>
              </a:endParaRPr>
            </a:p>
          </p:txBody>
        </p:sp>
      </p:grpSp>
      <p:sp>
        <p:nvSpPr>
          <p:cNvPr id="4" name="TextBox 3">
            <a:extLst>
              <a:ext uri="{FF2B5EF4-FFF2-40B4-BE49-F238E27FC236}">
                <a16:creationId xmlns:a16="http://schemas.microsoft.com/office/drawing/2014/main" id="{D19646E7-BD33-2CE8-CBD1-A2EB60A298CB}"/>
              </a:ext>
            </a:extLst>
          </p:cNvPr>
          <p:cNvSpPr txBox="1"/>
          <p:nvPr/>
        </p:nvSpPr>
        <p:spPr>
          <a:xfrm>
            <a:off x="8358371" y="2421574"/>
            <a:ext cx="3558645" cy="1938992"/>
          </a:xfrm>
          <a:prstGeom prst="rect">
            <a:avLst/>
          </a:prstGeom>
          <a:noFill/>
        </p:spPr>
        <p:txBody>
          <a:bodyPr wrap="square">
            <a:spAutoFit/>
          </a:bodyPr>
          <a:lstStyle/>
          <a:p>
            <a:r>
              <a:rPr lang="zh-CN" sz="2400" dirty="0">
                <a:effectLst/>
                <a:highlight>
                  <a:srgbClr val="FFFF00"/>
                </a:highlight>
                <a:latin typeface="Aptos" panose="020B0004020202020204" pitchFamily="34" charset="0"/>
                <a:ea typeface="DengXian" panose="02010600030101010101" pitchFamily="2" charset="-122"/>
                <a:cs typeface="Times New Roman" panose="02020603050405020304" pitchFamily="18" charset="0"/>
              </a:rPr>
              <a:t>先验论</a:t>
            </a:r>
            <a:r>
              <a:rPr lang="zh-CN" altLang="en-US" sz="2400" dirty="0"/>
              <a:t>主张某些知识独立于经验，源自人类心智的先天结构，多见于逻辑、数学与道德领域，具有普遍性与必然性。</a:t>
            </a:r>
            <a:endParaRPr lang="en-US" sz="2400" dirty="0"/>
          </a:p>
        </p:txBody>
      </p:sp>
    </p:spTree>
    <p:extLst>
      <p:ext uri="{BB962C8B-B14F-4D97-AF65-F5344CB8AC3E}">
        <p14:creationId xmlns:p14="http://schemas.microsoft.com/office/powerpoint/2010/main" val="1991823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sz="4400" b="1" dirty="0"/>
              <a:t>历史中的知识论</a:t>
            </a:r>
            <a:endParaRPr lang="en-SG" sz="4400"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162838" y="2246243"/>
            <a:ext cx="11874673" cy="4611757"/>
          </a:xfrm>
        </p:spPr>
        <p:txBody>
          <a:bodyPr>
            <a:normAutofit/>
          </a:bodyPr>
          <a:lstStyle/>
          <a:p>
            <a:pPr marL="0">
              <a:lnSpc>
                <a:spcPct val="150000"/>
              </a:lnSpc>
              <a:spcBef>
                <a:spcPts val="0"/>
              </a:spcBef>
            </a:pPr>
            <a:r>
              <a:rPr lang="ja-JP" altLang="en-US" sz="2400">
                <a:solidFill>
                  <a:srgbClr val="FFC000"/>
                </a:solidFill>
              </a:rPr>
              <a:t>第一个趋势</a:t>
            </a:r>
            <a:r>
              <a:rPr lang="en-US" altLang="ja-JP" sz="2400" dirty="0"/>
              <a:t>,</a:t>
            </a:r>
            <a:r>
              <a:rPr lang="ja-JP" altLang="en-US" sz="2400">
                <a:highlight>
                  <a:srgbClr val="00FF00"/>
                </a:highlight>
              </a:rPr>
              <a:t>理性主义或先验主义</a:t>
            </a:r>
            <a:r>
              <a:rPr lang="en-US" dirty="0"/>
              <a:t>or </a:t>
            </a:r>
            <a:r>
              <a:rPr lang="en-US" i="1" dirty="0"/>
              <a:t>apriorism</a:t>
            </a:r>
            <a:r>
              <a:rPr lang="en-SG" sz="2400" dirty="0"/>
              <a:t> </a:t>
            </a:r>
            <a:r>
              <a:rPr lang="ja-JP" altLang="en-US" sz="2400"/>
              <a:t>。此观点认为人类的知识预设了某些不需感观经历就有的知识。而这些知识与原则支配了我们感官经历的所有诠释；</a:t>
            </a:r>
            <a:endParaRPr lang="en-SG" altLang="ja-JP" sz="2400" dirty="0"/>
          </a:p>
          <a:p>
            <a:pPr marL="0">
              <a:lnSpc>
                <a:spcPct val="150000"/>
              </a:lnSpc>
              <a:spcBef>
                <a:spcPts val="0"/>
              </a:spcBef>
            </a:pPr>
            <a:endParaRPr lang="en-SG" altLang="ja-JP" sz="2400" dirty="0"/>
          </a:p>
          <a:p>
            <a:pPr marL="0">
              <a:lnSpc>
                <a:spcPct val="150000"/>
              </a:lnSpc>
              <a:spcBef>
                <a:spcPts val="0"/>
              </a:spcBef>
            </a:pPr>
            <a:r>
              <a:rPr lang="ja-JP" altLang="en-US" sz="2400">
                <a:solidFill>
                  <a:srgbClr val="C00000"/>
                </a:solidFill>
              </a:rPr>
              <a:t>第二个趋势</a:t>
            </a:r>
            <a:r>
              <a:rPr lang="en-US" altLang="ja-JP" sz="2400" dirty="0"/>
              <a:t>,</a:t>
            </a:r>
            <a:r>
              <a:rPr lang="ja-JP" altLang="en-US" sz="2400"/>
              <a:t> 经验主义认为，知识是建立于</a:t>
            </a:r>
            <a:r>
              <a:rPr lang="ja-JP" altLang="en-US" sz="2400">
                <a:highlight>
                  <a:srgbClr val="00FFFF"/>
                </a:highlight>
              </a:rPr>
              <a:t>感官经验之上</a:t>
            </a:r>
            <a:r>
              <a:rPr lang="ja-JP" altLang="en-US" sz="2400"/>
              <a:t>的。</a:t>
            </a:r>
            <a:endParaRPr lang="en-US" altLang="ja-JP" sz="2400" dirty="0"/>
          </a:p>
          <a:p>
            <a:pPr marL="0" indent="0">
              <a:lnSpc>
                <a:spcPct val="150000"/>
              </a:lnSpc>
              <a:spcBef>
                <a:spcPts val="0"/>
              </a:spcBef>
              <a:buNone/>
            </a:pPr>
            <a:endParaRPr lang="en-US" altLang="ja-JP" sz="2400" dirty="0">
              <a:solidFill>
                <a:srgbClr val="0070C0"/>
              </a:solidFill>
            </a:endParaRPr>
          </a:p>
          <a:p>
            <a:pPr marL="0">
              <a:lnSpc>
                <a:spcPct val="150000"/>
              </a:lnSpc>
              <a:spcBef>
                <a:spcPts val="0"/>
              </a:spcBef>
            </a:pPr>
            <a:r>
              <a:rPr lang="ja-JP" altLang="en-US" sz="2400">
                <a:solidFill>
                  <a:srgbClr val="0070C0"/>
                </a:solidFill>
              </a:rPr>
              <a:t>第三个趋势</a:t>
            </a:r>
            <a:r>
              <a:rPr lang="en-US" altLang="ja-JP" sz="2400" dirty="0">
                <a:solidFill>
                  <a:srgbClr val="0070C0"/>
                </a:solidFill>
              </a:rPr>
              <a:t>,</a:t>
            </a:r>
            <a:r>
              <a:rPr lang="ja-JP" altLang="en-US" sz="2400"/>
              <a:t> 主观主义认为</a:t>
            </a:r>
            <a:r>
              <a:rPr lang="ja-JP" altLang="en-US" sz="2400">
                <a:highlight>
                  <a:srgbClr val="FFFF00"/>
                </a:highlight>
              </a:rPr>
              <a:t>没有“客观”真理</a:t>
            </a:r>
            <a:r>
              <a:rPr lang="ja-JP" altLang="en-US" sz="2400"/>
              <a:t>，所有的真理都是相对于认识它的主体，其验证准则存在于主体之内。</a:t>
            </a:r>
            <a:endParaRPr lang="en-US" altLang="ja-JP" sz="2400" dirty="0"/>
          </a:p>
          <a:p>
            <a:pPr marL="0">
              <a:lnSpc>
                <a:spcPct val="150000"/>
              </a:lnSpc>
              <a:spcBef>
                <a:spcPts val="0"/>
              </a:spcBef>
            </a:pPr>
            <a:r>
              <a:rPr lang="en-SG" sz="1200" b="1" dirty="0"/>
              <a:t>A </a:t>
            </a:r>
            <a:r>
              <a:rPr lang="en-SG" sz="1200" b="1" dirty="0" err="1"/>
              <a:t>priorism</a:t>
            </a:r>
            <a:r>
              <a:rPr lang="en-SG" sz="1200" dirty="0"/>
              <a:t> </a:t>
            </a:r>
            <a:r>
              <a:rPr lang="en-US" sz="1200" dirty="0"/>
              <a:t> was the doctrine that the mind comes with innate knowledge, and therefore knowledge is independent of experience.</a:t>
            </a:r>
            <a:endParaRPr lang="ja-JP" altLang="en-US" sz="2400"/>
          </a:p>
        </p:txBody>
      </p:sp>
    </p:spTree>
    <p:extLst>
      <p:ext uri="{BB962C8B-B14F-4D97-AF65-F5344CB8AC3E}">
        <p14:creationId xmlns:p14="http://schemas.microsoft.com/office/powerpoint/2010/main" val="278603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b="1" dirty="0"/>
              <a:t>理性主义</a:t>
            </a:r>
            <a:endParaRPr lang="en-SG"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137787" y="2217108"/>
            <a:ext cx="11924778" cy="4640892"/>
          </a:xfrm>
        </p:spPr>
        <p:txBody>
          <a:bodyPr>
            <a:normAutofit lnSpcReduction="10000"/>
          </a:bodyPr>
          <a:lstStyle/>
          <a:p>
            <a:r>
              <a:rPr lang="zh-CN" altLang="en-US" sz="2800" dirty="0"/>
              <a:t>理性主义者的目标是建立一个完全排出</a:t>
            </a:r>
            <a:r>
              <a:rPr lang="zh-CN" altLang="en-US" sz="2800" u="sng" dirty="0"/>
              <a:t>感官经历</a:t>
            </a:r>
            <a:r>
              <a:rPr lang="zh-CN" altLang="en-US" sz="2800" dirty="0"/>
              <a:t>和</a:t>
            </a:r>
            <a:r>
              <a:rPr lang="zh-CN" altLang="en-US" sz="2800" u="sng" dirty="0"/>
              <a:t>主观性</a:t>
            </a:r>
            <a:r>
              <a:rPr lang="zh-CN" altLang="en-US" sz="2800" dirty="0"/>
              <a:t>所得来不确定性的知识体系。</a:t>
            </a:r>
            <a:r>
              <a:rPr lang="en-US" dirty="0"/>
              <a:t>Thus the rationalist’s goal is to establish a body of knowledge that is totally free from the uncertainties of sense-experience and subjectivity.	</a:t>
            </a:r>
            <a:endParaRPr lang="en-SG" dirty="0"/>
          </a:p>
          <a:p>
            <a:r>
              <a:rPr lang="zh-CN" altLang="en-US" sz="2800" dirty="0"/>
              <a:t>这可能吗？是</a:t>
            </a:r>
            <a:r>
              <a:rPr lang="zh-CN" altLang="en-US" sz="2800" dirty="0">
                <a:highlight>
                  <a:srgbClr val="00FF00"/>
                </a:highlight>
              </a:rPr>
              <a:t>以谁的理性为标准</a:t>
            </a:r>
            <a:r>
              <a:rPr lang="zh-CN" altLang="en-US" sz="2800" dirty="0"/>
              <a:t>？</a:t>
            </a:r>
            <a:endParaRPr lang="en-SG" sz="2800" dirty="0"/>
          </a:p>
          <a:p>
            <a:endParaRPr lang="en-SG" dirty="0"/>
          </a:p>
          <a:p>
            <a:r>
              <a:rPr lang="en-US" dirty="0"/>
              <a:t>We cannot reason from our mental states to the real world because our mental states often deceive us</a:t>
            </a:r>
            <a:r>
              <a:rPr lang="zh-CN" altLang="en-US" dirty="0"/>
              <a:t> </a:t>
            </a:r>
            <a:r>
              <a:rPr lang="zh-CN" altLang="en-US" sz="2800" dirty="0"/>
              <a:t>我们无法从我们的理性推论出真实的世界因为我们的思想状态经常欺骗我们。</a:t>
            </a:r>
            <a:endParaRPr lang="en-SG" sz="2800" dirty="0"/>
          </a:p>
          <a:p>
            <a:endParaRPr lang="en-SG" sz="2800" dirty="0"/>
          </a:p>
          <a:p>
            <a:r>
              <a:rPr lang="zh-CN" altLang="en-US" sz="2800" dirty="0"/>
              <a:t>理性主义是寻求无限的终极知识，这种的追求无限的终极知识所带来的往往最后是虚空、怀疑或不可知论</a:t>
            </a:r>
            <a:r>
              <a:rPr lang="en-GB" sz="2800" dirty="0"/>
              <a:t>.</a:t>
            </a:r>
            <a:endParaRPr lang="en-SG" sz="2800" dirty="0"/>
          </a:p>
        </p:txBody>
      </p:sp>
    </p:spTree>
    <p:extLst>
      <p:ext uri="{BB962C8B-B14F-4D97-AF65-F5344CB8AC3E}">
        <p14:creationId xmlns:p14="http://schemas.microsoft.com/office/powerpoint/2010/main" val="84814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b="1" dirty="0"/>
              <a:t>经验主义</a:t>
            </a:r>
            <a:r>
              <a:rPr lang="en-US" i="1" dirty="0">
                <a:latin typeface="Times New Roman" panose="02020603050405020304" pitchFamily="18" charset="0"/>
                <a:ea typeface="SimSun" panose="02010600030101010101" pitchFamily="2" charset="-122"/>
                <a:cs typeface="Times New Roman" panose="02020603050405020304" pitchFamily="18" charset="0"/>
              </a:rPr>
              <a:t>empiricism</a:t>
            </a:r>
            <a:r>
              <a:rPr lang="zh-CN" altLang="en-US" b="1" dirty="0"/>
              <a:t> </a:t>
            </a:r>
            <a:endParaRPr lang="en-SG"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175365" y="2295938"/>
            <a:ext cx="11900678" cy="4562061"/>
          </a:xfrm>
        </p:spPr>
        <p:txBody>
          <a:bodyPr>
            <a:normAutofit/>
          </a:bodyPr>
          <a:lstStyle/>
          <a:p>
            <a:r>
              <a:rPr lang="zh-CN" altLang="en-US" sz="2400" dirty="0">
                <a:highlight>
                  <a:srgbClr val="00FF00"/>
                </a:highlight>
              </a:rPr>
              <a:t>例如：科学实证主义</a:t>
            </a:r>
            <a:r>
              <a:rPr lang="en-US" sz="2000" dirty="0"/>
              <a:t>（Scientific Positivism）</a:t>
            </a:r>
            <a:r>
              <a:rPr lang="zh-CN" altLang="en-US" sz="2400" b="1" dirty="0"/>
              <a:t>知识必须透过科学方法和可验证的观察</a:t>
            </a:r>
            <a:endParaRPr lang="en-SG" sz="2400" b="1" dirty="0"/>
          </a:p>
          <a:p>
            <a:r>
              <a:rPr lang="zh-CN" altLang="en-US" sz="2400" dirty="0"/>
              <a:t>我们所有的认知与知识，是否都必须先经过验证？ </a:t>
            </a:r>
            <a:endParaRPr lang="en-SG" sz="2400" dirty="0"/>
          </a:p>
          <a:p>
            <a:r>
              <a:rPr lang="zh-CN" altLang="en-US" sz="2400" dirty="0"/>
              <a:t>我们所依赖的验证方式，是否本身也能被验证？</a:t>
            </a:r>
          </a:p>
          <a:p>
            <a:r>
              <a:rPr lang="zh-CN" altLang="en-US" sz="2400" dirty="0"/>
              <a:t>难道人的感官经历就不会欺骗我们？</a:t>
            </a:r>
            <a:endParaRPr lang="en-SG" altLang="zh-CN" sz="2400" dirty="0"/>
          </a:p>
          <a:p>
            <a:r>
              <a:rPr lang="zh-CN" altLang="en-US" sz="2400" dirty="0"/>
              <a:t>我们的感官都受到个人经验、文化背景、预设立场与信仰体系的影响。 </a:t>
            </a:r>
            <a:endParaRPr lang="en-SG" sz="2400" dirty="0"/>
          </a:p>
          <a:p>
            <a:r>
              <a:rPr lang="zh-CN" altLang="en-US" sz="2400" dirty="0"/>
              <a:t>实验的报告的结果，难道不存在不同的诠释？ </a:t>
            </a:r>
            <a:endParaRPr lang="en-SG" sz="2400" dirty="0"/>
          </a:p>
          <a:p>
            <a:r>
              <a:rPr lang="zh-CN" altLang="en-US" sz="2400" dirty="0"/>
              <a:t>实验主义的局限在于，它既无法验证过去的事件，也无法实验未来将要发生的事。</a:t>
            </a:r>
            <a:endParaRPr lang="en-US" altLang="zh-CN" sz="2400" dirty="0"/>
          </a:p>
          <a:p>
            <a:r>
              <a:rPr lang="zh-CN" altLang="en-US" sz="2400" dirty="0"/>
              <a:t>它也无法实验某些简单却普遍的命题，例如：所有人终将死亡。</a:t>
            </a:r>
            <a:endParaRPr lang="en-US" altLang="zh-CN" sz="2400" dirty="0"/>
          </a:p>
          <a:p>
            <a:r>
              <a:rPr lang="zh-CN" altLang="en-US" sz="2400" dirty="0"/>
              <a:t>科学实证主义无法证成道德价值观。</a:t>
            </a:r>
            <a:endParaRPr lang="en-SG" sz="2400" dirty="0"/>
          </a:p>
        </p:txBody>
      </p:sp>
    </p:spTree>
    <p:extLst>
      <p:ext uri="{BB962C8B-B14F-4D97-AF65-F5344CB8AC3E}">
        <p14:creationId xmlns:p14="http://schemas.microsoft.com/office/powerpoint/2010/main" val="86378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a:xfrm>
            <a:off x="1142428" y="660516"/>
            <a:ext cx="8761413" cy="1205861"/>
          </a:xfrm>
        </p:spPr>
        <p:txBody>
          <a:bodyPr/>
          <a:lstStyle/>
          <a:p>
            <a:r>
              <a:rPr lang="zh-CN" altLang="en-US" b="1" dirty="0"/>
              <a:t>当科学实证主义试图构成一个世界观时，它实际上已超出了自身的实证范围。</a:t>
            </a:r>
            <a:endParaRPr lang="en-SG" b="1"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175365" y="2295938"/>
            <a:ext cx="11900678" cy="4562061"/>
          </a:xfrm>
        </p:spPr>
        <p:txBody>
          <a:bodyPr>
            <a:normAutofit/>
          </a:bodyPr>
          <a:lstStyle/>
          <a:p>
            <a:endParaRPr lang="en-SG" altLang="zh-CN" sz="2400" dirty="0"/>
          </a:p>
          <a:p>
            <a:pPr marL="0" indent="0">
              <a:buNone/>
            </a:pPr>
            <a:endParaRPr lang="en-US" altLang="zh-CN" sz="2400" dirty="0"/>
          </a:p>
          <a:p>
            <a:endParaRPr lang="en-US" altLang="zh-CN" sz="2400" dirty="0"/>
          </a:p>
          <a:p>
            <a:pPr marL="0" indent="0">
              <a:buNone/>
            </a:pPr>
            <a:endParaRPr lang="en-US" altLang="zh-CN" sz="2400" dirty="0"/>
          </a:p>
        </p:txBody>
      </p:sp>
      <p:sp>
        <p:nvSpPr>
          <p:cNvPr id="4" name="Rectangle 3">
            <a:extLst>
              <a:ext uri="{FF2B5EF4-FFF2-40B4-BE49-F238E27FC236}">
                <a16:creationId xmlns:a16="http://schemas.microsoft.com/office/drawing/2014/main" id="{0F9323AC-1F6A-6B40-A6FC-3A93816E92C3}"/>
              </a:ext>
            </a:extLst>
          </p:cNvPr>
          <p:cNvSpPr/>
          <p:nvPr/>
        </p:nvSpPr>
        <p:spPr>
          <a:xfrm>
            <a:off x="2098672" y="2221689"/>
            <a:ext cx="2402438" cy="2091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t>科学实证主义</a:t>
            </a:r>
            <a:endParaRPr lang="en-US" altLang="zh-CN" sz="3600" dirty="0"/>
          </a:p>
          <a:p>
            <a:pPr algn="ctr"/>
            <a:endParaRPr lang="en-US"/>
          </a:p>
        </p:txBody>
      </p:sp>
      <p:sp>
        <p:nvSpPr>
          <p:cNvPr id="5" name="Right Arrow 4">
            <a:extLst>
              <a:ext uri="{FF2B5EF4-FFF2-40B4-BE49-F238E27FC236}">
                <a16:creationId xmlns:a16="http://schemas.microsoft.com/office/drawing/2014/main" id="{240BF32F-39B3-5040-8895-0EDA79D25D18}"/>
              </a:ext>
            </a:extLst>
          </p:cNvPr>
          <p:cNvSpPr/>
          <p:nvPr/>
        </p:nvSpPr>
        <p:spPr>
          <a:xfrm>
            <a:off x="5102359" y="2384528"/>
            <a:ext cx="2242159" cy="1904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DAE8C4-DFB9-7C40-B0BB-0DF5EA4E4737}"/>
              </a:ext>
            </a:extLst>
          </p:cNvPr>
          <p:cNvSpPr/>
          <p:nvPr/>
        </p:nvSpPr>
        <p:spPr>
          <a:xfrm>
            <a:off x="7779701" y="2290960"/>
            <a:ext cx="2402438" cy="2091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t>世界观</a:t>
            </a:r>
            <a:endParaRPr lang="en-US" altLang="zh-CN" sz="3600" dirty="0"/>
          </a:p>
          <a:p>
            <a:pPr algn="ctr"/>
            <a:endParaRPr lang="en-US"/>
          </a:p>
        </p:txBody>
      </p:sp>
      <p:pic>
        <p:nvPicPr>
          <p:cNvPr id="9" name="Picture 8">
            <a:extLst>
              <a:ext uri="{FF2B5EF4-FFF2-40B4-BE49-F238E27FC236}">
                <a16:creationId xmlns:a16="http://schemas.microsoft.com/office/drawing/2014/main" id="{14877BF0-9A06-F54D-A8A5-D15A99854BED}"/>
              </a:ext>
            </a:extLst>
          </p:cNvPr>
          <p:cNvPicPr>
            <a:picLocks noChangeAspect="1"/>
          </p:cNvPicPr>
          <p:nvPr/>
        </p:nvPicPr>
        <p:blipFill>
          <a:blip r:embed="rId3"/>
          <a:stretch>
            <a:fillRect/>
          </a:stretch>
        </p:blipFill>
        <p:spPr>
          <a:xfrm>
            <a:off x="37433" y="3983654"/>
            <a:ext cx="1912488" cy="2874346"/>
          </a:xfrm>
          <a:prstGeom prst="rect">
            <a:avLst/>
          </a:prstGeom>
        </p:spPr>
      </p:pic>
      <p:pic>
        <p:nvPicPr>
          <p:cNvPr id="10" name="Picture 9">
            <a:extLst>
              <a:ext uri="{FF2B5EF4-FFF2-40B4-BE49-F238E27FC236}">
                <a16:creationId xmlns:a16="http://schemas.microsoft.com/office/drawing/2014/main" id="{1849E582-0F1C-FE42-BAA7-283895746FEB}"/>
              </a:ext>
            </a:extLst>
          </p:cNvPr>
          <p:cNvPicPr>
            <a:picLocks noChangeAspect="1"/>
          </p:cNvPicPr>
          <p:nvPr/>
        </p:nvPicPr>
        <p:blipFill>
          <a:blip r:embed="rId4"/>
          <a:stretch>
            <a:fillRect/>
          </a:stretch>
        </p:blipFill>
        <p:spPr>
          <a:xfrm>
            <a:off x="2220416" y="5164085"/>
            <a:ext cx="1790700" cy="1130300"/>
          </a:xfrm>
          <a:prstGeom prst="rect">
            <a:avLst/>
          </a:prstGeom>
        </p:spPr>
      </p:pic>
      <p:pic>
        <p:nvPicPr>
          <p:cNvPr id="11" name="Picture 10">
            <a:extLst>
              <a:ext uri="{FF2B5EF4-FFF2-40B4-BE49-F238E27FC236}">
                <a16:creationId xmlns:a16="http://schemas.microsoft.com/office/drawing/2014/main" id="{1C79E131-7BE5-8E45-9125-23CADC5D9271}"/>
              </a:ext>
            </a:extLst>
          </p:cNvPr>
          <p:cNvPicPr>
            <a:picLocks noChangeAspect="1"/>
          </p:cNvPicPr>
          <p:nvPr/>
        </p:nvPicPr>
        <p:blipFill>
          <a:blip r:embed="rId5"/>
          <a:stretch>
            <a:fillRect/>
          </a:stretch>
        </p:blipFill>
        <p:spPr>
          <a:xfrm>
            <a:off x="7779701" y="4543443"/>
            <a:ext cx="3137771" cy="2091847"/>
          </a:xfrm>
          <a:prstGeom prst="rect">
            <a:avLst/>
          </a:prstGeom>
        </p:spPr>
      </p:pic>
      <p:sp>
        <p:nvSpPr>
          <p:cNvPr id="12" name="TextBox 11">
            <a:extLst>
              <a:ext uri="{FF2B5EF4-FFF2-40B4-BE49-F238E27FC236}">
                <a16:creationId xmlns:a16="http://schemas.microsoft.com/office/drawing/2014/main" id="{71A8D3E4-E98B-4147-ADEF-867882783E08}"/>
              </a:ext>
            </a:extLst>
          </p:cNvPr>
          <p:cNvSpPr txBox="1"/>
          <p:nvPr/>
        </p:nvSpPr>
        <p:spPr>
          <a:xfrm>
            <a:off x="4011117" y="5043322"/>
            <a:ext cx="3137770" cy="1569660"/>
          </a:xfrm>
          <a:prstGeom prst="rect">
            <a:avLst/>
          </a:prstGeom>
          <a:noFill/>
        </p:spPr>
        <p:txBody>
          <a:bodyPr wrap="square" rtlCol="0">
            <a:spAutoFit/>
          </a:bodyPr>
          <a:lstStyle/>
          <a:p>
            <a:pPr>
              <a:spcBef>
                <a:spcPts val="600"/>
              </a:spcBef>
            </a:pPr>
            <a:r>
              <a:rPr lang="zh-CN" altLang="en-US" sz="3200" dirty="0"/>
              <a:t>只认识一个砖块，就能理解一整间房子？</a:t>
            </a:r>
            <a:endParaRPr lang="en-US" sz="3200" dirty="0"/>
          </a:p>
        </p:txBody>
      </p:sp>
    </p:spTree>
    <p:extLst>
      <p:ext uri="{BB962C8B-B14F-4D97-AF65-F5344CB8AC3E}">
        <p14:creationId xmlns:p14="http://schemas.microsoft.com/office/powerpoint/2010/main" val="99554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8017-80D0-2656-64D5-F9F008D4ED97}"/>
              </a:ext>
            </a:extLst>
          </p:cNvPr>
          <p:cNvSpPr>
            <a:spLocks noGrp="1"/>
          </p:cNvSpPr>
          <p:nvPr>
            <p:ph type="title"/>
          </p:nvPr>
        </p:nvSpPr>
        <p:spPr/>
        <p:txBody>
          <a:bodyPr/>
          <a:lstStyle/>
          <a:p>
            <a:r>
              <a:rPr lang="en-US" dirty="0" err="1"/>
              <a:t>证据背后的前提与假设是什么</a:t>
            </a:r>
            <a:r>
              <a:rPr lang="zh-CN" altLang="en-US" dirty="0"/>
              <a:t>？</a:t>
            </a:r>
            <a:endParaRPr lang="en-US" dirty="0"/>
          </a:p>
        </p:txBody>
      </p:sp>
      <p:pic>
        <p:nvPicPr>
          <p:cNvPr id="5" name="Content Placeholder 4" descr="A black and white text&#10;&#10;AI-generated content may be incorrect.">
            <a:extLst>
              <a:ext uri="{FF2B5EF4-FFF2-40B4-BE49-F238E27FC236}">
                <a16:creationId xmlns:a16="http://schemas.microsoft.com/office/drawing/2014/main" id="{7744B378-38EF-EFEC-E2A1-DCEE4D9CEE04}"/>
              </a:ext>
            </a:extLst>
          </p:cNvPr>
          <p:cNvPicPr>
            <a:picLocks noGrp="1" noChangeAspect="1"/>
          </p:cNvPicPr>
          <p:nvPr>
            <p:ph idx="1"/>
          </p:nvPr>
        </p:nvPicPr>
        <p:blipFill>
          <a:blip r:embed="rId2"/>
          <a:stretch>
            <a:fillRect/>
          </a:stretch>
        </p:blipFill>
        <p:spPr>
          <a:xfrm>
            <a:off x="1091454" y="3275544"/>
            <a:ext cx="8824913" cy="3309342"/>
          </a:xfrm>
        </p:spPr>
      </p:pic>
      <p:pic>
        <p:nvPicPr>
          <p:cNvPr id="6" name="Picture 5">
            <a:extLst>
              <a:ext uri="{FF2B5EF4-FFF2-40B4-BE49-F238E27FC236}">
                <a16:creationId xmlns:a16="http://schemas.microsoft.com/office/drawing/2014/main" id="{6DFC03A5-88C5-05F5-CDE8-E3E444C505D2}"/>
              </a:ext>
            </a:extLst>
          </p:cNvPr>
          <p:cNvPicPr>
            <a:picLocks noChangeAspect="1"/>
          </p:cNvPicPr>
          <p:nvPr/>
        </p:nvPicPr>
        <p:blipFill>
          <a:blip r:embed="rId3"/>
          <a:stretch>
            <a:fillRect/>
          </a:stretch>
        </p:blipFill>
        <p:spPr>
          <a:xfrm>
            <a:off x="8089900" y="0"/>
            <a:ext cx="4102100" cy="5080000"/>
          </a:xfrm>
          <a:prstGeom prst="rect">
            <a:avLst/>
          </a:prstGeom>
        </p:spPr>
      </p:pic>
    </p:spTree>
    <p:extLst>
      <p:ext uri="{BB962C8B-B14F-4D97-AF65-F5344CB8AC3E}">
        <p14:creationId xmlns:p14="http://schemas.microsoft.com/office/powerpoint/2010/main" val="27163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b="1" dirty="0"/>
              <a:t>主观主义</a:t>
            </a:r>
            <a:endParaRPr lang="en-SG"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242597" y="2295939"/>
            <a:ext cx="11949404" cy="4443064"/>
          </a:xfrm>
        </p:spPr>
        <p:txBody>
          <a:bodyPr>
            <a:normAutofit/>
          </a:bodyPr>
          <a:lstStyle/>
          <a:p>
            <a:r>
              <a:rPr lang="zh-CN" altLang="en-US" sz="2800" dirty="0">
                <a:highlight>
                  <a:srgbClr val="00FF00"/>
                </a:highlight>
              </a:rPr>
              <a:t>主观主义认为：没有客观事实</a:t>
            </a:r>
            <a:r>
              <a:rPr lang="zh-CN" altLang="en-US" sz="2800" dirty="0"/>
              <a:t>，只有个人的主观事实。这种理论在现实生活中无法被一致地活出来。</a:t>
            </a:r>
            <a:endParaRPr lang="en-US" altLang="zh-CN" sz="2800" dirty="0"/>
          </a:p>
          <a:p>
            <a:r>
              <a:rPr lang="zh-CN" altLang="en-US" sz="2800" dirty="0"/>
              <a:t>例如：当一个人驾车遇见红灯，他必定会停车，而不会说这只是主观判断。</a:t>
            </a:r>
            <a:endParaRPr lang="en-US" altLang="zh-CN" sz="2800" dirty="0"/>
          </a:p>
          <a:p>
            <a:r>
              <a:rPr lang="zh-CN" altLang="en-US" sz="2800" dirty="0"/>
              <a:t>人内心衡量的标准究竟从何而来？他终究无法逃避“准则”（</a:t>
            </a:r>
            <a:r>
              <a:rPr lang="en-US" sz="2800" i="1" dirty="0"/>
              <a:t>criteria</a:t>
            </a:r>
            <a:r>
              <a:rPr lang="en-US" sz="2800" dirty="0"/>
              <a:t>）</a:t>
            </a:r>
            <a:r>
              <a:rPr lang="zh-CN" altLang="en-US" sz="2800" dirty="0"/>
              <a:t>的必要性。而“准则”本身也并非出于主观。</a:t>
            </a:r>
            <a:endParaRPr lang="en-US" altLang="zh-CN" sz="2800" dirty="0"/>
          </a:p>
          <a:p>
            <a:r>
              <a:rPr lang="zh-CN" altLang="en-US" sz="2800" dirty="0"/>
              <a:t>当人自己决定自己的衡量标准时，其实他已立自己为主 </a:t>
            </a:r>
            <a:r>
              <a:rPr lang="en-GB" sz="2800" dirty="0"/>
              <a:t>Lord .</a:t>
            </a:r>
            <a:endParaRPr lang="en-SG" dirty="0"/>
          </a:p>
        </p:txBody>
      </p:sp>
    </p:spTree>
    <p:extLst>
      <p:ext uri="{BB962C8B-B14F-4D97-AF65-F5344CB8AC3E}">
        <p14:creationId xmlns:p14="http://schemas.microsoft.com/office/powerpoint/2010/main" val="1819043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id="{46A6CC65-C8FD-5644-BD1F-BF474E3E1C70}"/>
              </a:ext>
            </a:extLst>
          </p:cNvPr>
          <p:cNvSpPr/>
          <p:nvPr/>
        </p:nvSpPr>
        <p:spPr>
          <a:xfrm>
            <a:off x="4700010" y="3315409"/>
            <a:ext cx="2449378" cy="1566625"/>
          </a:xfrm>
          <a:prstGeom prst="triangle">
            <a:avLst>
              <a:gd name="adj" fmla="val 50459"/>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4000"/>
          </a:p>
        </p:txBody>
      </p:sp>
      <p:grpSp>
        <p:nvGrpSpPr>
          <p:cNvPr id="8" name="Group 7">
            <a:extLst>
              <a:ext uri="{FF2B5EF4-FFF2-40B4-BE49-F238E27FC236}">
                <a16:creationId xmlns:a16="http://schemas.microsoft.com/office/drawing/2014/main" id="{49C10AE6-4743-C548-8912-9F9293BFE7BA}"/>
              </a:ext>
            </a:extLst>
          </p:cNvPr>
          <p:cNvGrpSpPr/>
          <p:nvPr/>
        </p:nvGrpSpPr>
        <p:grpSpPr>
          <a:xfrm>
            <a:off x="3398957" y="2478764"/>
            <a:ext cx="5473800" cy="3554655"/>
            <a:chOff x="-131993" y="-46681"/>
            <a:chExt cx="2948954" cy="2086881"/>
          </a:xfrm>
        </p:grpSpPr>
        <p:sp>
          <p:nvSpPr>
            <p:cNvPr id="9" name="Text Box 14">
              <a:extLst>
                <a:ext uri="{FF2B5EF4-FFF2-40B4-BE49-F238E27FC236}">
                  <a16:creationId xmlns:a16="http://schemas.microsoft.com/office/drawing/2014/main" id="{1827E65C-C9BF-5744-83D9-16070B865816}"/>
                </a:ext>
              </a:extLst>
            </p:cNvPr>
            <p:cNvSpPr txBox="1"/>
            <p:nvPr/>
          </p:nvSpPr>
          <p:spPr>
            <a:xfrm>
              <a:off x="243390" y="-46681"/>
              <a:ext cx="1970670" cy="4445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zh-CN" sz="2400" dirty="0">
                  <a:effectLst/>
                  <a:latin typeface="SimSun" panose="02010600030101010101" pitchFamily="2" charset="-122"/>
                  <a:ea typeface="SimSun" panose="02010600030101010101" pitchFamily="2" charset="-122"/>
                  <a:cs typeface="Times New Roman" panose="02020603050405020304" pitchFamily="18" charset="0"/>
                </a:rPr>
                <a:t>理性主义或先验主义</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rationalism</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or </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a </a:t>
              </a:r>
              <a:r>
                <a:rPr lang="en-US" sz="2400" i="1" dirty="0" err="1">
                  <a:effectLst/>
                  <a:latin typeface="Times New Roman" panose="02020603050405020304" pitchFamily="18" charset="0"/>
                  <a:ea typeface="SimSun" panose="02010600030101010101" pitchFamily="2" charset="-122"/>
                  <a:cs typeface="Times New Roman" panose="02020603050405020304" pitchFamily="18" charset="0"/>
                </a:rPr>
                <a:t>priorism</a:t>
              </a:r>
              <a:r>
                <a:rPr lang="en-US" sz="2400" dirty="0">
                  <a:effectLst/>
                  <a:latin typeface="SimSun" panose="02010600030101010101" pitchFamily="2" charset="-122"/>
                  <a:ea typeface="SimSun" panose="02010600030101010101" pitchFamily="2" charset="-122"/>
                  <a:cs typeface="Times New Roman" panose="02020603050405020304" pitchFamily="18" charset="0"/>
                </a:rPr>
                <a:t> </a:t>
              </a:r>
              <a:endParaRPr lang="en-SG" sz="36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0" name="Text Box 15">
              <a:extLst>
                <a:ext uri="{FF2B5EF4-FFF2-40B4-BE49-F238E27FC236}">
                  <a16:creationId xmlns:a16="http://schemas.microsoft.com/office/drawing/2014/main" id="{CBB24E66-370B-024C-AA17-C6D7C1232ADB}"/>
                </a:ext>
              </a:extLst>
            </p:cNvPr>
            <p:cNvSpPr txBox="1"/>
            <p:nvPr/>
          </p:nvSpPr>
          <p:spPr>
            <a:xfrm>
              <a:off x="-131993" y="1555750"/>
              <a:ext cx="885503" cy="48387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2400" dirty="0">
                  <a:effectLst/>
                  <a:latin typeface="SimSun" panose="02010600030101010101" pitchFamily="2" charset="-122"/>
                  <a:ea typeface="SimSun" panose="02010600030101010101" pitchFamily="2" charset="-122"/>
                  <a:cs typeface="Times New Roman" panose="02020603050405020304" pitchFamily="18" charset="0"/>
                </a:rPr>
                <a:t>经验主义</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empiricism</a:t>
              </a:r>
              <a:endParaRPr lang="en-SG" sz="36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1" name="Text Box 16">
              <a:extLst>
                <a:ext uri="{FF2B5EF4-FFF2-40B4-BE49-F238E27FC236}">
                  <a16:creationId xmlns:a16="http://schemas.microsoft.com/office/drawing/2014/main" id="{1F7D21D0-8044-5C46-83F1-1972C39CFF55}"/>
                </a:ext>
              </a:extLst>
            </p:cNvPr>
            <p:cNvSpPr txBox="1"/>
            <p:nvPr/>
          </p:nvSpPr>
          <p:spPr>
            <a:xfrm>
              <a:off x="1888514" y="1555750"/>
              <a:ext cx="928447" cy="4844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2400" dirty="0">
                  <a:effectLst/>
                  <a:latin typeface="SimSun" panose="02010600030101010101" pitchFamily="2" charset="-122"/>
                  <a:ea typeface="SimSun" panose="02010600030101010101" pitchFamily="2" charset="-122"/>
                  <a:cs typeface="Times New Roman" panose="02020603050405020304" pitchFamily="18" charset="0"/>
                </a:rPr>
                <a:t>主观主义</a:t>
              </a:r>
              <a:r>
                <a:rPr lang="en-US" sz="2400" i="1" dirty="0">
                  <a:effectLst/>
                  <a:latin typeface="Times New Roman" panose="02020603050405020304" pitchFamily="18" charset="0"/>
                  <a:ea typeface="SimSun" panose="02010600030101010101" pitchFamily="2" charset="-122"/>
                  <a:cs typeface="Times New Roman" panose="02020603050405020304" pitchFamily="18" charset="0"/>
                </a:rPr>
                <a:t>subjectivism</a:t>
              </a:r>
              <a:endParaRPr lang="en-SG" sz="3600" dirty="0">
                <a:effectLst/>
                <a:latin typeface="SimSun" panose="02010600030101010101" pitchFamily="2" charset="-122"/>
                <a:ea typeface="SimSun" panose="02010600030101010101" pitchFamily="2" charset="-122"/>
                <a:cs typeface="Times New Roman" panose="02020603050405020304" pitchFamily="18" charset="0"/>
              </a:endParaRPr>
            </a:p>
          </p:txBody>
        </p:sp>
      </p:grpSp>
      <p:sp>
        <p:nvSpPr>
          <p:cNvPr id="4" name="Title 3">
            <a:extLst>
              <a:ext uri="{FF2B5EF4-FFF2-40B4-BE49-F238E27FC236}">
                <a16:creationId xmlns:a16="http://schemas.microsoft.com/office/drawing/2014/main" id="{458E4D7A-74FD-D827-8D5F-AD281CD0DAC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487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ja-JP" altLang="en-US" b="1"/>
              <a:t>强调绝对性知识</a:t>
            </a:r>
            <a:r>
              <a:rPr lang="zh-CN" altLang="en-US" b="1" dirty="0"/>
              <a:t>：</a:t>
            </a:r>
            <a:r>
              <a:rPr lang="ja-JP" altLang="en-SG" b="1"/>
              <a:t>这</a:t>
            </a:r>
            <a:r>
              <a:rPr lang="ja-JP" altLang="en-US" b="1"/>
              <a:t>世上</a:t>
            </a:r>
            <a:r>
              <a:rPr lang="ja-JP" altLang="en-US" b="1">
                <a:solidFill>
                  <a:srgbClr val="FFFF00"/>
                </a:solidFill>
              </a:rPr>
              <a:t>绝对没有</a:t>
            </a:r>
            <a:r>
              <a:rPr lang="ja-JP" altLang="en-US" b="1"/>
              <a:t>上帝</a:t>
            </a:r>
            <a:r>
              <a:rPr lang="zh-CN" altLang="en-US" b="1" dirty="0"/>
              <a:t> </a:t>
            </a:r>
            <a:r>
              <a:rPr lang="en-US" altLang="zh-CN" b="1" dirty="0"/>
              <a:t>absolute certainty </a:t>
            </a:r>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413360" y="2295939"/>
            <a:ext cx="11599100" cy="4562061"/>
          </a:xfrm>
        </p:spPr>
        <p:txBody>
          <a:bodyPr>
            <a:normAutofit/>
          </a:bodyPr>
          <a:lstStyle/>
          <a:p>
            <a:r>
              <a:rPr lang="ja-JP" altLang="en-SG" sz="2800"/>
              <a:t>是否</a:t>
            </a:r>
            <a:r>
              <a:rPr lang="ja-JP" altLang="en-US" sz="2800"/>
              <a:t>理性证明了没有上帝</a:t>
            </a:r>
            <a:r>
              <a:rPr lang="zh-CN" altLang="en-US" sz="2800" dirty="0"/>
              <a:t>？</a:t>
            </a:r>
            <a:endParaRPr lang="en-SG" altLang="zh-CN" sz="2800" dirty="0"/>
          </a:p>
          <a:p>
            <a:r>
              <a:rPr lang="ja-JP" altLang="en-US" sz="2800"/>
              <a:t>是否经验证明了没有上帝</a:t>
            </a:r>
            <a:r>
              <a:rPr lang="zh-CN" altLang="en-US" sz="2800" dirty="0"/>
              <a:t>？</a:t>
            </a:r>
            <a:endParaRPr lang="en-SG" altLang="ja-JP" sz="2800" dirty="0"/>
          </a:p>
          <a:p>
            <a:r>
              <a:rPr lang="ja-JP" altLang="en-US" sz="2800"/>
              <a:t>是否是自己认定没有上帝</a:t>
            </a:r>
            <a:r>
              <a:rPr lang="zh-CN" altLang="en-US" sz="2800" dirty="0"/>
              <a:t>？</a:t>
            </a:r>
            <a:endParaRPr lang="en-SG" altLang="zh-CN" sz="2800" dirty="0"/>
          </a:p>
          <a:p>
            <a:r>
              <a:rPr lang="ja-JP" altLang="en-US" sz="2800"/>
              <a:t>你凭什么这样说</a:t>
            </a:r>
            <a:r>
              <a:rPr lang="zh-CN" altLang="en-US" sz="2800" dirty="0"/>
              <a:t>？</a:t>
            </a:r>
            <a:r>
              <a:rPr lang="ja-JP" altLang="en-US" sz="2800"/>
              <a:t>你的依据是什么</a:t>
            </a:r>
            <a:r>
              <a:rPr lang="zh-CN" altLang="en-US" sz="2800" dirty="0"/>
              <a:t>？</a:t>
            </a:r>
            <a:endParaRPr lang="en-SG" altLang="zh-CN" sz="2800" dirty="0"/>
          </a:p>
          <a:p>
            <a:r>
              <a:rPr lang="ja-JP" altLang="en-US" sz="2800"/>
              <a:t>绝对性知识</a:t>
            </a:r>
            <a:r>
              <a:rPr lang="zh-CN" altLang="en-US" sz="2800" dirty="0"/>
              <a:t> </a:t>
            </a:r>
            <a:r>
              <a:rPr lang="ja-JP" altLang="en-US" sz="2800"/>
              <a:t>变成</a:t>
            </a:r>
            <a:r>
              <a:rPr lang="zh-CN" altLang="en-US" sz="2800" dirty="0"/>
              <a:t> </a:t>
            </a:r>
            <a:r>
              <a:rPr lang="ja-JP" altLang="en-US" sz="2800"/>
              <a:t>相对性知识</a:t>
            </a:r>
            <a:r>
              <a:rPr lang="zh-CN" altLang="en-US" sz="2800" dirty="0"/>
              <a:t> </a:t>
            </a:r>
            <a:endParaRPr lang="en-SG" altLang="zh-CN" sz="2800" dirty="0"/>
          </a:p>
          <a:p>
            <a:r>
              <a:rPr lang="ja-JP" altLang="en-US" sz="2800"/>
              <a:t>理性主义变成</a:t>
            </a:r>
            <a:r>
              <a:rPr lang="zh-CN" altLang="en-US" sz="2800" dirty="0"/>
              <a:t> </a:t>
            </a:r>
            <a:r>
              <a:rPr lang="ja-JP" altLang="en-US" sz="2800"/>
              <a:t>非理性主义</a:t>
            </a:r>
            <a:r>
              <a:rPr lang="zh-CN" altLang="en-US" sz="2800" dirty="0"/>
              <a:t> </a:t>
            </a:r>
            <a:endParaRPr lang="en-SG" altLang="zh-CN" sz="2800" dirty="0"/>
          </a:p>
          <a:p>
            <a:r>
              <a:rPr lang="ja-JP" altLang="en-US" sz="2800"/>
              <a:t>任何强调绝对性知识的都往往否认人是有限的</a:t>
            </a:r>
            <a:r>
              <a:rPr lang="zh-CN" altLang="en-US" sz="2800" dirty="0"/>
              <a:t> </a:t>
            </a:r>
            <a:r>
              <a:rPr lang="en-US" altLang="zh-CN" sz="2800" dirty="0"/>
              <a:t>disregard man is finite</a:t>
            </a:r>
            <a:r>
              <a:rPr lang="en-US" altLang="zh-CN" sz="2400" dirty="0"/>
              <a:t> </a:t>
            </a:r>
            <a:endParaRPr lang="en-SG" altLang="zh-CN" sz="2400" dirty="0"/>
          </a:p>
          <a:p>
            <a:endParaRPr lang="en-SG" dirty="0"/>
          </a:p>
        </p:txBody>
      </p:sp>
    </p:spTree>
    <p:extLst>
      <p:ext uri="{BB962C8B-B14F-4D97-AF65-F5344CB8AC3E}">
        <p14:creationId xmlns:p14="http://schemas.microsoft.com/office/powerpoint/2010/main" val="368916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a:xfrm>
            <a:off x="1288220" y="470936"/>
            <a:ext cx="8761413" cy="1569157"/>
          </a:xfrm>
        </p:spPr>
        <p:txBody>
          <a:bodyPr/>
          <a:lstStyle/>
          <a:p>
            <a:r>
              <a:rPr lang="ja-JP" altLang="en-SG" b="1"/>
              <a:t>不可知论</a:t>
            </a:r>
            <a:r>
              <a:rPr lang="ja-JP" altLang="en-US" b="1"/>
              <a:t>强调人</a:t>
            </a:r>
            <a:r>
              <a:rPr lang="ja-JP" altLang="en-US" b="1">
                <a:solidFill>
                  <a:srgbClr val="FFFF00"/>
                </a:solidFill>
              </a:rPr>
              <a:t>无法知道</a:t>
            </a:r>
            <a:r>
              <a:rPr lang="ja-JP" altLang="en-US" b="1"/>
              <a:t>或证明是否有神</a:t>
            </a:r>
            <a:r>
              <a:rPr lang="zh-CN" altLang="en-US" dirty="0"/>
              <a:t> </a:t>
            </a:r>
            <a:r>
              <a:rPr lang="en-US" altLang="zh-CN" sz="2800" dirty="0">
                <a:latin typeface="Arial" panose="020B0604020202020204" pitchFamily="34" charset="0"/>
                <a:cs typeface="Arial" panose="020B0604020202020204" pitchFamily="34" charset="0"/>
              </a:rPr>
              <a:t>with absolute uncertainty </a:t>
            </a:r>
            <a:endParaRPr lang="en-US" altLang="zh-C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0" y="2339508"/>
            <a:ext cx="12192000" cy="4681330"/>
          </a:xfrm>
        </p:spPr>
        <p:txBody>
          <a:bodyPr>
            <a:normAutofit/>
          </a:bodyPr>
          <a:lstStyle/>
          <a:p>
            <a:r>
              <a:rPr lang="zh-CN" altLang="en-US" sz="2400" dirty="0">
                <a:latin typeface="SimHei" panose="02010609060101010101" pitchFamily="49" charset="-122"/>
                <a:ea typeface="SimHei" panose="02010609060101010101" pitchFamily="49" charset="-122"/>
              </a:rPr>
              <a:t>不可知论强调人无法知道或证明是否有神。他们在否定或怀疑绝对性的同时，却忽略了自己的立场本身就是一种绝对立场。</a:t>
            </a:r>
            <a:endParaRPr lang="en-US" altLang="ja-JP" sz="2600" dirty="0">
              <a:latin typeface="SimHei" panose="02010609060101010101" pitchFamily="49" charset="-122"/>
              <a:ea typeface="SimHei" panose="02010609060101010101" pitchFamily="49" charset="-122"/>
            </a:endParaRPr>
          </a:p>
          <a:p>
            <a:r>
              <a:rPr lang="ja-JP" altLang="en-SG" sz="2600">
                <a:latin typeface="SimHei" panose="02010609060101010101" pitchFamily="49" charset="-122"/>
                <a:ea typeface="SimHei" panose="02010609060101010101" pitchFamily="49" charset="-122"/>
              </a:rPr>
              <a:t>是否</a:t>
            </a:r>
            <a:r>
              <a:rPr lang="ja-JP" altLang="en-US" sz="2600">
                <a:latin typeface="SimHei" panose="02010609060101010101" pitchFamily="49" charset="-122"/>
                <a:ea typeface="SimHei" panose="02010609060101010101" pitchFamily="49" charset="-122"/>
              </a:rPr>
              <a:t>理性证明了人无法知道</a:t>
            </a:r>
            <a:r>
              <a:rPr lang="zh-CN" altLang="en-US" sz="2600" dirty="0">
                <a:latin typeface="SimHei" panose="02010609060101010101" pitchFamily="49" charset="-122"/>
                <a:ea typeface="SimHei" panose="02010609060101010101" pitchFamily="49" charset="-122"/>
              </a:rPr>
              <a:t>？</a:t>
            </a:r>
            <a:r>
              <a:rPr lang="ja-JP" altLang="en-US" sz="2600">
                <a:latin typeface="SimHei" panose="02010609060101010101" pitchFamily="49" charset="-122"/>
                <a:ea typeface="SimHei" panose="02010609060101010101" pitchFamily="49" charset="-122"/>
              </a:rPr>
              <a:t>经验证明了人无法知道</a:t>
            </a:r>
            <a:r>
              <a:rPr lang="zh-CN" altLang="en-US" sz="2600" dirty="0">
                <a:latin typeface="SimHei" panose="02010609060101010101" pitchFamily="49" charset="-122"/>
                <a:ea typeface="SimHei" panose="02010609060101010101" pitchFamily="49" charset="-122"/>
              </a:rPr>
              <a:t>？还是</a:t>
            </a:r>
            <a:r>
              <a:rPr lang="ja-JP" altLang="en-US" sz="2600">
                <a:latin typeface="SimHei" panose="02010609060101010101" pitchFamily="49" charset="-122"/>
                <a:ea typeface="SimHei" panose="02010609060101010101" pitchFamily="49" charset="-122"/>
              </a:rPr>
              <a:t>自己认定人无法知道</a:t>
            </a:r>
            <a:r>
              <a:rPr lang="zh-CN" altLang="en-US" sz="2600" dirty="0">
                <a:latin typeface="SimHei" panose="02010609060101010101" pitchFamily="49" charset="-122"/>
                <a:ea typeface="SimHei" panose="02010609060101010101" pitchFamily="49" charset="-122"/>
              </a:rPr>
              <a:t>？</a:t>
            </a:r>
            <a:endParaRPr lang="en-SG" altLang="zh-CN" sz="2600" dirty="0">
              <a:latin typeface="SimHei" panose="02010609060101010101" pitchFamily="49" charset="-122"/>
              <a:ea typeface="SimHei" panose="02010609060101010101" pitchFamily="49" charset="-122"/>
            </a:endParaRPr>
          </a:p>
          <a:p>
            <a:r>
              <a:rPr lang="ja-JP" altLang="en-US" sz="2600">
                <a:latin typeface="SimHei" panose="02010609060101010101" pitchFamily="49" charset="-122"/>
                <a:ea typeface="SimHei" panose="02010609060101010101" pitchFamily="49" charset="-122"/>
              </a:rPr>
              <a:t>凭什么这样说</a:t>
            </a:r>
            <a:r>
              <a:rPr lang="zh-CN" altLang="en-US" sz="2600" dirty="0">
                <a:latin typeface="SimHei" panose="02010609060101010101" pitchFamily="49" charset="-122"/>
                <a:ea typeface="SimHei" panose="02010609060101010101" pitchFamily="49" charset="-122"/>
              </a:rPr>
              <a:t>？</a:t>
            </a:r>
            <a:r>
              <a:rPr lang="ja-JP" altLang="en-US" sz="2600">
                <a:latin typeface="SimHei" panose="02010609060101010101" pitchFamily="49" charset="-122"/>
                <a:ea typeface="SimHei" panose="02010609060101010101" pitchFamily="49" charset="-122"/>
              </a:rPr>
              <a:t>依据是什么</a:t>
            </a:r>
            <a:r>
              <a:rPr lang="zh-CN" altLang="en-US" sz="2600" dirty="0">
                <a:latin typeface="SimHei" panose="02010609060101010101" pitchFamily="49" charset="-122"/>
                <a:ea typeface="SimHei" panose="02010609060101010101" pitchFamily="49" charset="-122"/>
              </a:rPr>
              <a:t>？</a:t>
            </a:r>
            <a:r>
              <a:rPr lang="ja-JP" altLang="en-US" sz="2600">
                <a:latin typeface="SimHei" panose="02010609060101010101" pitchFamily="49" charset="-122"/>
                <a:ea typeface="SimHei" panose="02010609060101010101" pitchFamily="49" charset="-122"/>
              </a:rPr>
              <a:t>忽略了此立场没有任何绝对的依据</a:t>
            </a:r>
            <a:r>
              <a:rPr lang="zh-CN" altLang="en-US" sz="2600" dirty="0">
                <a:latin typeface="SimHei" panose="02010609060101010101" pitchFamily="49" charset="-122"/>
                <a:ea typeface="SimHei" panose="02010609060101010101" pitchFamily="49" charset="-122"/>
              </a:rPr>
              <a:t>，并且</a:t>
            </a:r>
            <a:r>
              <a:rPr lang="ja-JP" altLang="en-US" sz="2600">
                <a:latin typeface="SimHei" panose="02010609060101010101" pitchFamily="49" charset="-122"/>
                <a:ea typeface="SimHei" panose="02010609060101010101" pitchFamily="49" charset="-122"/>
              </a:rPr>
              <a:t>绝对化</a:t>
            </a:r>
            <a:endParaRPr lang="en-SG" altLang="zh-CN" sz="2600" dirty="0">
              <a:latin typeface="SimHei" panose="02010609060101010101" pitchFamily="49" charset="-122"/>
              <a:ea typeface="SimHei" panose="02010609060101010101" pitchFamily="49" charset="-122"/>
            </a:endParaRPr>
          </a:p>
          <a:p>
            <a:r>
              <a:rPr lang="ja-JP" altLang="en-SG" sz="2600" b="1">
                <a:latin typeface="SimHei" panose="02010609060101010101" pitchFamily="49" charset="-122"/>
                <a:ea typeface="SimHei" panose="02010609060101010101" pitchFamily="49" charset="-122"/>
              </a:rPr>
              <a:t>不可知论</a:t>
            </a:r>
            <a:r>
              <a:rPr lang="zh-CN" altLang="en-US" sz="2600" b="1" dirty="0">
                <a:latin typeface="SimHei" panose="02010609060101010101" pitchFamily="49" charset="-122"/>
                <a:ea typeface="SimHei" panose="02010609060101010101" pitchFamily="49" charset="-122"/>
              </a:rPr>
              <a:t> </a:t>
            </a:r>
            <a:r>
              <a:rPr lang="en-SG" sz="2600" b="1" dirty="0">
                <a:latin typeface="SimHei" panose="02010609060101010101" pitchFamily="49" charset="-122"/>
                <a:ea typeface="SimHei" panose="02010609060101010101" pitchFamily="49" charset="-122"/>
              </a:rPr>
              <a:t>Agnosticism</a:t>
            </a:r>
            <a:r>
              <a:rPr lang="zh-CN" altLang="en-US" sz="2600" b="1" dirty="0">
                <a:latin typeface="SimHei" panose="02010609060101010101" pitchFamily="49" charset="-122"/>
                <a:ea typeface="SimHei" panose="02010609060101010101" pitchFamily="49" charset="-122"/>
              </a:rPr>
              <a:t> </a:t>
            </a:r>
            <a:r>
              <a:rPr lang="ja-JP" altLang="en-US" sz="2600" b="1">
                <a:latin typeface="SimHei" panose="02010609060101010101" pitchFamily="49" charset="-122"/>
                <a:ea typeface="SimHei" panose="02010609060101010101" pitchFamily="49" charset="-122"/>
              </a:rPr>
              <a:t>在否认绝对真理的同时</a:t>
            </a:r>
            <a:r>
              <a:rPr lang="zh-CN" altLang="en-US" sz="2600" b="1" dirty="0">
                <a:latin typeface="SimHei" panose="02010609060101010101" pitchFamily="49" charset="-122"/>
                <a:ea typeface="SimHei" panose="02010609060101010101" pitchFamily="49" charset="-122"/>
              </a:rPr>
              <a:t>，</a:t>
            </a:r>
            <a:r>
              <a:rPr lang="ja-JP" altLang="en-US" sz="2600" b="1">
                <a:latin typeface="SimHei" panose="02010609060101010101" pitchFamily="49" charset="-122"/>
                <a:ea typeface="SimHei" panose="02010609060101010101" pitchFamily="49" charset="-122"/>
              </a:rPr>
              <a:t>试图绝把这当成绝对真理</a:t>
            </a:r>
            <a:r>
              <a:rPr lang="zh-CN" altLang="en-US" sz="2600" b="1" dirty="0">
                <a:latin typeface="SimHei" panose="02010609060101010101" pitchFamily="49" charset="-122"/>
                <a:ea typeface="SimHei" panose="02010609060101010101" pitchFamily="49" charset="-122"/>
              </a:rPr>
              <a:t> </a:t>
            </a:r>
            <a:endParaRPr lang="en-SG" altLang="ja-JP" sz="2600" b="1" dirty="0">
              <a:latin typeface="SimHei" panose="02010609060101010101" pitchFamily="49" charset="-122"/>
              <a:ea typeface="SimHei" panose="02010609060101010101" pitchFamily="49" charset="-122"/>
            </a:endParaRPr>
          </a:p>
          <a:p>
            <a:r>
              <a:rPr lang="ja-JP" altLang="en-US" sz="2600">
                <a:latin typeface="SimHei" panose="02010609060101010101" pitchFamily="49" charset="-122"/>
                <a:ea typeface="SimHei" panose="02010609060101010101" pitchFamily="49" charset="-122"/>
              </a:rPr>
              <a:t>自称绝对无法知道</a:t>
            </a:r>
            <a:r>
              <a:rPr lang="zh-CN" altLang="en-US" sz="2600" dirty="0">
                <a:latin typeface="SimHei" panose="02010609060101010101" pitchFamily="49" charset="-122"/>
                <a:ea typeface="SimHei" panose="02010609060101010101" pitchFamily="49" charset="-122"/>
              </a:rPr>
              <a:t> </a:t>
            </a:r>
            <a:r>
              <a:rPr lang="en-US" altLang="zh-CN" sz="2600" dirty="0">
                <a:latin typeface="SimHei" panose="02010609060101010101" pitchFamily="49" charset="-122"/>
                <a:ea typeface="SimHei" panose="02010609060101010101" pitchFamily="49" charset="-122"/>
              </a:rPr>
              <a:t>      </a:t>
            </a:r>
            <a:r>
              <a:rPr lang="zh-CN" altLang="en-US" sz="2600" dirty="0">
                <a:latin typeface="SimHei" panose="02010609060101010101" pitchFamily="49" charset="-122"/>
                <a:ea typeface="SimHei" panose="02010609060101010101" pitchFamily="49" charset="-122"/>
              </a:rPr>
              <a:t>却化作</a:t>
            </a:r>
            <a:r>
              <a:rPr lang="ja-JP" altLang="en-US" sz="2600">
                <a:latin typeface="SimHei" panose="02010609060101010101" pitchFamily="49" charset="-122"/>
                <a:ea typeface="SimHei" panose="02010609060101010101" pitchFamily="49" charset="-122"/>
              </a:rPr>
              <a:t>绝对性知识</a:t>
            </a:r>
            <a:endParaRPr lang="en-SG" altLang="zh-CN" sz="2600" dirty="0">
              <a:latin typeface="SimHei" panose="02010609060101010101" pitchFamily="49" charset="-122"/>
              <a:ea typeface="SimHei" panose="02010609060101010101" pitchFamily="49" charset="-122"/>
            </a:endParaRPr>
          </a:p>
          <a:p>
            <a:r>
              <a:rPr lang="ja-JP" altLang="en-US" sz="2600">
                <a:latin typeface="SimHei" panose="02010609060101010101" pitchFamily="49" charset="-122"/>
                <a:ea typeface="SimHei" panose="02010609060101010101" pitchFamily="49" charset="-122"/>
              </a:rPr>
              <a:t>自称绝对性知识</a:t>
            </a:r>
            <a:r>
              <a:rPr lang="zh-CN" altLang="en-US" sz="2600" dirty="0">
                <a:latin typeface="SimHei" panose="02010609060101010101" pitchFamily="49" charset="-122"/>
                <a:ea typeface="SimHei" panose="02010609060101010101" pitchFamily="49" charset="-122"/>
              </a:rPr>
              <a:t>    </a:t>
            </a:r>
            <a:r>
              <a:rPr lang="en-US" altLang="zh-CN" sz="2600" dirty="0">
                <a:latin typeface="SimHei" panose="02010609060101010101" pitchFamily="49" charset="-122"/>
                <a:ea typeface="SimHei" panose="02010609060101010101" pitchFamily="49" charset="-122"/>
              </a:rPr>
              <a:t>     </a:t>
            </a:r>
            <a:r>
              <a:rPr lang="zh-CN" altLang="en-US" sz="2600" dirty="0">
                <a:latin typeface="SimHei" panose="02010609060101010101" pitchFamily="49" charset="-122"/>
                <a:ea typeface="SimHei" panose="02010609060101010101" pitchFamily="49" charset="-122"/>
              </a:rPr>
              <a:t>却成为</a:t>
            </a:r>
            <a:r>
              <a:rPr lang="ja-JP" altLang="en-US" sz="2600">
                <a:latin typeface="SimHei" panose="02010609060101010101" pitchFamily="49" charset="-122"/>
                <a:ea typeface="SimHei" panose="02010609060101010101" pitchFamily="49" charset="-122"/>
              </a:rPr>
              <a:t>相对性知识</a:t>
            </a:r>
            <a:endParaRPr lang="en-SG" altLang="zh-CN" sz="2600" dirty="0">
              <a:latin typeface="SimHei" panose="02010609060101010101" pitchFamily="49" charset="-122"/>
              <a:ea typeface="SimHei" panose="02010609060101010101" pitchFamily="49" charset="-122"/>
            </a:endParaRPr>
          </a:p>
          <a:p>
            <a:r>
              <a:rPr lang="ja-JP" altLang="en-US" sz="2600">
                <a:latin typeface="SimHei" panose="02010609060101010101" pitchFamily="49" charset="-122"/>
                <a:ea typeface="SimHei" panose="02010609060101010101" pitchFamily="49" charset="-122"/>
              </a:rPr>
              <a:t>非理性出发</a:t>
            </a:r>
            <a:r>
              <a:rPr lang="zh-CN" altLang="en-US" sz="2600" dirty="0">
                <a:latin typeface="SimHei" panose="02010609060101010101" pitchFamily="49" charset="-122"/>
                <a:ea typeface="SimHei" panose="02010609060101010101" pitchFamily="49" charset="-122"/>
              </a:rPr>
              <a:t>  </a:t>
            </a:r>
            <a:r>
              <a:rPr lang="en-US" altLang="zh-CN" sz="2600" dirty="0">
                <a:latin typeface="SimHei" panose="02010609060101010101" pitchFamily="49" charset="-122"/>
                <a:ea typeface="SimHei" panose="02010609060101010101" pitchFamily="49" charset="-122"/>
              </a:rPr>
              <a:t>       </a:t>
            </a:r>
            <a:r>
              <a:rPr lang="zh-CN" altLang="en-US" sz="2600" dirty="0">
                <a:latin typeface="SimHei" panose="02010609060101010101" pitchFamily="49" charset="-122"/>
                <a:ea typeface="SimHei" panose="02010609060101010101" pitchFamily="49" charset="-122"/>
              </a:rPr>
              <a:t>     </a:t>
            </a:r>
            <a:r>
              <a:rPr lang="ja-JP" altLang="en-US" sz="2600">
                <a:latin typeface="SimHei" panose="02010609060101010101" pitchFamily="49" charset="-122"/>
                <a:ea typeface="SimHei" panose="02010609060101010101" pitchFamily="49" charset="-122"/>
              </a:rPr>
              <a:t>理性主义</a:t>
            </a:r>
            <a:r>
              <a:rPr lang="zh-CN" altLang="en-US" sz="2600" dirty="0">
                <a:latin typeface="SimHei" panose="02010609060101010101" pitchFamily="49" charset="-122"/>
                <a:ea typeface="SimHei" panose="02010609060101010101" pitchFamily="49" charset="-122"/>
              </a:rPr>
              <a:t> </a:t>
            </a:r>
            <a:endParaRPr lang="en-US" altLang="ja-JP" sz="2600" dirty="0">
              <a:latin typeface="SimHei" panose="02010609060101010101" pitchFamily="49" charset="-122"/>
              <a:ea typeface="SimHei" panose="02010609060101010101" pitchFamily="49" charset="-122"/>
            </a:endParaRPr>
          </a:p>
          <a:p>
            <a:r>
              <a:rPr lang="ja-JP" altLang="en-US" sz="2600">
                <a:latin typeface="SimHei" panose="02010609060101010101" pitchFamily="49" charset="-122"/>
                <a:ea typeface="SimHei" panose="02010609060101010101" pitchFamily="49" charset="-122"/>
              </a:rPr>
              <a:t>问</a:t>
            </a:r>
            <a:r>
              <a:rPr lang="en-US" altLang="ja-JP" sz="2600" dirty="0">
                <a:latin typeface="SimHei" panose="02010609060101010101" pitchFamily="49" charset="-122"/>
                <a:ea typeface="SimHei" panose="02010609060101010101" pitchFamily="49" charset="-122"/>
              </a:rPr>
              <a:t>:</a:t>
            </a:r>
            <a:r>
              <a:rPr lang="ja-JP" altLang="en-US" sz="2600">
                <a:latin typeface="SimHei" panose="02010609060101010101" pitchFamily="49" charset="-122"/>
                <a:ea typeface="SimHei" panose="02010609060101010101" pitchFamily="49" charset="-122"/>
              </a:rPr>
              <a:t>你认为</a:t>
            </a:r>
            <a:r>
              <a:rPr lang="ja-JP" altLang="en-US" sz="2600">
                <a:highlight>
                  <a:srgbClr val="00FFFF"/>
                </a:highlight>
                <a:latin typeface="SimHei" panose="02010609060101010101" pitchFamily="49" charset="-122"/>
                <a:ea typeface="SimHei" panose="02010609060101010101" pitchFamily="49" charset="-122"/>
              </a:rPr>
              <a:t>人无法绝对知道</a:t>
            </a:r>
            <a:r>
              <a:rPr lang="zh-CN" altLang="en-US" sz="2600" dirty="0">
                <a:latin typeface="SimHei" panose="02010609060101010101" pitchFamily="49" charset="-122"/>
                <a:ea typeface="SimHei" panose="02010609060101010101" pitchFamily="49" charset="-122"/>
              </a:rPr>
              <a:t>。</a:t>
            </a:r>
            <a:r>
              <a:rPr lang="ja-JP" altLang="en-US" sz="2600">
                <a:latin typeface="SimHei" panose="02010609060101010101" pitchFamily="49" charset="-122"/>
                <a:ea typeface="SimHei" panose="02010609060101010101" pitchFamily="49" charset="-122"/>
              </a:rPr>
              <a:t>请问你又如何绝对的知道</a:t>
            </a:r>
            <a:r>
              <a:rPr lang="zh-CN" altLang="en-US" sz="2600" dirty="0">
                <a:latin typeface="SimHei" panose="02010609060101010101" pitchFamily="49" charset="-122"/>
                <a:ea typeface="SimHei" panose="02010609060101010101" pitchFamily="49" charset="-122"/>
              </a:rPr>
              <a:t>“</a:t>
            </a:r>
            <a:r>
              <a:rPr lang="ja-JP" altLang="en-US" sz="2600">
                <a:latin typeface="SimHei" panose="02010609060101010101" pitchFamily="49" charset="-122"/>
                <a:ea typeface="SimHei" panose="02010609060101010101" pitchFamily="49" charset="-122"/>
              </a:rPr>
              <a:t>人是无法绝对知道</a:t>
            </a:r>
            <a:r>
              <a:rPr lang="zh-CN" altLang="en-US" sz="2600" dirty="0">
                <a:latin typeface="SimHei" panose="02010609060101010101" pitchFamily="49" charset="-122"/>
                <a:ea typeface="SimHei" panose="02010609060101010101" pitchFamily="49" charset="-122"/>
              </a:rPr>
              <a:t>”？</a:t>
            </a:r>
            <a:endParaRPr lang="en-SG" altLang="zh-CN" sz="2600" dirty="0">
              <a:latin typeface="SimHei" panose="02010609060101010101" pitchFamily="49" charset="-122"/>
              <a:ea typeface="SimHei" panose="02010609060101010101" pitchFamily="49" charset="-122"/>
            </a:endParaRPr>
          </a:p>
          <a:p>
            <a:endParaRPr lang="en-SG" dirty="0">
              <a:latin typeface="SimHei" panose="02010609060101010101" pitchFamily="49" charset="-122"/>
              <a:ea typeface="SimHei" panose="02010609060101010101" pitchFamily="49" charset="-122"/>
            </a:endParaRPr>
          </a:p>
        </p:txBody>
      </p:sp>
      <p:sp>
        <p:nvSpPr>
          <p:cNvPr id="4" name="Right Arrow 3">
            <a:extLst>
              <a:ext uri="{FF2B5EF4-FFF2-40B4-BE49-F238E27FC236}">
                <a16:creationId xmlns:a16="http://schemas.microsoft.com/office/drawing/2014/main" id="{F806FE89-5909-A844-A86C-5050867F2254}"/>
              </a:ext>
            </a:extLst>
          </p:cNvPr>
          <p:cNvSpPr/>
          <p:nvPr/>
        </p:nvSpPr>
        <p:spPr>
          <a:xfrm>
            <a:off x="3409252" y="4869135"/>
            <a:ext cx="513567" cy="463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A5344D68-B5D3-C54A-B6FF-99EFD0637569}"/>
              </a:ext>
            </a:extLst>
          </p:cNvPr>
          <p:cNvSpPr/>
          <p:nvPr/>
        </p:nvSpPr>
        <p:spPr>
          <a:xfrm>
            <a:off x="3409252" y="5421981"/>
            <a:ext cx="513567" cy="463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15776A74-FC2C-034A-B28A-772F2CD72677}"/>
              </a:ext>
            </a:extLst>
          </p:cNvPr>
          <p:cNvSpPr/>
          <p:nvPr/>
        </p:nvSpPr>
        <p:spPr>
          <a:xfrm>
            <a:off x="3409252" y="5923601"/>
            <a:ext cx="513567" cy="463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48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a:xfrm>
            <a:off x="1116178" y="616972"/>
            <a:ext cx="8761413" cy="1190755"/>
          </a:xfrm>
        </p:spPr>
        <p:txBody>
          <a:bodyPr/>
          <a:lstStyle/>
          <a:p>
            <a:r>
              <a:rPr lang="ja-JP" altLang="en-SG" b="1">
                <a:latin typeface="Heiti TC Medium" pitchFamily="2" charset="-128"/>
                <a:ea typeface="Heiti TC Medium" pitchFamily="2" charset="-128"/>
              </a:rPr>
              <a:t>不可知论</a:t>
            </a:r>
            <a:r>
              <a:rPr lang="zh-CN" altLang="en-US" b="1" dirty="0">
                <a:latin typeface="Heiti TC Medium" pitchFamily="2" charset="-128"/>
                <a:ea typeface="Heiti TC Medium" pitchFamily="2" charset="-128"/>
              </a:rPr>
              <a:t> </a:t>
            </a:r>
            <a:r>
              <a:rPr lang="en-SG" b="1" dirty="0">
                <a:latin typeface="Heiti TC Medium" pitchFamily="2" charset="-128"/>
                <a:ea typeface="Heiti TC Medium" pitchFamily="2" charset="-128"/>
              </a:rPr>
              <a:t>Agnosticism</a:t>
            </a:r>
            <a:r>
              <a:rPr lang="zh-CN" altLang="en-US" b="1" dirty="0">
                <a:latin typeface="Heiti TC Medium" pitchFamily="2" charset="-128"/>
                <a:ea typeface="Heiti TC Medium" pitchFamily="2" charset="-128"/>
              </a:rPr>
              <a:t> </a:t>
            </a:r>
            <a:r>
              <a:rPr lang="ja-JP" altLang="en-US" b="1">
                <a:latin typeface="Heiti TC Medium" pitchFamily="2" charset="-128"/>
                <a:ea typeface="Heiti TC Medium" pitchFamily="2" charset="-128"/>
              </a:rPr>
              <a:t>否决绝对真理的可能性</a:t>
            </a:r>
            <a:r>
              <a:rPr lang="zh-CN" altLang="en-US" b="1" dirty="0">
                <a:latin typeface="Heiti TC Medium" pitchFamily="2" charset="-128"/>
                <a:ea typeface="Heiti TC Medium" pitchFamily="2" charset="-128"/>
              </a:rPr>
              <a:t>，同时也成为了绝对性</a:t>
            </a:r>
            <a:endParaRPr lang="en-US" altLang="zh-CN" b="1" dirty="0">
              <a:latin typeface="Heiti TC Medium" pitchFamily="2" charset="-128"/>
              <a:ea typeface="Heiti TC Medium" pitchFamily="2" charset="-128"/>
            </a:endParaRPr>
          </a:p>
        </p:txBody>
      </p:sp>
      <p:sp>
        <p:nvSpPr>
          <p:cNvPr id="6" name="TextBox 5">
            <a:extLst>
              <a:ext uri="{FF2B5EF4-FFF2-40B4-BE49-F238E27FC236}">
                <a16:creationId xmlns:a16="http://schemas.microsoft.com/office/drawing/2014/main" id="{0E5615C2-8FDE-0D45-B14D-E82066BC891C}"/>
              </a:ext>
            </a:extLst>
          </p:cNvPr>
          <p:cNvSpPr txBox="1"/>
          <p:nvPr/>
        </p:nvSpPr>
        <p:spPr>
          <a:xfrm>
            <a:off x="190938" y="2437160"/>
            <a:ext cx="1806827" cy="954107"/>
          </a:xfrm>
          <a:prstGeom prst="rect">
            <a:avLst/>
          </a:prstGeom>
          <a:noFill/>
        </p:spPr>
        <p:txBody>
          <a:bodyPr wrap="square" rtlCol="0">
            <a:spAutoFit/>
          </a:bodyPr>
          <a:lstStyle/>
          <a:p>
            <a:pPr algn="ctr"/>
            <a:r>
              <a:rPr lang="ja-JP" altLang="en-US" sz="2800">
                <a:solidFill>
                  <a:srgbClr val="C00000"/>
                </a:solidFill>
              </a:rPr>
              <a:t>人无法知道真理</a:t>
            </a:r>
            <a:endParaRPr lang="en-US" sz="2800" dirty="0">
              <a:solidFill>
                <a:srgbClr val="C00000"/>
              </a:solidFill>
            </a:endParaRPr>
          </a:p>
        </p:txBody>
      </p:sp>
      <p:sp>
        <p:nvSpPr>
          <p:cNvPr id="7" name="TextBox 6">
            <a:extLst>
              <a:ext uri="{FF2B5EF4-FFF2-40B4-BE49-F238E27FC236}">
                <a16:creationId xmlns:a16="http://schemas.microsoft.com/office/drawing/2014/main" id="{ADFC664A-D919-3C40-8473-95CC7F187F64}"/>
              </a:ext>
            </a:extLst>
          </p:cNvPr>
          <p:cNvSpPr txBox="1"/>
          <p:nvPr/>
        </p:nvSpPr>
        <p:spPr>
          <a:xfrm>
            <a:off x="2542230" y="2548359"/>
            <a:ext cx="2954655" cy="369332"/>
          </a:xfrm>
          <a:prstGeom prst="rect">
            <a:avLst/>
          </a:prstGeom>
          <a:noFill/>
        </p:spPr>
        <p:txBody>
          <a:bodyPr wrap="none" rtlCol="0">
            <a:spAutoFit/>
          </a:bodyPr>
          <a:lstStyle/>
          <a:p>
            <a:r>
              <a:rPr lang="ja-JP" altLang="en-US"/>
              <a:t>问</a:t>
            </a:r>
            <a:r>
              <a:rPr lang="zh-CN" altLang="en-US" dirty="0"/>
              <a:t>：</a:t>
            </a:r>
            <a:r>
              <a:rPr lang="ja-JP" altLang="en-US"/>
              <a:t>人是否绝对无法知道</a:t>
            </a:r>
            <a:r>
              <a:rPr lang="zh-CN" altLang="en-US" dirty="0"/>
              <a:t>？</a:t>
            </a:r>
            <a:endParaRPr lang="en-US" dirty="0"/>
          </a:p>
        </p:txBody>
      </p:sp>
      <p:sp>
        <p:nvSpPr>
          <p:cNvPr id="8" name="TextBox 7">
            <a:extLst>
              <a:ext uri="{FF2B5EF4-FFF2-40B4-BE49-F238E27FC236}">
                <a16:creationId xmlns:a16="http://schemas.microsoft.com/office/drawing/2014/main" id="{603E13D6-667D-1640-8C19-92DB00B230CE}"/>
              </a:ext>
            </a:extLst>
          </p:cNvPr>
          <p:cNvSpPr txBox="1"/>
          <p:nvPr/>
        </p:nvSpPr>
        <p:spPr>
          <a:xfrm>
            <a:off x="5868148" y="2544417"/>
            <a:ext cx="2954655" cy="369332"/>
          </a:xfrm>
          <a:prstGeom prst="rect">
            <a:avLst/>
          </a:prstGeom>
          <a:noFill/>
        </p:spPr>
        <p:txBody>
          <a:bodyPr wrap="none" rtlCol="0">
            <a:spAutoFit/>
          </a:bodyPr>
          <a:lstStyle/>
          <a:p>
            <a:r>
              <a:rPr lang="ja-JP" altLang="en-US"/>
              <a:t>答</a:t>
            </a:r>
            <a:r>
              <a:rPr lang="zh-CN" altLang="en-US" dirty="0"/>
              <a:t>：</a:t>
            </a:r>
            <a:r>
              <a:rPr lang="ja-JP" altLang="en-SG"/>
              <a:t>是的</a:t>
            </a:r>
            <a:r>
              <a:rPr lang="ja-JP" altLang="en-US"/>
              <a:t>人是绝对无法知道</a:t>
            </a:r>
            <a:endParaRPr lang="en-US" dirty="0"/>
          </a:p>
        </p:txBody>
      </p:sp>
      <p:sp>
        <p:nvSpPr>
          <p:cNvPr id="9" name="TextBox 8">
            <a:extLst>
              <a:ext uri="{FF2B5EF4-FFF2-40B4-BE49-F238E27FC236}">
                <a16:creationId xmlns:a16="http://schemas.microsoft.com/office/drawing/2014/main" id="{9D3E9C31-81BF-CE42-9E19-15976C0B50C6}"/>
              </a:ext>
            </a:extLst>
          </p:cNvPr>
          <p:cNvSpPr txBox="1"/>
          <p:nvPr/>
        </p:nvSpPr>
        <p:spPr>
          <a:xfrm>
            <a:off x="9259376" y="2524539"/>
            <a:ext cx="2723823" cy="369332"/>
          </a:xfrm>
          <a:prstGeom prst="rect">
            <a:avLst/>
          </a:prstGeom>
          <a:noFill/>
        </p:spPr>
        <p:txBody>
          <a:bodyPr wrap="none" rtlCol="0">
            <a:spAutoFit/>
          </a:bodyPr>
          <a:lstStyle/>
          <a:p>
            <a:r>
              <a:rPr lang="ja-JP" altLang="en-US"/>
              <a:t>问</a:t>
            </a:r>
            <a:r>
              <a:rPr lang="zh-CN" altLang="en-US" dirty="0"/>
              <a:t>：</a:t>
            </a:r>
            <a:r>
              <a:rPr lang="ja-JP" altLang="en-US"/>
              <a:t>你是如何绝对知道</a:t>
            </a:r>
            <a:r>
              <a:rPr lang="zh-CN" altLang="en-US" dirty="0"/>
              <a:t>？</a:t>
            </a:r>
            <a:endParaRPr lang="en-US" dirty="0"/>
          </a:p>
        </p:txBody>
      </p:sp>
      <p:sp>
        <p:nvSpPr>
          <p:cNvPr id="11" name="TextBox 10">
            <a:extLst>
              <a:ext uri="{FF2B5EF4-FFF2-40B4-BE49-F238E27FC236}">
                <a16:creationId xmlns:a16="http://schemas.microsoft.com/office/drawing/2014/main" id="{F34E61B8-0C4B-594D-9777-F9977F081365}"/>
              </a:ext>
            </a:extLst>
          </p:cNvPr>
          <p:cNvSpPr txBox="1"/>
          <p:nvPr/>
        </p:nvSpPr>
        <p:spPr>
          <a:xfrm>
            <a:off x="5871512" y="4973014"/>
            <a:ext cx="1569660" cy="369332"/>
          </a:xfrm>
          <a:prstGeom prst="rect">
            <a:avLst/>
          </a:prstGeom>
          <a:noFill/>
        </p:spPr>
        <p:txBody>
          <a:bodyPr wrap="none" rtlCol="0">
            <a:spAutoFit/>
          </a:bodyPr>
          <a:lstStyle/>
          <a:p>
            <a:r>
              <a:rPr lang="ja-JP" altLang="en-US"/>
              <a:t>答</a:t>
            </a:r>
            <a:r>
              <a:rPr lang="zh-CN" altLang="en-US" dirty="0"/>
              <a:t>：</a:t>
            </a:r>
            <a:r>
              <a:rPr lang="ja-JP" altLang="en-US"/>
              <a:t>我不知道</a:t>
            </a:r>
            <a:endParaRPr lang="en-US" dirty="0"/>
          </a:p>
        </p:txBody>
      </p:sp>
      <p:sp>
        <p:nvSpPr>
          <p:cNvPr id="12" name="TextBox 11">
            <a:extLst>
              <a:ext uri="{FF2B5EF4-FFF2-40B4-BE49-F238E27FC236}">
                <a16:creationId xmlns:a16="http://schemas.microsoft.com/office/drawing/2014/main" id="{E964A5C6-6710-D445-AAEA-111A1FEC75D6}"/>
              </a:ext>
            </a:extLst>
          </p:cNvPr>
          <p:cNvSpPr txBox="1"/>
          <p:nvPr/>
        </p:nvSpPr>
        <p:spPr>
          <a:xfrm>
            <a:off x="7843926" y="4961108"/>
            <a:ext cx="2492990" cy="369332"/>
          </a:xfrm>
          <a:prstGeom prst="rect">
            <a:avLst/>
          </a:prstGeom>
          <a:noFill/>
        </p:spPr>
        <p:txBody>
          <a:bodyPr wrap="none" rtlCol="0">
            <a:spAutoFit/>
          </a:bodyPr>
          <a:lstStyle/>
          <a:p>
            <a:r>
              <a:rPr lang="ja-JP" altLang="en-US"/>
              <a:t>问</a:t>
            </a:r>
            <a:r>
              <a:rPr lang="zh-CN" altLang="en-US" dirty="0"/>
              <a:t>：</a:t>
            </a:r>
            <a:r>
              <a:rPr lang="ja-JP" altLang="en-US"/>
              <a:t>你是否绝对不知道</a:t>
            </a:r>
            <a:endParaRPr lang="en-US" dirty="0"/>
          </a:p>
        </p:txBody>
      </p:sp>
      <p:sp>
        <p:nvSpPr>
          <p:cNvPr id="13" name="Right Arrow 12">
            <a:extLst>
              <a:ext uri="{FF2B5EF4-FFF2-40B4-BE49-F238E27FC236}">
                <a16:creationId xmlns:a16="http://schemas.microsoft.com/office/drawing/2014/main" id="{B8F64AF7-415F-E84A-BE23-C585F1256570}"/>
              </a:ext>
            </a:extLst>
          </p:cNvPr>
          <p:cNvSpPr/>
          <p:nvPr/>
        </p:nvSpPr>
        <p:spPr>
          <a:xfrm>
            <a:off x="2155631" y="2530806"/>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16757F8F-18B7-C64D-9BB4-54F50DADA259}"/>
              </a:ext>
            </a:extLst>
          </p:cNvPr>
          <p:cNvSpPr/>
          <p:nvPr/>
        </p:nvSpPr>
        <p:spPr>
          <a:xfrm>
            <a:off x="5389999" y="2524539"/>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CD9DE42-9E79-8A43-9CF1-F6DE586ACF8B}"/>
              </a:ext>
            </a:extLst>
          </p:cNvPr>
          <p:cNvSpPr/>
          <p:nvPr/>
        </p:nvSpPr>
        <p:spPr>
          <a:xfrm>
            <a:off x="8859404" y="2524539"/>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5E0D54D-85C1-4549-AADA-020195557B9F}"/>
              </a:ext>
            </a:extLst>
          </p:cNvPr>
          <p:cNvSpPr/>
          <p:nvPr/>
        </p:nvSpPr>
        <p:spPr>
          <a:xfrm>
            <a:off x="2170967" y="5012255"/>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53D6A13-0E07-8B4B-97B5-D4A90FFBBAE6}"/>
              </a:ext>
            </a:extLst>
          </p:cNvPr>
          <p:cNvSpPr txBox="1"/>
          <p:nvPr/>
        </p:nvSpPr>
        <p:spPr>
          <a:xfrm>
            <a:off x="2581005" y="4995250"/>
            <a:ext cx="2954655" cy="369332"/>
          </a:xfrm>
          <a:prstGeom prst="rect">
            <a:avLst/>
          </a:prstGeom>
          <a:noFill/>
        </p:spPr>
        <p:txBody>
          <a:bodyPr wrap="none" rtlCol="0">
            <a:spAutoFit/>
          </a:bodyPr>
          <a:lstStyle/>
          <a:p>
            <a:r>
              <a:rPr lang="ja-JP" altLang="en-US"/>
              <a:t>问</a:t>
            </a:r>
            <a:r>
              <a:rPr lang="zh-CN" altLang="en-US" dirty="0"/>
              <a:t>：</a:t>
            </a:r>
            <a:r>
              <a:rPr lang="ja-JP" altLang="en-US"/>
              <a:t>人是否绝对无法知道</a:t>
            </a:r>
            <a:r>
              <a:rPr lang="zh-CN" altLang="en-US" dirty="0"/>
              <a:t>？</a:t>
            </a:r>
            <a:endParaRPr lang="en-US" dirty="0"/>
          </a:p>
        </p:txBody>
      </p:sp>
      <p:sp>
        <p:nvSpPr>
          <p:cNvPr id="21" name="Right Arrow 20">
            <a:extLst>
              <a:ext uri="{FF2B5EF4-FFF2-40B4-BE49-F238E27FC236}">
                <a16:creationId xmlns:a16="http://schemas.microsoft.com/office/drawing/2014/main" id="{DE10B4D0-BE5D-5344-864E-4182CA7129E7}"/>
              </a:ext>
            </a:extLst>
          </p:cNvPr>
          <p:cNvSpPr/>
          <p:nvPr/>
        </p:nvSpPr>
        <p:spPr>
          <a:xfrm>
            <a:off x="5426652" y="4973014"/>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407DB8AB-A80C-D043-AD7B-CD5D6FBDCC08}"/>
              </a:ext>
            </a:extLst>
          </p:cNvPr>
          <p:cNvSpPr/>
          <p:nvPr/>
        </p:nvSpPr>
        <p:spPr>
          <a:xfrm>
            <a:off x="7438507" y="4961108"/>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F9644150-F71C-4148-8459-20AD31A700BD}"/>
              </a:ext>
            </a:extLst>
          </p:cNvPr>
          <p:cNvSpPr/>
          <p:nvPr/>
        </p:nvSpPr>
        <p:spPr>
          <a:xfrm>
            <a:off x="8851292" y="3061252"/>
            <a:ext cx="40808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01F5459-00F2-0C40-9525-035518331D8A}"/>
              </a:ext>
            </a:extLst>
          </p:cNvPr>
          <p:cNvSpPr txBox="1"/>
          <p:nvPr/>
        </p:nvSpPr>
        <p:spPr>
          <a:xfrm>
            <a:off x="9316126" y="3061252"/>
            <a:ext cx="2492990" cy="646331"/>
          </a:xfrm>
          <a:prstGeom prst="rect">
            <a:avLst/>
          </a:prstGeom>
          <a:noFill/>
        </p:spPr>
        <p:txBody>
          <a:bodyPr wrap="square" rtlCol="0">
            <a:spAutoFit/>
          </a:bodyPr>
          <a:lstStyle/>
          <a:p>
            <a:r>
              <a:rPr lang="ja-JP" altLang="en-US"/>
              <a:t>问</a:t>
            </a:r>
            <a:r>
              <a:rPr lang="zh-CN" altLang="en-US" dirty="0"/>
              <a:t>：</a:t>
            </a:r>
            <a:r>
              <a:rPr lang="ja-JP" altLang="en-US"/>
              <a:t>你不是说人无法绝对知道</a:t>
            </a:r>
            <a:r>
              <a:rPr lang="zh-CN" altLang="en-US" dirty="0"/>
              <a:t>？</a:t>
            </a:r>
            <a:endParaRPr lang="en-US" dirty="0"/>
          </a:p>
        </p:txBody>
      </p:sp>
      <p:sp>
        <p:nvSpPr>
          <p:cNvPr id="25" name="TextBox 24">
            <a:extLst>
              <a:ext uri="{FF2B5EF4-FFF2-40B4-BE49-F238E27FC236}">
                <a16:creationId xmlns:a16="http://schemas.microsoft.com/office/drawing/2014/main" id="{1FF73EE5-52C0-D741-9597-556C30B3DA9E}"/>
              </a:ext>
            </a:extLst>
          </p:cNvPr>
          <p:cNvSpPr txBox="1"/>
          <p:nvPr/>
        </p:nvSpPr>
        <p:spPr>
          <a:xfrm>
            <a:off x="327364" y="4719867"/>
            <a:ext cx="1806827" cy="954107"/>
          </a:xfrm>
          <a:prstGeom prst="rect">
            <a:avLst/>
          </a:prstGeom>
          <a:noFill/>
        </p:spPr>
        <p:txBody>
          <a:bodyPr wrap="square" rtlCol="0">
            <a:spAutoFit/>
          </a:bodyPr>
          <a:lstStyle/>
          <a:p>
            <a:pPr algn="ctr"/>
            <a:r>
              <a:rPr lang="ja-JP" altLang="en-US" sz="2800">
                <a:solidFill>
                  <a:srgbClr val="C00000"/>
                </a:solidFill>
              </a:rPr>
              <a:t>人无法知道真理</a:t>
            </a:r>
            <a:endParaRPr lang="en-US" sz="2800" dirty="0">
              <a:solidFill>
                <a:srgbClr val="C00000"/>
              </a:solidFill>
            </a:endParaRPr>
          </a:p>
        </p:txBody>
      </p:sp>
      <p:cxnSp>
        <p:nvCxnSpPr>
          <p:cNvPr id="17" name="Straight Arrow Connector 16">
            <a:extLst>
              <a:ext uri="{FF2B5EF4-FFF2-40B4-BE49-F238E27FC236}">
                <a16:creationId xmlns:a16="http://schemas.microsoft.com/office/drawing/2014/main" id="{7D10A7C6-26A9-994C-6D04-56B8635F916F}"/>
              </a:ext>
            </a:extLst>
          </p:cNvPr>
          <p:cNvCxnSpPr>
            <a:cxnSpLocks/>
          </p:cNvCxnSpPr>
          <p:nvPr/>
        </p:nvCxnSpPr>
        <p:spPr>
          <a:xfrm flipH="1" flipV="1">
            <a:off x="7090126" y="2996749"/>
            <a:ext cx="1661988" cy="1944481"/>
          </a:xfrm>
          <a:prstGeom prst="straightConnector1">
            <a:avLst/>
          </a:prstGeom>
          <a:ln w="6350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71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54F7-45B7-8B49-9C84-A3DC51BA3D5C}"/>
              </a:ext>
            </a:extLst>
          </p:cNvPr>
          <p:cNvSpPr>
            <a:spLocks noGrp="1"/>
          </p:cNvSpPr>
          <p:nvPr>
            <p:ph type="title"/>
          </p:nvPr>
        </p:nvSpPr>
        <p:spPr/>
        <p:txBody>
          <a:bodyPr/>
          <a:lstStyle/>
          <a:p>
            <a:r>
              <a:rPr lang="ja-JP" altLang="en-US">
                <a:latin typeface="Heiti TC Medium" pitchFamily="2" charset="-128"/>
                <a:ea typeface="Heiti TC Medium" pitchFamily="2" charset="-128"/>
              </a:rPr>
              <a:t>当人立自己为主</a:t>
            </a:r>
            <a:r>
              <a:rPr lang="zh-CN" altLang="en-US" dirty="0">
                <a:latin typeface="Heiti TC Medium" pitchFamily="2" charset="-128"/>
                <a:ea typeface="Heiti TC Medium" pitchFamily="2" charset="-128"/>
              </a:rPr>
              <a:t>，强调绝对知识时</a:t>
            </a:r>
            <a:endParaRPr lang="en-US" dirty="0">
              <a:latin typeface="Heiti TC Medium" pitchFamily="2" charset="-128"/>
              <a:ea typeface="Heiti TC Medium" pitchFamily="2" charset="-128"/>
            </a:endParaRPr>
          </a:p>
        </p:txBody>
      </p:sp>
      <p:sp>
        <p:nvSpPr>
          <p:cNvPr id="4" name="TextBox 3">
            <a:extLst>
              <a:ext uri="{FF2B5EF4-FFF2-40B4-BE49-F238E27FC236}">
                <a16:creationId xmlns:a16="http://schemas.microsoft.com/office/drawing/2014/main" id="{87A3CE10-F63B-7243-BFC4-4BE0235E11DE}"/>
              </a:ext>
            </a:extLst>
          </p:cNvPr>
          <p:cNvSpPr txBox="1"/>
          <p:nvPr/>
        </p:nvSpPr>
        <p:spPr>
          <a:xfrm>
            <a:off x="371356" y="2366782"/>
            <a:ext cx="5724644" cy="1200329"/>
          </a:xfrm>
          <a:prstGeom prst="rect">
            <a:avLst/>
          </a:prstGeom>
          <a:noFill/>
        </p:spPr>
        <p:txBody>
          <a:bodyPr wrap="none" rtlCol="0">
            <a:spAutoFit/>
          </a:bodyPr>
          <a:lstStyle/>
          <a:p>
            <a:r>
              <a:rPr lang="ja-JP" altLang="en-US" sz="2400"/>
              <a:t>当自称自己拥有绝对的知识</a:t>
            </a:r>
            <a:endParaRPr lang="en-SG" altLang="ja-JP" sz="2400" dirty="0"/>
          </a:p>
          <a:p>
            <a:r>
              <a:rPr lang="ja-JP" altLang="en-US" sz="2400"/>
              <a:t>如</a:t>
            </a:r>
            <a:r>
              <a:rPr lang="zh-CN" altLang="en-US" sz="2400" dirty="0"/>
              <a:t>：</a:t>
            </a:r>
            <a:r>
              <a:rPr lang="ja-JP" altLang="en-US" sz="2400"/>
              <a:t>这世界是绝对有次序并能够被理解的</a:t>
            </a:r>
            <a:endParaRPr lang="en-SG" altLang="ja-JP" sz="2400" dirty="0"/>
          </a:p>
          <a:p>
            <a:r>
              <a:rPr lang="en-US" altLang="ja-JP" sz="2400" dirty="0"/>
              <a:t>orderly and understandable </a:t>
            </a:r>
            <a:endParaRPr lang="en-US" sz="2400" dirty="0"/>
          </a:p>
        </p:txBody>
      </p:sp>
      <p:sp>
        <p:nvSpPr>
          <p:cNvPr id="5" name="TextBox 4">
            <a:extLst>
              <a:ext uri="{FF2B5EF4-FFF2-40B4-BE49-F238E27FC236}">
                <a16:creationId xmlns:a16="http://schemas.microsoft.com/office/drawing/2014/main" id="{DF692AD9-D219-9748-893A-7D4FA66C3857}"/>
              </a:ext>
            </a:extLst>
          </p:cNvPr>
          <p:cNvSpPr txBox="1"/>
          <p:nvPr/>
        </p:nvSpPr>
        <p:spPr>
          <a:xfrm>
            <a:off x="3564673" y="4931429"/>
            <a:ext cx="4801314" cy="1200329"/>
          </a:xfrm>
          <a:prstGeom prst="rect">
            <a:avLst/>
          </a:prstGeom>
          <a:noFill/>
        </p:spPr>
        <p:txBody>
          <a:bodyPr wrap="none" rtlCol="0">
            <a:spAutoFit/>
          </a:bodyPr>
          <a:lstStyle/>
          <a:p>
            <a:r>
              <a:rPr lang="ja-JP" altLang="en-SG" sz="2400"/>
              <a:t>这</a:t>
            </a:r>
            <a:r>
              <a:rPr lang="ja-JP" altLang="en-US" sz="2400"/>
              <a:t>假设与前提是否成立</a:t>
            </a:r>
            <a:r>
              <a:rPr lang="zh-CN" altLang="en-US" sz="2400" dirty="0"/>
              <a:t>？</a:t>
            </a:r>
            <a:endParaRPr lang="en-SG" altLang="zh-CN" sz="2400" dirty="0"/>
          </a:p>
          <a:p>
            <a:r>
              <a:rPr lang="ja-JP" altLang="en-US" sz="2400"/>
              <a:t>是否有探索了世界的每一个角落</a:t>
            </a:r>
            <a:r>
              <a:rPr lang="zh-CN" altLang="en-US" sz="2400" dirty="0"/>
              <a:t>？</a:t>
            </a:r>
            <a:endParaRPr lang="en-SG" altLang="zh-CN" sz="2400" dirty="0"/>
          </a:p>
          <a:p>
            <a:r>
              <a:rPr lang="ja-JP" altLang="en-US" sz="2400"/>
              <a:t>是否能够解释世上所有的事</a:t>
            </a:r>
            <a:r>
              <a:rPr lang="zh-CN" altLang="en-US" sz="2400" dirty="0"/>
              <a:t>？</a:t>
            </a:r>
            <a:endParaRPr lang="en-US" sz="2400" dirty="0"/>
          </a:p>
        </p:txBody>
      </p:sp>
      <p:sp>
        <p:nvSpPr>
          <p:cNvPr id="6" name="TextBox 5">
            <a:extLst>
              <a:ext uri="{FF2B5EF4-FFF2-40B4-BE49-F238E27FC236}">
                <a16:creationId xmlns:a16="http://schemas.microsoft.com/office/drawing/2014/main" id="{5DF46E65-95F6-6F47-8E35-BD0ACC089BCF}"/>
              </a:ext>
            </a:extLst>
          </p:cNvPr>
          <p:cNvSpPr txBox="1"/>
          <p:nvPr/>
        </p:nvSpPr>
        <p:spPr>
          <a:xfrm>
            <a:off x="7529383" y="2576041"/>
            <a:ext cx="4134465" cy="523220"/>
          </a:xfrm>
          <a:prstGeom prst="rect">
            <a:avLst/>
          </a:prstGeom>
          <a:noFill/>
        </p:spPr>
        <p:txBody>
          <a:bodyPr wrap="none" rtlCol="0">
            <a:spAutoFit/>
          </a:bodyPr>
          <a:lstStyle/>
          <a:p>
            <a:r>
              <a:rPr lang="ja-JP" altLang="en-US" sz="2800"/>
              <a:t>必须承认人无法绝对知道</a:t>
            </a:r>
            <a:endParaRPr lang="en-US" sz="2800" dirty="0"/>
          </a:p>
        </p:txBody>
      </p:sp>
      <p:sp>
        <p:nvSpPr>
          <p:cNvPr id="11" name="Right Arrow 10">
            <a:extLst>
              <a:ext uri="{FF2B5EF4-FFF2-40B4-BE49-F238E27FC236}">
                <a16:creationId xmlns:a16="http://schemas.microsoft.com/office/drawing/2014/main" id="{A83E4EF3-BA3B-AC4F-A56B-1B99CCFC9719}"/>
              </a:ext>
            </a:extLst>
          </p:cNvPr>
          <p:cNvSpPr/>
          <p:nvPr/>
        </p:nvSpPr>
        <p:spPr>
          <a:xfrm rot="2663912">
            <a:off x="2397211" y="3604632"/>
            <a:ext cx="1285103" cy="1210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4A62B6AF-C92B-C347-AE7F-A33416B1833E}"/>
              </a:ext>
            </a:extLst>
          </p:cNvPr>
          <p:cNvSpPr/>
          <p:nvPr/>
        </p:nvSpPr>
        <p:spPr>
          <a:xfrm rot="18770006">
            <a:off x="7135876" y="3148254"/>
            <a:ext cx="1285103" cy="1210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022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F8B5-58D0-7743-BF3A-44B2B4E671E2}"/>
              </a:ext>
            </a:extLst>
          </p:cNvPr>
          <p:cNvSpPr>
            <a:spLocks noGrp="1"/>
          </p:cNvSpPr>
          <p:nvPr>
            <p:ph type="title"/>
          </p:nvPr>
        </p:nvSpPr>
        <p:spPr>
          <a:xfrm>
            <a:off x="1204650" y="828957"/>
            <a:ext cx="8761413" cy="706964"/>
          </a:xfrm>
        </p:spPr>
        <p:txBody>
          <a:bodyPr/>
          <a:lstStyle/>
          <a:p>
            <a:r>
              <a:rPr lang="ja-JP" altLang="en-US"/>
              <a:t>基督徒放弃自主性</a:t>
            </a:r>
            <a:r>
              <a:rPr lang="zh-CN" altLang="en-US" dirty="0"/>
              <a:t>，</a:t>
            </a:r>
            <a:r>
              <a:rPr lang="ja-JP" altLang="en-US"/>
              <a:t>依附绝对的主</a:t>
            </a:r>
            <a:endParaRPr lang="en-US" dirty="0"/>
          </a:p>
        </p:txBody>
      </p:sp>
      <p:sp>
        <p:nvSpPr>
          <p:cNvPr id="4" name="TextBox 3">
            <a:extLst>
              <a:ext uri="{FF2B5EF4-FFF2-40B4-BE49-F238E27FC236}">
                <a16:creationId xmlns:a16="http://schemas.microsoft.com/office/drawing/2014/main" id="{A35D8DDE-74FB-304E-BA0F-A264C6AAD84C}"/>
              </a:ext>
            </a:extLst>
          </p:cNvPr>
          <p:cNvSpPr txBox="1"/>
          <p:nvPr/>
        </p:nvSpPr>
        <p:spPr>
          <a:xfrm>
            <a:off x="395476" y="2595688"/>
            <a:ext cx="6853158" cy="1323439"/>
          </a:xfrm>
          <a:prstGeom prst="rect">
            <a:avLst/>
          </a:prstGeom>
          <a:noFill/>
        </p:spPr>
        <p:txBody>
          <a:bodyPr wrap="none" rtlCol="0">
            <a:spAutoFit/>
          </a:bodyPr>
          <a:lstStyle/>
          <a:p>
            <a:r>
              <a:rPr lang="ja-JP" altLang="en-US" sz="2000"/>
              <a:t>相信圣经这世界是上帝的智慧所造的</a:t>
            </a:r>
            <a:endParaRPr lang="en-SG" altLang="ja-JP" sz="2000" dirty="0"/>
          </a:p>
          <a:p>
            <a:r>
              <a:rPr lang="ja-JP" altLang="en-SG" sz="2000"/>
              <a:t>所以</a:t>
            </a:r>
            <a:r>
              <a:rPr lang="ja-JP" altLang="en-US" sz="2000"/>
              <a:t>这世界是绝对有次序并能够被理解的</a:t>
            </a:r>
            <a:endParaRPr lang="en-SG" altLang="ja-JP" sz="2000" dirty="0"/>
          </a:p>
          <a:p>
            <a:r>
              <a:rPr lang="en-US" altLang="ja-JP" sz="2000" dirty="0"/>
              <a:t>orderly and understandable </a:t>
            </a:r>
            <a:endParaRPr lang="en-SG" altLang="ja-JP" sz="2000" dirty="0"/>
          </a:p>
          <a:p>
            <a:r>
              <a:rPr lang="ja-JP" altLang="en-US" sz="2000"/>
              <a:t>同时明白这世界有一些属上帝奥秘的事</a:t>
            </a:r>
            <a:r>
              <a:rPr lang="zh-CN" altLang="en-US" sz="2000" dirty="0"/>
              <a:t>，</a:t>
            </a:r>
            <a:r>
              <a:rPr lang="ja-JP" altLang="en-US" sz="2000"/>
              <a:t>是人所无法明白的</a:t>
            </a:r>
            <a:endParaRPr lang="en-US" sz="2000" dirty="0"/>
          </a:p>
        </p:txBody>
      </p:sp>
      <p:sp>
        <p:nvSpPr>
          <p:cNvPr id="5" name="TextBox 4">
            <a:extLst>
              <a:ext uri="{FF2B5EF4-FFF2-40B4-BE49-F238E27FC236}">
                <a16:creationId xmlns:a16="http://schemas.microsoft.com/office/drawing/2014/main" id="{D66E706E-D2C7-E648-BDB1-EC2ABD556CF5}"/>
              </a:ext>
            </a:extLst>
          </p:cNvPr>
          <p:cNvSpPr txBox="1"/>
          <p:nvPr/>
        </p:nvSpPr>
        <p:spPr>
          <a:xfrm>
            <a:off x="3018211" y="5500618"/>
            <a:ext cx="5992164" cy="830997"/>
          </a:xfrm>
          <a:prstGeom prst="rect">
            <a:avLst/>
          </a:prstGeom>
          <a:noFill/>
        </p:spPr>
        <p:txBody>
          <a:bodyPr wrap="square" rtlCol="0">
            <a:spAutoFit/>
          </a:bodyPr>
          <a:lstStyle/>
          <a:p>
            <a:r>
              <a:rPr lang="ja-JP" altLang="en-SG" sz="2400"/>
              <a:t>因</a:t>
            </a:r>
            <a:r>
              <a:rPr lang="ja-JP" altLang="en-US" sz="2400"/>
              <a:t>无所不在</a:t>
            </a:r>
            <a:r>
              <a:rPr lang="zh-CN" altLang="en-US" sz="2400" dirty="0"/>
              <a:t>、</a:t>
            </a:r>
            <a:r>
              <a:rPr lang="ja-JP" altLang="en-US" sz="2400"/>
              <a:t>无所不知</a:t>
            </a:r>
            <a:r>
              <a:rPr lang="zh-CN" altLang="en-US" sz="2400" dirty="0"/>
              <a:t>、</a:t>
            </a:r>
            <a:r>
              <a:rPr lang="ja-JP" altLang="en-US" sz="2400"/>
              <a:t>无所不能的神</a:t>
            </a:r>
            <a:endParaRPr lang="en-US" altLang="ja-JP" sz="2400" dirty="0"/>
          </a:p>
          <a:p>
            <a:r>
              <a:rPr lang="ja-JP" altLang="en-US" sz="2400"/>
              <a:t>启示我们</a:t>
            </a:r>
            <a:endParaRPr lang="en-US" sz="2400" dirty="0"/>
          </a:p>
        </p:txBody>
      </p:sp>
      <p:sp>
        <p:nvSpPr>
          <p:cNvPr id="6" name="TextBox 5">
            <a:extLst>
              <a:ext uri="{FF2B5EF4-FFF2-40B4-BE49-F238E27FC236}">
                <a16:creationId xmlns:a16="http://schemas.microsoft.com/office/drawing/2014/main" id="{B635815C-D21C-B44B-ADBB-3172CC437D5B}"/>
              </a:ext>
            </a:extLst>
          </p:cNvPr>
          <p:cNvSpPr txBox="1"/>
          <p:nvPr/>
        </p:nvSpPr>
        <p:spPr>
          <a:xfrm>
            <a:off x="8129504" y="2712837"/>
            <a:ext cx="3433478" cy="830997"/>
          </a:xfrm>
          <a:prstGeom prst="rect">
            <a:avLst/>
          </a:prstGeom>
          <a:noFill/>
        </p:spPr>
        <p:txBody>
          <a:bodyPr wrap="square" rtlCol="0">
            <a:spAutoFit/>
          </a:bodyPr>
          <a:lstStyle/>
          <a:p>
            <a:r>
              <a:rPr lang="ja-JP" altLang="en-US" sz="2400"/>
              <a:t>绝对的知道并承认人无法绝对知道所有事</a:t>
            </a:r>
            <a:endParaRPr lang="en-US" sz="2400" dirty="0"/>
          </a:p>
        </p:txBody>
      </p:sp>
      <p:sp>
        <p:nvSpPr>
          <p:cNvPr id="7" name="Right Arrow 6">
            <a:extLst>
              <a:ext uri="{FF2B5EF4-FFF2-40B4-BE49-F238E27FC236}">
                <a16:creationId xmlns:a16="http://schemas.microsoft.com/office/drawing/2014/main" id="{1FBB244B-64F0-454C-846D-6974A7B0E74D}"/>
              </a:ext>
            </a:extLst>
          </p:cNvPr>
          <p:cNvSpPr/>
          <p:nvPr/>
        </p:nvSpPr>
        <p:spPr>
          <a:xfrm rot="2663912">
            <a:off x="2537225" y="4246951"/>
            <a:ext cx="1285103" cy="1210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E343AD2A-4456-964A-A1C1-85E003D95C8A}"/>
              </a:ext>
            </a:extLst>
          </p:cNvPr>
          <p:cNvSpPr/>
          <p:nvPr/>
        </p:nvSpPr>
        <p:spPr>
          <a:xfrm rot="18770006">
            <a:off x="7486953" y="3770077"/>
            <a:ext cx="1285103" cy="1210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611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b="1" dirty="0"/>
              <a:t>前提 </a:t>
            </a:r>
            <a:r>
              <a:rPr lang="en-GB" b="1" dirty="0"/>
              <a:t>presuppositions</a:t>
            </a:r>
            <a:endParaRPr lang="en-SG"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295836" y="2533934"/>
            <a:ext cx="11698940" cy="4124739"/>
          </a:xfrm>
        </p:spPr>
        <p:txBody>
          <a:bodyPr>
            <a:normAutofit lnSpcReduction="10000"/>
          </a:bodyPr>
          <a:lstStyle/>
          <a:p>
            <a:pPr marL="457200" lvl="1" indent="0">
              <a:buNone/>
            </a:pPr>
            <a:r>
              <a:rPr lang="zh-CN" altLang="en-US" sz="3600" dirty="0"/>
              <a:t>每个人的前设</a:t>
            </a:r>
            <a:r>
              <a:rPr lang="zh-CN" altLang="en-US" sz="2000" dirty="0"/>
              <a:t>（</a:t>
            </a:r>
            <a:r>
              <a:rPr lang="en-US" sz="2000" i="1" dirty="0"/>
              <a:t>presupposition</a:t>
            </a:r>
            <a:r>
              <a:rPr lang="en-US" sz="2000" dirty="0"/>
              <a:t>），</a:t>
            </a:r>
            <a:r>
              <a:rPr lang="zh-CN" altLang="en-US" sz="3600" dirty="0"/>
              <a:t>就是他最终所依靠、最深敬拜、最不动摇的忠诚所在。</a:t>
            </a:r>
            <a:endParaRPr lang="en-US" sz="1200" dirty="0"/>
          </a:p>
          <a:p>
            <a:r>
              <a:rPr lang="en-US" dirty="0"/>
              <a:t>Everyone has a scale of values in which one loyalty takes precedence over another until we reach one that takes precedence over all the rest. That value is that person’s presupposition, </a:t>
            </a:r>
            <a:r>
              <a:rPr lang="en-US" b="1" dirty="0"/>
              <a:t>his basic commitment, his ultimate criterion</a:t>
            </a:r>
            <a:r>
              <a:rPr lang="en-US" dirty="0"/>
              <a:t>.</a:t>
            </a:r>
            <a:endParaRPr lang="en-SG" dirty="0"/>
          </a:p>
          <a:p>
            <a:r>
              <a:rPr lang="zh-CN" altLang="en-US" sz="2400" dirty="0"/>
              <a:t>每个人都有一套价值衡量的体系，其中某些忠诚会优先于另一些，</a:t>
            </a:r>
            <a:r>
              <a:rPr lang="zh-CN" altLang="en-US" sz="2400" b="1" dirty="0">
                <a:highlight>
                  <a:srgbClr val="FFFF00"/>
                </a:highlight>
              </a:rPr>
              <a:t>直到我们最终触及那个高于一切的忠诚</a:t>
            </a:r>
            <a:r>
              <a:rPr lang="zh-CN" altLang="en-US" sz="2400" dirty="0"/>
              <a:t>。那个价值就是那个人的前设（</a:t>
            </a:r>
            <a:r>
              <a:rPr lang="en-US" sz="2400" i="1" dirty="0"/>
              <a:t>presupposition</a:t>
            </a:r>
            <a:r>
              <a:rPr lang="en-US" sz="2400" dirty="0"/>
              <a:t>）、</a:t>
            </a:r>
            <a:r>
              <a:rPr lang="zh-CN" altLang="en-US" sz="2400" dirty="0"/>
              <a:t>他最基本的立场（</a:t>
            </a:r>
            <a:r>
              <a:rPr lang="en-US" sz="2400" i="1" dirty="0"/>
              <a:t>basic commitment</a:t>
            </a:r>
            <a:r>
              <a:rPr lang="en-US" sz="2400" dirty="0"/>
              <a:t>）、</a:t>
            </a:r>
            <a:r>
              <a:rPr lang="zh-CN" altLang="en-US" sz="2400" dirty="0"/>
              <a:t>他最终的判断标准（</a:t>
            </a:r>
            <a:r>
              <a:rPr lang="en-US" sz="2400" i="1" dirty="0"/>
              <a:t>ultimate criterion</a:t>
            </a:r>
            <a:r>
              <a:rPr lang="en-US" sz="2400" dirty="0"/>
              <a:t>）。</a:t>
            </a:r>
          </a:p>
          <a:p>
            <a:r>
              <a:rPr lang="zh-CN" altLang="en-US" sz="2400" dirty="0"/>
              <a:t>所有知识最终都是神的知识。若不以上帝为前设，</a:t>
            </a:r>
            <a:r>
              <a:rPr lang="zh-CN" altLang="en-US" sz="2400" dirty="0">
                <a:highlight>
                  <a:srgbClr val="00FFFF"/>
                </a:highlight>
              </a:rPr>
              <a:t>人就必定将自己或被造物立为那终极的忠诚对象</a:t>
            </a:r>
            <a:r>
              <a:rPr lang="zh-CN" altLang="en-US" sz="2400" dirty="0"/>
              <a:t>。” 人是最终的判断者（</a:t>
            </a:r>
            <a:r>
              <a:rPr lang="en-US" sz="2400" dirty="0"/>
              <a:t>man as ultimate authority）</a:t>
            </a:r>
            <a:endParaRPr lang="en-SG" sz="2400" dirty="0"/>
          </a:p>
        </p:txBody>
      </p:sp>
    </p:spTree>
    <p:extLst>
      <p:ext uri="{BB962C8B-B14F-4D97-AF65-F5344CB8AC3E}">
        <p14:creationId xmlns:p14="http://schemas.microsoft.com/office/powerpoint/2010/main" val="4145292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b="1" dirty="0"/>
              <a:t>基督徒的前提 </a:t>
            </a:r>
            <a:r>
              <a:rPr lang="en-GB" b="1" dirty="0"/>
              <a:t>Christian presuppositions</a:t>
            </a:r>
            <a:endParaRPr lang="en-SG"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325678" y="2295939"/>
            <a:ext cx="10902876" cy="4124739"/>
          </a:xfrm>
        </p:spPr>
        <p:txBody>
          <a:bodyPr>
            <a:normAutofit fontScale="92500"/>
          </a:bodyPr>
          <a:lstStyle/>
          <a:p>
            <a:pPr>
              <a:lnSpc>
                <a:spcPct val="150000"/>
              </a:lnSpc>
            </a:pPr>
            <a:r>
              <a:rPr lang="zh-CN" altLang="en-US" sz="2800" dirty="0"/>
              <a:t>我们把终极的预设定义为“</a:t>
            </a:r>
            <a:r>
              <a:rPr lang="zh-CN" altLang="en-US" sz="2800" dirty="0">
                <a:highlight>
                  <a:srgbClr val="00FF00"/>
                </a:highlight>
              </a:rPr>
              <a:t>一个</a:t>
            </a:r>
            <a:r>
              <a:rPr lang="zh-CN" altLang="en-US" sz="2800" b="1" dirty="0">
                <a:highlight>
                  <a:srgbClr val="00FF00"/>
                </a:highlight>
              </a:rPr>
              <a:t>优先于任何信念的信念</a:t>
            </a:r>
            <a:r>
              <a:rPr lang="zh-CN" altLang="en-US" sz="2800" dirty="0"/>
              <a:t>”另一个定义是“</a:t>
            </a:r>
            <a:r>
              <a:rPr lang="zh-CN" altLang="en-US" sz="2800" dirty="0">
                <a:highlight>
                  <a:srgbClr val="FFFF00"/>
                </a:highlight>
              </a:rPr>
              <a:t>一个</a:t>
            </a:r>
            <a:r>
              <a:rPr lang="zh-CN" altLang="en-US" sz="2800" b="1" dirty="0">
                <a:highlight>
                  <a:srgbClr val="FFFF00"/>
                </a:highlight>
              </a:rPr>
              <a:t>内心最根本的委身</a:t>
            </a:r>
            <a:r>
              <a:rPr lang="zh-CN" altLang="en-US" sz="2800" dirty="0"/>
              <a:t>。” 由于神是我们的主，并用他的话语来掌管我们，基督徒因此有一系列的预设。我们的心单单委身于祂，所以没有任何信念可以优先与我们对他和他话语的信念。</a:t>
            </a:r>
            <a:endParaRPr lang="en-SG" sz="2800" dirty="0"/>
          </a:p>
          <a:p>
            <a:r>
              <a:rPr lang="en-US" dirty="0"/>
              <a:t>we defined an ultimate presupposition as “a belief over which no other takes precedence,” or, more profoundly, as a “</a:t>
            </a:r>
            <a:r>
              <a:rPr lang="en-US" b="1" u="sng" dirty="0"/>
              <a:t>basic commitment of the heart</a:t>
            </a:r>
            <a:r>
              <a:rPr lang="en-US" dirty="0"/>
              <a:t>.” Since God is Lord and rules us by His Word, Christians have presuppositions. Our hearts are committed to Him, and no other belief can take precedence over our belief in Him and His Word.</a:t>
            </a:r>
            <a:r>
              <a:rPr lang="en-GB" dirty="0"/>
              <a:t> </a:t>
            </a:r>
            <a:endParaRPr lang="en-SG" dirty="0"/>
          </a:p>
          <a:p>
            <a:r>
              <a:rPr lang="en-GB" dirty="0"/>
              <a:t>Frame, J. M. (1987). </a:t>
            </a:r>
            <a:r>
              <a:rPr lang="en-GB" i="1" dirty="0">
                <a:hlinkClick r:id="rId3"/>
              </a:rPr>
              <a:t>The doctrine of the knowledge of God</a:t>
            </a:r>
            <a:r>
              <a:rPr lang="en-GB" dirty="0"/>
              <a:t> (p. 125). Phillipsburg, NJ: P&amp;R Publishing.</a:t>
            </a:r>
            <a:endParaRPr lang="en-SG" dirty="0"/>
          </a:p>
          <a:p>
            <a:endParaRPr lang="en-SG" dirty="0"/>
          </a:p>
        </p:txBody>
      </p:sp>
    </p:spTree>
    <p:extLst>
      <p:ext uri="{BB962C8B-B14F-4D97-AF65-F5344CB8AC3E}">
        <p14:creationId xmlns:p14="http://schemas.microsoft.com/office/powerpoint/2010/main" val="166577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05A7-6531-FA48-B454-1C80C892C855}"/>
              </a:ext>
            </a:extLst>
          </p:cNvPr>
          <p:cNvSpPr>
            <a:spLocks noGrp="1"/>
          </p:cNvSpPr>
          <p:nvPr>
            <p:ph type="title"/>
          </p:nvPr>
        </p:nvSpPr>
        <p:spPr/>
        <p:txBody>
          <a:bodyPr/>
          <a:lstStyle/>
          <a:p>
            <a:r>
              <a:rPr lang="zh-CN" altLang="en-US" b="1" dirty="0"/>
              <a:t>基督徒的前提 </a:t>
            </a:r>
            <a:r>
              <a:rPr lang="en-GB" b="1" dirty="0"/>
              <a:t>Christian presuppositions</a:t>
            </a:r>
            <a:endParaRPr lang="en-SG" dirty="0"/>
          </a:p>
        </p:txBody>
      </p:sp>
      <p:sp>
        <p:nvSpPr>
          <p:cNvPr id="3" name="Content Placeholder 2">
            <a:extLst>
              <a:ext uri="{FF2B5EF4-FFF2-40B4-BE49-F238E27FC236}">
                <a16:creationId xmlns:a16="http://schemas.microsoft.com/office/drawing/2014/main" id="{E0D079D1-52A2-1C47-875C-DA9130AF8713}"/>
              </a:ext>
            </a:extLst>
          </p:cNvPr>
          <p:cNvSpPr>
            <a:spLocks noGrp="1"/>
          </p:cNvSpPr>
          <p:nvPr>
            <p:ph idx="1"/>
          </p:nvPr>
        </p:nvSpPr>
        <p:spPr>
          <a:xfrm>
            <a:off x="0" y="2322833"/>
            <a:ext cx="12066104" cy="4562061"/>
          </a:xfrm>
        </p:spPr>
        <p:txBody>
          <a:bodyPr>
            <a:normAutofit fontScale="92500" lnSpcReduction="10000"/>
          </a:bodyPr>
          <a:lstStyle/>
          <a:p>
            <a:pPr lvl="0"/>
            <a:r>
              <a:rPr lang="zh-CN" altLang="en-US" sz="2800" dirty="0"/>
              <a:t>基督徒的预设是有合理的根据，因为我们所取的预设是按照神的启示而来的。（注：不是所有基督徒都如此）</a:t>
            </a:r>
            <a:endParaRPr lang="en-SG" sz="2800" dirty="0"/>
          </a:p>
          <a:p>
            <a:pPr marL="0" indent="0">
              <a:buNone/>
            </a:pPr>
            <a:endParaRPr lang="en-SG" sz="2800" dirty="0"/>
          </a:p>
          <a:p>
            <a:pPr lvl="0"/>
            <a:r>
              <a:rPr lang="zh-CN" altLang="en-US" sz="2800" dirty="0"/>
              <a:t>他们指控基督徒为带有偏见 </a:t>
            </a:r>
            <a:r>
              <a:rPr lang="en-GB" sz="2800" dirty="0"/>
              <a:t>biased or prejudiced </a:t>
            </a:r>
            <a:endParaRPr lang="en-SG" sz="2800" dirty="0"/>
          </a:p>
          <a:p>
            <a:pPr lvl="0"/>
            <a:r>
              <a:rPr lang="zh-CN" altLang="en-US" sz="2800" dirty="0"/>
              <a:t>他们误以为自己的看法是</a:t>
            </a:r>
            <a:r>
              <a:rPr lang="zh-CN" altLang="en-US" sz="2800" b="1" dirty="0"/>
              <a:t>中立 </a:t>
            </a:r>
            <a:r>
              <a:rPr lang="en-GB" sz="2800" b="1" dirty="0"/>
              <a:t>neutral </a:t>
            </a:r>
            <a:r>
              <a:rPr lang="zh-CN" altLang="en-US" sz="2800" dirty="0"/>
              <a:t>并且好不带有任何偏见</a:t>
            </a:r>
            <a:endParaRPr lang="en-SG" sz="2800" dirty="0"/>
          </a:p>
          <a:p>
            <a:pPr marL="0" indent="0">
              <a:buNone/>
            </a:pPr>
            <a:endParaRPr lang="en-SG" sz="2800" dirty="0"/>
          </a:p>
          <a:p>
            <a:pPr lvl="0"/>
            <a:r>
              <a:rPr lang="zh-CN" altLang="en-US" sz="2800" dirty="0"/>
              <a:t>其实神已经清楚启示说：</a:t>
            </a:r>
            <a:endParaRPr lang="en-SG" sz="2800" dirty="0"/>
          </a:p>
          <a:p>
            <a:pPr lvl="0"/>
            <a:r>
              <a:rPr lang="en-GB" sz="2800" dirty="0" err="1"/>
              <a:t>太</a:t>
            </a:r>
            <a:r>
              <a:rPr lang="en-GB" sz="2800" dirty="0"/>
              <a:t> 12:30  </a:t>
            </a:r>
            <a:r>
              <a:rPr lang="zh-CN" altLang="en-US" sz="2800" dirty="0"/>
              <a:t>不与我相合的，就是敌我的；不同我收聚的，就是分散的。</a:t>
            </a:r>
            <a:endParaRPr lang="en-SG" sz="2800" dirty="0"/>
          </a:p>
          <a:p>
            <a:pPr lvl="0"/>
            <a:r>
              <a:rPr lang="en-GB" sz="2800" dirty="0"/>
              <a:t>e.g. </a:t>
            </a:r>
            <a:r>
              <a:rPr lang="zh-CN" altLang="en-US" sz="2800" dirty="0"/>
              <a:t>在伊甸园中，夏娃选择了不信神，她选择了自主性思考，一种虚假的“中立” </a:t>
            </a:r>
            <a:r>
              <a:rPr lang="en-GB" sz="2800" dirty="0"/>
              <a:t>neutral </a:t>
            </a:r>
            <a:endParaRPr lang="en-SG" sz="2800" dirty="0"/>
          </a:p>
          <a:p>
            <a:endParaRPr lang="en-SG" sz="1600" dirty="0"/>
          </a:p>
          <a:p>
            <a:endParaRPr lang="en-SG" sz="1600" dirty="0"/>
          </a:p>
        </p:txBody>
      </p:sp>
    </p:spTree>
    <p:extLst>
      <p:ext uri="{BB962C8B-B14F-4D97-AF65-F5344CB8AC3E}">
        <p14:creationId xmlns:p14="http://schemas.microsoft.com/office/powerpoint/2010/main" val="286984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B9DDC-5BBB-9EEB-EF74-2C0DC4FF0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7146C-CD1D-5A24-9934-8BE50C93F2C2}"/>
              </a:ext>
            </a:extLst>
          </p:cNvPr>
          <p:cNvSpPr>
            <a:spLocks noGrp="1"/>
          </p:cNvSpPr>
          <p:nvPr>
            <p:ph type="title"/>
          </p:nvPr>
        </p:nvSpPr>
        <p:spPr/>
        <p:txBody>
          <a:bodyPr/>
          <a:lstStyle/>
          <a:p>
            <a:r>
              <a:rPr lang="en-US" dirty="0" err="1"/>
              <a:t>证据背后的前提与假设是什么</a:t>
            </a:r>
            <a:r>
              <a:rPr lang="zh-CN" altLang="en-US" dirty="0"/>
              <a:t>？</a:t>
            </a:r>
            <a:endParaRPr lang="en-US" dirty="0"/>
          </a:p>
        </p:txBody>
      </p:sp>
      <p:pic>
        <p:nvPicPr>
          <p:cNvPr id="10" name="Picture 9" descr="A black and white text on a black background&#10;&#10;AI-generated content may be incorrect.">
            <a:extLst>
              <a:ext uri="{FF2B5EF4-FFF2-40B4-BE49-F238E27FC236}">
                <a16:creationId xmlns:a16="http://schemas.microsoft.com/office/drawing/2014/main" id="{BC0289F4-1318-7526-846C-959542074F6F}"/>
              </a:ext>
            </a:extLst>
          </p:cNvPr>
          <p:cNvPicPr>
            <a:picLocks noChangeAspect="1"/>
          </p:cNvPicPr>
          <p:nvPr/>
        </p:nvPicPr>
        <p:blipFill>
          <a:blip r:embed="rId2"/>
          <a:stretch>
            <a:fillRect/>
          </a:stretch>
        </p:blipFill>
        <p:spPr>
          <a:xfrm>
            <a:off x="444500" y="2509631"/>
            <a:ext cx="9324174" cy="3374701"/>
          </a:xfrm>
          <a:prstGeom prst="rect">
            <a:avLst/>
          </a:prstGeom>
        </p:spPr>
      </p:pic>
      <p:sp>
        <p:nvSpPr>
          <p:cNvPr id="12" name="TextBox 11">
            <a:extLst>
              <a:ext uri="{FF2B5EF4-FFF2-40B4-BE49-F238E27FC236}">
                <a16:creationId xmlns:a16="http://schemas.microsoft.com/office/drawing/2014/main" id="{0F204CA2-B4AC-7644-FEC2-44075C336A77}"/>
              </a:ext>
            </a:extLst>
          </p:cNvPr>
          <p:cNvSpPr txBox="1"/>
          <p:nvPr/>
        </p:nvSpPr>
        <p:spPr>
          <a:xfrm>
            <a:off x="636105" y="5884332"/>
            <a:ext cx="6096000" cy="646331"/>
          </a:xfrm>
          <a:prstGeom prst="rect">
            <a:avLst/>
          </a:prstGeom>
          <a:noFill/>
        </p:spPr>
        <p:txBody>
          <a:bodyPr wrap="square">
            <a:spAutoFit/>
          </a:bodyPr>
          <a:lstStyle/>
          <a:p>
            <a:r>
              <a:rPr lang="en-SG" b="0" i="0" u="none" strike="noStrike" dirty="0">
                <a:effectLst/>
                <a:latin typeface="Google Sans"/>
              </a:rPr>
              <a:t>The Epic of Gilgamesh originated from earlier Sumerian poems (</a:t>
            </a:r>
            <a:r>
              <a:rPr lang="en-SG" dirty="0"/>
              <a:t>c. 2100 BCE</a:t>
            </a:r>
            <a:r>
              <a:rPr lang="en-SG" b="0" i="0" u="none" strike="noStrike" dirty="0">
                <a:effectLst/>
                <a:latin typeface="Google Sans"/>
              </a:rPr>
              <a:t>) </a:t>
            </a:r>
            <a:endParaRPr lang="en-US" dirty="0"/>
          </a:p>
        </p:txBody>
      </p:sp>
      <p:pic>
        <p:nvPicPr>
          <p:cNvPr id="13" name="Picture 12">
            <a:extLst>
              <a:ext uri="{FF2B5EF4-FFF2-40B4-BE49-F238E27FC236}">
                <a16:creationId xmlns:a16="http://schemas.microsoft.com/office/drawing/2014/main" id="{0089EF46-046D-8388-3F1B-494F73A0C946}"/>
              </a:ext>
            </a:extLst>
          </p:cNvPr>
          <p:cNvPicPr>
            <a:picLocks noChangeAspect="1"/>
          </p:cNvPicPr>
          <p:nvPr/>
        </p:nvPicPr>
        <p:blipFill>
          <a:blip r:embed="rId3"/>
          <a:srcRect l="18170" r="15751"/>
          <a:stretch>
            <a:fillRect/>
          </a:stretch>
        </p:blipFill>
        <p:spPr>
          <a:xfrm>
            <a:off x="7650537" y="94130"/>
            <a:ext cx="4531659" cy="4572000"/>
          </a:xfrm>
          <a:prstGeom prst="rect">
            <a:avLst/>
          </a:prstGeom>
        </p:spPr>
      </p:pic>
    </p:spTree>
    <p:extLst>
      <p:ext uri="{BB962C8B-B14F-4D97-AF65-F5344CB8AC3E}">
        <p14:creationId xmlns:p14="http://schemas.microsoft.com/office/powerpoint/2010/main" val="2771767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2132-F22D-2641-9C38-6CD216D8A7AC}"/>
              </a:ext>
            </a:extLst>
          </p:cNvPr>
          <p:cNvSpPr>
            <a:spLocks noGrp="1"/>
          </p:cNvSpPr>
          <p:nvPr>
            <p:ph type="title"/>
          </p:nvPr>
        </p:nvSpPr>
        <p:spPr/>
        <p:txBody>
          <a:bodyPr/>
          <a:lstStyle/>
          <a:p>
            <a:r>
              <a:rPr lang="ja-JP" altLang="en-US"/>
              <a:t>中立的立场存在吗</a:t>
            </a:r>
            <a:r>
              <a:rPr lang="zh-CN" altLang="en-US" dirty="0"/>
              <a:t>？ </a:t>
            </a:r>
            <a:r>
              <a:rPr lang="en-US" altLang="zh-CN" dirty="0"/>
              <a:t>Myth of neutrality </a:t>
            </a:r>
            <a:endParaRPr lang="en-US" dirty="0"/>
          </a:p>
        </p:txBody>
      </p:sp>
      <p:sp>
        <p:nvSpPr>
          <p:cNvPr id="3" name="Content Placeholder 2">
            <a:extLst>
              <a:ext uri="{FF2B5EF4-FFF2-40B4-BE49-F238E27FC236}">
                <a16:creationId xmlns:a16="http://schemas.microsoft.com/office/drawing/2014/main" id="{D5A73685-15FE-0549-A152-38B23FB90C0E}"/>
              </a:ext>
            </a:extLst>
          </p:cNvPr>
          <p:cNvSpPr>
            <a:spLocks noGrp="1"/>
          </p:cNvSpPr>
          <p:nvPr>
            <p:ph idx="1"/>
          </p:nvPr>
        </p:nvSpPr>
        <p:spPr>
          <a:xfrm>
            <a:off x="387625" y="2246243"/>
            <a:ext cx="11529391" cy="4611757"/>
          </a:xfrm>
        </p:spPr>
        <p:txBody>
          <a:bodyPr>
            <a:normAutofit/>
          </a:bodyPr>
          <a:lstStyle/>
          <a:p>
            <a:r>
              <a:rPr lang="ja-JP" altLang="en-US" sz="2400">
                <a:latin typeface="Songti TC" panose="02010600040101010101" pitchFamily="2" charset="-120"/>
                <a:ea typeface="Songti TC" panose="02010600040101010101" pitchFamily="2" charset="-120"/>
              </a:rPr>
              <a:t>在护教时</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不应该放弃基督徒本身的预设前提</a:t>
            </a:r>
            <a:r>
              <a:rPr lang="zh-CN" altLang="en-US" sz="2400" dirty="0">
                <a:latin typeface="Songti TC" panose="02010600040101010101" pitchFamily="2" charset="-120"/>
                <a:ea typeface="Songti TC" panose="02010600040101010101" pitchFamily="2" charset="-120"/>
              </a:rPr>
              <a:t> </a:t>
            </a:r>
            <a:endParaRPr lang="en-SG" altLang="zh-CN" sz="2400" dirty="0">
              <a:latin typeface="Songti TC" panose="02010600040101010101" pitchFamily="2" charset="-120"/>
              <a:ea typeface="Songti TC" panose="02010600040101010101" pitchFamily="2" charset="-120"/>
            </a:endParaRPr>
          </a:p>
          <a:p>
            <a:r>
              <a:rPr lang="ja-JP" altLang="en-SG" sz="2400">
                <a:latin typeface="Songti TC" panose="02010600040101010101" pitchFamily="2" charset="-120"/>
                <a:ea typeface="Songti TC" panose="02010600040101010101" pitchFamily="2" charset="-120"/>
              </a:rPr>
              <a:t>约</a:t>
            </a:r>
            <a:r>
              <a:rPr lang="en-SG" altLang="ja-JP" sz="2400" dirty="0">
                <a:latin typeface="Songti TC" panose="02010600040101010101" pitchFamily="2" charset="-120"/>
                <a:ea typeface="Songti TC" panose="02010600040101010101" pitchFamily="2" charset="-120"/>
              </a:rPr>
              <a:t> 14:6  </a:t>
            </a:r>
            <a:r>
              <a:rPr lang="ja-JP" altLang="en-US" sz="2400">
                <a:latin typeface="Songti TC" panose="02010600040101010101" pitchFamily="2" charset="-120"/>
                <a:ea typeface="Songti TC" panose="02010600040101010101" pitchFamily="2" charset="-120"/>
              </a:rPr>
              <a:t>耶稣说「我就是道路、真理、生命；若不藉著我，没有人能到父那里去。</a:t>
            </a:r>
          </a:p>
          <a:p>
            <a:r>
              <a:rPr lang="en-US" sz="2400" dirty="0">
                <a:latin typeface="Songti TC" panose="02010600040101010101" pitchFamily="2" charset="-120"/>
                <a:ea typeface="Songti TC" panose="02010600040101010101" pitchFamily="2" charset="-120"/>
              </a:rPr>
              <a:t>E.g. </a:t>
            </a:r>
            <a:r>
              <a:rPr lang="ja-JP" altLang="en-US" sz="2400">
                <a:latin typeface="Songti TC" panose="02010600040101010101" pitchFamily="2" charset="-120"/>
                <a:ea typeface="Songti TC" panose="02010600040101010101" pitchFamily="2" charset="-120"/>
              </a:rPr>
              <a:t>放弃就有如放弃长子的身份</a:t>
            </a:r>
            <a:endParaRPr lang="en-SG" altLang="ja-JP" sz="2400" dirty="0">
              <a:latin typeface="Songti TC" panose="02010600040101010101" pitchFamily="2" charset="-120"/>
              <a:ea typeface="Songti TC" panose="02010600040101010101" pitchFamily="2" charset="-120"/>
            </a:endParaRPr>
          </a:p>
          <a:p>
            <a:r>
              <a:rPr lang="en-SG" altLang="ja-JP" sz="2400" dirty="0">
                <a:latin typeface="Songti TC" panose="02010600040101010101" pitchFamily="2" charset="-120"/>
                <a:ea typeface="Songti TC" panose="02010600040101010101" pitchFamily="2" charset="-120"/>
              </a:rPr>
              <a:t>E.g.</a:t>
            </a:r>
            <a:r>
              <a:rPr lang="ja-JP" altLang="en-US" sz="2400">
                <a:latin typeface="Songti TC" panose="02010600040101010101" pitchFamily="2" charset="-120"/>
                <a:ea typeface="Songti TC" panose="02010600040101010101" pitchFamily="2" charset="-120"/>
              </a:rPr>
              <a:t>夏娃</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我们把上帝的话先放一边</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我用我的理性来考虑你的观点</a:t>
            </a:r>
            <a:endParaRPr lang="en-SG" altLang="ja-JP" sz="2400" dirty="0">
              <a:latin typeface="Songti TC" panose="02010600040101010101" pitchFamily="2" charset="-120"/>
              <a:ea typeface="Songti TC" panose="02010600040101010101" pitchFamily="2" charset="-120"/>
            </a:endParaRPr>
          </a:p>
          <a:p>
            <a:r>
              <a:rPr lang="zh-CN" altLang="en-US" sz="2400" dirty="0">
                <a:latin typeface="Songti TC" panose="02010600040101010101" pitchFamily="2" charset="-120"/>
                <a:ea typeface="Songti TC" panose="02010600040101010101" pitchFamily="2" charset="-120"/>
              </a:rPr>
              <a:t>“</a:t>
            </a:r>
            <a:r>
              <a:rPr lang="ja-JP" altLang="en-US" sz="2400">
                <a:highlight>
                  <a:srgbClr val="FFFF00"/>
                </a:highlight>
                <a:latin typeface="Songti TC" panose="02010600040101010101" pitchFamily="2" charset="-120"/>
                <a:ea typeface="Songti TC" panose="02010600040101010101" pitchFamily="2" charset="-120"/>
              </a:rPr>
              <a:t>包容性</a:t>
            </a:r>
            <a:r>
              <a:rPr lang="zh-CN" altLang="en-US" sz="2400" dirty="0">
                <a:latin typeface="Songti TC" panose="02010600040101010101" pitchFamily="2" charset="-120"/>
                <a:ea typeface="Songti TC" panose="02010600040101010101" pitchFamily="2" charset="-120"/>
              </a:rPr>
              <a:t>” </a:t>
            </a:r>
            <a:r>
              <a:rPr lang="ja-JP" altLang="en-US" sz="2400">
                <a:latin typeface="Songti TC" panose="02010600040101010101" pitchFamily="2" charset="-120"/>
                <a:ea typeface="Songti TC" panose="02010600040101010101" pitchFamily="2" charset="-120"/>
              </a:rPr>
              <a:t>本身是不</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包容</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的</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因往往不包容不赞同他们立场角度的人</a:t>
            </a:r>
            <a:endParaRPr lang="en-SG" altLang="ja-JP" sz="2400" dirty="0">
              <a:latin typeface="Songti TC" panose="02010600040101010101" pitchFamily="2" charset="-120"/>
              <a:ea typeface="Songti TC" panose="02010600040101010101" pitchFamily="2" charset="-120"/>
            </a:endParaRPr>
          </a:p>
          <a:p>
            <a:r>
              <a:rPr lang="en-US" sz="2400" dirty="0">
                <a:latin typeface="Songti TC" panose="02010600040101010101" pitchFamily="2" charset="-120"/>
                <a:ea typeface="Songti TC" panose="02010600040101010101" pitchFamily="2" charset="-120"/>
              </a:rPr>
              <a:t>Those who often propose diversity often is against those who oppose them</a:t>
            </a:r>
          </a:p>
          <a:p>
            <a:r>
              <a:rPr lang="ja-JP" altLang="en-US" sz="2400">
                <a:latin typeface="Songti TC" panose="02010600040101010101" pitchFamily="2" charset="-120"/>
                <a:ea typeface="Songti TC" panose="02010600040101010101" pitchFamily="2" charset="-120"/>
              </a:rPr>
              <a:t>一些信徒位了寻找</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共识</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共同点</a:t>
            </a:r>
            <a:r>
              <a:rPr lang="zh-CN" altLang="en-US" sz="2400" dirty="0">
                <a:latin typeface="Songti TC" panose="02010600040101010101" pitchFamily="2" charset="-120"/>
                <a:ea typeface="Songti TC" panose="02010600040101010101" pitchFamily="2" charset="-120"/>
              </a:rPr>
              <a:t>”</a:t>
            </a:r>
            <a:r>
              <a:rPr lang="en-US" altLang="zh-CN" sz="2400" dirty="0">
                <a:latin typeface="Songti TC" panose="02010600040101010101" pitchFamily="2" charset="-120"/>
                <a:ea typeface="Songti TC" panose="02010600040101010101" pitchFamily="2" charset="-120"/>
              </a:rPr>
              <a:t>common ground </a:t>
            </a:r>
            <a:r>
              <a:rPr lang="zh-CN" altLang="en-US" sz="2400" dirty="0">
                <a:latin typeface="Songti TC" panose="02010600040101010101" pitchFamily="2" charset="-120"/>
                <a:ea typeface="Songti TC" panose="02010600040101010101" pitchFamily="2" charset="-120"/>
              </a:rPr>
              <a:t>，</a:t>
            </a:r>
            <a:r>
              <a:rPr lang="ja-JP" altLang="en-US" sz="2400">
                <a:latin typeface="Songti TC" panose="02010600040101010101" pitchFamily="2" charset="-120"/>
                <a:ea typeface="Songti TC" panose="02010600040101010101" pitchFamily="2" charset="-120"/>
              </a:rPr>
              <a:t>选择放弃自己基督徒的立场</a:t>
            </a:r>
            <a:r>
              <a:rPr lang="en-US" sz="2400" dirty="0">
                <a:latin typeface="Songti TC" panose="02010600040101010101" pitchFamily="2" charset="-120"/>
                <a:ea typeface="Songti TC" panose="02010600040101010101" pitchFamily="2" charset="-120"/>
              </a:rPr>
              <a:t>   </a:t>
            </a:r>
          </a:p>
        </p:txBody>
      </p:sp>
    </p:spTree>
    <p:extLst>
      <p:ext uri="{BB962C8B-B14F-4D97-AF65-F5344CB8AC3E}">
        <p14:creationId xmlns:p14="http://schemas.microsoft.com/office/powerpoint/2010/main" val="3559005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2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6AA86FCF-24F4-D449-820D-20C42FC41352}"/>
              </a:ext>
            </a:extLst>
          </p:cNvPr>
          <p:cNvSpPr>
            <a:spLocks noGrp="1"/>
          </p:cNvSpPr>
          <p:nvPr>
            <p:ph type="title"/>
          </p:nvPr>
        </p:nvSpPr>
        <p:spPr>
          <a:xfrm>
            <a:off x="1125581" y="2894013"/>
            <a:ext cx="3256935" cy="1020232"/>
          </a:xfrm>
        </p:spPr>
        <p:txBody>
          <a:bodyPr>
            <a:normAutofit/>
          </a:bodyPr>
          <a:lstStyle/>
          <a:p>
            <a:pPr algn="ctr">
              <a:lnSpc>
                <a:spcPct val="90000"/>
              </a:lnSpc>
            </a:pPr>
            <a:r>
              <a:rPr lang="ja-JP" altLang="en-US" sz="3300">
                <a:solidFill>
                  <a:schemeClr val="tx1"/>
                </a:solidFill>
              </a:rPr>
              <a:t>自主的中立立场</a:t>
            </a:r>
            <a:r>
              <a:rPr lang="zh-CN" altLang="en-US" sz="3300" dirty="0">
                <a:solidFill>
                  <a:schemeClr val="tx1"/>
                </a:solidFill>
              </a:rPr>
              <a:t> </a:t>
            </a:r>
            <a:br>
              <a:rPr lang="en-US" altLang="zh-CN" sz="3300" dirty="0">
                <a:solidFill>
                  <a:schemeClr val="tx1"/>
                </a:solidFill>
              </a:rPr>
            </a:br>
            <a:r>
              <a:rPr lang="zh-CN" altLang="en-US" sz="3300" dirty="0">
                <a:solidFill>
                  <a:schemeClr val="tx1"/>
                </a:solidFill>
              </a:rPr>
              <a:t>（回到伊甸园）</a:t>
            </a:r>
            <a:endParaRPr lang="en-US" sz="3300" dirty="0">
              <a:solidFill>
                <a:schemeClr val="tx1"/>
              </a:solidFill>
            </a:endParaRPr>
          </a:p>
        </p:txBody>
      </p:sp>
      <p:pic>
        <p:nvPicPr>
          <p:cNvPr id="4" name="Picture 3">
            <a:extLst>
              <a:ext uri="{FF2B5EF4-FFF2-40B4-BE49-F238E27FC236}">
                <a16:creationId xmlns:a16="http://schemas.microsoft.com/office/drawing/2014/main" id="{4F0310BB-D777-4A48-B4C5-1897F13B2A58}"/>
              </a:ext>
            </a:extLst>
          </p:cNvPr>
          <p:cNvPicPr>
            <a:picLocks noChangeAspect="1"/>
          </p:cNvPicPr>
          <p:nvPr/>
        </p:nvPicPr>
        <p:blipFill rotWithShape="1">
          <a:blip r:embed="rId3"/>
          <a:srcRect l="28608" r="2613" b="-1"/>
          <a:stretch/>
        </p:blipFill>
        <p:spPr>
          <a:xfrm>
            <a:off x="5194607" y="803751"/>
            <a:ext cx="6391533" cy="5250498"/>
          </a:xfrm>
          <a:prstGeom prst="rect">
            <a:avLst/>
          </a:prstGeom>
        </p:spPr>
      </p:pic>
      <p:sp>
        <p:nvSpPr>
          <p:cNvPr id="24" name="Rectangle 1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Oval 1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Tree>
    <p:extLst>
      <p:ext uri="{BB962C8B-B14F-4D97-AF65-F5344CB8AC3E}">
        <p14:creationId xmlns:p14="http://schemas.microsoft.com/office/powerpoint/2010/main" val="233717091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E2A2-5A97-804B-A75D-8BC18945F874}"/>
              </a:ext>
            </a:extLst>
          </p:cNvPr>
          <p:cNvSpPr>
            <a:spLocks noGrp="1"/>
          </p:cNvSpPr>
          <p:nvPr>
            <p:ph type="title"/>
          </p:nvPr>
        </p:nvSpPr>
        <p:spPr/>
        <p:txBody>
          <a:bodyPr/>
          <a:lstStyle/>
          <a:p>
            <a:r>
              <a:rPr lang="ja-JP" altLang="en-US"/>
              <a:t>不同前提作出发点</a:t>
            </a:r>
            <a:endParaRPr lang="en-US" dirty="0"/>
          </a:p>
        </p:txBody>
      </p:sp>
      <p:pic>
        <p:nvPicPr>
          <p:cNvPr id="5" name="Graphic 4" descr="Man">
            <a:extLst>
              <a:ext uri="{FF2B5EF4-FFF2-40B4-BE49-F238E27FC236}">
                <a16:creationId xmlns:a16="http://schemas.microsoft.com/office/drawing/2014/main" id="{617FA52A-CB44-054E-9139-922D621A5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0885" y="3176313"/>
            <a:ext cx="1229497" cy="1229497"/>
          </a:xfrm>
          <a:prstGeom prst="rect">
            <a:avLst/>
          </a:prstGeom>
        </p:spPr>
      </p:pic>
      <p:pic>
        <p:nvPicPr>
          <p:cNvPr id="6" name="Graphic 5" descr="Man">
            <a:extLst>
              <a:ext uri="{FF2B5EF4-FFF2-40B4-BE49-F238E27FC236}">
                <a16:creationId xmlns:a16="http://schemas.microsoft.com/office/drawing/2014/main" id="{BA771A46-3594-FC4C-9E6D-0F549A45D7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1618" y="3593756"/>
            <a:ext cx="1229497" cy="1229497"/>
          </a:xfrm>
          <a:prstGeom prst="rect">
            <a:avLst/>
          </a:prstGeom>
        </p:spPr>
      </p:pic>
      <p:sp>
        <p:nvSpPr>
          <p:cNvPr id="7" name="TextBox 6">
            <a:extLst>
              <a:ext uri="{FF2B5EF4-FFF2-40B4-BE49-F238E27FC236}">
                <a16:creationId xmlns:a16="http://schemas.microsoft.com/office/drawing/2014/main" id="{652774FA-8420-C84B-9A65-77BCB5C86B78}"/>
              </a:ext>
            </a:extLst>
          </p:cNvPr>
          <p:cNvSpPr txBox="1"/>
          <p:nvPr/>
        </p:nvSpPr>
        <p:spPr>
          <a:xfrm>
            <a:off x="63578" y="4776336"/>
            <a:ext cx="6032422" cy="2215991"/>
          </a:xfrm>
          <a:prstGeom prst="rect">
            <a:avLst/>
          </a:prstGeom>
          <a:noFill/>
        </p:spPr>
        <p:txBody>
          <a:bodyPr wrap="none" rtlCol="0">
            <a:spAutoFit/>
          </a:bodyPr>
          <a:lstStyle/>
          <a:p>
            <a:pPr algn="ctr"/>
            <a:r>
              <a:rPr lang="ja-JP" altLang="en-SG" sz="2400" b="1"/>
              <a:t>未</a:t>
            </a:r>
            <a:r>
              <a:rPr lang="ja-JP" altLang="en-US" sz="2400" b="1"/>
              <a:t>重生的人</a:t>
            </a:r>
            <a:endParaRPr lang="en-SG" altLang="ja-JP" sz="2400" b="1" dirty="0"/>
          </a:p>
          <a:p>
            <a:pPr algn="ctr"/>
            <a:r>
              <a:rPr lang="ja-JP" altLang="en-SG" sz="2400" b="1"/>
              <a:t>根本</a:t>
            </a:r>
            <a:r>
              <a:rPr lang="ja-JP" altLang="en-US" sz="2400" b="1"/>
              <a:t>预设前提</a:t>
            </a:r>
            <a:endParaRPr lang="en-SG" altLang="ja-JP" sz="2400" b="1" dirty="0"/>
          </a:p>
          <a:p>
            <a:pPr algn="ctr"/>
            <a:r>
              <a:rPr lang="ja-JP" altLang="en-US" sz="2400"/>
              <a:t>我的</a:t>
            </a:r>
            <a:r>
              <a:rPr lang="ja-JP" altLang="en-US" sz="2400">
                <a:highlight>
                  <a:srgbClr val="FFFF00"/>
                </a:highlight>
              </a:rPr>
              <a:t>理性</a:t>
            </a:r>
            <a:r>
              <a:rPr lang="ja-JP" altLang="en-US" sz="2400"/>
              <a:t>是审核一切真理的标准</a:t>
            </a:r>
            <a:endParaRPr lang="en-SG" altLang="ja-JP" sz="2400" dirty="0"/>
          </a:p>
          <a:p>
            <a:pPr algn="ctr"/>
            <a:r>
              <a:rPr lang="ja-JP" altLang="en-US" sz="2400"/>
              <a:t>或我的</a:t>
            </a:r>
            <a:r>
              <a:rPr lang="ja-JP" altLang="en-US" sz="2400">
                <a:highlight>
                  <a:srgbClr val="FFFF00"/>
                </a:highlight>
              </a:rPr>
              <a:t>经验</a:t>
            </a:r>
            <a:r>
              <a:rPr lang="ja-JP" altLang="en-US" sz="2400"/>
              <a:t>是审核一切真理的标准</a:t>
            </a:r>
            <a:endParaRPr lang="en-SG" altLang="ja-JP" sz="2400" dirty="0"/>
          </a:p>
          <a:p>
            <a:pPr algn="ctr"/>
            <a:r>
              <a:rPr lang="ja-JP" altLang="en-US" sz="2400"/>
              <a:t>或我</a:t>
            </a:r>
            <a:r>
              <a:rPr lang="ja-JP" altLang="en-US" sz="2400">
                <a:highlight>
                  <a:srgbClr val="FFFF00"/>
                </a:highlight>
              </a:rPr>
              <a:t>个人</a:t>
            </a:r>
            <a:r>
              <a:rPr lang="zh-CN" altLang="en-US" sz="2400">
                <a:highlight>
                  <a:srgbClr val="FFFF00"/>
                </a:highlight>
              </a:rPr>
              <a:t>（</a:t>
            </a:r>
            <a:r>
              <a:rPr lang="zh-CN" altLang="en-SG" sz="2400">
                <a:highlight>
                  <a:srgbClr val="FFFF00"/>
                </a:highlight>
              </a:rPr>
              <a:t>主观</a:t>
            </a:r>
            <a:r>
              <a:rPr lang="zh-CN" altLang="en-US" sz="2400">
                <a:highlight>
                  <a:srgbClr val="FFFF00"/>
                </a:highlight>
              </a:rPr>
              <a:t>）</a:t>
            </a:r>
            <a:r>
              <a:rPr lang="ja-JP" altLang="en-US" sz="2400"/>
              <a:t>的是审核一切真理的标准</a:t>
            </a:r>
            <a:endParaRPr lang="en-SG" altLang="ja-JP" sz="2400" dirty="0"/>
          </a:p>
          <a:p>
            <a:pPr algn="ctr"/>
            <a:endParaRPr lang="en-US" dirty="0"/>
          </a:p>
        </p:txBody>
      </p:sp>
      <p:sp>
        <p:nvSpPr>
          <p:cNvPr id="8" name="TextBox 7">
            <a:extLst>
              <a:ext uri="{FF2B5EF4-FFF2-40B4-BE49-F238E27FC236}">
                <a16:creationId xmlns:a16="http://schemas.microsoft.com/office/drawing/2014/main" id="{094ABFE9-1A70-CD42-82CE-50980F7C134D}"/>
              </a:ext>
            </a:extLst>
          </p:cNvPr>
          <p:cNvSpPr txBox="1"/>
          <p:nvPr/>
        </p:nvSpPr>
        <p:spPr>
          <a:xfrm>
            <a:off x="7704010" y="4823252"/>
            <a:ext cx="4185762" cy="2215991"/>
          </a:xfrm>
          <a:prstGeom prst="rect">
            <a:avLst/>
          </a:prstGeom>
          <a:noFill/>
        </p:spPr>
        <p:txBody>
          <a:bodyPr wrap="none" rtlCol="0">
            <a:spAutoFit/>
          </a:bodyPr>
          <a:lstStyle/>
          <a:p>
            <a:pPr algn="ctr"/>
            <a:r>
              <a:rPr lang="ja-JP" altLang="en-SG" sz="2400" b="1"/>
              <a:t>重生</a:t>
            </a:r>
            <a:r>
              <a:rPr lang="ja-JP" altLang="en-US" sz="2400" b="1"/>
              <a:t>的人</a:t>
            </a:r>
            <a:endParaRPr lang="en-SG" altLang="ja-JP" sz="2400" b="1" dirty="0"/>
          </a:p>
          <a:p>
            <a:pPr algn="ctr"/>
            <a:r>
              <a:rPr lang="ja-JP" altLang="en-SG" sz="2400" b="1"/>
              <a:t>根本</a:t>
            </a:r>
            <a:r>
              <a:rPr lang="ja-JP" altLang="en-US" sz="2400" b="1"/>
              <a:t>预设前提</a:t>
            </a:r>
            <a:endParaRPr lang="en-SG" altLang="ja-JP" sz="2400" dirty="0"/>
          </a:p>
          <a:p>
            <a:pPr algn="ctr"/>
            <a:r>
              <a:rPr lang="ja-JP" altLang="en-US" sz="2400"/>
              <a:t>我的理性是降服在真理之下</a:t>
            </a:r>
            <a:endParaRPr lang="en-SG" altLang="ja-JP" sz="2400" dirty="0"/>
          </a:p>
          <a:p>
            <a:pPr algn="ctr"/>
            <a:r>
              <a:rPr lang="ja-JP" altLang="en-US" sz="2400"/>
              <a:t>我的经验是被真理解释</a:t>
            </a:r>
            <a:endParaRPr lang="en-SG" altLang="ja-JP" sz="2400" dirty="0"/>
          </a:p>
          <a:p>
            <a:pPr algn="ctr"/>
            <a:r>
              <a:rPr lang="ja-JP" altLang="en-US" sz="2400"/>
              <a:t>我的主是审核一切真理的标准</a:t>
            </a:r>
            <a:endParaRPr lang="en-SG" altLang="ja-JP" sz="2400" dirty="0"/>
          </a:p>
          <a:p>
            <a:pPr algn="ctr"/>
            <a:endParaRPr lang="en-US" dirty="0"/>
          </a:p>
        </p:txBody>
      </p:sp>
      <p:sp>
        <p:nvSpPr>
          <p:cNvPr id="9" name="TextBox 8">
            <a:extLst>
              <a:ext uri="{FF2B5EF4-FFF2-40B4-BE49-F238E27FC236}">
                <a16:creationId xmlns:a16="http://schemas.microsoft.com/office/drawing/2014/main" id="{128B58FE-C774-FF40-8132-7198F402798A}"/>
              </a:ext>
            </a:extLst>
          </p:cNvPr>
          <p:cNvSpPr txBox="1"/>
          <p:nvPr/>
        </p:nvSpPr>
        <p:spPr>
          <a:xfrm>
            <a:off x="4428207" y="2374779"/>
            <a:ext cx="4185762" cy="2215991"/>
          </a:xfrm>
          <a:prstGeom prst="rect">
            <a:avLst/>
          </a:prstGeom>
          <a:noFill/>
        </p:spPr>
        <p:txBody>
          <a:bodyPr wrap="square" rtlCol="0">
            <a:spAutoFit/>
          </a:bodyPr>
          <a:lstStyle/>
          <a:p>
            <a:endParaRPr lang="en-US" sz="2400" dirty="0"/>
          </a:p>
          <a:p>
            <a:r>
              <a:rPr lang="ja-JP" altLang="en-US" sz="2400"/>
              <a:t>有不带预设前提的中立地带吗</a:t>
            </a:r>
            <a:r>
              <a:rPr lang="zh-CN" altLang="en-US" sz="2400" dirty="0"/>
              <a:t>？</a:t>
            </a:r>
            <a:r>
              <a:rPr lang="en-US" altLang="zh-CN" sz="2400" dirty="0"/>
              <a:t>Any neutral ground?</a:t>
            </a:r>
            <a:endParaRPr lang="en-SG" altLang="zh-CN" sz="2400" dirty="0"/>
          </a:p>
          <a:p>
            <a:r>
              <a:rPr lang="ja-JP" altLang="en-US" sz="2400"/>
              <a:t>有双方都认同的</a:t>
            </a:r>
            <a:r>
              <a:rPr lang="zh-CN" altLang="en-US" sz="2400" dirty="0"/>
              <a:t>“</a:t>
            </a:r>
            <a:r>
              <a:rPr lang="ja-JP" altLang="en-US" sz="2400"/>
              <a:t>共识</a:t>
            </a:r>
            <a:r>
              <a:rPr lang="zh-CN" altLang="en-US" sz="2400" dirty="0"/>
              <a:t>”“</a:t>
            </a:r>
            <a:r>
              <a:rPr lang="ja-JP" altLang="en-US" sz="2400"/>
              <a:t>共同点</a:t>
            </a:r>
            <a:r>
              <a:rPr lang="zh-CN" altLang="en-US" sz="2400" dirty="0"/>
              <a:t>”</a:t>
            </a:r>
            <a:r>
              <a:rPr lang="en-US" altLang="zh-CN" sz="2400" dirty="0"/>
              <a:t>common ground </a:t>
            </a:r>
            <a:endParaRPr lang="en-SG" altLang="zh-CN" sz="2400" dirty="0"/>
          </a:p>
          <a:p>
            <a:endParaRPr lang="en-US" dirty="0"/>
          </a:p>
        </p:txBody>
      </p:sp>
    </p:spTree>
    <p:extLst>
      <p:ext uri="{BB962C8B-B14F-4D97-AF65-F5344CB8AC3E}">
        <p14:creationId xmlns:p14="http://schemas.microsoft.com/office/powerpoint/2010/main" val="255307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598767B-C459-ED41-8E4B-E5C2CCED9422}"/>
              </a:ext>
            </a:extLst>
          </p:cNvPr>
          <p:cNvSpPr>
            <a:spLocks noGrp="1"/>
          </p:cNvSpPr>
          <p:nvPr>
            <p:ph type="title"/>
          </p:nvPr>
        </p:nvSpPr>
        <p:spPr>
          <a:xfrm>
            <a:off x="649975" y="4517136"/>
            <a:ext cx="9453911" cy="1174947"/>
          </a:xfrm>
        </p:spPr>
        <p:txBody>
          <a:bodyPr vert="horz" lIns="91440" tIns="45720" rIns="91440" bIns="45720" rtlCol="0" anchor="b">
            <a:normAutofit/>
          </a:bodyPr>
          <a:lstStyle/>
          <a:p>
            <a:r>
              <a:rPr lang="ja-JP" altLang="en-US" sz="6000" b="0" i="0" kern="1200">
                <a:solidFill>
                  <a:schemeClr val="bg2"/>
                </a:solidFill>
                <a:latin typeface="+mj-lt"/>
                <a:ea typeface="+mj-ea"/>
                <a:cs typeface="+mj-cs"/>
              </a:rPr>
              <a:t>预设前提的例子</a:t>
            </a:r>
            <a:endParaRPr lang="en-US" sz="6000" b="0" i="0" kern="1200">
              <a:solidFill>
                <a:schemeClr val="bg2"/>
              </a:solidFill>
              <a:latin typeface="+mj-lt"/>
              <a:ea typeface="+mj-ea"/>
              <a:cs typeface="+mj-cs"/>
            </a:endParaRPr>
          </a:p>
        </p:txBody>
      </p:sp>
      <p:pic>
        <p:nvPicPr>
          <p:cNvPr id="5" name="Picture 4">
            <a:extLst>
              <a:ext uri="{FF2B5EF4-FFF2-40B4-BE49-F238E27FC236}">
                <a16:creationId xmlns:a16="http://schemas.microsoft.com/office/drawing/2014/main" id="{0F0A782F-0FD0-7349-9E92-539D07E59A36}"/>
              </a:ext>
            </a:extLst>
          </p:cNvPr>
          <p:cNvPicPr>
            <a:picLocks noChangeAspect="1"/>
          </p:cNvPicPr>
          <p:nvPr/>
        </p:nvPicPr>
        <p:blipFill>
          <a:blip r:embed="rId3"/>
          <a:stretch>
            <a:fillRect/>
          </a:stretch>
        </p:blipFill>
        <p:spPr>
          <a:xfrm>
            <a:off x="6436547" y="840634"/>
            <a:ext cx="3766753" cy="3506977"/>
          </a:xfrm>
          <a:prstGeom prst="roundRect">
            <a:avLst>
              <a:gd name="adj" fmla="val 1858"/>
            </a:avLst>
          </a:prstGeom>
          <a:effectLst/>
        </p:spPr>
      </p:pic>
      <p:pic>
        <p:nvPicPr>
          <p:cNvPr id="4" name="Picture 3">
            <a:extLst>
              <a:ext uri="{FF2B5EF4-FFF2-40B4-BE49-F238E27FC236}">
                <a16:creationId xmlns:a16="http://schemas.microsoft.com/office/drawing/2014/main" id="{616E1FE3-91DA-2A45-B691-203CB8D92CC8}"/>
              </a:ext>
            </a:extLst>
          </p:cNvPr>
          <p:cNvPicPr>
            <a:picLocks noChangeAspect="1"/>
          </p:cNvPicPr>
          <p:nvPr/>
        </p:nvPicPr>
        <p:blipFill>
          <a:blip r:embed="rId4"/>
          <a:stretch>
            <a:fillRect/>
          </a:stretch>
        </p:blipFill>
        <p:spPr>
          <a:xfrm>
            <a:off x="1068388" y="1012008"/>
            <a:ext cx="4602658" cy="3035086"/>
          </a:xfrm>
          <a:prstGeom prst="roundRect">
            <a:avLst>
              <a:gd name="adj" fmla="val 1858"/>
            </a:avLst>
          </a:prstGeom>
          <a:effectLst/>
        </p:spPr>
      </p:pic>
      <p:sp>
        <p:nvSpPr>
          <p:cNvPr id="6" name="TextBox 5">
            <a:extLst>
              <a:ext uri="{FF2B5EF4-FFF2-40B4-BE49-F238E27FC236}">
                <a16:creationId xmlns:a16="http://schemas.microsoft.com/office/drawing/2014/main" id="{26ECA9E3-B6E7-A549-892D-29834498BDD0}"/>
              </a:ext>
            </a:extLst>
          </p:cNvPr>
          <p:cNvSpPr txBox="1"/>
          <p:nvPr/>
        </p:nvSpPr>
        <p:spPr>
          <a:xfrm>
            <a:off x="7136296" y="4517136"/>
            <a:ext cx="3766753" cy="1785104"/>
          </a:xfrm>
          <a:prstGeom prst="rect">
            <a:avLst/>
          </a:prstGeom>
          <a:noFill/>
        </p:spPr>
        <p:txBody>
          <a:bodyPr wrap="square" rtlCol="0">
            <a:spAutoFit/>
          </a:bodyPr>
          <a:lstStyle/>
          <a:p>
            <a:r>
              <a:rPr lang="ja-JP" altLang="en-US" sz="2800" b="1">
                <a:solidFill>
                  <a:schemeClr val="bg1"/>
                </a:solidFill>
                <a:latin typeface="Heiti TC Medium" pitchFamily="2" charset="-128"/>
                <a:ea typeface="Heiti TC Medium" pitchFamily="2" charset="-128"/>
              </a:rPr>
              <a:t>他们终极衡量一切的标准是什么</a:t>
            </a:r>
            <a:r>
              <a:rPr lang="zh-CN" altLang="en-US" sz="2800" b="1" dirty="0">
                <a:solidFill>
                  <a:schemeClr val="bg1"/>
                </a:solidFill>
                <a:latin typeface="Heiti TC Medium" pitchFamily="2" charset="-128"/>
                <a:ea typeface="Heiti TC Medium" pitchFamily="2" charset="-128"/>
              </a:rPr>
              <a:t> ？</a:t>
            </a:r>
            <a:r>
              <a:rPr lang="en-US" dirty="0">
                <a:solidFill>
                  <a:schemeClr val="bg1"/>
                </a:solidFill>
              </a:rPr>
              <a:t>What is their ultimate criteria of measurement</a:t>
            </a:r>
            <a:r>
              <a:rPr lang="zh-CN" altLang="en-US" dirty="0">
                <a:solidFill>
                  <a:schemeClr val="bg1"/>
                </a:solidFill>
              </a:rPr>
              <a:t>？</a:t>
            </a:r>
            <a:endParaRPr lang="en-US" dirty="0">
              <a:solidFill>
                <a:schemeClr val="bg1"/>
              </a:solidFill>
            </a:endParaRPr>
          </a:p>
          <a:p>
            <a:endParaRPr lang="en-US" dirty="0"/>
          </a:p>
        </p:txBody>
      </p:sp>
    </p:spTree>
    <p:extLst>
      <p:ext uri="{BB962C8B-B14F-4D97-AF65-F5344CB8AC3E}">
        <p14:creationId xmlns:p14="http://schemas.microsoft.com/office/powerpoint/2010/main" val="23566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749C2-AB80-D7BE-A7C3-3AB4AA22F1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CDFE20-0A5D-D8AE-25B0-80396B0676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4607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7278-2772-7848-B48A-0EBB17D0A2CF}"/>
              </a:ext>
            </a:extLst>
          </p:cNvPr>
          <p:cNvSpPr>
            <a:spLocks noGrp="1"/>
          </p:cNvSpPr>
          <p:nvPr>
            <p:ph type="title"/>
          </p:nvPr>
        </p:nvSpPr>
        <p:spPr/>
        <p:txBody>
          <a:bodyPr/>
          <a:lstStyle/>
          <a:p>
            <a:r>
              <a:rPr lang="zh-CN" altLang="en-US" b="1" dirty="0"/>
              <a:t>“</a:t>
            </a:r>
            <a:r>
              <a:rPr lang="ja-JP" altLang="en-US" b="1"/>
              <a:t>共识</a:t>
            </a:r>
            <a:r>
              <a:rPr lang="zh-CN" altLang="en-US" b="1" dirty="0"/>
              <a:t>”“</a:t>
            </a:r>
            <a:r>
              <a:rPr lang="ja-JP" altLang="en-US" b="1"/>
              <a:t>共同点</a:t>
            </a:r>
            <a:r>
              <a:rPr lang="zh-CN" altLang="en-US" b="1" dirty="0"/>
              <a:t>”</a:t>
            </a:r>
            <a:r>
              <a:rPr lang="en-US" altLang="zh-CN" b="1" dirty="0"/>
              <a:t>common ground </a:t>
            </a:r>
            <a:endParaRPr lang="en-US" b="1" dirty="0"/>
          </a:p>
        </p:txBody>
      </p:sp>
      <p:sp>
        <p:nvSpPr>
          <p:cNvPr id="3" name="Content Placeholder 2">
            <a:extLst>
              <a:ext uri="{FF2B5EF4-FFF2-40B4-BE49-F238E27FC236}">
                <a16:creationId xmlns:a16="http://schemas.microsoft.com/office/drawing/2014/main" id="{9F0465BD-AC26-AD47-95FB-3F5BC4487D40}"/>
              </a:ext>
            </a:extLst>
          </p:cNvPr>
          <p:cNvSpPr>
            <a:spLocks noGrp="1"/>
          </p:cNvSpPr>
          <p:nvPr>
            <p:ph idx="1"/>
          </p:nvPr>
        </p:nvSpPr>
        <p:spPr>
          <a:xfrm>
            <a:off x="413359" y="2620862"/>
            <a:ext cx="11411211" cy="3980353"/>
          </a:xfrm>
        </p:spPr>
        <p:txBody>
          <a:bodyPr>
            <a:normAutofit/>
          </a:bodyPr>
          <a:lstStyle/>
          <a:p>
            <a:r>
              <a:rPr lang="ja-JP" altLang="en-US" sz="3600">
                <a:latin typeface="SimHei" panose="02010609060101010101" pitchFamily="49" charset="-122"/>
                <a:ea typeface="SimHei" panose="02010609060101010101" pitchFamily="49" charset="-122"/>
              </a:rPr>
              <a:t>我们是活在同样的世界</a:t>
            </a:r>
            <a:endParaRPr lang="en-SG" altLang="ja-JP" sz="3600" dirty="0">
              <a:latin typeface="SimHei" panose="02010609060101010101" pitchFamily="49" charset="-122"/>
              <a:ea typeface="SimHei" panose="02010609060101010101" pitchFamily="49" charset="-122"/>
            </a:endParaRPr>
          </a:p>
          <a:p>
            <a:r>
              <a:rPr lang="ja-JP" altLang="en-US" sz="3600">
                <a:latin typeface="SimHei" panose="02010609060101010101" pitchFamily="49" charset="-122"/>
                <a:ea typeface="SimHei" panose="02010609060101010101" pitchFamily="49" charset="-122"/>
              </a:rPr>
              <a:t>我们都拥有神的形象样式</a:t>
            </a:r>
            <a:r>
              <a:rPr lang="en-US" altLang="ja-JP" sz="3600">
                <a:latin typeface="SimHei" panose="02010609060101010101" pitchFamily="49" charset="-122"/>
                <a:ea typeface="SimHei" panose="02010609060101010101" pitchFamily="49" charset="-122"/>
              </a:rPr>
              <a:t> “</a:t>
            </a:r>
            <a:r>
              <a:rPr lang="ja-JP" altLang="en-US" sz="3600">
                <a:latin typeface="SimHei" panose="02010609060101010101" pitchFamily="49" charset="-122"/>
                <a:ea typeface="SimHei" panose="02010609060101010101" pitchFamily="49" charset="-122"/>
              </a:rPr>
              <a:t>道德</a:t>
            </a:r>
            <a:r>
              <a:rPr lang="zh-CN" altLang="en-US" sz="3600">
                <a:latin typeface="SimHei" panose="02010609060101010101" pitchFamily="49" charset="-122"/>
                <a:ea typeface="SimHei" panose="02010609060101010101" pitchFamily="49" charset="-122"/>
              </a:rPr>
              <a:t>、言语、智慧 </a:t>
            </a:r>
            <a:r>
              <a:rPr lang="en-US" altLang="zh-CN" sz="3600">
                <a:latin typeface="SimHei" panose="02010609060101010101" pitchFamily="49" charset="-122"/>
                <a:ea typeface="SimHei" panose="02010609060101010101" pitchFamily="49" charset="-122"/>
              </a:rPr>
              <a:t>etc”</a:t>
            </a:r>
            <a:endParaRPr lang="en-SG" altLang="ja-JP" sz="3600" dirty="0">
              <a:latin typeface="SimHei" panose="02010609060101010101" pitchFamily="49" charset="-122"/>
              <a:ea typeface="SimHei" panose="02010609060101010101" pitchFamily="49" charset="-122"/>
            </a:endParaRPr>
          </a:p>
          <a:p>
            <a:r>
              <a:rPr lang="ja-JP" altLang="en-US" sz="3600">
                <a:latin typeface="SimHei" panose="02010609060101010101" pitchFamily="49" charset="-122"/>
                <a:ea typeface="SimHei" panose="02010609060101010101" pitchFamily="49" charset="-122"/>
              </a:rPr>
              <a:t>我们都拥有神赐的良心与律法的功用</a:t>
            </a:r>
            <a:endParaRPr lang="en-SG" altLang="ja-JP" sz="3600" dirty="0">
              <a:latin typeface="SimHei" panose="02010609060101010101" pitchFamily="49" charset="-122"/>
              <a:ea typeface="SimHei" panose="02010609060101010101" pitchFamily="49" charset="-122"/>
            </a:endParaRPr>
          </a:p>
          <a:p>
            <a:r>
              <a:rPr lang="ja-JP" altLang="en-US" sz="3600">
                <a:latin typeface="SimHei" panose="02010609060101010101" pitchFamily="49" charset="-122"/>
                <a:ea typeface="SimHei" panose="02010609060101010101" pitchFamily="49" charset="-122"/>
              </a:rPr>
              <a:t>我们拥有同样的文化</a:t>
            </a:r>
            <a:r>
              <a:rPr lang="zh-CN" altLang="en-US" sz="3600" dirty="0">
                <a:latin typeface="SimHei" panose="02010609060101010101" pitchFamily="49" charset="-122"/>
                <a:ea typeface="SimHei" panose="02010609060101010101" pitchFamily="49" charset="-122"/>
              </a:rPr>
              <a:t>、</a:t>
            </a:r>
            <a:r>
              <a:rPr lang="ja-JP" altLang="en-US" sz="3600">
                <a:latin typeface="SimHei" panose="02010609060101010101" pitchFamily="49" charset="-122"/>
                <a:ea typeface="SimHei" panose="02010609060101010101" pitchFamily="49" charset="-122"/>
              </a:rPr>
              <a:t>语言</a:t>
            </a:r>
            <a:r>
              <a:rPr lang="zh-CN" altLang="en-US" sz="3600" dirty="0">
                <a:latin typeface="SimHei" panose="02010609060101010101" pitchFamily="49" charset="-122"/>
                <a:ea typeface="SimHei" panose="02010609060101010101" pitchFamily="49" charset="-122"/>
              </a:rPr>
              <a:t>、</a:t>
            </a:r>
            <a:r>
              <a:rPr lang="ja-JP" altLang="en-US" sz="3600">
                <a:latin typeface="SimHei" panose="02010609060101010101" pitchFamily="49" charset="-122"/>
                <a:ea typeface="SimHei" panose="02010609060101010101" pitchFamily="49" charset="-122"/>
              </a:rPr>
              <a:t>嗜好</a:t>
            </a:r>
            <a:endParaRPr lang="en-SG" altLang="ja-JP" sz="3600" dirty="0">
              <a:latin typeface="SimHei" panose="02010609060101010101" pitchFamily="49" charset="-122"/>
              <a:ea typeface="SimHei" panose="02010609060101010101" pitchFamily="49" charset="-122"/>
            </a:endParaRPr>
          </a:p>
          <a:p>
            <a:r>
              <a:rPr lang="ja-JP" altLang="en-US" sz="3600">
                <a:latin typeface="SimHei" panose="02010609060101010101" pitchFamily="49" charset="-122"/>
                <a:ea typeface="SimHei" panose="02010609060101010101" pitchFamily="49" charset="-122"/>
              </a:rPr>
              <a:t>我们都听见同样的福音</a:t>
            </a:r>
            <a:endParaRPr lang="en-US" sz="24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740705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EED2-0677-E74F-BFA0-023045A5CC38}"/>
              </a:ext>
            </a:extLst>
          </p:cNvPr>
          <p:cNvSpPr>
            <a:spLocks noGrp="1"/>
          </p:cNvSpPr>
          <p:nvPr>
            <p:ph type="title"/>
          </p:nvPr>
        </p:nvSpPr>
        <p:spPr/>
        <p:txBody>
          <a:bodyPr/>
          <a:lstStyle/>
          <a:p>
            <a:r>
              <a:rPr lang="zh-CN" altLang="en-US" dirty="0"/>
              <a:t>“</a:t>
            </a:r>
            <a:r>
              <a:rPr lang="ja-JP" altLang="en-US"/>
              <a:t>共同点</a:t>
            </a:r>
            <a:r>
              <a:rPr lang="zh-CN" altLang="en-US" dirty="0"/>
              <a:t>”</a:t>
            </a:r>
            <a:r>
              <a:rPr lang="en-US" altLang="zh-CN" dirty="0"/>
              <a:t>common ground</a:t>
            </a:r>
            <a:endParaRPr lang="en-US"/>
          </a:p>
        </p:txBody>
      </p:sp>
      <p:sp>
        <p:nvSpPr>
          <p:cNvPr id="3" name="Content Placeholder 2">
            <a:extLst>
              <a:ext uri="{FF2B5EF4-FFF2-40B4-BE49-F238E27FC236}">
                <a16:creationId xmlns:a16="http://schemas.microsoft.com/office/drawing/2014/main" id="{70F6F18F-0B9D-C745-8985-169882AD79CE}"/>
              </a:ext>
            </a:extLst>
          </p:cNvPr>
          <p:cNvSpPr>
            <a:spLocks noGrp="1"/>
          </p:cNvSpPr>
          <p:nvPr>
            <p:ph idx="1"/>
          </p:nvPr>
        </p:nvSpPr>
        <p:spPr>
          <a:xfrm>
            <a:off x="375781" y="2430049"/>
            <a:ext cx="11816219" cy="4283901"/>
          </a:xfrm>
        </p:spPr>
        <p:txBody>
          <a:bodyPr/>
          <a:lstStyle/>
          <a:p>
            <a:r>
              <a:rPr lang="zh-CN" altLang="en-US" sz="3200"/>
              <a:t>学习他们的语言对我们来说是必要的  </a:t>
            </a:r>
            <a:r>
              <a:rPr lang="en-US"/>
              <a:t>They have a non-Christian familiarity with the categories of God, man and the universe. If we are to speak to them and win them, </a:t>
            </a:r>
            <a:r>
              <a:rPr lang="en-US" u="sng"/>
              <a:t>it is necessary for us to learn their language.</a:t>
            </a:r>
            <a:endParaRPr lang="en-SG"/>
          </a:p>
          <a:p>
            <a:r>
              <a:rPr lang="en-US"/>
              <a:t> </a:t>
            </a:r>
            <a:endParaRPr lang="en-SG"/>
          </a:p>
          <a:p>
            <a:r>
              <a:rPr lang="en-US"/>
              <a:t>The answer is that we shall be obliged, to a large extent, to use the language of the philosophers or we shall have no point of contact with them. But we shall have to be on our guard to put Christian content into this language that we borrow.</a:t>
            </a:r>
            <a:r>
              <a:rPr lang="zh-CN" altLang="en-US"/>
              <a:t> </a:t>
            </a:r>
            <a:r>
              <a:rPr lang="zh-CN" altLang="en-US" sz="3600" b="1"/>
              <a:t>我们必须小心，在我们借用哲学的语言时，需要注入基督教的内容</a:t>
            </a:r>
            <a:endParaRPr lang="en-SG" b="1"/>
          </a:p>
          <a:p>
            <a:r>
              <a:rPr lang="en-US"/>
              <a:t>Van</a:t>
            </a:r>
            <a:r>
              <a:rPr lang="zh-CN" altLang="en-US"/>
              <a:t> </a:t>
            </a:r>
            <a:r>
              <a:rPr lang="en-US" altLang="zh-CN"/>
              <a:t>Til</a:t>
            </a:r>
            <a:r>
              <a:rPr lang="zh-CN" altLang="en-US"/>
              <a:t> </a:t>
            </a:r>
            <a:r>
              <a:rPr lang="en-US" altLang="zh-CN"/>
              <a:t>Defense of the faith </a:t>
            </a:r>
            <a:endParaRPr lang="en-US"/>
          </a:p>
        </p:txBody>
      </p:sp>
    </p:spTree>
    <p:extLst>
      <p:ext uri="{BB962C8B-B14F-4D97-AF65-F5344CB8AC3E}">
        <p14:creationId xmlns:p14="http://schemas.microsoft.com/office/powerpoint/2010/main" val="2216444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EED2-0677-E74F-BFA0-023045A5CC38}"/>
              </a:ext>
            </a:extLst>
          </p:cNvPr>
          <p:cNvSpPr>
            <a:spLocks noGrp="1"/>
          </p:cNvSpPr>
          <p:nvPr>
            <p:ph type="title"/>
          </p:nvPr>
        </p:nvSpPr>
        <p:spPr/>
        <p:txBody>
          <a:bodyPr/>
          <a:lstStyle/>
          <a:p>
            <a:r>
              <a:rPr lang="zh-CN" altLang="en-US" dirty="0"/>
              <a:t>“</a:t>
            </a:r>
            <a:r>
              <a:rPr lang="ja-JP" altLang="en-US"/>
              <a:t>共同点</a:t>
            </a:r>
            <a:r>
              <a:rPr lang="zh-CN" altLang="en-US" dirty="0"/>
              <a:t>”</a:t>
            </a:r>
            <a:r>
              <a:rPr lang="en-US" altLang="zh-CN" dirty="0"/>
              <a:t>common ground</a:t>
            </a:r>
            <a:endParaRPr lang="en-US"/>
          </a:p>
        </p:txBody>
      </p:sp>
      <p:sp>
        <p:nvSpPr>
          <p:cNvPr id="3" name="Content Placeholder 2">
            <a:extLst>
              <a:ext uri="{FF2B5EF4-FFF2-40B4-BE49-F238E27FC236}">
                <a16:creationId xmlns:a16="http://schemas.microsoft.com/office/drawing/2014/main" id="{70F6F18F-0B9D-C745-8985-169882AD79CE}"/>
              </a:ext>
            </a:extLst>
          </p:cNvPr>
          <p:cNvSpPr>
            <a:spLocks noGrp="1"/>
          </p:cNvSpPr>
          <p:nvPr>
            <p:ph idx="1"/>
          </p:nvPr>
        </p:nvSpPr>
        <p:spPr>
          <a:xfrm>
            <a:off x="531846" y="2603499"/>
            <a:ext cx="10961816" cy="4156115"/>
          </a:xfrm>
        </p:spPr>
        <p:txBody>
          <a:bodyPr>
            <a:normAutofit fontScale="85000" lnSpcReduction="20000"/>
          </a:bodyPr>
          <a:lstStyle/>
          <a:p>
            <a:pPr>
              <a:lnSpc>
                <a:spcPct val="170000"/>
              </a:lnSpc>
              <a:spcBef>
                <a:spcPts val="0"/>
              </a:spcBef>
            </a:pPr>
            <a:r>
              <a:rPr lang="zh-CN" altLang="en-US" sz="4300" dirty="0"/>
              <a:t>将基督教的整体图景</a:t>
            </a:r>
            <a:r>
              <a:rPr lang="en-US" altLang="zh-CN" sz="4300" dirty="0"/>
              <a:t>(</a:t>
            </a:r>
            <a:r>
              <a:rPr lang="zh-CN" altLang="en-US" sz="4300" dirty="0"/>
              <a:t>世界观）与非基督教思想的整体图景</a:t>
            </a:r>
            <a:r>
              <a:rPr lang="en-US" altLang="zh-CN" sz="4300" dirty="0"/>
              <a:t>(</a:t>
            </a:r>
            <a:r>
              <a:rPr lang="zh-CN" altLang="en-US" sz="4300" dirty="0"/>
              <a:t>世界观）进行比较</a:t>
            </a:r>
            <a:r>
              <a:rPr lang="zh-CN" altLang="en-US" sz="3000" dirty="0"/>
              <a:t>。</a:t>
            </a:r>
            <a:r>
              <a:rPr lang="en-US" sz="3000" i="1" u="sng" dirty="0"/>
              <a:t>take </a:t>
            </a:r>
            <a:r>
              <a:rPr lang="en-US" i="1" u="sng" dirty="0"/>
              <a:t>the totality picture of Christianity, and compare it with the totality picture of non-Christian thought.</a:t>
            </a:r>
            <a:endParaRPr lang="en-SG" dirty="0"/>
          </a:p>
          <a:p>
            <a:pPr marL="0" indent="0">
              <a:buNone/>
            </a:pPr>
            <a:endParaRPr lang="en-US" altLang="zh-CN" dirty="0"/>
          </a:p>
          <a:p>
            <a:r>
              <a:rPr lang="en-US" dirty="0"/>
              <a:t>The philosophers have sought for a unified outlook on human experience. Philosophers have sought for as comprehensive a picture of the nature of reality as a whole as man is able to attain. But the universe is composed of many things. Man’s problem is to find unity in the midst of the plurality of things. He sometimes calls this the </a:t>
            </a:r>
            <a:r>
              <a:rPr lang="en-US" b="1" dirty="0"/>
              <a:t>One-and-Many </a:t>
            </a:r>
            <a:r>
              <a:rPr lang="en-US" b="1" dirty="0" err="1"/>
              <a:t>一与众的问题</a:t>
            </a:r>
            <a:r>
              <a:rPr lang="zh-CN" altLang="en-US" b="1" dirty="0"/>
              <a:t> </a:t>
            </a:r>
            <a:r>
              <a:rPr lang="en-US" dirty="0"/>
              <a:t> problem. To this formulation of the problem of philosophy we have no objection. We too formulate our conception of the </a:t>
            </a:r>
            <a:r>
              <a:rPr lang="en-US" b="1" dirty="0"/>
              <a:t>nature of philosophy from our notion of the totality picture that we think we have. It will be our business then to take the totality picture of Christianity, and compare it with the totality picture of non-Christian thought.</a:t>
            </a:r>
          </a:p>
          <a:p>
            <a:r>
              <a:rPr lang="en-US" b="1" dirty="0"/>
              <a:t>Van</a:t>
            </a:r>
            <a:r>
              <a:rPr lang="zh-CN" altLang="en-US" b="1" dirty="0"/>
              <a:t> </a:t>
            </a:r>
            <a:r>
              <a:rPr lang="en-US" altLang="zh-CN" b="1" dirty="0"/>
              <a:t>Til</a:t>
            </a:r>
            <a:r>
              <a:rPr lang="zh-CN" altLang="en-US" b="1" dirty="0"/>
              <a:t> </a:t>
            </a:r>
            <a:r>
              <a:rPr lang="en-US" altLang="zh-CN" b="1" dirty="0"/>
              <a:t>Defense of the Faith </a:t>
            </a:r>
            <a:endParaRPr lang="en-SG" b="1" dirty="0"/>
          </a:p>
        </p:txBody>
      </p:sp>
    </p:spTree>
    <p:extLst>
      <p:ext uri="{BB962C8B-B14F-4D97-AF65-F5344CB8AC3E}">
        <p14:creationId xmlns:p14="http://schemas.microsoft.com/office/powerpoint/2010/main" val="414200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61C9-450E-5745-87AE-753B71D849B8}"/>
              </a:ext>
            </a:extLst>
          </p:cNvPr>
          <p:cNvSpPr>
            <a:spLocks noGrp="1"/>
          </p:cNvSpPr>
          <p:nvPr>
            <p:ph type="title"/>
          </p:nvPr>
        </p:nvSpPr>
        <p:spPr>
          <a:xfrm>
            <a:off x="1085506" y="838200"/>
            <a:ext cx="8761413" cy="706964"/>
          </a:xfrm>
        </p:spPr>
        <p:txBody>
          <a:bodyPr/>
          <a:lstStyle/>
          <a:p>
            <a:r>
              <a:rPr lang="en-US"/>
              <a:t>延伸应用概念</a:t>
            </a:r>
            <a:r>
              <a:rPr lang="zh-CN" altLang="en-US"/>
              <a:t>：</a:t>
            </a:r>
            <a:r>
              <a:rPr lang="en-US"/>
              <a:t>e.g.救恩论的比较</a:t>
            </a:r>
            <a:r>
              <a:rPr lang="zh-CN" altLang="en-US"/>
              <a:t> </a:t>
            </a:r>
            <a:endParaRPr lang="en-US"/>
          </a:p>
        </p:txBody>
      </p:sp>
      <p:pic>
        <p:nvPicPr>
          <p:cNvPr id="4" name="Picture 3">
            <a:extLst>
              <a:ext uri="{FF2B5EF4-FFF2-40B4-BE49-F238E27FC236}">
                <a16:creationId xmlns:a16="http://schemas.microsoft.com/office/drawing/2014/main" id="{FEA94579-F1AC-8F4F-A616-A1615FA2AD9A}"/>
              </a:ext>
            </a:extLst>
          </p:cNvPr>
          <p:cNvPicPr>
            <a:picLocks noChangeAspect="1"/>
          </p:cNvPicPr>
          <p:nvPr/>
        </p:nvPicPr>
        <p:blipFill>
          <a:blip r:embed="rId3"/>
          <a:stretch>
            <a:fillRect/>
          </a:stretch>
        </p:blipFill>
        <p:spPr>
          <a:xfrm>
            <a:off x="968495" y="2536924"/>
            <a:ext cx="3545631" cy="3482876"/>
          </a:xfrm>
          <a:prstGeom prst="rect">
            <a:avLst/>
          </a:prstGeom>
        </p:spPr>
      </p:pic>
      <p:pic>
        <p:nvPicPr>
          <p:cNvPr id="5" name="Picture 4">
            <a:extLst>
              <a:ext uri="{FF2B5EF4-FFF2-40B4-BE49-F238E27FC236}">
                <a16:creationId xmlns:a16="http://schemas.microsoft.com/office/drawing/2014/main" id="{21CA0EB5-CADE-DF41-A99A-3F7AD1A95B38}"/>
              </a:ext>
            </a:extLst>
          </p:cNvPr>
          <p:cNvPicPr>
            <a:picLocks noChangeAspect="1"/>
          </p:cNvPicPr>
          <p:nvPr/>
        </p:nvPicPr>
        <p:blipFill>
          <a:blip r:embed="rId4"/>
          <a:stretch>
            <a:fillRect/>
          </a:stretch>
        </p:blipFill>
        <p:spPr>
          <a:xfrm>
            <a:off x="6189241" y="2536924"/>
            <a:ext cx="5034264" cy="3500012"/>
          </a:xfrm>
          <a:prstGeom prst="rect">
            <a:avLst/>
          </a:prstGeom>
        </p:spPr>
      </p:pic>
    </p:spTree>
    <p:extLst>
      <p:ext uri="{BB962C8B-B14F-4D97-AF65-F5344CB8AC3E}">
        <p14:creationId xmlns:p14="http://schemas.microsoft.com/office/powerpoint/2010/main" val="3695456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683E-46E2-B548-98FD-3D13DE039EEB}"/>
              </a:ext>
            </a:extLst>
          </p:cNvPr>
          <p:cNvSpPr>
            <a:spLocks noGrp="1"/>
          </p:cNvSpPr>
          <p:nvPr>
            <p:ph type="title"/>
          </p:nvPr>
        </p:nvSpPr>
        <p:spPr/>
        <p:txBody>
          <a:bodyPr/>
          <a:lstStyle/>
          <a:p>
            <a:r>
              <a:rPr lang="ja-JP" altLang="en-US"/>
              <a:t>不可放弃的基本预设</a:t>
            </a:r>
            <a:endParaRPr lang="en-US" dirty="0"/>
          </a:p>
        </p:txBody>
      </p:sp>
      <p:sp>
        <p:nvSpPr>
          <p:cNvPr id="3" name="Content Placeholder 2">
            <a:extLst>
              <a:ext uri="{FF2B5EF4-FFF2-40B4-BE49-F238E27FC236}">
                <a16:creationId xmlns:a16="http://schemas.microsoft.com/office/drawing/2014/main" id="{D172275D-8A93-9B47-99A8-EC60B738A9F2}"/>
              </a:ext>
            </a:extLst>
          </p:cNvPr>
          <p:cNvSpPr>
            <a:spLocks noGrp="1"/>
          </p:cNvSpPr>
          <p:nvPr>
            <p:ph idx="1"/>
          </p:nvPr>
        </p:nvSpPr>
        <p:spPr>
          <a:xfrm>
            <a:off x="375781" y="2603499"/>
            <a:ext cx="11461315" cy="4047821"/>
          </a:xfrm>
        </p:spPr>
        <p:txBody>
          <a:bodyPr>
            <a:normAutofit/>
          </a:bodyPr>
          <a:lstStyle/>
          <a:p>
            <a:r>
              <a:rPr lang="ja-JP" altLang="en-US" sz="3200"/>
              <a:t>人人都知有一位创造者</a:t>
            </a:r>
            <a:r>
              <a:rPr lang="zh-CN" altLang="en-US" sz="3200" dirty="0"/>
              <a:t> （</a:t>
            </a:r>
            <a:r>
              <a:rPr lang="ja-JP" altLang="en-US" sz="3200"/>
              <a:t>罗</a:t>
            </a:r>
            <a:r>
              <a:rPr lang="en-US" altLang="zh-CN" sz="3200" dirty="0"/>
              <a:t>1:18-32</a:t>
            </a:r>
            <a:r>
              <a:rPr lang="zh-CN" altLang="en-US" sz="3200" dirty="0"/>
              <a:t>）</a:t>
            </a:r>
            <a:endParaRPr lang="en-SG" altLang="zh-CN" sz="3200" dirty="0"/>
          </a:p>
          <a:p>
            <a:r>
              <a:rPr lang="ja-JP" altLang="en-US" sz="3200"/>
              <a:t>人人都知道上帝的诫命</a:t>
            </a:r>
            <a:r>
              <a:rPr lang="zh-CN" altLang="en-US" sz="3200" dirty="0"/>
              <a:t> （</a:t>
            </a:r>
            <a:r>
              <a:rPr lang="ja-JP" altLang="en-US" sz="3200"/>
              <a:t>罗</a:t>
            </a:r>
            <a:r>
              <a:rPr lang="en-US" altLang="zh-CN" sz="3200" dirty="0"/>
              <a:t>1:32</a:t>
            </a:r>
            <a:r>
              <a:rPr lang="zh-CN" altLang="en-US" sz="3200" dirty="0"/>
              <a:t>、</a:t>
            </a:r>
            <a:r>
              <a:rPr lang="en-US" altLang="zh-CN" sz="3200" dirty="0"/>
              <a:t>2:14-15</a:t>
            </a:r>
            <a:r>
              <a:rPr lang="zh-CN" altLang="en-US" sz="3200" dirty="0"/>
              <a:t>）</a:t>
            </a:r>
            <a:endParaRPr lang="en-SG" altLang="zh-CN" sz="3200" dirty="0"/>
          </a:p>
          <a:p>
            <a:r>
              <a:rPr lang="ja-JP" altLang="en-US" sz="3200"/>
              <a:t>人人都是在抵挡与压制真理的</a:t>
            </a:r>
            <a:r>
              <a:rPr lang="zh-CN" altLang="en-US" sz="3200" dirty="0"/>
              <a:t> （</a:t>
            </a:r>
            <a:r>
              <a:rPr lang="ja-JP" altLang="en-US" sz="3200"/>
              <a:t>罗</a:t>
            </a:r>
            <a:r>
              <a:rPr lang="en-US" altLang="zh-CN" sz="3200" dirty="0"/>
              <a:t>1:18</a:t>
            </a:r>
            <a:r>
              <a:rPr lang="zh-CN" altLang="en-US" sz="3200" dirty="0"/>
              <a:t>）</a:t>
            </a:r>
            <a:endParaRPr lang="en-SG" altLang="zh-CN" sz="3200" dirty="0"/>
          </a:p>
          <a:p>
            <a:r>
              <a:rPr lang="ja-JP" altLang="en-US" sz="3200"/>
              <a:t>唯有被圣灵重生的人</a:t>
            </a:r>
            <a:r>
              <a:rPr lang="zh-CN" altLang="en-US" sz="3200" dirty="0"/>
              <a:t>，</a:t>
            </a:r>
            <a:r>
              <a:rPr lang="ja-JP" altLang="en-US" sz="3200"/>
              <a:t>能改变或放弃他自身原有的假设前提</a:t>
            </a:r>
            <a:r>
              <a:rPr lang="zh-CN" altLang="en-US" sz="3200" dirty="0"/>
              <a:t>，</a:t>
            </a:r>
            <a:r>
              <a:rPr lang="ja-JP" altLang="en-US" sz="3200"/>
              <a:t>而接受信心与顺服圣经中的假设前提</a:t>
            </a:r>
            <a:endParaRPr lang="en-SG" altLang="ja-JP" sz="3200" dirty="0"/>
          </a:p>
          <a:p>
            <a:r>
              <a:rPr lang="ja-JP" altLang="en-US" sz="3200"/>
              <a:t>我们的责任是把福音见证给不信的人</a:t>
            </a:r>
            <a:r>
              <a:rPr lang="zh-CN" altLang="en-US" sz="3200"/>
              <a:t>，</a:t>
            </a:r>
            <a:r>
              <a:rPr lang="zh-CN" altLang="en-US" sz="3200" b="1"/>
              <a:t>耐心等候祈求主工作。</a:t>
            </a:r>
            <a:endParaRPr lang="en-US" sz="2400" b="1" dirty="0"/>
          </a:p>
        </p:txBody>
      </p:sp>
    </p:spTree>
    <p:extLst>
      <p:ext uri="{BB962C8B-B14F-4D97-AF65-F5344CB8AC3E}">
        <p14:creationId xmlns:p14="http://schemas.microsoft.com/office/powerpoint/2010/main" val="289187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0EE80-32AD-60D3-73F0-E1D51DA50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B4C0D-0FBE-1811-CA8B-910040E8857A}"/>
              </a:ext>
            </a:extLst>
          </p:cNvPr>
          <p:cNvSpPr>
            <a:spLocks noGrp="1"/>
          </p:cNvSpPr>
          <p:nvPr>
            <p:ph type="title"/>
          </p:nvPr>
        </p:nvSpPr>
        <p:spPr>
          <a:xfrm>
            <a:off x="781878" y="973668"/>
            <a:ext cx="9134489" cy="706964"/>
          </a:xfrm>
        </p:spPr>
        <p:txBody>
          <a:bodyPr/>
          <a:lstStyle/>
          <a:p>
            <a:r>
              <a:rPr lang="zh-CN" altLang="en-US" dirty="0"/>
              <a:t>吉尔伽美什史诗洪水记载与圣经的五大差异</a:t>
            </a:r>
            <a:br>
              <a:rPr lang="zh-CN" altLang="en-US" dirty="0"/>
            </a:br>
            <a:endParaRPr lang="en-US" dirty="0"/>
          </a:p>
        </p:txBody>
      </p:sp>
      <p:sp>
        <p:nvSpPr>
          <p:cNvPr id="4" name="TextBox 3">
            <a:extLst>
              <a:ext uri="{FF2B5EF4-FFF2-40B4-BE49-F238E27FC236}">
                <a16:creationId xmlns:a16="http://schemas.microsoft.com/office/drawing/2014/main" id="{8B7E6763-63BB-8181-0C3E-27FC89060ABD}"/>
              </a:ext>
            </a:extLst>
          </p:cNvPr>
          <p:cNvSpPr txBox="1"/>
          <p:nvPr/>
        </p:nvSpPr>
        <p:spPr>
          <a:xfrm>
            <a:off x="483704" y="2189781"/>
            <a:ext cx="11224592" cy="4247317"/>
          </a:xfrm>
          <a:prstGeom prst="rect">
            <a:avLst/>
          </a:prstGeom>
          <a:noFill/>
        </p:spPr>
        <p:txBody>
          <a:bodyPr wrap="square">
            <a:spAutoFit/>
          </a:bodyPr>
          <a:lstStyle/>
          <a:p>
            <a:pPr algn="l">
              <a:buFont typeface="+mj-lt"/>
              <a:buAutoNum type="arabicPeriod"/>
            </a:pPr>
            <a:r>
              <a:rPr lang="zh-CN" altLang="en-US" b="1" i="0" u="none" strike="noStrike" dirty="0">
                <a:solidFill>
                  <a:srgbClr val="000000"/>
                </a:solidFill>
                <a:effectLst/>
              </a:rPr>
              <a:t>洪水的原因</a:t>
            </a:r>
            <a:endParaRPr lang="zh-CN" altLang="en-US" b="0" i="0" u="none" strike="noStrike" dirty="0">
              <a:solidFill>
                <a:srgbClr val="000000"/>
              </a:solidFill>
              <a:effectLst/>
            </a:endParaRPr>
          </a:p>
          <a:p>
            <a:pPr marL="742950" lvl="1" indent="-285750" algn="l">
              <a:buFont typeface="+mj-lt"/>
              <a:buAutoNum type="arabicPeriod"/>
            </a:pPr>
            <a:r>
              <a:rPr lang="zh-CN" altLang="en-US" b="0" i="1" u="none" strike="noStrike" dirty="0">
                <a:solidFill>
                  <a:srgbClr val="000000"/>
                </a:solidFill>
                <a:effectLst/>
              </a:rPr>
              <a:t>吉尔伽美什</a:t>
            </a:r>
            <a:r>
              <a:rPr lang="zh-CN" altLang="en-US" b="0" i="0" u="none" strike="noStrike" dirty="0">
                <a:solidFill>
                  <a:srgbClr val="000000"/>
                </a:solidFill>
                <a:effectLst/>
              </a:rPr>
              <a:t>：众神因人类吵闹而降下洪水。</a:t>
            </a:r>
          </a:p>
          <a:p>
            <a:pPr marL="742950" lvl="1" indent="-285750" algn="l">
              <a:buFont typeface="+mj-lt"/>
              <a:buAutoNum type="arabicPeriod"/>
            </a:pPr>
            <a:r>
              <a:rPr lang="zh-CN" altLang="en-US" b="0" i="1" u="none" strike="noStrike" dirty="0">
                <a:solidFill>
                  <a:srgbClr val="000000"/>
                </a:solidFill>
                <a:effectLst/>
              </a:rPr>
              <a:t>圣经</a:t>
            </a:r>
            <a:r>
              <a:rPr lang="zh-CN" altLang="en-US" b="0" i="0" u="none" strike="noStrike" dirty="0">
                <a:solidFill>
                  <a:srgbClr val="000000"/>
                </a:solidFill>
                <a:effectLst/>
              </a:rPr>
              <a:t>：上帝因人类的罪恶与败坏而审判世界（创</a:t>
            </a:r>
            <a:r>
              <a:rPr lang="en-US" altLang="zh-CN" b="0" i="0" u="none" strike="noStrike" dirty="0">
                <a:solidFill>
                  <a:srgbClr val="000000"/>
                </a:solidFill>
                <a:effectLst/>
              </a:rPr>
              <a:t>6:5–7</a:t>
            </a:r>
            <a:r>
              <a:rPr lang="zh-CN" altLang="en-US" b="0" i="0" u="none" strike="noStrike" dirty="0">
                <a:solidFill>
                  <a:srgbClr val="000000"/>
                </a:solidFill>
                <a:effectLst/>
              </a:rPr>
              <a:t>）。</a:t>
            </a:r>
          </a:p>
          <a:p>
            <a:pPr algn="l">
              <a:buFont typeface="+mj-lt"/>
              <a:buAutoNum type="arabicPeriod"/>
            </a:pPr>
            <a:r>
              <a:rPr lang="zh-CN" altLang="en-US" b="1" i="0" u="none" strike="noStrike" dirty="0">
                <a:solidFill>
                  <a:srgbClr val="000000"/>
                </a:solidFill>
                <a:effectLst/>
              </a:rPr>
              <a:t>方舟的设计</a:t>
            </a:r>
            <a:endParaRPr lang="zh-CN" altLang="en-US" b="0" i="0" u="none" strike="noStrike" dirty="0">
              <a:solidFill>
                <a:srgbClr val="000000"/>
              </a:solidFill>
              <a:effectLst/>
            </a:endParaRPr>
          </a:p>
          <a:p>
            <a:pPr marL="742950" lvl="1" indent="-285750" algn="l">
              <a:buFont typeface="+mj-lt"/>
              <a:buAutoNum type="arabicPeriod"/>
            </a:pPr>
            <a:r>
              <a:rPr lang="zh-CN" altLang="en-US" b="0" i="1" u="none" strike="noStrike" dirty="0">
                <a:solidFill>
                  <a:srgbClr val="000000"/>
                </a:solidFill>
                <a:effectLst/>
              </a:rPr>
              <a:t>吉尔伽美什</a:t>
            </a:r>
            <a:r>
              <a:rPr lang="zh-CN" altLang="en-US" b="0" i="0" u="none" strike="noStrike" dirty="0">
                <a:solidFill>
                  <a:srgbClr val="000000"/>
                </a:solidFill>
                <a:effectLst/>
              </a:rPr>
              <a:t>：方舟是一个巨大的立方体（每边</a:t>
            </a:r>
            <a:r>
              <a:rPr lang="en-US" altLang="zh-CN" b="0" i="0" u="none" strike="noStrike" dirty="0">
                <a:solidFill>
                  <a:srgbClr val="000000"/>
                </a:solidFill>
                <a:effectLst/>
              </a:rPr>
              <a:t>120</a:t>
            </a:r>
            <a:r>
              <a:rPr lang="zh-CN" altLang="en-US" b="0" i="0" u="none" strike="noStrike" dirty="0">
                <a:solidFill>
                  <a:srgbClr val="000000"/>
                </a:solidFill>
                <a:effectLst/>
              </a:rPr>
              <a:t>肘），不稳定。</a:t>
            </a:r>
          </a:p>
          <a:p>
            <a:pPr marL="742950" lvl="1" indent="-285750" algn="l">
              <a:buFont typeface="+mj-lt"/>
              <a:buAutoNum type="arabicPeriod"/>
            </a:pPr>
            <a:r>
              <a:rPr lang="zh-CN" altLang="en-US" b="0" i="1" u="none" strike="noStrike" dirty="0">
                <a:solidFill>
                  <a:srgbClr val="000000"/>
                </a:solidFill>
                <a:effectLst/>
              </a:rPr>
              <a:t>圣经</a:t>
            </a:r>
            <a:r>
              <a:rPr lang="zh-CN" altLang="en-US" b="0" i="0" u="none" strike="noStrike" dirty="0">
                <a:solidFill>
                  <a:srgbClr val="000000"/>
                </a:solidFill>
                <a:effectLst/>
              </a:rPr>
              <a:t>：方舟是长方形（长</a:t>
            </a:r>
            <a:r>
              <a:rPr lang="en-US" altLang="zh-CN" b="0" i="0" u="none" strike="noStrike" dirty="0">
                <a:solidFill>
                  <a:srgbClr val="000000"/>
                </a:solidFill>
                <a:effectLst/>
              </a:rPr>
              <a:t>300</a:t>
            </a:r>
            <a:r>
              <a:rPr lang="zh-CN" altLang="en-US" b="0" i="0" u="none" strike="noStrike" dirty="0">
                <a:solidFill>
                  <a:srgbClr val="000000"/>
                </a:solidFill>
                <a:effectLst/>
              </a:rPr>
              <a:t>肘，宽</a:t>
            </a:r>
            <a:r>
              <a:rPr lang="en-US" altLang="zh-CN" b="0" i="0" u="none" strike="noStrike" dirty="0">
                <a:solidFill>
                  <a:srgbClr val="000000"/>
                </a:solidFill>
                <a:effectLst/>
              </a:rPr>
              <a:t>50</a:t>
            </a:r>
            <a:r>
              <a:rPr lang="zh-CN" altLang="en-US" b="0" i="0" u="none" strike="noStrike" dirty="0">
                <a:solidFill>
                  <a:srgbClr val="000000"/>
                </a:solidFill>
                <a:effectLst/>
              </a:rPr>
              <a:t>肘，高</a:t>
            </a:r>
            <a:r>
              <a:rPr lang="en-US" altLang="zh-CN" b="0" i="0" u="none" strike="noStrike" dirty="0">
                <a:solidFill>
                  <a:srgbClr val="000000"/>
                </a:solidFill>
                <a:effectLst/>
              </a:rPr>
              <a:t>30</a:t>
            </a:r>
            <a:r>
              <a:rPr lang="zh-CN" altLang="en-US" b="0" i="0" u="none" strike="noStrike" dirty="0">
                <a:solidFill>
                  <a:srgbClr val="000000"/>
                </a:solidFill>
                <a:effectLst/>
              </a:rPr>
              <a:t>肘），适于航行（创</a:t>
            </a:r>
            <a:r>
              <a:rPr lang="en-US" altLang="zh-CN" b="0" i="0" u="none" strike="noStrike" dirty="0">
                <a:solidFill>
                  <a:srgbClr val="000000"/>
                </a:solidFill>
                <a:effectLst/>
              </a:rPr>
              <a:t>6:15</a:t>
            </a:r>
            <a:r>
              <a:rPr lang="zh-CN" altLang="en-US" b="0" i="0" u="none" strike="noStrike" dirty="0">
                <a:solidFill>
                  <a:srgbClr val="000000"/>
                </a:solidFill>
                <a:effectLst/>
              </a:rPr>
              <a:t>）。</a:t>
            </a:r>
          </a:p>
          <a:p>
            <a:pPr algn="l">
              <a:buFont typeface="+mj-lt"/>
              <a:buAutoNum type="arabicPeriod"/>
            </a:pPr>
            <a:r>
              <a:rPr lang="zh-CN" altLang="en-US" b="1" i="0" u="none" strike="noStrike" dirty="0">
                <a:solidFill>
                  <a:srgbClr val="000000"/>
                </a:solidFill>
                <a:effectLst/>
              </a:rPr>
              <a:t>放飞的鸟</a:t>
            </a:r>
            <a:endParaRPr lang="zh-CN" altLang="en-US" b="0" i="0" u="none" strike="noStrike" dirty="0">
              <a:solidFill>
                <a:srgbClr val="000000"/>
              </a:solidFill>
              <a:effectLst/>
            </a:endParaRPr>
          </a:p>
          <a:p>
            <a:pPr marL="742950" lvl="1" indent="-285750" algn="l">
              <a:buFont typeface="+mj-lt"/>
              <a:buAutoNum type="arabicPeriod"/>
            </a:pPr>
            <a:r>
              <a:rPr lang="zh-CN" altLang="en-US" b="0" i="1" u="none" strike="noStrike" dirty="0">
                <a:solidFill>
                  <a:srgbClr val="000000"/>
                </a:solidFill>
                <a:effectLst/>
              </a:rPr>
              <a:t>吉尔伽美什</a:t>
            </a:r>
            <a:r>
              <a:rPr lang="zh-CN" altLang="en-US" b="0" i="0" u="none" strike="noStrike" dirty="0">
                <a:solidFill>
                  <a:srgbClr val="000000"/>
                </a:solidFill>
                <a:effectLst/>
              </a:rPr>
              <a:t>：乌特纳匹什提姆放出一只鸽子、一只燕子和一只乌鸦，只有乌鸦没有回来。</a:t>
            </a:r>
          </a:p>
          <a:p>
            <a:pPr marL="742950" lvl="1" indent="-285750" algn="l">
              <a:buFont typeface="+mj-lt"/>
              <a:buAutoNum type="arabicPeriod"/>
            </a:pPr>
            <a:r>
              <a:rPr lang="zh-CN" altLang="en-US" b="0" i="1" u="none" strike="noStrike" dirty="0">
                <a:solidFill>
                  <a:srgbClr val="000000"/>
                </a:solidFill>
                <a:effectLst/>
              </a:rPr>
              <a:t>圣经</a:t>
            </a:r>
            <a:r>
              <a:rPr lang="zh-CN" altLang="en-US" b="0" i="0" u="none" strike="noStrike" dirty="0">
                <a:solidFill>
                  <a:srgbClr val="000000"/>
                </a:solidFill>
                <a:effectLst/>
              </a:rPr>
              <a:t>：挪亚先放出一只乌鸦，再放出三次鸽子，最后鸽子衔回橄榄叶（创</a:t>
            </a:r>
            <a:r>
              <a:rPr lang="en-US" altLang="zh-CN" b="0" i="0" u="none" strike="noStrike" dirty="0">
                <a:solidFill>
                  <a:srgbClr val="000000"/>
                </a:solidFill>
                <a:effectLst/>
              </a:rPr>
              <a:t>8:6–12</a:t>
            </a:r>
            <a:r>
              <a:rPr lang="zh-CN" altLang="en-US" b="0" i="0" u="none" strike="noStrike" dirty="0">
                <a:solidFill>
                  <a:srgbClr val="000000"/>
                </a:solidFill>
                <a:effectLst/>
              </a:rPr>
              <a:t>）。</a:t>
            </a:r>
          </a:p>
          <a:p>
            <a:pPr algn="l">
              <a:buFont typeface="+mj-lt"/>
              <a:buAutoNum type="arabicPeriod"/>
            </a:pPr>
            <a:r>
              <a:rPr lang="zh-CN" altLang="en-US" b="1" i="0" u="none" strike="noStrike" dirty="0">
                <a:solidFill>
                  <a:srgbClr val="000000"/>
                </a:solidFill>
                <a:effectLst/>
              </a:rPr>
              <a:t>拯救的性质</a:t>
            </a:r>
            <a:endParaRPr lang="zh-CN" altLang="en-US" b="0" i="0" u="none" strike="noStrike" dirty="0">
              <a:solidFill>
                <a:srgbClr val="000000"/>
              </a:solidFill>
              <a:effectLst/>
            </a:endParaRPr>
          </a:p>
          <a:p>
            <a:pPr marL="742950" lvl="1" indent="-285750" algn="l">
              <a:buFont typeface="+mj-lt"/>
              <a:buAutoNum type="arabicPeriod"/>
            </a:pPr>
            <a:r>
              <a:rPr lang="zh-CN" altLang="en-US" b="0" i="1" u="none" strike="noStrike" dirty="0">
                <a:solidFill>
                  <a:srgbClr val="000000"/>
                </a:solidFill>
                <a:effectLst/>
              </a:rPr>
              <a:t>吉尔伽美什</a:t>
            </a:r>
            <a:r>
              <a:rPr lang="zh-CN" altLang="en-US" b="0" i="0" u="none" strike="noStrike" dirty="0">
                <a:solidFill>
                  <a:srgbClr val="000000"/>
                </a:solidFill>
                <a:effectLst/>
              </a:rPr>
              <a:t>：仅乌特纳匹什提姆与家人和少数人幸存，没有立约。</a:t>
            </a:r>
          </a:p>
          <a:p>
            <a:pPr marL="742950" lvl="1" indent="-285750" algn="l">
              <a:buFont typeface="+mj-lt"/>
              <a:buAutoNum type="arabicPeriod"/>
            </a:pPr>
            <a:r>
              <a:rPr lang="zh-CN" altLang="en-US" b="0" i="1" u="none" strike="noStrike" dirty="0">
                <a:solidFill>
                  <a:srgbClr val="000000"/>
                </a:solidFill>
                <a:effectLst/>
              </a:rPr>
              <a:t>圣经</a:t>
            </a:r>
            <a:r>
              <a:rPr lang="zh-CN" altLang="en-US" b="0" i="0" u="none" strike="noStrike" dirty="0">
                <a:solidFill>
                  <a:srgbClr val="000000"/>
                </a:solidFill>
                <a:effectLst/>
              </a:rPr>
              <a:t>：挪亚、全家以及各类动物都蒙保存，上帝与全地立约（创</a:t>
            </a:r>
            <a:r>
              <a:rPr lang="en-US" altLang="zh-CN" b="0" i="0" u="none" strike="noStrike" dirty="0">
                <a:solidFill>
                  <a:srgbClr val="000000"/>
                </a:solidFill>
                <a:effectLst/>
              </a:rPr>
              <a:t>9:11</a:t>
            </a:r>
            <a:r>
              <a:rPr lang="zh-CN" altLang="en-US" b="0" i="0" u="none" strike="noStrike" dirty="0">
                <a:solidFill>
                  <a:srgbClr val="000000"/>
                </a:solidFill>
                <a:effectLst/>
              </a:rPr>
              <a:t>）。</a:t>
            </a:r>
          </a:p>
          <a:p>
            <a:pPr algn="l">
              <a:buFont typeface="+mj-lt"/>
              <a:buAutoNum type="arabicPeriod"/>
            </a:pPr>
            <a:r>
              <a:rPr lang="zh-CN" altLang="en-US" b="1" i="0" u="none" strike="noStrike" dirty="0">
                <a:solidFill>
                  <a:srgbClr val="000000"/>
                </a:solidFill>
                <a:effectLst/>
              </a:rPr>
              <a:t>洪水之后的结局</a:t>
            </a:r>
            <a:endParaRPr lang="zh-CN" altLang="en-US" b="0" i="0" u="none" strike="noStrike" dirty="0">
              <a:solidFill>
                <a:srgbClr val="000000"/>
              </a:solidFill>
              <a:effectLst/>
            </a:endParaRPr>
          </a:p>
          <a:p>
            <a:pPr marL="742950" lvl="1" indent="-285750" algn="l">
              <a:buFont typeface="+mj-lt"/>
              <a:buAutoNum type="arabicPeriod"/>
            </a:pPr>
            <a:r>
              <a:rPr lang="zh-CN" altLang="en-US" b="0" i="1" u="none" strike="noStrike" dirty="0">
                <a:solidFill>
                  <a:srgbClr val="000000"/>
                </a:solidFill>
                <a:effectLst/>
              </a:rPr>
              <a:t>吉尔伽美什</a:t>
            </a:r>
            <a:r>
              <a:rPr lang="zh-CN" altLang="en-US" b="0" i="0" u="none" strike="noStrike" dirty="0">
                <a:solidFill>
                  <a:srgbClr val="000000"/>
                </a:solidFill>
                <a:effectLst/>
              </a:rPr>
              <a:t>：乌特纳匹什提姆得永生，但被隔绝在人类之外。</a:t>
            </a:r>
          </a:p>
          <a:p>
            <a:pPr marL="742950" lvl="1" indent="-285750" algn="l">
              <a:buFont typeface="+mj-lt"/>
              <a:buAutoNum type="arabicPeriod"/>
            </a:pPr>
            <a:r>
              <a:rPr lang="zh-CN" altLang="en-US" b="0" i="1" u="none" strike="noStrike" dirty="0">
                <a:solidFill>
                  <a:srgbClr val="000000"/>
                </a:solidFill>
                <a:effectLst/>
              </a:rPr>
              <a:t>圣经</a:t>
            </a:r>
            <a:r>
              <a:rPr lang="zh-CN" altLang="en-US" b="0" i="0" u="none" strike="noStrike" dirty="0">
                <a:solidFill>
                  <a:srgbClr val="000000"/>
                </a:solidFill>
                <a:effectLst/>
              </a:rPr>
              <a:t>：挪亚仍是人，献祭于神，上帝以彩虹立约（创</a:t>
            </a:r>
            <a:r>
              <a:rPr lang="en-US" altLang="zh-CN" b="0" i="0" u="none" strike="noStrike" dirty="0">
                <a:solidFill>
                  <a:srgbClr val="000000"/>
                </a:solidFill>
                <a:effectLst/>
              </a:rPr>
              <a:t>9:12–13</a:t>
            </a:r>
            <a:r>
              <a:rPr lang="zh-CN" altLang="en-US" b="0" i="0" u="none" strike="noStrike" dirty="0">
                <a:solidFill>
                  <a:srgbClr val="000000"/>
                </a:solidFill>
                <a:effectLst/>
              </a:rPr>
              <a:t>）。</a:t>
            </a:r>
          </a:p>
        </p:txBody>
      </p:sp>
    </p:spTree>
    <p:extLst>
      <p:ext uri="{BB962C8B-B14F-4D97-AF65-F5344CB8AC3E}">
        <p14:creationId xmlns:p14="http://schemas.microsoft.com/office/powerpoint/2010/main" val="3779857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169A-D7F9-BE4E-BE2E-AD94AFA2B831}"/>
              </a:ext>
            </a:extLst>
          </p:cNvPr>
          <p:cNvSpPr>
            <a:spLocks noGrp="1"/>
          </p:cNvSpPr>
          <p:nvPr>
            <p:ph type="title"/>
          </p:nvPr>
        </p:nvSpPr>
        <p:spPr/>
        <p:txBody>
          <a:bodyPr/>
          <a:lstStyle/>
          <a:p>
            <a:r>
              <a:rPr lang="ja-JP" altLang="en-US"/>
              <a:t>重生的必须性</a:t>
            </a:r>
            <a:endParaRPr lang="en-US" dirty="0"/>
          </a:p>
        </p:txBody>
      </p:sp>
      <p:sp>
        <p:nvSpPr>
          <p:cNvPr id="3" name="Content Placeholder 2">
            <a:extLst>
              <a:ext uri="{FF2B5EF4-FFF2-40B4-BE49-F238E27FC236}">
                <a16:creationId xmlns:a16="http://schemas.microsoft.com/office/drawing/2014/main" id="{381FB674-31B4-3245-A086-AEB05C5BAF87}"/>
              </a:ext>
            </a:extLst>
          </p:cNvPr>
          <p:cNvSpPr>
            <a:spLocks noGrp="1"/>
          </p:cNvSpPr>
          <p:nvPr>
            <p:ph idx="1"/>
          </p:nvPr>
        </p:nvSpPr>
        <p:spPr>
          <a:xfrm>
            <a:off x="72887" y="2365498"/>
            <a:ext cx="12046226" cy="4353354"/>
          </a:xfrm>
        </p:spPr>
        <p:txBody>
          <a:bodyPr>
            <a:normAutofit/>
          </a:bodyPr>
          <a:lstStyle/>
          <a:p>
            <a:r>
              <a:rPr lang="ja-JP" altLang="en-US" sz="2400"/>
              <a:t>约</a:t>
            </a:r>
            <a:r>
              <a:rPr lang="en-US" sz="2400" dirty="0"/>
              <a:t> 3:2  </a:t>
            </a:r>
            <a:r>
              <a:rPr lang="ja-JP" altLang="en-US" sz="2400"/>
              <a:t>这人夜里来见耶稣，说：「拉比，我们知道你是由神那里来作师傅的；因为你所行的神迹，若没有神同在，无人能行。」</a:t>
            </a:r>
            <a:r>
              <a:rPr lang="en-US" sz="2400" dirty="0"/>
              <a:t>3  </a:t>
            </a:r>
            <a:r>
              <a:rPr lang="ja-JP" altLang="en-US" sz="2400"/>
              <a:t>耶稣回答说：「我实实在在的告诉你，人若不重生，就不能见神的国。」</a:t>
            </a:r>
            <a:endParaRPr lang="en-SG" altLang="ja-JP" sz="2400" dirty="0"/>
          </a:p>
          <a:p>
            <a:endParaRPr lang="en-SG" altLang="ja-JP" sz="2400" dirty="0"/>
          </a:p>
          <a:p>
            <a:r>
              <a:rPr lang="ja-JP" altLang="en-SG" sz="2400"/>
              <a:t>太</a:t>
            </a:r>
            <a:r>
              <a:rPr lang="en-SG" altLang="ja-JP" sz="2400" dirty="0"/>
              <a:t> 9:33  </a:t>
            </a:r>
            <a:r>
              <a:rPr lang="ja-JP" altLang="en-US" sz="2400"/>
              <a:t>鬼被赶出去，哑巴就说出话来。众人都希奇，说：「在以色列中，从来没有见过这样的事。」</a:t>
            </a:r>
            <a:r>
              <a:rPr lang="en-SG" altLang="ja-JP" sz="2400" dirty="0"/>
              <a:t>34  </a:t>
            </a:r>
            <a:r>
              <a:rPr lang="ja-JP" altLang="en-US" sz="2400"/>
              <a:t>法利赛人却说：「他是靠著鬼王赶鬼。」</a:t>
            </a:r>
            <a:endParaRPr lang="en-SG" altLang="ja-JP" sz="2400" dirty="0"/>
          </a:p>
          <a:p>
            <a:endParaRPr lang="en-SG" altLang="ja-JP" sz="2400" dirty="0"/>
          </a:p>
          <a:p>
            <a:r>
              <a:rPr lang="ja-JP" altLang="en-SG" sz="2400"/>
              <a:t>太</a:t>
            </a:r>
            <a:r>
              <a:rPr lang="en-SG" altLang="ja-JP" sz="2400" dirty="0"/>
              <a:t> 12:22  </a:t>
            </a:r>
            <a:r>
              <a:rPr lang="ja-JP" altLang="en-US" sz="2400"/>
              <a:t>当下，有人将一个被鬼附著、又瞎又哑的人带到耶稣那里，耶稣就医治他，甚至那哑巴又能说话，又能看见。</a:t>
            </a:r>
            <a:r>
              <a:rPr lang="en-SG" altLang="ja-JP" sz="2400" dirty="0"/>
              <a:t>23  </a:t>
            </a:r>
            <a:r>
              <a:rPr lang="ja-JP" altLang="en-US" sz="2400"/>
              <a:t>众人都惊奇，说：「这不是大卫的子孙吗？」</a:t>
            </a:r>
            <a:r>
              <a:rPr lang="en-SG" altLang="ja-JP" sz="2400" dirty="0"/>
              <a:t>24  </a:t>
            </a:r>
            <a:r>
              <a:rPr lang="ja-JP" altLang="en-US" sz="2400"/>
              <a:t>但法利赛人听见，就说：「这个人赶鬼，无非是靠著鬼王别西卜啊。」</a:t>
            </a:r>
          </a:p>
          <a:p>
            <a:endParaRPr lang="ja-JP" altLang="en-US"/>
          </a:p>
          <a:p>
            <a:endParaRPr lang="ja-JP" altLang="en-US"/>
          </a:p>
          <a:p>
            <a:endParaRPr lang="en-US" dirty="0"/>
          </a:p>
        </p:txBody>
      </p:sp>
    </p:spTree>
    <p:extLst>
      <p:ext uri="{BB962C8B-B14F-4D97-AF65-F5344CB8AC3E}">
        <p14:creationId xmlns:p14="http://schemas.microsoft.com/office/powerpoint/2010/main" val="843977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169A-D7F9-BE4E-BE2E-AD94AFA2B831}"/>
              </a:ext>
            </a:extLst>
          </p:cNvPr>
          <p:cNvSpPr>
            <a:spLocks noGrp="1"/>
          </p:cNvSpPr>
          <p:nvPr>
            <p:ph type="title"/>
          </p:nvPr>
        </p:nvSpPr>
        <p:spPr/>
        <p:txBody>
          <a:bodyPr/>
          <a:lstStyle/>
          <a:p>
            <a:r>
              <a:rPr lang="ja-JP" altLang="en-US"/>
              <a:t>重生的必须性</a:t>
            </a:r>
            <a:endParaRPr lang="en-US" dirty="0"/>
          </a:p>
        </p:txBody>
      </p:sp>
      <p:sp>
        <p:nvSpPr>
          <p:cNvPr id="3" name="Content Placeholder 2">
            <a:extLst>
              <a:ext uri="{FF2B5EF4-FFF2-40B4-BE49-F238E27FC236}">
                <a16:creationId xmlns:a16="http://schemas.microsoft.com/office/drawing/2014/main" id="{381FB674-31B4-3245-A086-AEB05C5BAF87}"/>
              </a:ext>
            </a:extLst>
          </p:cNvPr>
          <p:cNvSpPr>
            <a:spLocks noGrp="1"/>
          </p:cNvSpPr>
          <p:nvPr>
            <p:ph idx="1"/>
          </p:nvPr>
        </p:nvSpPr>
        <p:spPr>
          <a:xfrm>
            <a:off x="357809" y="2603500"/>
            <a:ext cx="11554105" cy="3933224"/>
          </a:xfrm>
        </p:spPr>
        <p:txBody>
          <a:bodyPr/>
          <a:lstStyle/>
          <a:p>
            <a:pPr>
              <a:lnSpc>
                <a:spcPct val="150000"/>
              </a:lnSpc>
            </a:pPr>
            <a:r>
              <a:rPr lang="ja-JP" altLang="en-SG" sz="2800"/>
              <a:t>约</a:t>
            </a:r>
            <a:r>
              <a:rPr lang="en-SG" altLang="ja-JP" sz="2800" dirty="0"/>
              <a:t> 8:42  </a:t>
            </a:r>
            <a:r>
              <a:rPr lang="ja-JP" altLang="en-US" sz="2800"/>
              <a:t>耶稣说：「倘若神是你们的父，你们就必爱我；因为我本是出於神，也是从神而来，并不是由著自己来，乃是他差我来。</a:t>
            </a:r>
            <a:r>
              <a:rPr lang="en-SG" altLang="ja-JP" sz="2800" dirty="0"/>
              <a:t>43</a:t>
            </a:r>
            <a:r>
              <a:rPr lang="en-SG" altLang="ja-JP" sz="2800" dirty="0">
                <a:solidFill>
                  <a:schemeClr val="tx1"/>
                </a:solidFill>
              </a:rPr>
              <a:t> </a:t>
            </a:r>
            <a:r>
              <a:rPr lang="en-SG" altLang="ja-JP" sz="2800" dirty="0">
                <a:solidFill>
                  <a:schemeClr val="tx1"/>
                </a:solidFill>
                <a:highlight>
                  <a:srgbClr val="FFFF00"/>
                </a:highlight>
              </a:rPr>
              <a:t> </a:t>
            </a:r>
            <a:r>
              <a:rPr lang="ja-JP" altLang="en-US" sz="2800">
                <a:solidFill>
                  <a:schemeClr val="tx1"/>
                </a:solidFill>
                <a:highlight>
                  <a:srgbClr val="FFFF00"/>
                </a:highlight>
              </a:rPr>
              <a:t>你们为什麽不明白我的话呢</a:t>
            </a:r>
            <a:r>
              <a:rPr lang="ja-JP" altLang="en-US" sz="2800">
                <a:solidFill>
                  <a:schemeClr val="tx1"/>
                </a:solidFill>
              </a:rPr>
              <a:t>？无</a:t>
            </a:r>
            <a:r>
              <a:rPr lang="ja-JP" altLang="en-US" sz="2800"/>
              <a:t>非是因你们不能听我的道。</a:t>
            </a:r>
            <a:r>
              <a:rPr lang="en-SG" altLang="ja-JP" sz="2800" dirty="0"/>
              <a:t>44  </a:t>
            </a:r>
            <a:r>
              <a:rPr lang="ja-JP" altLang="en-US" sz="2800"/>
              <a:t>你们是出於你们的父魔鬼，你们父的私欲你们偏要行。他从起初是杀人的，不守真理，因他心里没有真理。他说谎是出於自己；因他本来是说谎的，也是说谎之人的父。</a:t>
            </a:r>
            <a:r>
              <a:rPr lang="en-SG" altLang="ja-JP" sz="2800" dirty="0"/>
              <a:t>45  </a:t>
            </a:r>
            <a:r>
              <a:rPr lang="ja-JP" altLang="en-US" sz="2800"/>
              <a:t>我将真理告诉你们，你们就因此不信我。</a:t>
            </a:r>
          </a:p>
          <a:p>
            <a:endParaRPr lang="ja-JP" altLang="en-US" sz="2800"/>
          </a:p>
          <a:p>
            <a:endParaRPr lang="ja-JP" altLang="en-US" sz="2800"/>
          </a:p>
          <a:p>
            <a:endParaRPr lang="en-US" dirty="0"/>
          </a:p>
        </p:txBody>
      </p:sp>
    </p:spTree>
    <p:extLst>
      <p:ext uri="{BB962C8B-B14F-4D97-AF65-F5344CB8AC3E}">
        <p14:creationId xmlns:p14="http://schemas.microsoft.com/office/powerpoint/2010/main" val="531251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169A-D7F9-BE4E-BE2E-AD94AFA2B831}"/>
              </a:ext>
            </a:extLst>
          </p:cNvPr>
          <p:cNvSpPr>
            <a:spLocks noGrp="1"/>
          </p:cNvSpPr>
          <p:nvPr>
            <p:ph type="title"/>
          </p:nvPr>
        </p:nvSpPr>
        <p:spPr/>
        <p:txBody>
          <a:bodyPr/>
          <a:lstStyle/>
          <a:p>
            <a:r>
              <a:rPr lang="ja-JP" altLang="en-US"/>
              <a:t>重生的必须性</a:t>
            </a:r>
            <a:endParaRPr lang="en-US" dirty="0"/>
          </a:p>
        </p:txBody>
      </p:sp>
      <p:sp>
        <p:nvSpPr>
          <p:cNvPr id="3" name="Content Placeholder 2">
            <a:extLst>
              <a:ext uri="{FF2B5EF4-FFF2-40B4-BE49-F238E27FC236}">
                <a16:creationId xmlns:a16="http://schemas.microsoft.com/office/drawing/2014/main" id="{381FB674-31B4-3245-A086-AEB05C5BAF87}"/>
              </a:ext>
            </a:extLst>
          </p:cNvPr>
          <p:cNvSpPr>
            <a:spLocks noGrp="1"/>
          </p:cNvSpPr>
          <p:nvPr>
            <p:ph idx="1"/>
          </p:nvPr>
        </p:nvSpPr>
        <p:spPr>
          <a:xfrm>
            <a:off x="318947" y="2475753"/>
            <a:ext cx="11554105" cy="4382247"/>
          </a:xfrm>
        </p:spPr>
        <p:txBody>
          <a:bodyPr>
            <a:normAutofit/>
          </a:bodyPr>
          <a:lstStyle/>
          <a:p>
            <a:pPr marL="0" indent="0">
              <a:lnSpc>
                <a:spcPct val="150000"/>
              </a:lnSpc>
              <a:buNone/>
            </a:pPr>
            <a:r>
              <a:rPr lang="ja-JP" altLang="en-SG" sz="2800"/>
              <a:t>弗</a:t>
            </a:r>
            <a:r>
              <a:rPr lang="en-SG" altLang="ja-JP" sz="2800"/>
              <a:t> 2:1  </a:t>
            </a:r>
            <a:r>
              <a:rPr lang="ja-JP" altLang="en-US" sz="2800"/>
              <a:t>你们</a:t>
            </a:r>
            <a:r>
              <a:rPr lang="ja-JP" altLang="en-US" sz="2800">
                <a:highlight>
                  <a:srgbClr val="FFFF00"/>
                </a:highlight>
              </a:rPr>
              <a:t>死在过犯罪恶之中</a:t>
            </a:r>
            <a:r>
              <a:rPr lang="ja-JP" altLang="en-US" sz="2800"/>
              <a:t>，他叫你们活过来。</a:t>
            </a:r>
            <a:r>
              <a:rPr lang="en-SG" altLang="ja-JP" sz="2800"/>
              <a:t>2  </a:t>
            </a:r>
            <a:r>
              <a:rPr lang="ja-JP" altLang="en-US" sz="2800"/>
              <a:t>那时，你们在其中行事为人，随从今世的风俗，</a:t>
            </a:r>
            <a:r>
              <a:rPr lang="ja-JP" altLang="en-US" sz="2800">
                <a:highlight>
                  <a:srgbClr val="FFFF00"/>
                </a:highlight>
              </a:rPr>
              <a:t>顺服空中掌权者的首领</a:t>
            </a:r>
            <a:r>
              <a:rPr lang="ja-JP" altLang="en-US" sz="2800"/>
              <a:t>，就是现今在悖逆之子心中运行的邪灵。</a:t>
            </a:r>
            <a:r>
              <a:rPr lang="en-SG" altLang="ja-JP" sz="2800"/>
              <a:t>3  </a:t>
            </a:r>
            <a:r>
              <a:rPr lang="ja-JP" altLang="en-US" sz="2800"/>
              <a:t>我们从前也都在他们中间，放纵肉体的私欲，随著肉体和心中所喜好的去行，本为可怒之子，和别人一样。</a:t>
            </a:r>
            <a:r>
              <a:rPr lang="en-SG" altLang="ja-JP" sz="2800"/>
              <a:t>4  </a:t>
            </a:r>
            <a:r>
              <a:rPr lang="ja-JP" altLang="en-US" sz="2800"/>
              <a:t>然而，神既有丰富的怜悯，因他爱我们的大爱，</a:t>
            </a:r>
            <a:r>
              <a:rPr lang="en-SG" altLang="ja-JP" sz="2800"/>
              <a:t>5  </a:t>
            </a:r>
            <a:r>
              <a:rPr lang="ja-JP" altLang="en-US" sz="2800"/>
              <a:t>当我们</a:t>
            </a:r>
            <a:r>
              <a:rPr lang="ja-JP" altLang="en-US" sz="2800">
                <a:highlight>
                  <a:srgbClr val="FFFF00"/>
                </a:highlight>
              </a:rPr>
              <a:t>死在过犯中</a:t>
            </a:r>
            <a:r>
              <a:rPr lang="ja-JP" altLang="en-US" sz="2800"/>
              <a:t>的时候，便叫我们与基督一同活过来。（你们得救是本乎恩。）</a:t>
            </a:r>
          </a:p>
          <a:p>
            <a:endParaRPr lang="ja-JP" altLang="en-US" sz="2800"/>
          </a:p>
          <a:p>
            <a:endParaRPr lang="ja-JP" altLang="en-US" sz="2800"/>
          </a:p>
          <a:p>
            <a:endParaRPr lang="en-US" dirty="0"/>
          </a:p>
        </p:txBody>
      </p:sp>
    </p:spTree>
    <p:extLst>
      <p:ext uri="{BB962C8B-B14F-4D97-AF65-F5344CB8AC3E}">
        <p14:creationId xmlns:p14="http://schemas.microsoft.com/office/powerpoint/2010/main" val="3505744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6A733EBD-820A-4FA2-9A24-E3259DA7E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89028D-A5B7-C84A-8D95-5622A4FA302B}"/>
              </a:ext>
            </a:extLst>
          </p:cNvPr>
          <p:cNvPicPr>
            <a:picLocks noChangeAspect="1"/>
          </p:cNvPicPr>
          <p:nvPr/>
        </p:nvPicPr>
        <p:blipFill rotWithShape="1">
          <a:blip r:embed="rId3"/>
          <a:srcRect r="2126" b="-1"/>
          <a:stretch/>
        </p:blipFill>
        <p:spPr>
          <a:xfrm>
            <a:off x="643467" y="1143000"/>
            <a:ext cx="10905066" cy="5571066"/>
          </a:xfrm>
          <a:prstGeom prst="rect">
            <a:avLst/>
          </a:prstGeom>
        </p:spPr>
      </p:pic>
      <p:sp>
        <p:nvSpPr>
          <p:cNvPr id="13" name="Rectangle 12">
            <a:extLst>
              <a:ext uri="{FF2B5EF4-FFF2-40B4-BE49-F238E27FC236}">
                <a16:creationId xmlns:a16="http://schemas.microsoft.com/office/drawing/2014/main" id="{6D4A187A-A5A0-48DF-94DB-432F7582D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5306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9C15-AB60-6258-E4EC-3CACE12081E4}"/>
              </a:ext>
            </a:extLst>
          </p:cNvPr>
          <p:cNvSpPr>
            <a:spLocks noGrp="1"/>
          </p:cNvSpPr>
          <p:nvPr>
            <p:ph type="title"/>
          </p:nvPr>
        </p:nvSpPr>
        <p:spPr/>
        <p:txBody>
          <a:bodyPr/>
          <a:lstStyle/>
          <a:p>
            <a:r>
              <a:rPr lang="en-US" dirty="0"/>
              <a:t>Alvin Plantinga </a:t>
            </a:r>
            <a:r>
              <a:rPr lang="zh-CN" altLang="en-US" dirty="0"/>
              <a:t>普兰丁格</a:t>
            </a:r>
            <a:endParaRPr lang="en-US" dirty="0"/>
          </a:p>
        </p:txBody>
      </p:sp>
      <p:sp>
        <p:nvSpPr>
          <p:cNvPr id="3" name="Content Placeholder 2">
            <a:extLst>
              <a:ext uri="{FF2B5EF4-FFF2-40B4-BE49-F238E27FC236}">
                <a16:creationId xmlns:a16="http://schemas.microsoft.com/office/drawing/2014/main" id="{6805753F-4E93-18C9-82F8-FC461B12762F}"/>
              </a:ext>
            </a:extLst>
          </p:cNvPr>
          <p:cNvSpPr>
            <a:spLocks noGrp="1"/>
          </p:cNvSpPr>
          <p:nvPr>
            <p:ph idx="1"/>
          </p:nvPr>
        </p:nvSpPr>
        <p:spPr>
          <a:xfrm>
            <a:off x="159026" y="2315264"/>
            <a:ext cx="11867322" cy="4781275"/>
          </a:xfrm>
        </p:spPr>
        <p:txBody>
          <a:bodyPr>
            <a:normAutofit/>
          </a:bodyPr>
          <a:lstStyle/>
          <a:p>
            <a:r>
              <a:rPr lang="zh-CN" altLang="en-US" sz="2800" dirty="0"/>
              <a:t>如果一个人同时相信</a:t>
            </a:r>
            <a:r>
              <a:rPr lang="zh-CN" altLang="en-US" sz="2800" dirty="0">
                <a:highlight>
                  <a:srgbClr val="00FF00"/>
                </a:highlight>
              </a:rPr>
              <a:t>进化论</a:t>
            </a:r>
            <a:r>
              <a:rPr lang="zh-CN" altLang="en-US" sz="2800" dirty="0"/>
              <a:t>和</a:t>
            </a:r>
            <a:r>
              <a:rPr lang="zh-CN" altLang="en-US" sz="2800" dirty="0">
                <a:highlight>
                  <a:srgbClr val="00FFFF"/>
                </a:highlight>
              </a:rPr>
              <a:t>自然主义</a:t>
            </a:r>
            <a:r>
              <a:rPr lang="zh-CN" altLang="en-US" sz="2800" dirty="0"/>
              <a:t>（即没有上帝，只有自然界），那么他就有理由怀疑自己的思维是否可靠。因为在基督教的世界观里，我们的理性来自上帝的创造，所以有根基去信任它的可靠性。</a:t>
            </a:r>
            <a:endParaRPr lang="en-US" sz="2800" dirty="0"/>
          </a:p>
          <a:p>
            <a:r>
              <a:rPr lang="zh-CN" altLang="en-US" sz="2800" dirty="0"/>
              <a:t>但</a:t>
            </a:r>
            <a:r>
              <a:rPr lang="zh-CN" altLang="en-US" sz="2800" dirty="0">
                <a:highlight>
                  <a:srgbClr val="FFFF00"/>
                </a:highlight>
              </a:rPr>
              <a:t>在</a:t>
            </a:r>
            <a:r>
              <a:rPr lang="en-US" sz="2800" dirty="0">
                <a:highlight>
                  <a:srgbClr val="FFFF00"/>
                </a:highlight>
              </a:rPr>
              <a:t>“</a:t>
            </a:r>
            <a:r>
              <a:rPr lang="zh-CN" altLang="en-US" sz="2800" dirty="0">
                <a:highlight>
                  <a:srgbClr val="FFFF00"/>
                </a:highlight>
              </a:rPr>
              <a:t>自然主义</a:t>
            </a:r>
            <a:r>
              <a:rPr lang="en-US" sz="2800" dirty="0">
                <a:highlight>
                  <a:srgbClr val="FFFF00"/>
                </a:highlight>
              </a:rPr>
              <a:t> + </a:t>
            </a:r>
            <a:r>
              <a:rPr lang="zh-CN" altLang="en-US" sz="2800" dirty="0">
                <a:highlight>
                  <a:srgbClr val="FFFF00"/>
                </a:highlight>
              </a:rPr>
              <a:t>进化论</a:t>
            </a:r>
            <a:r>
              <a:rPr lang="en-US" sz="2800" dirty="0">
                <a:highlight>
                  <a:srgbClr val="FFFF00"/>
                </a:highlight>
              </a:rPr>
              <a:t>”</a:t>
            </a:r>
            <a:r>
              <a:rPr lang="zh-CN" altLang="en-US" sz="2800" dirty="0">
                <a:highlight>
                  <a:srgbClr val="FFFF00"/>
                </a:highlight>
              </a:rPr>
              <a:t>的前提下，</a:t>
            </a:r>
            <a:r>
              <a:rPr lang="zh-CN" altLang="en-US" sz="2800" b="1" u="sng" dirty="0">
                <a:highlight>
                  <a:srgbClr val="FFFF00"/>
                </a:highlight>
                <a:latin typeface="ADLaM Display" panose="02010000000000000000" pitchFamily="2" charset="77"/>
                <a:cs typeface="ADLaM Display" panose="02010000000000000000" pitchFamily="2" charset="77"/>
              </a:rPr>
              <a:t>人的思维只是盲目进化的产物，没有目的，也无法保证它必然指向真理</a:t>
            </a:r>
            <a:r>
              <a:rPr lang="zh-CN" altLang="en-US" sz="2800" dirty="0"/>
              <a:t>。进化只会筛选出能帮助生存和繁殖的行为，而这些行为背后的信念是否真实，并不重要。因此，如果人接受自然主义和进化论，就不得不怀疑自己的思维是否可信。一旦怀疑思维的可靠性，就不能再信任任何由思维产生的信念，包括自然主义和进化论本身。因此，这个立场最终会自我击败</a:t>
            </a:r>
            <a:endParaRPr lang="en-US" sz="2800" dirty="0"/>
          </a:p>
        </p:txBody>
      </p:sp>
    </p:spTree>
    <p:extLst>
      <p:ext uri="{BB962C8B-B14F-4D97-AF65-F5344CB8AC3E}">
        <p14:creationId xmlns:p14="http://schemas.microsoft.com/office/powerpoint/2010/main" val="9639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84BE3-E381-F576-E71F-E821A9789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B388E-EFAA-83BB-8B4C-DA505F50669B}"/>
              </a:ext>
            </a:extLst>
          </p:cNvPr>
          <p:cNvSpPr>
            <a:spLocks noGrp="1"/>
          </p:cNvSpPr>
          <p:nvPr>
            <p:ph type="title"/>
          </p:nvPr>
        </p:nvSpPr>
        <p:spPr/>
        <p:txBody>
          <a:bodyPr/>
          <a:lstStyle/>
          <a:p>
            <a:r>
              <a:rPr lang="zh-CN" altLang="en-US" b="1" dirty="0"/>
              <a:t>思维只是盲目进化的产物，也无法保证它必然指向真理</a:t>
            </a:r>
            <a:endParaRPr lang="en-US" b="1" dirty="0"/>
          </a:p>
        </p:txBody>
      </p:sp>
      <p:sp>
        <p:nvSpPr>
          <p:cNvPr id="3" name="Content Placeholder 2">
            <a:extLst>
              <a:ext uri="{FF2B5EF4-FFF2-40B4-BE49-F238E27FC236}">
                <a16:creationId xmlns:a16="http://schemas.microsoft.com/office/drawing/2014/main" id="{DE49F56C-65BF-5A70-C510-097B5454B67F}"/>
              </a:ext>
            </a:extLst>
          </p:cNvPr>
          <p:cNvSpPr>
            <a:spLocks noGrp="1"/>
          </p:cNvSpPr>
          <p:nvPr>
            <p:ph idx="1"/>
          </p:nvPr>
        </p:nvSpPr>
        <p:spPr>
          <a:xfrm>
            <a:off x="162339" y="2166177"/>
            <a:ext cx="11867322" cy="4781275"/>
          </a:xfrm>
        </p:spPr>
        <p:txBody>
          <a:bodyPr>
            <a:normAutofit/>
          </a:bodyPr>
          <a:lstStyle/>
          <a:p>
            <a:r>
              <a:rPr lang="zh-CN" altLang="en-US" sz="2800" dirty="0">
                <a:highlight>
                  <a:srgbClr val="FFFF00"/>
                </a:highlight>
              </a:rPr>
              <a:t>例如：</a:t>
            </a:r>
            <a:r>
              <a:rPr lang="zh-CN" altLang="en-US" sz="2800" dirty="0"/>
              <a:t>想象在远古时代，有两个人面对一丛鲜红的浆果。</a:t>
            </a:r>
            <a:endParaRPr lang="en-US" sz="2800" dirty="0"/>
          </a:p>
          <a:p>
            <a:pPr lvl="0"/>
            <a:r>
              <a:rPr lang="en-US" sz="2800" b="1" dirty="0" err="1"/>
              <a:t>A的思维方式</a:t>
            </a:r>
            <a:r>
              <a:rPr lang="zh-CN" altLang="en-US" sz="2800" dirty="0"/>
              <a:t>：他相信</a:t>
            </a:r>
            <a:r>
              <a:rPr lang="en-US" sz="2800" dirty="0"/>
              <a:t>“</a:t>
            </a:r>
            <a:r>
              <a:rPr lang="zh-CN" altLang="en-US" sz="2800" dirty="0"/>
              <a:t>这些浆果是有毒的，吃了会死</a:t>
            </a:r>
            <a:r>
              <a:rPr lang="en-US" sz="2800" dirty="0"/>
              <a:t>”</a:t>
            </a:r>
            <a:r>
              <a:rPr lang="zh-CN" altLang="en-US" sz="2800" dirty="0"/>
              <a:t>，所以他不去吃。这个信念是真实的，帮助他生存下来。</a:t>
            </a:r>
            <a:endParaRPr lang="en-US" sz="2800" dirty="0"/>
          </a:p>
          <a:p>
            <a:pPr lvl="0"/>
            <a:r>
              <a:rPr lang="en-US" sz="2800" b="1" dirty="0" err="1"/>
              <a:t>B的思维方式</a:t>
            </a:r>
            <a:r>
              <a:rPr lang="zh-CN" altLang="en-US" sz="2800" dirty="0"/>
              <a:t>：他相信</a:t>
            </a:r>
            <a:r>
              <a:rPr lang="en-US" sz="2800" dirty="0"/>
              <a:t>“</a:t>
            </a:r>
            <a:r>
              <a:rPr lang="zh-CN" altLang="en-US" sz="2800" dirty="0"/>
              <a:t>这些浆果是神圣的，吃了会冒犯神明</a:t>
            </a:r>
            <a:r>
              <a:rPr lang="en-US" sz="2800" dirty="0"/>
              <a:t>”</a:t>
            </a:r>
            <a:r>
              <a:rPr lang="zh-CN" altLang="en-US" sz="2800" dirty="0"/>
              <a:t>，所以他也不去吃。这个信念是错误的，但同样帮助他生存下来。</a:t>
            </a:r>
            <a:endParaRPr lang="en-US" sz="2800" dirty="0"/>
          </a:p>
          <a:p>
            <a:r>
              <a:rPr lang="zh-CN" altLang="en-US" sz="2800" dirty="0"/>
              <a:t>从进化的角度，</a:t>
            </a:r>
            <a:r>
              <a:rPr lang="en-US" sz="2800" b="1" dirty="0" err="1">
                <a:highlight>
                  <a:srgbClr val="FFFF00"/>
                </a:highlight>
              </a:rPr>
              <a:t>进化只会筛选出“避免吃浆果”这个行为</a:t>
            </a:r>
            <a:r>
              <a:rPr lang="zh-CN" altLang="en-US" sz="2800" dirty="0">
                <a:highlight>
                  <a:srgbClr val="FFFF00"/>
                </a:highlight>
              </a:rPr>
              <a:t>，而不在乎背后的信念是真是假</a:t>
            </a:r>
            <a:r>
              <a:rPr lang="zh-CN" altLang="en-US" sz="2800" dirty="0"/>
              <a:t>。换句话说，一个错误的信念，只要能带来正确的生存行为，也会被保留下来。因此，如果思维只是盲目进化的产物，那么生存行为可能被保留，但这并不保证我们的思维一定导向真理。这样一来，我们就有理由怀疑自己的思维是否可靠。</a:t>
            </a:r>
            <a:endParaRPr lang="en-US" sz="2800" dirty="0"/>
          </a:p>
        </p:txBody>
      </p:sp>
    </p:spTree>
    <p:extLst>
      <p:ext uri="{BB962C8B-B14F-4D97-AF65-F5344CB8AC3E}">
        <p14:creationId xmlns:p14="http://schemas.microsoft.com/office/powerpoint/2010/main" val="157355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324-C747-2A40-A0CE-06E2F4F9E207}"/>
              </a:ext>
            </a:extLst>
          </p:cNvPr>
          <p:cNvSpPr>
            <a:spLocks noGrp="1"/>
          </p:cNvSpPr>
          <p:nvPr>
            <p:ph type="title"/>
          </p:nvPr>
        </p:nvSpPr>
        <p:spPr/>
        <p:txBody>
          <a:bodyPr/>
          <a:lstStyle/>
          <a:p>
            <a:r>
              <a:rPr lang="ja-JP" altLang="en-US"/>
              <a:t>是否有共同基礎与中立观点</a:t>
            </a:r>
            <a:r>
              <a:rPr lang="zh-CN" altLang="en-US" dirty="0"/>
              <a:t>？</a:t>
            </a:r>
            <a:endParaRPr lang="en-US" dirty="0"/>
          </a:p>
        </p:txBody>
      </p:sp>
      <p:sp>
        <p:nvSpPr>
          <p:cNvPr id="3" name="Content Placeholder 2">
            <a:extLst>
              <a:ext uri="{FF2B5EF4-FFF2-40B4-BE49-F238E27FC236}">
                <a16:creationId xmlns:a16="http://schemas.microsoft.com/office/drawing/2014/main" id="{C0BF51E3-505E-E740-981C-20A3C0037358}"/>
              </a:ext>
            </a:extLst>
          </p:cNvPr>
          <p:cNvSpPr>
            <a:spLocks noGrp="1"/>
          </p:cNvSpPr>
          <p:nvPr>
            <p:ph idx="1"/>
          </p:nvPr>
        </p:nvSpPr>
        <p:spPr>
          <a:xfrm>
            <a:off x="715617" y="2603500"/>
            <a:ext cx="10893287" cy="3416300"/>
          </a:xfrm>
        </p:spPr>
        <p:txBody>
          <a:bodyPr/>
          <a:lstStyle/>
          <a:p>
            <a:r>
              <a:rPr lang="ja-JP" altLang="en-US" sz="3200"/>
              <a:t>从圣经的角度</a:t>
            </a:r>
            <a:r>
              <a:rPr lang="zh-CN" altLang="en-US" sz="3200" dirty="0"/>
              <a:t>，</a:t>
            </a:r>
            <a:r>
              <a:rPr lang="ja-JP" altLang="en-US" sz="3200"/>
              <a:t>神已经判定了非信徒的观点为虚妄</a:t>
            </a:r>
            <a:br>
              <a:rPr lang="ja-JP" altLang="en-US" sz="3200"/>
            </a:br>
            <a:endParaRPr lang="en-US" sz="3200" dirty="0"/>
          </a:p>
          <a:p>
            <a:r>
              <a:rPr lang="ja-JP" altLang="en-US" sz="3200"/>
              <a:t>弗</a:t>
            </a:r>
            <a:r>
              <a:rPr lang="en-US" sz="3200" dirty="0"/>
              <a:t> 4:17  </a:t>
            </a:r>
            <a:r>
              <a:rPr lang="ja-JP" altLang="en-US" sz="3200"/>
              <a:t>所以，我要这样说，并且要在主里肯定地说：你们行事为人不要再像教外人，存着虚妄的意念。</a:t>
            </a:r>
            <a:r>
              <a:rPr lang="en-US" sz="3200" dirty="0"/>
              <a:t>18  </a:t>
            </a:r>
            <a:r>
              <a:rPr lang="ja-JP" altLang="en-US" sz="3200"/>
              <a:t>他们的心思昏昧，因为自己无知，心里刚硬，就与上帝所赐的生命隔绝了。</a:t>
            </a:r>
          </a:p>
          <a:p>
            <a:endParaRPr lang="en-US" sz="3200" dirty="0"/>
          </a:p>
          <a:p>
            <a:endParaRPr lang="en-SG" altLang="ja-JP" dirty="0"/>
          </a:p>
        </p:txBody>
      </p:sp>
    </p:spTree>
    <p:extLst>
      <p:ext uri="{BB962C8B-B14F-4D97-AF65-F5344CB8AC3E}">
        <p14:creationId xmlns:p14="http://schemas.microsoft.com/office/powerpoint/2010/main" val="2525567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C5C3-FB7E-2142-869D-800A07B7D810}"/>
              </a:ext>
            </a:extLst>
          </p:cNvPr>
          <p:cNvSpPr>
            <a:spLocks noGrp="1"/>
          </p:cNvSpPr>
          <p:nvPr>
            <p:ph type="title"/>
          </p:nvPr>
        </p:nvSpPr>
        <p:spPr/>
        <p:txBody>
          <a:bodyPr/>
          <a:lstStyle/>
          <a:p>
            <a:r>
              <a:rPr lang="ja-JP" altLang="en-US"/>
              <a:t>基督教与哲学</a:t>
            </a:r>
            <a:endParaRPr lang="en-US" dirty="0"/>
          </a:p>
        </p:txBody>
      </p:sp>
      <p:sp>
        <p:nvSpPr>
          <p:cNvPr id="3" name="Content Placeholder 2">
            <a:extLst>
              <a:ext uri="{FF2B5EF4-FFF2-40B4-BE49-F238E27FC236}">
                <a16:creationId xmlns:a16="http://schemas.microsoft.com/office/drawing/2014/main" id="{C872AD55-C03D-4542-A208-BAB8C88E3403}"/>
              </a:ext>
            </a:extLst>
          </p:cNvPr>
          <p:cNvSpPr>
            <a:spLocks noGrp="1"/>
          </p:cNvSpPr>
          <p:nvPr>
            <p:ph idx="1"/>
          </p:nvPr>
        </p:nvSpPr>
        <p:spPr>
          <a:xfrm>
            <a:off x="475421" y="2316736"/>
            <a:ext cx="11241157" cy="1277811"/>
          </a:xfrm>
        </p:spPr>
        <p:txBody>
          <a:bodyPr>
            <a:normAutofit fontScale="85000" lnSpcReduction="10000"/>
          </a:bodyPr>
          <a:lstStyle/>
          <a:p>
            <a:pPr>
              <a:lnSpc>
                <a:spcPct val="170000"/>
              </a:lnSpc>
              <a:spcBef>
                <a:spcPts val="0"/>
              </a:spcBef>
            </a:pPr>
            <a:r>
              <a:rPr lang="ja-JP" altLang="en-US" sz="2800"/>
              <a:t>西</a:t>
            </a:r>
            <a:r>
              <a:rPr lang="en-US" sz="2800" dirty="0"/>
              <a:t> 2:8  </a:t>
            </a:r>
            <a:r>
              <a:rPr lang="ja-JP" altLang="en-US" sz="2800"/>
              <a:t>你们要谨慎，免得有人不照着基督，而照着人的传统，和世俗的言论，借着</a:t>
            </a:r>
            <a:r>
              <a:rPr lang="ja-JP" altLang="en-US" sz="2800">
                <a:highlight>
                  <a:srgbClr val="FFFF00"/>
                </a:highlight>
              </a:rPr>
              <a:t>哲学</a:t>
            </a:r>
            <a:r>
              <a:rPr lang="ja-JP" altLang="en-US" sz="2800"/>
              <a:t>和骗人的空谈，把你们掳去。</a:t>
            </a:r>
          </a:p>
          <a:p>
            <a:endParaRPr lang="en-US" sz="1600" dirty="0"/>
          </a:p>
          <a:p>
            <a:endParaRPr lang="en-US" sz="1600" dirty="0"/>
          </a:p>
        </p:txBody>
      </p:sp>
      <p:sp>
        <p:nvSpPr>
          <p:cNvPr id="4" name="Rectangle 3">
            <a:extLst>
              <a:ext uri="{FF2B5EF4-FFF2-40B4-BE49-F238E27FC236}">
                <a16:creationId xmlns:a16="http://schemas.microsoft.com/office/drawing/2014/main" id="{45D59BC3-C8F6-EA44-BBAF-79697F0A5BDB}"/>
              </a:ext>
            </a:extLst>
          </p:cNvPr>
          <p:cNvSpPr/>
          <p:nvPr/>
        </p:nvSpPr>
        <p:spPr>
          <a:xfrm>
            <a:off x="2051714" y="3682048"/>
            <a:ext cx="2320786" cy="626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圣经</a:t>
            </a:r>
            <a:endParaRPr lang="en-US" dirty="0"/>
          </a:p>
        </p:txBody>
      </p:sp>
      <p:sp>
        <p:nvSpPr>
          <p:cNvPr id="5" name="Rectangle 4">
            <a:extLst>
              <a:ext uri="{FF2B5EF4-FFF2-40B4-BE49-F238E27FC236}">
                <a16:creationId xmlns:a16="http://schemas.microsoft.com/office/drawing/2014/main" id="{0A75E6BD-1D7D-E441-BB19-0B41C2EE805A}"/>
              </a:ext>
            </a:extLst>
          </p:cNvPr>
          <p:cNvSpPr/>
          <p:nvPr/>
        </p:nvSpPr>
        <p:spPr>
          <a:xfrm>
            <a:off x="7427844" y="5805603"/>
            <a:ext cx="2320786" cy="626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圣经</a:t>
            </a:r>
            <a:endParaRPr lang="en-US" dirty="0"/>
          </a:p>
        </p:txBody>
      </p:sp>
      <p:grpSp>
        <p:nvGrpSpPr>
          <p:cNvPr id="6" name="Group 5">
            <a:extLst>
              <a:ext uri="{FF2B5EF4-FFF2-40B4-BE49-F238E27FC236}">
                <a16:creationId xmlns:a16="http://schemas.microsoft.com/office/drawing/2014/main" id="{EC8F443E-45BD-BB45-AB50-4DB82B567921}"/>
              </a:ext>
            </a:extLst>
          </p:cNvPr>
          <p:cNvGrpSpPr/>
          <p:nvPr/>
        </p:nvGrpSpPr>
        <p:grpSpPr>
          <a:xfrm>
            <a:off x="7427844" y="3594548"/>
            <a:ext cx="2320786" cy="2211056"/>
            <a:chOff x="1943364" y="3508513"/>
            <a:chExt cx="1421296" cy="1699591"/>
          </a:xfrm>
        </p:grpSpPr>
        <p:sp>
          <p:nvSpPr>
            <p:cNvPr id="7" name="Triangle 6">
              <a:extLst>
                <a:ext uri="{FF2B5EF4-FFF2-40B4-BE49-F238E27FC236}">
                  <a16:creationId xmlns:a16="http://schemas.microsoft.com/office/drawing/2014/main" id="{4AE321D3-353C-3147-989B-65C93D606120}"/>
                </a:ext>
              </a:extLst>
            </p:cNvPr>
            <p:cNvSpPr/>
            <p:nvPr/>
          </p:nvSpPr>
          <p:spPr>
            <a:xfrm>
              <a:off x="1943364" y="3508513"/>
              <a:ext cx="1421296" cy="63610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154E725-BFB9-9740-9F2D-479B05E4DBC3}"/>
                </a:ext>
              </a:extLst>
            </p:cNvPr>
            <p:cNvSpPr/>
            <p:nvPr/>
          </p:nvSpPr>
          <p:spPr>
            <a:xfrm>
              <a:off x="1943364" y="4144617"/>
              <a:ext cx="1421296" cy="10634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a:t>哲学降服在圣经之下</a:t>
              </a:r>
              <a:endParaRPr lang="en-SG" altLang="ja-JP" dirty="0"/>
            </a:p>
            <a:p>
              <a:pPr algn="ctr"/>
              <a:r>
                <a:rPr lang="ja-JP" altLang="en-US"/>
                <a:t>理性降服在圣经之下</a:t>
              </a:r>
              <a:endParaRPr lang="en-SG" altLang="ja-JP" dirty="0"/>
            </a:p>
            <a:p>
              <a:pPr algn="ctr"/>
              <a:r>
                <a:rPr lang="ja-JP" altLang="en-US"/>
                <a:t>承认主与启示</a:t>
              </a:r>
              <a:endParaRPr lang="en-US" dirty="0"/>
            </a:p>
          </p:txBody>
        </p:sp>
      </p:grpSp>
      <p:grpSp>
        <p:nvGrpSpPr>
          <p:cNvPr id="9" name="Group 8">
            <a:extLst>
              <a:ext uri="{FF2B5EF4-FFF2-40B4-BE49-F238E27FC236}">
                <a16:creationId xmlns:a16="http://schemas.microsoft.com/office/drawing/2014/main" id="{1A198E81-C79B-2D44-8EDF-6B3F09C89682}"/>
              </a:ext>
            </a:extLst>
          </p:cNvPr>
          <p:cNvGrpSpPr/>
          <p:nvPr/>
        </p:nvGrpSpPr>
        <p:grpSpPr>
          <a:xfrm>
            <a:off x="2051714" y="4308213"/>
            <a:ext cx="2320786" cy="2152222"/>
            <a:chOff x="1943364" y="3508513"/>
            <a:chExt cx="1421296" cy="2152222"/>
          </a:xfrm>
        </p:grpSpPr>
        <p:sp>
          <p:nvSpPr>
            <p:cNvPr id="10" name="Triangle 9">
              <a:extLst>
                <a:ext uri="{FF2B5EF4-FFF2-40B4-BE49-F238E27FC236}">
                  <a16:creationId xmlns:a16="http://schemas.microsoft.com/office/drawing/2014/main" id="{CD893A67-DC2C-E644-9594-8BB865E96DE2}"/>
                </a:ext>
              </a:extLst>
            </p:cNvPr>
            <p:cNvSpPr/>
            <p:nvPr/>
          </p:nvSpPr>
          <p:spPr>
            <a:xfrm>
              <a:off x="1943364" y="3508513"/>
              <a:ext cx="1421296" cy="63610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640D7-2947-854F-8E31-1F70B8C3922D}"/>
                </a:ext>
              </a:extLst>
            </p:cNvPr>
            <p:cNvSpPr/>
            <p:nvPr/>
          </p:nvSpPr>
          <p:spPr>
            <a:xfrm>
              <a:off x="1943364" y="4144617"/>
              <a:ext cx="1421296" cy="15161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a:t>哲学</a:t>
              </a:r>
              <a:endParaRPr lang="en-SG" altLang="ja-JP" dirty="0"/>
            </a:p>
            <a:p>
              <a:pPr algn="ctr"/>
              <a:r>
                <a:rPr lang="ja-JP" altLang="en-US"/>
                <a:t>自主性思考</a:t>
              </a:r>
              <a:endParaRPr lang="en-SG" altLang="ja-JP" dirty="0"/>
            </a:p>
            <a:p>
              <a:pPr algn="ctr"/>
              <a:r>
                <a:rPr lang="ja-JP" altLang="en-US"/>
                <a:t>否定创造者与被造者的区分</a:t>
              </a:r>
              <a:endParaRPr lang="en-SG" altLang="ja-JP" dirty="0"/>
            </a:p>
            <a:p>
              <a:pPr algn="ctr"/>
              <a:endParaRPr lang="en-US" dirty="0"/>
            </a:p>
          </p:txBody>
        </p:sp>
      </p:grpSp>
      <p:sp>
        <p:nvSpPr>
          <p:cNvPr id="12" name="TextBox 11">
            <a:extLst>
              <a:ext uri="{FF2B5EF4-FFF2-40B4-BE49-F238E27FC236}">
                <a16:creationId xmlns:a16="http://schemas.microsoft.com/office/drawing/2014/main" id="{F44EBA20-C427-A8B3-D9C0-CD9F04EA0DB5}"/>
              </a:ext>
            </a:extLst>
          </p:cNvPr>
          <p:cNvSpPr txBox="1"/>
          <p:nvPr/>
        </p:nvSpPr>
        <p:spPr>
          <a:xfrm>
            <a:off x="366807" y="5343938"/>
            <a:ext cx="1576293" cy="923330"/>
          </a:xfrm>
          <a:prstGeom prst="rect">
            <a:avLst/>
          </a:prstGeom>
          <a:noFill/>
        </p:spPr>
        <p:txBody>
          <a:bodyPr wrap="square" rtlCol="0">
            <a:spAutoFit/>
          </a:bodyPr>
          <a:lstStyle/>
          <a:p>
            <a:r>
              <a:rPr lang="zh-CN" altLang="en-US" dirty="0"/>
              <a:t>以符合人的理性为前提，去支持圣经。</a:t>
            </a:r>
            <a:endParaRPr lang="en-US" b="1" dirty="0">
              <a:latin typeface="PMingLiU" panose="02020500000000000000" pitchFamily="18" charset="-120"/>
              <a:ea typeface="PMingLiU" panose="02020500000000000000" pitchFamily="18" charset="-120"/>
            </a:endParaRPr>
          </a:p>
        </p:txBody>
      </p:sp>
      <p:sp>
        <p:nvSpPr>
          <p:cNvPr id="13" name="TextBox 12">
            <a:extLst>
              <a:ext uri="{FF2B5EF4-FFF2-40B4-BE49-F238E27FC236}">
                <a16:creationId xmlns:a16="http://schemas.microsoft.com/office/drawing/2014/main" id="{05F4A30F-8501-93C4-B49E-17E7E57BED13}"/>
              </a:ext>
            </a:extLst>
          </p:cNvPr>
          <p:cNvSpPr txBox="1"/>
          <p:nvPr/>
        </p:nvSpPr>
        <p:spPr>
          <a:xfrm>
            <a:off x="10033597" y="5504872"/>
            <a:ext cx="1576293" cy="923330"/>
          </a:xfrm>
          <a:prstGeom prst="rect">
            <a:avLst/>
          </a:prstGeom>
          <a:noFill/>
        </p:spPr>
        <p:txBody>
          <a:bodyPr wrap="square" rtlCol="0">
            <a:spAutoFit/>
          </a:bodyPr>
          <a:lstStyle/>
          <a:p>
            <a:r>
              <a:rPr lang="zh-CN" altLang="en-US" dirty="0"/>
              <a:t>以符合人圣经为前提，去使用不同学科。</a:t>
            </a:r>
            <a:endParaRPr lang="en-US" b="1"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9250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TotalTime>
  <Words>4334</Words>
  <Application>Microsoft Macintosh PowerPoint</Application>
  <PresentationFormat>Widescreen</PresentationFormat>
  <Paragraphs>263</Paragraphs>
  <Slides>42</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Google Sans</vt:lpstr>
      <vt:lpstr>Hei</vt:lpstr>
      <vt:lpstr>Heiti TC Medium</vt:lpstr>
      <vt:lpstr>PMingLiU</vt:lpstr>
      <vt:lpstr>SimHei</vt:lpstr>
      <vt:lpstr>SimSun</vt:lpstr>
      <vt:lpstr>Songti TC</vt:lpstr>
      <vt:lpstr>ADLaM Display</vt:lpstr>
      <vt:lpstr>Aptos</vt:lpstr>
      <vt:lpstr>Arial</vt:lpstr>
      <vt:lpstr>Calibri</vt:lpstr>
      <vt:lpstr>Century Gothic</vt:lpstr>
      <vt:lpstr>Times New Roman</vt:lpstr>
      <vt:lpstr>Wingdings 3</vt:lpstr>
      <vt:lpstr>Ion Boardroom</vt:lpstr>
      <vt:lpstr>护教学 04</vt:lpstr>
      <vt:lpstr>证据背后的前提与假设是什么？</vt:lpstr>
      <vt:lpstr>证据背后的前提与假设是什么？</vt:lpstr>
      <vt:lpstr>吉尔伽美什史诗洪水记载与圣经的五大差异 </vt:lpstr>
      <vt:lpstr>PowerPoint Presentation</vt:lpstr>
      <vt:lpstr>Alvin Plantinga 普兰丁格</vt:lpstr>
      <vt:lpstr>思维只是盲目进化的产物，也无法保证它必然指向真理</vt:lpstr>
      <vt:lpstr>是否有共同基礎与中立观点？</vt:lpstr>
      <vt:lpstr>基督教与哲学</vt:lpstr>
      <vt:lpstr>中立立场 neutral ground /  共同点common ground </vt:lpstr>
      <vt:lpstr>护教学能否妥协 以人的自主理性 为</vt:lpstr>
      <vt:lpstr>原初事实 brute facts</vt:lpstr>
      <vt:lpstr>非位格是无智慧的，因此无法成为终极的根基。</vt:lpstr>
      <vt:lpstr>非基督徒的哲学基础</vt:lpstr>
      <vt:lpstr>历史中的知识论</vt:lpstr>
      <vt:lpstr>历史中的知识论</vt:lpstr>
      <vt:lpstr>理性主义</vt:lpstr>
      <vt:lpstr>经验主义empiricism </vt:lpstr>
      <vt:lpstr>当科学实证主义试图构成一个世界观时，它实际上已超出了自身的实证范围。</vt:lpstr>
      <vt:lpstr>主观主义</vt:lpstr>
      <vt:lpstr>PowerPoint Presentation</vt:lpstr>
      <vt:lpstr>强调绝对性知识：这世上绝对没有上帝 absolute certainty </vt:lpstr>
      <vt:lpstr>不可知论强调人无法知道或证明是否有神 with absolute uncertainty </vt:lpstr>
      <vt:lpstr>不可知论 Agnosticism 否决绝对真理的可能性，同时也成为了绝对性</vt:lpstr>
      <vt:lpstr>当人立自己为主，强调绝对知识时</vt:lpstr>
      <vt:lpstr>基督徒放弃自主性，依附绝对的主</vt:lpstr>
      <vt:lpstr>前提 presuppositions</vt:lpstr>
      <vt:lpstr>基督徒的前提 Christian presuppositions</vt:lpstr>
      <vt:lpstr>基督徒的前提 Christian presuppositions</vt:lpstr>
      <vt:lpstr>中立的立场存在吗？ Myth of neutrality </vt:lpstr>
      <vt:lpstr>自主的中立立场  （回到伊甸园）</vt:lpstr>
      <vt:lpstr>不同前提作出发点</vt:lpstr>
      <vt:lpstr>预设前提的例子</vt:lpstr>
      <vt:lpstr>PowerPoint Presentation</vt:lpstr>
      <vt:lpstr>“共识”“共同点”common ground </vt:lpstr>
      <vt:lpstr>“共同点”common ground</vt:lpstr>
      <vt:lpstr>“共同点”common ground</vt:lpstr>
      <vt:lpstr>延伸应用概念：e.g.救恩论的比较 </vt:lpstr>
      <vt:lpstr>不可放弃的基本预设</vt:lpstr>
      <vt:lpstr>重生的必须性</vt:lpstr>
      <vt:lpstr>重生的必须性</vt:lpstr>
      <vt:lpstr>重生的必须性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护教学 05</dc:title>
  <dc:creator>nelson lee</dc:creator>
  <cp:lastModifiedBy>nelson lee</cp:lastModifiedBy>
  <cp:revision>67</cp:revision>
  <cp:lastPrinted>2025-08-26T08:54:30Z</cp:lastPrinted>
  <dcterms:created xsi:type="dcterms:W3CDTF">2020-05-27T07:46:40Z</dcterms:created>
  <dcterms:modified xsi:type="dcterms:W3CDTF">2025-09-03T04:33:46Z</dcterms:modified>
</cp:coreProperties>
</file>