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9" r:id="rId1"/>
  </p:sldMasterIdLst>
  <p:notesMasterIdLst>
    <p:notesMasterId r:id="rId18"/>
  </p:notesMasterIdLst>
  <p:sldIdLst>
    <p:sldId id="4865" r:id="rId2"/>
    <p:sldId id="5192" r:id="rId3"/>
    <p:sldId id="5212" r:id="rId4"/>
    <p:sldId id="5213" r:id="rId5"/>
    <p:sldId id="4972" r:id="rId6"/>
    <p:sldId id="4867" r:id="rId7"/>
    <p:sldId id="5220" r:id="rId8"/>
    <p:sldId id="5121" r:id="rId9"/>
    <p:sldId id="5221" r:id="rId10"/>
    <p:sldId id="5222" r:id="rId11"/>
    <p:sldId id="5223" r:id="rId12"/>
    <p:sldId id="5224" r:id="rId13"/>
    <p:sldId id="5225" r:id="rId14"/>
    <p:sldId id="5226" r:id="rId15"/>
    <p:sldId id="5227" r:id="rId16"/>
    <p:sldId id="5228" r:id="rId17"/>
  </p:sldIdLst>
  <p:sldSz cx="12192000" cy="6858000"/>
  <p:notesSz cx="6858000" cy="9144000"/>
  <p:embeddedFontLst>
    <p:embeddedFont>
      <p:font typeface="Century Gothic" panose="020B0502020202020204" pitchFamily="34" charset="0"/>
      <p:regular r:id="rId19"/>
      <p:bold r:id="rId20"/>
      <p:italic r:id="rId21"/>
      <p:boldItalic r:id="rId22"/>
    </p:embeddedFont>
    <p:embeddedFont>
      <p:font typeface="SimHei" panose="02010609060101010101" pitchFamily="49" charset="-122"/>
      <p:regular r:id="rId2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EFFF"/>
    <a:srgbClr val="B4FF6A"/>
    <a:srgbClr val="005493"/>
    <a:srgbClr val="FFE18F"/>
    <a:srgbClr val="5E433A"/>
    <a:srgbClr val="D5FC79"/>
    <a:srgbClr val="FFD887"/>
    <a:srgbClr val="FF000A"/>
    <a:srgbClr val="F7F3E8"/>
    <a:srgbClr val="FFFF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45"/>
    <p:restoredTop sz="96301"/>
  </p:normalViewPr>
  <p:slideViewPr>
    <p:cSldViewPr snapToGrid="0">
      <p:cViewPr varScale="1">
        <p:scale>
          <a:sx n="107" d="100"/>
          <a:sy n="107" d="100"/>
        </p:scale>
        <p:origin x="200" y="4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9F0DD-D6A9-7848-A298-80BF8C111593}" type="datetimeFigureOut">
              <a:t>8/6/26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75359-D11F-FA4A-9B6D-38484B5AB193}" type="slidenum">
              <a:t>‹#›</a:t>
            </a:fld>
            <a:endParaRPr lang="en-US"/>
          </a:p>
        </p:txBody>
      </p:sp>
    </p:spTree>
    <p:extLst>
      <p:ext uri="{BB962C8B-B14F-4D97-AF65-F5344CB8AC3E}">
        <p14:creationId xmlns:p14="http://schemas.microsoft.com/office/powerpoint/2010/main" val="299081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D5F6-AFFC-30DE-4673-9E1DF93AA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1839B-6E2D-EE6B-2821-36F464B2E8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08AB10-CD18-954E-B0F4-26C6BBACDE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8D5AED-E231-14D9-2B64-822BA3267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C54BC-BD4F-0342-ABDA-5417AF581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icrosoft YaHei" panose="020B0503020204020204" pitchFamily="34"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icrosoft YaHei" panose="020B0503020204020204" pitchFamily="34" charset="-122"/>
              <a:cs typeface="Arial"/>
              <a:sym typeface="Arial"/>
            </a:endParaRPr>
          </a:p>
        </p:txBody>
      </p:sp>
    </p:spTree>
    <p:extLst>
      <p:ext uri="{BB962C8B-B14F-4D97-AF65-F5344CB8AC3E}">
        <p14:creationId xmlns:p14="http://schemas.microsoft.com/office/powerpoint/2010/main" val="411827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F4C4A-E11E-5C08-A641-CF0426C16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E5080-B6E6-2046-8105-4E8FDD772C2B}"/>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7B62BE88-BA33-E011-4626-F23E9B287A3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9479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1858F-BDFD-6B6A-945D-F9B21F5658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B72F5-1FC2-45E0-1BA5-5D0A0BCDE4EC}"/>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DF4F03A1-2724-2EEB-8CD1-4F55493BA76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9401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D854D50D-3A21-7DD4-1A18-0DC349BC2F4E}"/>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2C9CCF30-70D2-128D-BBF6-21184667E5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805EC9A2-6C04-5886-130E-CCFA279D14E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55450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D4F65-21B2-36A5-02B8-380A753C8F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E235B-992D-94D6-F259-C75DFA494C2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9C884B1-AF90-E6F8-D5D2-473586DC5B9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7375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82BE4-9BA9-5F2E-ECDE-1A97FFD5AF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EB3D12-EF30-1E2B-7A99-B09F8E31A1E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3968C125-4F87-FFF1-FEF4-1338E19D6E1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10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8C8D4-C1C5-1BBF-274D-B8133FCB63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B54E0-2CBA-9517-806B-C4EBA0AD4529}"/>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DA466ACF-C3B4-158A-CB55-F18AA5CA4D2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10041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CA665-693F-03FF-1F8A-5E9D09D72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C7E746-A045-6DFA-CB97-6881016CC6AC}"/>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5A5124A1-53E7-96D1-6682-8B2E0CA5C10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53374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9C5EE-E07E-FCA6-6655-25AFE1E7F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B61C4-A3F4-A314-11A3-50539F47AEF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1D1779D6-7528-870B-08DC-DFDB0710404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2230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E5E33-7180-6950-C8A0-E11AD46C21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A90F16-3E3F-341C-2C3B-BB1235178B50}"/>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9E7738D8-2059-6638-9929-418091895D5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461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CD984-4197-3CDA-942D-55FC496344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02DC4-CA98-0DDD-95CE-13389C44406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DAC58CFF-1C3B-393F-B80C-BBEE11AD281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84247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0FDCADDC-2EC2-9EDE-8590-2468CE1FE49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08601D5-6958-96EE-346E-D51053BA5D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7A636C90-6B53-ED84-4660-4E61C34840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22433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8B1C9B71-F353-AFA8-476A-25F67BB82B5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252CA2BE-D776-535D-2319-3BEF83696A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09942CD2-DE62-B1AC-3CD8-47012DB1DD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10144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47C54-252C-C0D5-9D21-67AE937F21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482B5-74A9-600D-E277-A83AFC173D95}"/>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E8645A07-6383-4A3A-C9C8-220A192C855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16971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CEC991BA-D2EA-9E01-4B06-5F6519F22AB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19CF0F92-C568-876C-DA6E-3EE0B4F317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9DF01465-86F7-6220-432F-564067A62F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386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8D0BD-67CA-54BF-5635-50E506AFE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F48A3B-F59D-A1F6-12A2-FE7FC58DD1BE}"/>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41F64D1-09E3-87C8-370D-CAE197C4734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85505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7650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8/6/26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26362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137990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24250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408857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83939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035630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14700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782333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33"/>
        <p:cNvGrpSpPr/>
        <p:nvPr/>
      </p:nvGrpSpPr>
      <p:grpSpPr>
        <a:xfrm>
          <a:off x="0" y="0"/>
          <a:ext cx="0" cy="0"/>
          <a:chOff x="0" y="0"/>
          <a:chExt cx="0" cy="0"/>
        </a:xfrm>
      </p:grpSpPr>
      <p:sp>
        <p:nvSpPr>
          <p:cNvPr id="56" name="Google Shape;56;p3"/>
          <p:cNvSpPr txBox="1">
            <a:spLocks noGrp="1"/>
          </p:cNvSpPr>
          <p:nvPr>
            <p:ph type="title"/>
          </p:nvPr>
        </p:nvSpPr>
        <p:spPr>
          <a:xfrm>
            <a:off x="966839" y="3260261"/>
            <a:ext cx="9144000" cy="1502400"/>
          </a:xfrm>
          <a:prstGeom prst="rect">
            <a:avLst/>
          </a:prstGeom>
        </p:spPr>
        <p:txBody>
          <a:bodyPr spcFirstLastPara="1" wrap="square" lIns="91425" tIns="91425" rIns="91425" bIns="91425" anchor="ctr" anchorCtr="0">
            <a:noAutofit/>
          </a:bodyPr>
          <a:lstStyle>
            <a:lvl1pPr lvl="0" rtl="0">
              <a:spcBef>
                <a:spcPts val="0"/>
              </a:spcBef>
              <a:spcAft>
                <a:spcPts val="0"/>
              </a:spcAft>
              <a:buSzPts val="7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endParaRPr/>
          </a:p>
        </p:txBody>
      </p:sp>
      <p:sp>
        <p:nvSpPr>
          <p:cNvPr id="57" name="Google Shape;57;p3"/>
          <p:cNvSpPr txBox="1">
            <a:spLocks noGrp="1"/>
          </p:cNvSpPr>
          <p:nvPr>
            <p:ph type="title" idx="2" hasCustomPrompt="1"/>
          </p:nvPr>
        </p:nvSpPr>
        <p:spPr>
          <a:xfrm>
            <a:off x="1287239" y="1291821"/>
            <a:ext cx="1750800" cy="123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r>
              <a:t>xx%</a:t>
            </a:r>
          </a:p>
        </p:txBody>
      </p:sp>
      <p:sp>
        <p:nvSpPr>
          <p:cNvPr id="58" name="Google Shape;58;p3"/>
          <p:cNvSpPr txBox="1">
            <a:spLocks noGrp="1"/>
          </p:cNvSpPr>
          <p:nvPr>
            <p:ph type="subTitle" idx="1"/>
          </p:nvPr>
        </p:nvSpPr>
        <p:spPr>
          <a:xfrm>
            <a:off x="966839" y="4685423"/>
            <a:ext cx="4598800" cy="933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2400"/>
            </a:lvl1pPr>
            <a:lvl2pPr lvl="1">
              <a:lnSpc>
                <a:spcPct val="100000"/>
              </a:lnSpc>
              <a:spcBef>
                <a:spcPts val="0"/>
              </a:spcBef>
              <a:spcAft>
                <a:spcPts val="0"/>
              </a:spcAft>
              <a:buNone/>
              <a:defRPr sz="2400"/>
            </a:lvl2pPr>
            <a:lvl3pPr lvl="2">
              <a:lnSpc>
                <a:spcPct val="100000"/>
              </a:lnSpc>
              <a:spcBef>
                <a:spcPts val="0"/>
              </a:spcBef>
              <a:spcAft>
                <a:spcPts val="0"/>
              </a:spcAft>
              <a:buNone/>
              <a:defRPr sz="2400"/>
            </a:lvl3pPr>
            <a:lvl4pPr lvl="3">
              <a:lnSpc>
                <a:spcPct val="100000"/>
              </a:lnSpc>
              <a:spcBef>
                <a:spcPts val="0"/>
              </a:spcBef>
              <a:spcAft>
                <a:spcPts val="0"/>
              </a:spcAft>
              <a:buNone/>
              <a:defRPr sz="2400"/>
            </a:lvl4pPr>
            <a:lvl5pPr lvl="4">
              <a:lnSpc>
                <a:spcPct val="100000"/>
              </a:lnSpc>
              <a:spcBef>
                <a:spcPts val="0"/>
              </a:spcBef>
              <a:spcAft>
                <a:spcPts val="0"/>
              </a:spcAft>
              <a:buNone/>
              <a:defRPr sz="2400"/>
            </a:lvl5pPr>
            <a:lvl6pPr lvl="5">
              <a:lnSpc>
                <a:spcPct val="100000"/>
              </a:lnSpc>
              <a:spcBef>
                <a:spcPts val="0"/>
              </a:spcBef>
              <a:spcAft>
                <a:spcPts val="0"/>
              </a:spcAft>
              <a:buNone/>
              <a:defRPr sz="2400"/>
            </a:lvl6pPr>
            <a:lvl7pPr lvl="6">
              <a:lnSpc>
                <a:spcPct val="100000"/>
              </a:lnSpc>
              <a:spcBef>
                <a:spcPts val="0"/>
              </a:spcBef>
              <a:spcAft>
                <a:spcPts val="0"/>
              </a:spcAft>
              <a:buNone/>
              <a:defRPr sz="2400"/>
            </a:lvl7pPr>
            <a:lvl8pPr lvl="7">
              <a:lnSpc>
                <a:spcPct val="100000"/>
              </a:lnSpc>
              <a:spcBef>
                <a:spcPts val="0"/>
              </a:spcBef>
              <a:spcAft>
                <a:spcPts val="0"/>
              </a:spcAft>
              <a:buNone/>
              <a:defRPr sz="2400"/>
            </a:lvl8pPr>
            <a:lvl9pPr lvl="8">
              <a:lnSpc>
                <a:spcPct val="100000"/>
              </a:lnSpc>
              <a:spcBef>
                <a:spcPts val="0"/>
              </a:spcBef>
              <a:spcAft>
                <a:spcPts val="0"/>
              </a:spcAft>
              <a:buNone/>
              <a:defRPr sz="2400"/>
            </a:lvl9pPr>
          </a:lstStyle>
          <a:p>
            <a:endParaRPr/>
          </a:p>
        </p:txBody>
      </p:sp>
    </p:spTree>
    <p:extLst>
      <p:ext uri="{BB962C8B-B14F-4D97-AF65-F5344CB8AC3E}">
        <p14:creationId xmlns:p14="http://schemas.microsoft.com/office/powerpoint/2010/main" val="357602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053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83492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4858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E6EBC0-1B19-4041-9822-DE55211994AC}" type="datetimeFigureOut">
              <a:rPr lang="en-US" smtClean="0"/>
              <a:t>8/6/26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52664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E6EBC0-1B19-4041-9822-DE55211994AC}" type="datetimeFigureOut">
              <a:rPr lang="en-US" smtClean="0"/>
              <a:t>8/6/26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587231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6EBC0-1B19-4041-9822-DE55211994AC}" type="datetimeFigureOut">
              <a:rPr lang="en-US" smtClean="0"/>
              <a:t>8/6/26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81885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60727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898341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C764DE79-268F-4C1A-8933-263129D2AF90}" type="datetimeFigureOut">
              <a:rPr lang="en-US" smtClean="0"/>
              <a:t>8/6/26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3236877469"/>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2727"/>
        </a:solidFill>
        <a:effectLst/>
      </p:bgPr>
    </p:bg>
    <p:spTree>
      <p:nvGrpSpPr>
        <p:cNvPr id="1" name="">
          <a:extLst>
            <a:ext uri="{FF2B5EF4-FFF2-40B4-BE49-F238E27FC236}">
              <a16:creationId xmlns:a16="http://schemas.microsoft.com/office/drawing/2014/main" id="{1F10A9F3-3B4D-4494-CC6A-C78822165EC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A53D387-354A-CF4D-2D8E-9B6AB0385387}"/>
              </a:ext>
            </a:extLst>
          </p:cNvPr>
          <p:cNvSpPr/>
          <p:nvPr/>
        </p:nvSpPr>
        <p:spPr>
          <a:xfrm>
            <a:off x="0" y="6664036"/>
            <a:ext cx="12192000" cy="193964"/>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8" name="TextBox 7">
            <a:extLst>
              <a:ext uri="{FF2B5EF4-FFF2-40B4-BE49-F238E27FC236}">
                <a16:creationId xmlns:a16="http://schemas.microsoft.com/office/drawing/2014/main" id="{BF308482-3BA4-A3A3-37C1-B4819C8E0027}"/>
              </a:ext>
            </a:extLst>
          </p:cNvPr>
          <p:cNvSpPr txBox="1"/>
          <p:nvPr/>
        </p:nvSpPr>
        <p:spPr>
          <a:xfrm>
            <a:off x="2008553" y="2277465"/>
            <a:ext cx="8174893" cy="1415772"/>
          </a:xfrm>
          <a:prstGeom prst="rect">
            <a:avLst/>
          </a:prstGeom>
          <a:noFill/>
        </p:spPr>
        <p:txBody>
          <a:bodyPr wrap="square" rtlCol="0">
            <a:spAutoFit/>
          </a:bodyPr>
          <a:lstStyle/>
          <a:p>
            <a:pPr lvl="0" algn="ctr">
              <a:defRPr/>
            </a:pPr>
            <a:r>
              <a:rPr lang="en-US" altLang="zh-CN" sz="6600" dirty="0">
                <a:solidFill>
                  <a:prstClr val="white"/>
                </a:solidFill>
              </a:rPr>
              <a:t>04 </a:t>
            </a:r>
            <a:r>
              <a:rPr lang="zh-CN" altLang="en-US" sz="6600" dirty="0">
                <a:solidFill>
                  <a:prstClr val="white"/>
                </a:solidFill>
              </a:rPr>
              <a:t>忍耐等候主的再来</a:t>
            </a:r>
            <a:r>
              <a:rPr kumimoji="0" lang="en-US" sz="2000" b="1" i="0" u="none" strike="noStrike" kern="1200" cap="none" spc="0" normalizeH="0" baseline="0" noProof="0" dirty="0">
                <a:ln>
                  <a:noFill/>
                </a:ln>
                <a:solidFill>
                  <a:srgbClr val="C8A667"/>
                </a:solidFill>
                <a:effectLst/>
                <a:uLnTx/>
                <a:uFillTx/>
                <a:latin typeface="Century Gothic" panose="020B0502020202020204"/>
                <a:ea typeface="+mn-ea"/>
                <a:cs typeface="+mn-cs"/>
              </a:rPr>
              <a:t>04 Patiently Waiting for the Lord's Return</a:t>
            </a:r>
            <a:endParaRPr kumimoji="0" lang="en-US" sz="1800" b="1" i="0" u="none" strike="noStrike" kern="1200" cap="none" spc="0" normalizeH="0" baseline="0" noProof="0" dirty="0">
              <a:ln>
                <a:noFill/>
              </a:ln>
              <a:solidFill>
                <a:srgbClr val="C8A667"/>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5033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79DB8A-6E7E-22D5-33D0-D51316A5AEA4}"/>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95CA2110-40B0-68D9-B8D1-0D4E0E38AA14}"/>
              </a:ext>
            </a:extLst>
          </p:cNvPr>
          <p:cNvSpPr txBox="1"/>
          <p:nvPr/>
        </p:nvSpPr>
        <p:spPr>
          <a:xfrm>
            <a:off x="0" y="1054773"/>
            <a:ext cx="12088264" cy="3259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诗篇</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39:12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耶和华啊，求你听我的祷告，留心听我的呼求！</a:t>
            </a:r>
            <a:r>
              <a:rPr kumimoji="0" lang="zh-CN" altLang="en-US" sz="36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我流泪，求你不要静默无声！</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因为我在你面前是客旅，是寄居的，像我列祖一般。</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13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求你宽容我，使我在去而不返之先可以力量复原。</a:t>
            </a:r>
          </a:p>
        </p:txBody>
      </p:sp>
      <p:sp>
        <p:nvSpPr>
          <p:cNvPr id="4" name="TextBox 3">
            <a:extLst>
              <a:ext uri="{FF2B5EF4-FFF2-40B4-BE49-F238E27FC236}">
                <a16:creationId xmlns:a16="http://schemas.microsoft.com/office/drawing/2014/main" id="{213FCA9A-8538-4B1E-2124-B0613A4AF4F9}"/>
              </a:ext>
            </a:extLst>
          </p:cNvPr>
          <p:cNvSpPr txBox="1"/>
          <p:nvPr/>
        </p:nvSpPr>
        <p:spPr>
          <a:xfrm>
            <a:off x="51867" y="5039552"/>
            <a:ext cx="12088265"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Psalms 39:12."Hear my prayer, O Lord , </a:t>
            </a:r>
            <a:r>
              <a:rPr kumimoji="0" lang="en-US" sz="1600" b="1" i="0" u="none" strike="noStrike" kern="1200" cap="none" spc="0" normalizeH="0" baseline="0" noProof="0" dirty="0">
                <a:ln>
                  <a:noFill/>
                </a:ln>
                <a:solidFill>
                  <a:srgbClr val="B4FF6A"/>
                </a:solidFill>
                <a:effectLst/>
                <a:uLnTx/>
                <a:uFillTx/>
                <a:latin typeface="Century Gothic" panose="020B0502020202020204"/>
                <a:ea typeface="+mn-ea"/>
                <a:cs typeface="+mn-cs"/>
              </a:rPr>
              <a:t>and give ear to my cry</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 hold not your peace </a:t>
            </a:r>
            <a:r>
              <a:rPr kumimoji="0" lang="en-US" sz="1600" b="1" i="0" u="none" strike="noStrike" kern="1200" cap="none" spc="0" normalizeH="0" baseline="0" noProof="0" dirty="0">
                <a:ln>
                  <a:noFill/>
                </a:ln>
                <a:solidFill>
                  <a:srgbClr val="B4FF6A"/>
                </a:solidFill>
                <a:effectLst/>
                <a:uLnTx/>
                <a:uFillTx/>
                <a:latin typeface="Century Gothic" panose="020B0502020202020204"/>
                <a:ea typeface="+mn-ea"/>
                <a:cs typeface="+mn-cs"/>
              </a:rPr>
              <a:t>at my tears! </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For I am a sojourner with you, a guest, like all my fathers.13.Look away from me, that I may smile again, before I depart and am no more!"</a:t>
            </a:r>
          </a:p>
        </p:txBody>
      </p:sp>
    </p:spTree>
    <p:extLst>
      <p:ext uri="{BB962C8B-B14F-4D97-AF65-F5344CB8AC3E}">
        <p14:creationId xmlns:p14="http://schemas.microsoft.com/office/powerpoint/2010/main" val="527064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578B3F-E22E-DD31-A1C3-81CD07D25151}"/>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3C0FD7AA-59C6-5962-09DB-A1E25FEFCF4B}"/>
              </a:ext>
            </a:extLst>
          </p:cNvPr>
          <p:cNvSpPr txBox="1"/>
          <p:nvPr/>
        </p:nvSpPr>
        <p:spPr>
          <a:xfrm>
            <a:off x="0" y="1054773"/>
            <a:ext cx="12088264" cy="24288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来</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5:7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基督在肉体的时候，</a:t>
            </a:r>
            <a:r>
              <a:rPr kumimoji="0" lang="zh-CN" altLang="en-US" sz="36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既大声哀哭，流泪祷告</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，恳求那能救他免死的主，就因他的虔诚蒙了应允。</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8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他虽然为儿子，还是因所受的苦难学了顺从。</a:t>
            </a:r>
          </a:p>
        </p:txBody>
      </p:sp>
      <p:sp>
        <p:nvSpPr>
          <p:cNvPr id="4" name="TextBox 3">
            <a:extLst>
              <a:ext uri="{FF2B5EF4-FFF2-40B4-BE49-F238E27FC236}">
                <a16:creationId xmlns:a16="http://schemas.microsoft.com/office/drawing/2014/main" id="{0DFA507B-6D40-B2E6-ACA2-825A18717869}"/>
              </a:ext>
            </a:extLst>
          </p:cNvPr>
          <p:cNvSpPr txBox="1"/>
          <p:nvPr/>
        </p:nvSpPr>
        <p:spPr>
          <a:xfrm>
            <a:off x="51867" y="5039552"/>
            <a:ext cx="12088265"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Hebrews 5:7.In the days of his flesh, Jesus offered up prayers and supplications, </a:t>
            </a:r>
            <a:r>
              <a:rPr kumimoji="0" lang="en-US" sz="1600" b="1" i="0" u="none" strike="noStrike" kern="1200" cap="none" spc="0" normalizeH="0" baseline="0" noProof="0" dirty="0">
                <a:ln>
                  <a:noFill/>
                </a:ln>
                <a:solidFill>
                  <a:srgbClr val="B4FF6A"/>
                </a:solidFill>
                <a:effectLst/>
                <a:uLnTx/>
                <a:uFillTx/>
                <a:latin typeface="Century Gothic" panose="020B0502020202020204"/>
                <a:ea typeface="+mn-ea"/>
                <a:cs typeface="+mn-cs"/>
              </a:rPr>
              <a:t>with loud cries and tears</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 to him who was able to save him from death, and he was heard because of his revrence.8.Although he was a son, he learned obedience through what he suffered.</a:t>
            </a:r>
          </a:p>
        </p:txBody>
      </p:sp>
    </p:spTree>
    <p:extLst>
      <p:ext uri="{BB962C8B-B14F-4D97-AF65-F5344CB8AC3E}">
        <p14:creationId xmlns:p14="http://schemas.microsoft.com/office/powerpoint/2010/main" val="3973269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3A0773C6-891E-EB30-5B08-7DBC66B8AF8A}"/>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587D6EA4-C1E1-696D-0C0F-13ED12C10B0C}"/>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608A441C-11CC-73D8-953A-625068353323}"/>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5400" b="1" dirty="0">
                <a:effectLst/>
              </a:rPr>
              <a:t>受苦时谨慎口舌</a:t>
            </a:r>
            <a:endParaRPr lang="zh-CN" altLang="en-US" sz="12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26ED51C9-C60A-3902-7D42-44932F28580D}"/>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4</a:t>
            </a:r>
            <a:endParaRPr lang="en" dirty="0"/>
          </a:p>
        </p:txBody>
      </p:sp>
      <p:sp>
        <p:nvSpPr>
          <p:cNvPr id="980" name="Google Shape;980;p44">
            <a:extLst>
              <a:ext uri="{FF2B5EF4-FFF2-40B4-BE49-F238E27FC236}">
                <a16:creationId xmlns:a16="http://schemas.microsoft.com/office/drawing/2014/main" id="{CB3D7956-D9A4-3D58-0093-ACAE237E28B1}"/>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Be Careful with My Words in Times of Suffering.</a:t>
            </a:r>
          </a:p>
        </p:txBody>
      </p:sp>
    </p:spTree>
    <p:extLst>
      <p:ext uri="{BB962C8B-B14F-4D97-AF65-F5344CB8AC3E}">
        <p14:creationId xmlns:p14="http://schemas.microsoft.com/office/powerpoint/2010/main" val="1740641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BFDD75-A5D3-4CEE-5C1C-E463313C7194}"/>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8631E6B2-B61E-5F66-D832-FCCB65A92275}"/>
              </a:ext>
            </a:extLst>
          </p:cNvPr>
          <p:cNvSpPr txBox="1"/>
          <p:nvPr/>
        </p:nvSpPr>
        <p:spPr>
          <a:xfrm>
            <a:off x="103736" y="1845791"/>
            <a:ext cx="12088264" cy="21662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9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弟兄们，</a:t>
            </a:r>
            <a:r>
              <a:rPr kumimoji="0" lang="zh-CN" altLang="en-US" sz="32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不要彼此抱怨</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，免得你们受审判。看哪，审判的主已经站在门前了。</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10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弟兄们，你们应当效法奉主的名说话的先知，以他们为受苦忍耐的榜样。</a:t>
            </a:r>
          </a:p>
        </p:txBody>
      </p:sp>
      <p:sp>
        <p:nvSpPr>
          <p:cNvPr id="4" name="TextBox 3">
            <a:extLst>
              <a:ext uri="{FF2B5EF4-FFF2-40B4-BE49-F238E27FC236}">
                <a16:creationId xmlns:a16="http://schemas.microsoft.com/office/drawing/2014/main" id="{2D882F08-0169-8232-247A-BC9CFDDB4123}"/>
              </a:ext>
            </a:extLst>
          </p:cNvPr>
          <p:cNvSpPr txBox="1"/>
          <p:nvPr/>
        </p:nvSpPr>
        <p:spPr>
          <a:xfrm>
            <a:off x="51867" y="5012209"/>
            <a:ext cx="12088265"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9.</a:t>
            </a:r>
            <a:r>
              <a:rPr kumimoji="0" lang="en-US" sz="1600" b="1" i="0" u="none" strike="noStrike" kern="1200" cap="none" spc="0" normalizeH="0" baseline="0" noProof="0" dirty="0">
                <a:ln>
                  <a:noFill/>
                </a:ln>
                <a:solidFill>
                  <a:srgbClr val="00EFFF"/>
                </a:solidFill>
                <a:effectLst/>
                <a:uLnTx/>
                <a:uFillTx/>
                <a:latin typeface="Century Gothic" panose="020B0502020202020204"/>
                <a:ea typeface="+mn-ea"/>
                <a:cs typeface="+mn-cs"/>
              </a:rPr>
              <a:t>Do not grumble against one another</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 brothers, so that you may not be judged; behold, the Judge is standing at the door.</a:t>
            </a:r>
          </a:p>
        </p:txBody>
      </p:sp>
    </p:spTree>
    <p:extLst>
      <p:ext uri="{BB962C8B-B14F-4D97-AF65-F5344CB8AC3E}">
        <p14:creationId xmlns:p14="http://schemas.microsoft.com/office/powerpoint/2010/main" val="4127321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8BD188-951B-DEFF-5DC8-9FC6E7347965}"/>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C8F45E90-C0BE-0508-BB2D-59E1EF0346EF}"/>
              </a:ext>
            </a:extLst>
          </p:cNvPr>
          <p:cNvSpPr txBox="1"/>
          <p:nvPr/>
        </p:nvSpPr>
        <p:spPr>
          <a:xfrm>
            <a:off x="103736" y="1952970"/>
            <a:ext cx="12088264" cy="2166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12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我的弟兄们，最要紧的是不可起誓：不可指着天起誓，也不可指着地起誓，任何的誓都当禁绝。你们的话，是就说是，不是就说不是；</a:t>
            </a:r>
            <a:r>
              <a:rPr kumimoji="0" lang="zh-CN" altLang="en-US" sz="32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免得你们落在审判之下</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p>
        </p:txBody>
      </p:sp>
      <p:sp>
        <p:nvSpPr>
          <p:cNvPr id="4" name="TextBox 3">
            <a:extLst>
              <a:ext uri="{FF2B5EF4-FFF2-40B4-BE49-F238E27FC236}">
                <a16:creationId xmlns:a16="http://schemas.microsoft.com/office/drawing/2014/main" id="{2CBB1AA8-13BC-E734-F846-790310610F32}"/>
              </a:ext>
            </a:extLst>
          </p:cNvPr>
          <p:cNvSpPr txBox="1"/>
          <p:nvPr/>
        </p:nvSpPr>
        <p:spPr>
          <a:xfrm>
            <a:off x="51867" y="5039552"/>
            <a:ext cx="12088265"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12.But above all, my brothers, do not swear, either by heaven or by earth or by any other oath, but let your "yes" be yes and your "no" be no, </a:t>
            </a:r>
            <a:r>
              <a:rPr kumimoji="0" lang="en-US" sz="1600" b="1" i="0" u="none" strike="noStrike" kern="1200" cap="none" spc="0" normalizeH="0" baseline="0" noProof="0" dirty="0">
                <a:ln>
                  <a:noFill/>
                </a:ln>
                <a:solidFill>
                  <a:srgbClr val="00EFFF"/>
                </a:solidFill>
                <a:effectLst/>
                <a:uLnTx/>
                <a:uFillTx/>
                <a:latin typeface="Century Gothic" panose="020B0502020202020204"/>
                <a:ea typeface="+mn-ea"/>
                <a:cs typeface="+mn-cs"/>
              </a:rPr>
              <a:t>so that you may not fall under condemnation</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.13.Is anyone among you suffering? Let him pray. Is anyone cheerful? Let him sing praise. </a:t>
            </a:r>
          </a:p>
        </p:txBody>
      </p:sp>
    </p:spTree>
    <p:extLst>
      <p:ext uri="{BB962C8B-B14F-4D97-AF65-F5344CB8AC3E}">
        <p14:creationId xmlns:p14="http://schemas.microsoft.com/office/powerpoint/2010/main" val="1154900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E07933-BE15-6E1E-49C8-F42741DA65CE}"/>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2C09DACD-F42B-0E2F-2917-1358D4FE1EFA}"/>
              </a:ext>
            </a:extLst>
          </p:cNvPr>
          <p:cNvSpPr txBox="1"/>
          <p:nvPr/>
        </p:nvSpPr>
        <p:spPr>
          <a:xfrm>
            <a:off x="103736" y="1952970"/>
            <a:ext cx="12088264" cy="21662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罗</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8:1</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「如今，那些在基督耶稣里的就不定罪了。」</a:t>
            </a:r>
            <a:endPar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lang="en-US" altLang="zh-CN" sz="3200" b="1" dirty="0">
              <a:solidFill>
                <a:prstClr val="white"/>
              </a:solidFill>
              <a:latin typeface="SimHei" panose="02010609060101010101" pitchFamily="49" charset="-122"/>
              <a:ea typeface="SimHei" panose="02010609060101010101" pitchFamily="49" charset="-122"/>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（参考：约</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3:18</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5:24</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、约壹</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4:17</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p>
        </p:txBody>
      </p:sp>
      <p:sp>
        <p:nvSpPr>
          <p:cNvPr id="4" name="TextBox 3">
            <a:extLst>
              <a:ext uri="{FF2B5EF4-FFF2-40B4-BE49-F238E27FC236}">
                <a16:creationId xmlns:a16="http://schemas.microsoft.com/office/drawing/2014/main" id="{3F6C807A-63D7-6346-22B1-96568BD4A151}"/>
              </a:ext>
            </a:extLst>
          </p:cNvPr>
          <p:cNvSpPr txBox="1"/>
          <p:nvPr/>
        </p:nvSpPr>
        <p:spPr>
          <a:xfrm>
            <a:off x="51867" y="5039552"/>
            <a:ext cx="12088265"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Romans 8</a:t>
            </a:r>
            <a:r>
              <a:rPr lang="en-US" sz="1600" b="1" dirty="0">
                <a:solidFill>
                  <a:prstClr val="white"/>
                </a:solidFill>
                <a:latin typeface="Century Gothic" panose="020B0502020202020204"/>
              </a:rPr>
              <a:t>:</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1.There is therefore now no condemnation for those who are in Christ Jesus.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b="1" dirty="0">
              <a:solidFill>
                <a:prstClr val="white"/>
              </a:solidFill>
              <a:latin typeface="Century Gothic" panose="020B050202020202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(John 3:18; 5:24; 1 John 4:17.) </a:t>
            </a:r>
          </a:p>
        </p:txBody>
      </p:sp>
    </p:spTree>
    <p:extLst>
      <p:ext uri="{BB962C8B-B14F-4D97-AF65-F5344CB8AC3E}">
        <p14:creationId xmlns:p14="http://schemas.microsoft.com/office/powerpoint/2010/main" val="3486936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05941C-F07E-F297-5385-23E911163A4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FAAD491-2347-B4AD-484A-AF7938116928}"/>
              </a:ext>
            </a:extLst>
          </p:cNvPr>
          <p:cNvPicPr>
            <a:picLocks noChangeAspect="1"/>
          </p:cNvPicPr>
          <p:nvPr/>
        </p:nvPicPr>
        <p:blipFill>
          <a:blip r:embed="rId3"/>
          <a:stretch>
            <a:fillRect/>
          </a:stretch>
        </p:blipFill>
        <p:spPr>
          <a:xfrm>
            <a:off x="1191491" y="159327"/>
            <a:ext cx="9809018" cy="6539345"/>
          </a:xfrm>
          <a:prstGeom prst="rect">
            <a:avLst/>
          </a:prstGeom>
        </p:spPr>
      </p:pic>
      <p:sp>
        <p:nvSpPr>
          <p:cNvPr id="4" name="TextBox 3">
            <a:extLst>
              <a:ext uri="{FF2B5EF4-FFF2-40B4-BE49-F238E27FC236}">
                <a16:creationId xmlns:a16="http://schemas.microsoft.com/office/drawing/2014/main" id="{DDF1AC60-240B-40C3-2888-55B267F26273}"/>
              </a:ext>
            </a:extLst>
          </p:cNvPr>
          <p:cNvSpPr txBox="1"/>
          <p:nvPr/>
        </p:nvSpPr>
        <p:spPr>
          <a:xfrm>
            <a:off x="1629104" y="377636"/>
            <a:ext cx="3857297" cy="861774"/>
          </a:xfrm>
          <a:prstGeom prst="rect">
            <a:avLst/>
          </a:prstGeom>
          <a:solidFill>
            <a:schemeClr val="bg1"/>
          </a:solidFill>
        </p:spPr>
        <p:txBody>
          <a:bodyPr wrap="square">
            <a:spAutoFit/>
          </a:bodyPr>
          <a:lstStyle/>
          <a:p>
            <a:r>
              <a:rPr lang="zh-CN" sz="3200" dirty="0">
                <a:effectLst/>
                <a:ea typeface="SimSun" panose="02010600030101010101" pitchFamily="2" charset="-122"/>
                <a:cs typeface="Times New Roman" panose="02020603050405020304" pitchFamily="18" charset="0"/>
              </a:rPr>
              <a:t>父亲式的审判</a:t>
            </a:r>
            <a:endParaRPr lang="en-US" altLang="zh-CN" sz="3200" dirty="0">
              <a:effectLst/>
              <a:ea typeface="SimSun" panose="02010600030101010101" pitchFamily="2" charset="-122"/>
              <a:cs typeface="Times New Roman" panose="02020603050405020304" pitchFamily="18" charset="0"/>
            </a:endParaRPr>
          </a:p>
          <a:p>
            <a:r>
              <a:rPr lang="zh-CN" sz="1800" dirty="0">
                <a:effectLst/>
                <a:ea typeface="SimSun" panose="02010600030101010101" pitchFamily="2" charset="-122"/>
                <a:cs typeface="Times New Roman" panose="02020603050405020304" pitchFamily="18" charset="0"/>
              </a:rPr>
              <a:t>（</a:t>
            </a:r>
            <a:r>
              <a:rPr lang="en-US" sz="1800" dirty="0">
                <a:effectLst/>
                <a:latin typeface="SimSun" panose="02010600030101010101" pitchFamily="2" charset="-122"/>
                <a:cs typeface="Times New Roman" panose="02020603050405020304" pitchFamily="18" charset="0"/>
              </a:rPr>
              <a:t>Fatherly judgment</a:t>
            </a:r>
            <a:r>
              <a:rPr lang="zh-CN" sz="1800" dirty="0">
                <a:effectLst/>
                <a:latin typeface="SimSun" panose="02010600030101010101" pitchFamily="2" charset="-122"/>
                <a:cs typeface="Times New Roman" panose="02020603050405020304" pitchFamily="18" charset="0"/>
              </a:rPr>
              <a:t>）</a:t>
            </a:r>
            <a:r>
              <a:rPr lang="en-US" dirty="0">
                <a:effectLst/>
              </a:rPr>
              <a:t> </a:t>
            </a:r>
            <a:endParaRPr lang="en-US" dirty="0"/>
          </a:p>
        </p:txBody>
      </p:sp>
      <p:sp>
        <p:nvSpPr>
          <p:cNvPr id="5" name="TextBox 4">
            <a:extLst>
              <a:ext uri="{FF2B5EF4-FFF2-40B4-BE49-F238E27FC236}">
                <a16:creationId xmlns:a16="http://schemas.microsoft.com/office/drawing/2014/main" id="{1C478FC8-0C90-1A9D-C6B3-E58906865BC5}"/>
              </a:ext>
            </a:extLst>
          </p:cNvPr>
          <p:cNvSpPr txBox="1"/>
          <p:nvPr/>
        </p:nvSpPr>
        <p:spPr>
          <a:xfrm>
            <a:off x="7143212" y="377636"/>
            <a:ext cx="3857297" cy="861774"/>
          </a:xfrm>
          <a:prstGeom prst="rect">
            <a:avLst/>
          </a:prstGeom>
          <a:solidFill>
            <a:schemeClr val="bg1"/>
          </a:solidFill>
        </p:spPr>
        <p:txBody>
          <a:bodyPr wrap="square">
            <a:spAutoFit/>
          </a:bodyPr>
          <a:lstStyle/>
          <a:p>
            <a:r>
              <a:rPr lang="zh-CN" altLang="en-US" sz="3200" dirty="0">
                <a:effectLst/>
                <a:ea typeface="SimSun" panose="02010600030101010101" pitchFamily="2" charset="-122"/>
                <a:cs typeface="Times New Roman" panose="02020603050405020304" pitchFamily="18" charset="0"/>
              </a:rPr>
              <a:t>司法性的定罪 </a:t>
            </a:r>
            <a:endParaRPr lang="en-US" altLang="zh-CN" sz="3200" dirty="0">
              <a:effectLst/>
              <a:ea typeface="SimSun" panose="02010600030101010101" pitchFamily="2" charset="-122"/>
              <a:cs typeface="Times New Roman" panose="02020603050405020304" pitchFamily="18" charset="0"/>
            </a:endParaRPr>
          </a:p>
          <a:p>
            <a:r>
              <a:rPr lang="zh-CN" sz="1800" dirty="0">
                <a:effectLst/>
                <a:ea typeface="SimSun" panose="02010600030101010101" pitchFamily="2" charset="-122"/>
                <a:cs typeface="Times New Roman" panose="02020603050405020304" pitchFamily="18" charset="0"/>
              </a:rPr>
              <a:t>（</a:t>
            </a:r>
            <a:r>
              <a:rPr lang="en-US" dirty="0"/>
              <a:t>judicial condemnation </a:t>
            </a:r>
            <a:r>
              <a:rPr lang="zh-CN" sz="1800" dirty="0">
                <a:effectLst/>
                <a:latin typeface="SimSun" panose="02010600030101010101" pitchFamily="2" charset="-122"/>
                <a:cs typeface="Times New Roman" panose="02020603050405020304" pitchFamily="18" charset="0"/>
              </a:rPr>
              <a:t>）</a:t>
            </a:r>
            <a:r>
              <a:rPr lang="en-US" dirty="0">
                <a:effectLst/>
              </a:rPr>
              <a:t> </a:t>
            </a:r>
            <a:endParaRPr lang="en-US" dirty="0"/>
          </a:p>
        </p:txBody>
      </p:sp>
    </p:spTree>
    <p:extLst>
      <p:ext uri="{BB962C8B-B14F-4D97-AF65-F5344CB8AC3E}">
        <p14:creationId xmlns:p14="http://schemas.microsoft.com/office/powerpoint/2010/main" val="2829012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58991-A91D-177D-8959-9D1E1B7500B3}"/>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693DB512-010F-CD5F-9A03-A44AD05E2CA9}"/>
              </a:ext>
            </a:extLst>
          </p:cNvPr>
          <p:cNvSpPr txBox="1"/>
          <p:nvPr/>
        </p:nvSpPr>
        <p:spPr>
          <a:xfrm>
            <a:off x="51868" y="109593"/>
            <a:ext cx="12088264" cy="43822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zh-CN" altLang="en-US" sz="3200" b="1" dirty="0">
                <a:latin typeface="SimHei" panose="02010609060101010101" pitchFamily="49" charset="-122"/>
                <a:ea typeface="SimHei" panose="02010609060101010101" pitchFamily="49" charset="-122"/>
              </a:rPr>
              <a:t>雅 </a:t>
            </a:r>
            <a:r>
              <a:rPr lang="en-US" altLang="zh-CN" sz="3200" b="1" dirty="0">
                <a:latin typeface="SimHei" panose="02010609060101010101" pitchFamily="49" charset="-122"/>
                <a:ea typeface="SimHei" panose="02010609060101010101" pitchFamily="49" charset="-122"/>
              </a:rPr>
              <a:t>5:7  </a:t>
            </a:r>
            <a:r>
              <a:rPr lang="zh-CN" altLang="en-US" sz="3200" b="1" dirty="0">
                <a:latin typeface="SimHei" panose="02010609060101010101" pitchFamily="49" charset="-122"/>
                <a:ea typeface="SimHei" panose="02010609060101010101" pitchFamily="49" charset="-122"/>
              </a:rPr>
              <a:t>所以，弟兄们，你们</a:t>
            </a:r>
            <a:r>
              <a:rPr lang="zh-CN" altLang="en-US" sz="3200" b="1" dirty="0">
                <a:solidFill>
                  <a:srgbClr val="00EFFF"/>
                </a:solidFill>
                <a:latin typeface="SimHei" panose="02010609060101010101" pitchFamily="49" charset="-122"/>
                <a:ea typeface="SimHei" panose="02010609060101010101" pitchFamily="49" charset="-122"/>
              </a:rPr>
              <a:t>应当忍耐，直到主来</a:t>
            </a:r>
            <a:r>
              <a:rPr lang="zh-CN" altLang="en-US" sz="3200" b="1" dirty="0">
                <a:latin typeface="SimHei" panose="02010609060101010101" pitchFamily="49" charset="-122"/>
                <a:ea typeface="SimHei" panose="02010609060101010101" pitchFamily="49" charset="-122"/>
              </a:rPr>
              <a:t>。看哪，农夫等待着地里宝贵的出产，为它忍耐，直到获得秋霖春雨。</a:t>
            </a:r>
            <a:r>
              <a:rPr lang="en-US" altLang="zh-CN" sz="3200" b="1" dirty="0">
                <a:latin typeface="SimHei" panose="02010609060101010101" pitchFamily="49" charset="-122"/>
                <a:ea typeface="SimHei" panose="02010609060101010101" pitchFamily="49" charset="-122"/>
              </a:rPr>
              <a:t>8  </a:t>
            </a:r>
            <a:r>
              <a:rPr lang="zh-CN" altLang="en-US" sz="3200" b="1" dirty="0">
                <a:latin typeface="SimHei" panose="02010609060101010101" pitchFamily="49" charset="-122"/>
                <a:ea typeface="SimHei" panose="02010609060101010101" pitchFamily="49" charset="-122"/>
              </a:rPr>
              <a:t>你们也应当忍耐，坚定自己的心；因为主再来的日子近了。</a:t>
            </a:r>
            <a:r>
              <a:rPr lang="en-US" altLang="zh-CN" sz="3200" b="1" dirty="0">
                <a:latin typeface="SimHei" panose="02010609060101010101" pitchFamily="49" charset="-122"/>
                <a:ea typeface="SimHei" panose="02010609060101010101" pitchFamily="49" charset="-122"/>
              </a:rPr>
              <a:t>9  </a:t>
            </a:r>
            <a:r>
              <a:rPr lang="zh-CN" altLang="en-US" sz="3200" b="1" dirty="0">
                <a:latin typeface="SimHei" panose="02010609060101010101" pitchFamily="49" charset="-122"/>
                <a:ea typeface="SimHei" panose="02010609060101010101" pitchFamily="49" charset="-122"/>
              </a:rPr>
              <a:t>弟兄们，不要彼此抱怨，免得你们受审判。看哪，审判的主已经站在门前了。</a:t>
            </a:r>
            <a:r>
              <a:rPr lang="en-US" altLang="zh-CN" sz="3200" b="1" dirty="0">
                <a:latin typeface="SimHei" panose="02010609060101010101" pitchFamily="49" charset="-122"/>
                <a:ea typeface="SimHei" panose="02010609060101010101" pitchFamily="49" charset="-122"/>
              </a:rPr>
              <a:t>10  </a:t>
            </a:r>
            <a:r>
              <a:rPr lang="zh-CN" altLang="en-US" sz="3200" b="1" dirty="0">
                <a:latin typeface="SimHei" panose="02010609060101010101" pitchFamily="49" charset="-122"/>
                <a:ea typeface="SimHei" panose="02010609060101010101" pitchFamily="49" charset="-122"/>
              </a:rPr>
              <a:t>弟兄们，你们应当效法奉主的名说话的先知，以他们为受苦忍耐的榜样。</a:t>
            </a:r>
          </a:p>
        </p:txBody>
      </p:sp>
      <p:sp>
        <p:nvSpPr>
          <p:cNvPr id="4" name="TextBox 3">
            <a:extLst>
              <a:ext uri="{FF2B5EF4-FFF2-40B4-BE49-F238E27FC236}">
                <a16:creationId xmlns:a16="http://schemas.microsoft.com/office/drawing/2014/main" id="{6D1CFAF4-F467-E046-0F9B-9B28AB421048}"/>
              </a:ext>
            </a:extLst>
          </p:cNvPr>
          <p:cNvSpPr txBox="1"/>
          <p:nvPr/>
        </p:nvSpPr>
        <p:spPr>
          <a:xfrm>
            <a:off x="51867" y="5012209"/>
            <a:ext cx="12088265" cy="1077218"/>
          </a:xfrm>
          <a:prstGeom prst="rect">
            <a:avLst/>
          </a:prstGeom>
          <a:noFill/>
        </p:spPr>
        <p:txBody>
          <a:bodyPr wrap="square">
            <a:spAutoFit/>
          </a:bodyPr>
          <a:lstStyle/>
          <a:p>
            <a:r>
              <a:rPr lang="en-US" sz="1600" b="1" dirty="0"/>
              <a:t>James 5:7.</a:t>
            </a:r>
            <a:r>
              <a:rPr lang="en-US" sz="1600" b="1" dirty="0">
                <a:solidFill>
                  <a:srgbClr val="00EFFF"/>
                </a:solidFill>
              </a:rPr>
              <a:t>Be patient</a:t>
            </a:r>
            <a:r>
              <a:rPr lang="en-US" sz="1600" b="1" dirty="0"/>
              <a:t>, therefore, brothers, </a:t>
            </a:r>
            <a:r>
              <a:rPr lang="en-US" sz="1600" b="1" dirty="0">
                <a:solidFill>
                  <a:srgbClr val="00EFFF"/>
                </a:solidFill>
              </a:rPr>
              <a:t>until the coming of the Lord</a:t>
            </a:r>
            <a:r>
              <a:rPr lang="en-US" sz="1600" b="1" dirty="0"/>
              <a:t>. See how the farmer waits for the precious fruit of the earth, being patient about it, until it receives the early and the late rains. 8.You also, be patient. Establish your hearts, for the coming of the Lord is at hand.9.Do not grumble against one another, brothers, so that you may not be judged; behold, the Judge is standing at the door.</a:t>
            </a:r>
          </a:p>
        </p:txBody>
      </p:sp>
      <p:sp>
        <p:nvSpPr>
          <p:cNvPr id="7" name="Hexagon 6">
            <a:extLst>
              <a:ext uri="{FF2B5EF4-FFF2-40B4-BE49-F238E27FC236}">
                <a16:creationId xmlns:a16="http://schemas.microsoft.com/office/drawing/2014/main" id="{40ACD363-80E5-039A-451C-6AF0B96CC5EB}"/>
              </a:ext>
            </a:extLst>
          </p:cNvPr>
          <p:cNvSpPr/>
          <p:nvPr/>
        </p:nvSpPr>
        <p:spPr>
          <a:xfrm>
            <a:off x="11186816" y="6538874"/>
            <a:ext cx="635544" cy="209533"/>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1/2</a:t>
            </a:r>
            <a:endParaRPr lang="en-US" sz="1400" dirty="0"/>
          </a:p>
        </p:txBody>
      </p:sp>
    </p:spTree>
    <p:extLst>
      <p:ext uri="{BB962C8B-B14F-4D97-AF65-F5344CB8AC3E}">
        <p14:creationId xmlns:p14="http://schemas.microsoft.com/office/powerpoint/2010/main" val="3704803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FE2D94-5C20-184C-DD4C-A94F8B03BDF6}"/>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8F1EE05C-6E29-9F2B-538E-C3B771F2C238}"/>
              </a:ext>
            </a:extLst>
          </p:cNvPr>
          <p:cNvSpPr txBox="1"/>
          <p:nvPr/>
        </p:nvSpPr>
        <p:spPr>
          <a:xfrm>
            <a:off x="103736" y="187232"/>
            <a:ext cx="12088264" cy="43822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en-US" altLang="zh-CN" sz="3200" b="1" dirty="0">
                <a:latin typeface="SimHei" panose="02010609060101010101" pitchFamily="49" charset="-122"/>
                <a:ea typeface="SimHei" panose="02010609060101010101" pitchFamily="49" charset="-122"/>
              </a:rPr>
              <a:t>11 </a:t>
            </a:r>
            <a:r>
              <a:rPr lang="zh-CN" altLang="en-US" sz="3200" b="1" dirty="0">
                <a:latin typeface="SimHei" panose="02010609060101010101" pitchFamily="49" charset="-122"/>
                <a:ea typeface="SimHei" panose="02010609060101010101" pitchFamily="49" charset="-122"/>
              </a:rPr>
              <a:t>看哪，那些忍耐的人，我们称他们是有福的；你们听过约伯的忍耐，也看见了主赐给他的结局，知道主是满有怜悯和仁慈的。</a:t>
            </a:r>
            <a:r>
              <a:rPr lang="en-US" altLang="zh-CN" sz="3200" b="1" dirty="0">
                <a:latin typeface="SimHei" panose="02010609060101010101" pitchFamily="49" charset="-122"/>
                <a:ea typeface="SimHei" panose="02010609060101010101" pitchFamily="49" charset="-122"/>
              </a:rPr>
              <a:t>12  </a:t>
            </a:r>
            <a:r>
              <a:rPr lang="zh-CN" altLang="en-US" sz="3200" b="1" dirty="0">
                <a:latin typeface="SimHei" panose="02010609060101010101" pitchFamily="49" charset="-122"/>
                <a:ea typeface="SimHei" panose="02010609060101010101" pitchFamily="49" charset="-122"/>
              </a:rPr>
              <a:t>我的弟兄们，最要紧的是不可起誓：不可指着天起誓，也不可指着地起誓，任何的誓都当禁绝。你们的话，是就说是，不是就说不是；免得你们落在审判之下。</a:t>
            </a:r>
            <a:r>
              <a:rPr lang="en-US" altLang="zh-CN" sz="3200" b="1" dirty="0">
                <a:latin typeface="SimHei" panose="02010609060101010101" pitchFamily="49" charset="-122"/>
                <a:ea typeface="SimHei" panose="02010609060101010101" pitchFamily="49" charset="-122"/>
              </a:rPr>
              <a:t>13  </a:t>
            </a:r>
            <a:r>
              <a:rPr lang="zh-CN" altLang="en-US" sz="3200" b="1" dirty="0">
                <a:latin typeface="SimHei" panose="02010609060101010101" pitchFamily="49" charset="-122"/>
                <a:ea typeface="SimHei" panose="02010609060101010101" pitchFamily="49" charset="-122"/>
              </a:rPr>
              <a:t>你们中间有人受苦吗？他就应该祷告。有人心情愉快吗？他就应该歌颂。</a:t>
            </a:r>
          </a:p>
        </p:txBody>
      </p:sp>
      <p:sp>
        <p:nvSpPr>
          <p:cNvPr id="4" name="TextBox 3">
            <a:extLst>
              <a:ext uri="{FF2B5EF4-FFF2-40B4-BE49-F238E27FC236}">
                <a16:creationId xmlns:a16="http://schemas.microsoft.com/office/drawing/2014/main" id="{6AB54BD0-AE58-0D43-0BA9-2EF1AA90A876}"/>
              </a:ext>
            </a:extLst>
          </p:cNvPr>
          <p:cNvSpPr txBox="1"/>
          <p:nvPr/>
        </p:nvSpPr>
        <p:spPr>
          <a:xfrm>
            <a:off x="51867" y="5039552"/>
            <a:ext cx="12088265" cy="1323439"/>
          </a:xfrm>
          <a:prstGeom prst="rect">
            <a:avLst/>
          </a:prstGeom>
          <a:noFill/>
        </p:spPr>
        <p:txBody>
          <a:bodyPr wrap="square">
            <a:spAutoFit/>
          </a:bodyPr>
          <a:lstStyle/>
          <a:p>
            <a:endParaRPr lang="en-US" sz="1600" b="1" dirty="0"/>
          </a:p>
          <a:p>
            <a:r>
              <a:rPr lang="en-US" sz="1600" b="1" dirty="0"/>
              <a:t>11.Behold, we consider those blessed who remained steadfast. You have heard of the steadfastness of Job, and you have seen the purpose of the Lord, how the Lord is compassionate and merciful.12.But above all, my brothers, do not swear, either by heaven or by earth or by any other oath, but let your "yes" be yes and your "no" be no, so that you may not fall under condemnation.13.Is anyone among you suffering? Let him pray. Is anyone cheerful? Let him sing praise. </a:t>
            </a:r>
          </a:p>
        </p:txBody>
      </p:sp>
      <p:sp>
        <p:nvSpPr>
          <p:cNvPr id="7" name="Hexagon 6">
            <a:extLst>
              <a:ext uri="{FF2B5EF4-FFF2-40B4-BE49-F238E27FC236}">
                <a16:creationId xmlns:a16="http://schemas.microsoft.com/office/drawing/2014/main" id="{33DA4902-15C1-C8F8-CC89-436897402D9C}"/>
              </a:ext>
            </a:extLst>
          </p:cNvPr>
          <p:cNvSpPr/>
          <p:nvPr/>
        </p:nvSpPr>
        <p:spPr>
          <a:xfrm>
            <a:off x="11186816" y="6538874"/>
            <a:ext cx="635544" cy="209533"/>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2/2</a:t>
            </a:r>
            <a:endParaRPr lang="en-US" sz="1400" dirty="0"/>
          </a:p>
        </p:txBody>
      </p:sp>
    </p:spTree>
    <p:extLst>
      <p:ext uri="{BB962C8B-B14F-4D97-AF65-F5344CB8AC3E}">
        <p14:creationId xmlns:p14="http://schemas.microsoft.com/office/powerpoint/2010/main" val="1379061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a:extLst>
            <a:ext uri="{FF2B5EF4-FFF2-40B4-BE49-F238E27FC236}">
              <a16:creationId xmlns:a16="http://schemas.microsoft.com/office/drawing/2014/main" id="{ECA83934-5E3D-E16E-6B3E-7C5EF74028DE}"/>
            </a:ext>
          </a:extLst>
        </p:cNvPr>
        <p:cNvGrpSpPr/>
        <p:nvPr/>
      </p:nvGrpSpPr>
      <p:grpSpPr>
        <a:xfrm>
          <a:off x="0" y="0"/>
          <a:ext cx="0" cy="0"/>
          <a:chOff x="0" y="0"/>
          <a:chExt cx="0" cy="0"/>
        </a:xfrm>
      </p:grpSpPr>
      <p:sp>
        <p:nvSpPr>
          <p:cNvPr id="7" name="Rounded Rectangle 7">
            <a:extLst>
              <a:ext uri="{FF2B5EF4-FFF2-40B4-BE49-F238E27FC236}">
                <a16:creationId xmlns:a16="http://schemas.microsoft.com/office/drawing/2014/main" id="{08CDF525-A3AC-435F-8260-FE2D9C34E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20720"/>
            <a:ext cx="10928687" cy="5593813"/>
          </a:xfrm>
          <a:prstGeom prst="roundRect">
            <a:avLst>
              <a:gd name="adj" fmla="val 3812"/>
            </a:avLst>
          </a:prstGeom>
          <a:solidFill>
            <a:srgbClr val="FFFFFF"/>
          </a:solidFill>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2C1BE31-5212-6254-DA17-8472167E73C5}"/>
              </a:ext>
            </a:extLst>
          </p:cNvPr>
          <p:cNvPicPr>
            <a:picLocks noChangeAspect="1"/>
          </p:cNvPicPr>
          <p:nvPr/>
        </p:nvPicPr>
        <p:blipFill>
          <a:blip r:embed="rId4"/>
          <a:srcRect t="16575" r="-1" b="25322"/>
          <a:stretch>
            <a:fillRect/>
          </a:stretch>
        </p:blipFill>
        <p:spPr>
          <a:xfrm>
            <a:off x="1127344" y="1103321"/>
            <a:ext cx="9960933" cy="4629978"/>
          </a:xfrm>
          <a:prstGeom prst="rect">
            <a:avLst/>
          </a:prstGeom>
        </p:spPr>
      </p:pic>
    </p:spTree>
    <p:extLst>
      <p:ext uri="{BB962C8B-B14F-4D97-AF65-F5344CB8AC3E}">
        <p14:creationId xmlns:p14="http://schemas.microsoft.com/office/powerpoint/2010/main" val="2533989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A994F049-DCD7-C468-03D2-498A5195BA55}"/>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137F7BBC-E223-4F76-1CFB-6ACFF825CA75}"/>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CFF99243-009D-AACD-5BE4-BC09FDD31FD4}"/>
              </a:ext>
            </a:extLst>
          </p:cNvPr>
          <p:cNvSpPr txBox="1">
            <a:spLocks noGrp="1"/>
          </p:cNvSpPr>
          <p:nvPr>
            <p:ph type="title"/>
          </p:nvPr>
        </p:nvSpPr>
        <p:spPr>
          <a:xfrm>
            <a:off x="666105" y="3432326"/>
            <a:ext cx="11277600" cy="1698264"/>
          </a:xfrm>
          <a:prstGeom prst="rect">
            <a:avLst/>
          </a:prstGeom>
        </p:spPr>
        <p:txBody>
          <a:bodyPr spcFirstLastPara="1" wrap="square" lIns="121900" tIns="121900" rIns="121900" bIns="121900" anchor="ctr" anchorCtr="0">
            <a:noAutofit/>
          </a:bodyPr>
          <a:lstStyle/>
          <a:p>
            <a:pPr defTabSz="1033272"/>
            <a:r>
              <a:rPr lang="zh-CN" altLang="en-US" sz="4800" b="1" dirty="0">
                <a:effectLst/>
              </a:rPr>
              <a:t>受苦时支撑我继续生活的是主必再来</a:t>
            </a:r>
            <a:endParaRPr lang="zh-CN" altLang="en-US" sz="11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234B9CCA-1254-FACC-350D-CC37EC1D2B09}"/>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1</a:t>
            </a:r>
            <a:endParaRPr lang="en" dirty="0"/>
          </a:p>
        </p:txBody>
      </p:sp>
      <p:sp>
        <p:nvSpPr>
          <p:cNvPr id="980" name="Google Shape;980;p44">
            <a:extLst>
              <a:ext uri="{FF2B5EF4-FFF2-40B4-BE49-F238E27FC236}">
                <a16:creationId xmlns:a16="http://schemas.microsoft.com/office/drawing/2014/main" id="{13B2D319-2479-D814-24CC-EB7F8D03A41D}"/>
              </a:ext>
            </a:extLst>
          </p:cNvPr>
          <p:cNvSpPr txBox="1">
            <a:spLocks noGrp="1"/>
          </p:cNvSpPr>
          <p:nvPr>
            <p:ph type="subTitle" idx="1"/>
          </p:nvPr>
        </p:nvSpPr>
        <p:spPr>
          <a:xfrm>
            <a:off x="532072" y="5048292"/>
            <a:ext cx="11127854" cy="1282748"/>
          </a:xfrm>
          <a:prstGeom prst="rect">
            <a:avLst/>
          </a:prstGeom>
        </p:spPr>
        <p:txBody>
          <a:bodyPr spcFirstLastPara="1" wrap="square" lIns="121900" tIns="121900" rIns="121900" bIns="121900" anchor="ctr" anchorCtr="0">
            <a:noAutofit/>
          </a:bodyPr>
          <a:lstStyle/>
          <a:p>
            <a:r>
              <a:rPr lang="en-US" dirty="0"/>
              <a:t>What Does It Mean to Be a Friend of the World?</a:t>
            </a:r>
          </a:p>
        </p:txBody>
      </p:sp>
    </p:spTree>
    <p:extLst>
      <p:ext uri="{BB962C8B-B14F-4D97-AF65-F5344CB8AC3E}">
        <p14:creationId xmlns:p14="http://schemas.microsoft.com/office/powerpoint/2010/main" val="3933409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240D5C5F-CB53-EB75-56B2-8461604485B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C92DD6FE-E731-D722-FDB6-88846050B849}"/>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FFB560FD-6E96-5904-4977-71346918701B}"/>
              </a:ext>
            </a:extLst>
          </p:cNvPr>
          <p:cNvSpPr txBox="1">
            <a:spLocks noGrp="1"/>
          </p:cNvSpPr>
          <p:nvPr>
            <p:ph type="title"/>
          </p:nvPr>
        </p:nvSpPr>
        <p:spPr>
          <a:xfrm>
            <a:off x="457199" y="3429000"/>
            <a:ext cx="11277600" cy="1698264"/>
          </a:xfrm>
          <a:prstGeom prst="rect">
            <a:avLst/>
          </a:prstGeom>
        </p:spPr>
        <p:txBody>
          <a:bodyPr spcFirstLastPara="1" wrap="square" lIns="121900" tIns="121900" rIns="121900" bIns="121900" anchor="ctr" anchorCtr="0">
            <a:noAutofit/>
          </a:bodyPr>
          <a:lstStyle/>
          <a:p>
            <a:pPr defTabSz="1033272"/>
            <a:r>
              <a:rPr lang="zh-CN" altLang="en-US" sz="4800" b="1" dirty="0">
                <a:effectLst/>
              </a:rPr>
              <a:t>受苦时支撑我继续下去的是</a:t>
            </a:r>
            <a:br>
              <a:rPr lang="en-US" altLang="zh-CN" sz="4800" b="1" dirty="0">
                <a:effectLst/>
              </a:rPr>
            </a:br>
            <a:r>
              <a:rPr lang="zh-CN" altLang="en-US" sz="4800" b="1" dirty="0">
                <a:effectLst/>
              </a:rPr>
              <a:t>主掌管我最终的结局</a:t>
            </a: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0A97C02B-CEAF-DF40-AB45-935C420FB74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2</a:t>
            </a:r>
            <a:endParaRPr lang="en" dirty="0"/>
          </a:p>
        </p:txBody>
      </p:sp>
      <p:sp>
        <p:nvSpPr>
          <p:cNvPr id="980" name="Google Shape;980;p44">
            <a:extLst>
              <a:ext uri="{FF2B5EF4-FFF2-40B4-BE49-F238E27FC236}">
                <a16:creationId xmlns:a16="http://schemas.microsoft.com/office/drawing/2014/main" id="{CED7E73C-2C5D-2C1B-5326-74287339841D}"/>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What Sustains Me Through Suffering Is the Lord's Sovereign Control Over My Final Destiny.</a:t>
            </a:r>
          </a:p>
        </p:txBody>
      </p:sp>
    </p:spTree>
    <p:extLst>
      <p:ext uri="{BB962C8B-B14F-4D97-AF65-F5344CB8AC3E}">
        <p14:creationId xmlns:p14="http://schemas.microsoft.com/office/powerpoint/2010/main" val="3843985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8787FD-9249-E3B6-438A-DF82310A0A5D}"/>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8EAD9C7B-778E-FD5E-0A78-99E46931DCEC}"/>
              </a:ext>
            </a:extLst>
          </p:cNvPr>
          <p:cNvSpPr txBox="1"/>
          <p:nvPr/>
        </p:nvSpPr>
        <p:spPr>
          <a:xfrm>
            <a:off x="103736" y="1416818"/>
            <a:ext cx="12088264" cy="29048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10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弟兄们，你们应当效法奉主的名说话的先知，以他们为受苦忍耐的榜样。</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11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看哪，那些忍耐的人，我们称他们是有福的；你们听过约伯的忍耐，</a:t>
            </a:r>
            <a:r>
              <a:rPr kumimoji="0" lang="zh-CN" altLang="en-US" sz="32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也看见了主赐给他的结局，知道主是满有怜悯和仁慈的。</a:t>
            </a:r>
            <a:endPar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44DF19D1-9454-0980-F549-E232A95C5C3B}"/>
              </a:ext>
            </a:extLst>
          </p:cNvPr>
          <p:cNvSpPr txBox="1"/>
          <p:nvPr/>
        </p:nvSpPr>
        <p:spPr>
          <a:xfrm>
            <a:off x="51867" y="5039552"/>
            <a:ext cx="12088265" cy="107721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b="1" dirty="0">
              <a:solidFill>
                <a:prstClr val="white"/>
              </a:solidFill>
              <a:latin typeface="Century Gothic" panose="020B050202020202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10.As an example of suffering and patience, brothers, take the prophets who spoke in the name of the Lord. 11.Behold, we consider those blessed who remained steadfast. You have heard of the steadfastness of Job, </a:t>
            </a:r>
            <a:r>
              <a:rPr kumimoji="0" lang="en-US" sz="1600" b="1" i="0" u="none" strike="noStrike" kern="1200" cap="none" spc="0" normalizeH="0" baseline="0" noProof="0" dirty="0">
                <a:ln>
                  <a:noFill/>
                </a:ln>
                <a:solidFill>
                  <a:srgbClr val="B4FF6A"/>
                </a:solidFill>
                <a:effectLst/>
                <a:uLnTx/>
                <a:uFillTx/>
                <a:latin typeface="Century Gothic" panose="020B0502020202020204"/>
                <a:ea typeface="+mn-ea"/>
                <a:cs typeface="+mn-cs"/>
              </a:rPr>
              <a:t>and you have seen the purpose of the Lord, how the Lord is compassionate and merciful</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a:t>
            </a:r>
          </a:p>
        </p:txBody>
      </p:sp>
    </p:spTree>
    <p:extLst>
      <p:ext uri="{BB962C8B-B14F-4D97-AF65-F5344CB8AC3E}">
        <p14:creationId xmlns:p14="http://schemas.microsoft.com/office/powerpoint/2010/main" val="2675118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68BB8390-4E40-40DF-8AEB-8F6D93966F9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6A736CF-256F-B804-585F-C5DD4EED455C}"/>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0D556758-009A-46A2-6ECE-280E41A6DBD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5400" b="1" dirty="0">
                <a:effectLst/>
              </a:rPr>
              <a:t>受苦时我提醒自己我效法主的先知</a:t>
            </a:r>
            <a:endParaRPr lang="zh-CN" altLang="en-US" sz="12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8CEAFF6D-846E-2BF5-AE2E-A334225FDCC4}"/>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3</a:t>
            </a:r>
            <a:endParaRPr lang="en" dirty="0"/>
          </a:p>
        </p:txBody>
      </p:sp>
      <p:sp>
        <p:nvSpPr>
          <p:cNvPr id="980" name="Google Shape;980;p44">
            <a:extLst>
              <a:ext uri="{FF2B5EF4-FFF2-40B4-BE49-F238E27FC236}">
                <a16:creationId xmlns:a16="http://schemas.microsoft.com/office/drawing/2014/main" id="{40A01278-A7E8-CB21-EB3A-03C796078CA6}"/>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In Times of Suffering, I Remind Myself to Follow the Example of the Lord's Prophets.</a:t>
            </a:r>
          </a:p>
        </p:txBody>
      </p:sp>
    </p:spTree>
    <p:extLst>
      <p:ext uri="{BB962C8B-B14F-4D97-AF65-F5344CB8AC3E}">
        <p14:creationId xmlns:p14="http://schemas.microsoft.com/office/powerpoint/2010/main" val="3613767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A9E14A-241F-61E8-6180-F7D1C06DEF64}"/>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D7AFA32A-BA37-9B76-7DC3-66BE55E05406}"/>
              </a:ext>
            </a:extLst>
          </p:cNvPr>
          <p:cNvSpPr txBox="1"/>
          <p:nvPr/>
        </p:nvSpPr>
        <p:spPr>
          <a:xfrm>
            <a:off x="0" y="2391204"/>
            <a:ext cx="12088264" cy="15978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13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你们中间有人受苦吗？</a:t>
            </a:r>
            <a:r>
              <a:rPr kumimoji="0" lang="zh-CN" altLang="en-US" sz="36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他就应该祷告</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。有人心情愉快吗？他就应该歌颂。</a:t>
            </a:r>
          </a:p>
        </p:txBody>
      </p:sp>
      <p:sp>
        <p:nvSpPr>
          <p:cNvPr id="4" name="TextBox 3">
            <a:extLst>
              <a:ext uri="{FF2B5EF4-FFF2-40B4-BE49-F238E27FC236}">
                <a16:creationId xmlns:a16="http://schemas.microsoft.com/office/drawing/2014/main" id="{90161AA4-4950-5F4D-65DA-946EFB031867}"/>
              </a:ext>
            </a:extLst>
          </p:cNvPr>
          <p:cNvSpPr txBox="1"/>
          <p:nvPr/>
        </p:nvSpPr>
        <p:spPr>
          <a:xfrm>
            <a:off x="51867" y="5039552"/>
            <a:ext cx="12088265" cy="3385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13.Is anyone among you suffering? </a:t>
            </a:r>
            <a:r>
              <a:rPr kumimoji="0" lang="en-US" sz="1600" b="1" i="0" u="none" strike="noStrike" kern="1200" cap="none" spc="0" normalizeH="0" baseline="0" noProof="0" dirty="0">
                <a:ln>
                  <a:noFill/>
                </a:ln>
                <a:solidFill>
                  <a:srgbClr val="B4FF6A"/>
                </a:solidFill>
                <a:effectLst/>
                <a:uLnTx/>
                <a:uFillTx/>
                <a:latin typeface="Century Gothic" panose="020B0502020202020204"/>
                <a:ea typeface="+mn-ea"/>
                <a:cs typeface="+mn-cs"/>
              </a:rPr>
              <a:t>Let him pray</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 Is anyone cheerful? Let him sing praise. </a:t>
            </a:r>
          </a:p>
        </p:txBody>
      </p:sp>
    </p:spTree>
    <p:extLst>
      <p:ext uri="{BB962C8B-B14F-4D97-AF65-F5344CB8AC3E}">
        <p14:creationId xmlns:p14="http://schemas.microsoft.com/office/powerpoint/2010/main" val="38067268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Mesh</Template>
  <TotalTime>10695</TotalTime>
  <Words>1239</Words>
  <Application>Microsoft Macintosh PowerPoint</Application>
  <PresentationFormat>Widescreen</PresentationFormat>
  <Paragraphs>44</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SimHei</vt:lpstr>
      <vt:lpstr>SimSun</vt:lpstr>
      <vt:lpstr>Calibri</vt:lpstr>
      <vt:lpstr>Century Gothic</vt:lpstr>
      <vt:lpstr>Mesh</vt:lpstr>
      <vt:lpstr>PowerPoint Presentation</vt:lpstr>
      <vt:lpstr>PowerPoint Presentation</vt:lpstr>
      <vt:lpstr>PowerPoint Presentation</vt:lpstr>
      <vt:lpstr>PowerPoint Presentation</vt:lpstr>
      <vt:lpstr>受苦时支撑我继续生活的是主必再来</vt:lpstr>
      <vt:lpstr>受苦时支撑我继续下去的是 主掌管我最终的结局</vt:lpstr>
      <vt:lpstr>PowerPoint Presentation</vt:lpstr>
      <vt:lpstr>受苦时我提醒自己我效法主的先知</vt:lpstr>
      <vt:lpstr>PowerPoint Presentation</vt:lpstr>
      <vt:lpstr>PowerPoint Presentation</vt:lpstr>
      <vt:lpstr>PowerPoint Presentation</vt:lpstr>
      <vt:lpstr>受苦时谨慎口舌</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lee</dc:creator>
  <cp:lastModifiedBy>nelson lee</cp:lastModifiedBy>
  <cp:revision>525</cp:revision>
  <dcterms:created xsi:type="dcterms:W3CDTF">2023-10-12T02:24:22Z</dcterms:created>
  <dcterms:modified xsi:type="dcterms:W3CDTF">2026-08-06T07:39:33Z</dcterms:modified>
</cp:coreProperties>
</file>