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4" r:id="rId1"/>
  </p:sldMasterIdLst>
  <p:sldIdLst>
    <p:sldId id="256" r:id="rId2"/>
    <p:sldId id="273" r:id="rId3"/>
    <p:sldId id="299" r:id="rId4"/>
    <p:sldId id="274" r:id="rId5"/>
    <p:sldId id="328" r:id="rId6"/>
    <p:sldId id="326" r:id="rId7"/>
    <p:sldId id="327" r:id="rId8"/>
    <p:sldId id="300" r:id="rId9"/>
    <p:sldId id="301" r:id="rId10"/>
    <p:sldId id="329" r:id="rId11"/>
    <p:sldId id="315" r:id="rId12"/>
    <p:sldId id="292" r:id="rId13"/>
    <p:sldId id="281" r:id="rId14"/>
    <p:sldId id="334" r:id="rId15"/>
    <p:sldId id="294" r:id="rId16"/>
    <p:sldId id="298" r:id="rId17"/>
    <p:sldId id="308" r:id="rId18"/>
    <p:sldId id="283" r:id="rId19"/>
    <p:sldId id="286" r:id="rId20"/>
    <p:sldId id="302" r:id="rId21"/>
    <p:sldId id="3701" r:id="rId22"/>
    <p:sldId id="335" r:id="rId23"/>
    <p:sldId id="303" r:id="rId24"/>
    <p:sldId id="333" r:id="rId25"/>
    <p:sldId id="332" r:id="rId26"/>
    <p:sldId id="304" r:id="rId27"/>
    <p:sldId id="287" r:id="rId28"/>
    <p:sldId id="316" r:id="rId29"/>
    <p:sldId id="312" r:id="rId30"/>
    <p:sldId id="313" r:id="rId31"/>
    <p:sldId id="314" r:id="rId32"/>
    <p:sldId id="322" r:id="rId33"/>
    <p:sldId id="323" r:id="rId34"/>
    <p:sldId id="305" r:id="rId35"/>
    <p:sldId id="275" r:id="rId36"/>
    <p:sldId id="317" r:id="rId37"/>
    <p:sldId id="306" r:id="rId38"/>
    <p:sldId id="290" r:id="rId39"/>
    <p:sldId id="318" r:id="rId40"/>
    <p:sldId id="276" r:id="rId41"/>
    <p:sldId id="277" r:id="rId42"/>
    <p:sldId id="307" r:id="rId43"/>
    <p:sldId id="319" r:id="rId44"/>
    <p:sldId id="3699" r:id="rId45"/>
    <p:sldId id="279" r:id="rId46"/>
    <p:sldId id="309" r:id="rId47"/>
    <p:sldId id="296" r:id="rId48"/>
    <p:sldId id="284" r:id="rId49"/>
    <p:sldId id="320" r:id="rId50"/>
    <p:sldId id="289" r:id="rId51"/>
    <p:sldId id="3700" r:id="rId52"/>
    <p:sldId id="321" r:id="rId53"/>
    <p:sldId id="3702" r:id="rId54"/>
    <p:sldId id="291" r:id="rId55"/>
    <p:sldId id="285" r:id="rId56"/>
    <p:sldId id="310" r:id="rId57"/>
    <p:sldId id="278" r:id="rId58"/>
    <p:sldId id="295" r:id="rId59"/>
    <p:sldId id="311" r:id="rId60"/>
    <p:sldId id="280" r:id="rId61"/>
    <p:sldId id="324" r:id="rId62"/>
    <p:sldId id="325" r:id="rId6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282"/>
    <p:restoredTop sz="96327"/>
  </p:normalViewPr>
  <p:slideViewPr>
    <p:cSldViewPr snapToGrid="0" snapToObjects="1">
      <p:cViewPr varScale="1">
        <p:scale>
          <a:sx n="110" d="100"/>
          <a:sy n="110" d="100"/>
        </p:scale>
        <p:origin x="872"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GB" dirty="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F0ADE45A-9A66-8541-94F1-7985807E1955}" type="datetimeFigureOut">
              <a:rPr lang="en-US" smtClean="0"/>
              <a:t>9/24/25</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D1292623-E9D8-474B-BF60-065E20B78BA7}"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302189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GB" dirty="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dirty="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to edit Master text styles</a:t>
            </a:r>
          </a:p>
        </p:txBody>
      </p:sp>
      <p:sp>
        <p:nvSpPr>
          <p:cNvPr id="5" name="Date Placeholder 4"/>
          <p:cNvSpPr>
            <a:spLocks noGrp="1"/>
          </p:cNvSpPr>
          <p:nvPr>
            <p:ph type="dt" sz="half" idx="10"/>
          </p:nvPr>
        </p:nvSpPr>
        <p:spPr/>
        <p:txBody>
          <a:bodyPr/>
          <a:lstStyle/>
          <a:p>
            <a:fld id="{F0ADE45A-9A66-8541-94F1-7985807E1955}" type="datetimeFigureOut">
              <a:rPr lang="en-US" smtClean="0"/>
              <a:t>9/24/25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292623-E9D8-474B-BF60-065E20B78BA7}" type="slidenum">
              <a:rPr lang="en-US" smtClean="0"/>
              <a:t>‹#›</a:t>
            </a:fld>
            <a:endParaRPr lang="en-US"/>
          </a:p>
        </p:txBody>
      </p:sp>
    </p:spTree>
    <p:extLst>
      <p:ext uri="{BB962C8B-B14F-4D97-AF65-F5344CB8AC3E}">
        <p14:creationId xmlns:p14="http://schemas.microsoft.com/office/powerpoint/2010/main" val="23546000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GB" dirty="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a:t>Click to edit Master text styles</a:t>
            </a:r>
          </a:p>
        </p:txBody>
      </p:sp>
      <p:sp>
        <p:nvSpPr>
          <p:cNvPr id="4" name="Date Placeholder 3"/>
          <p:cNvSpPr>
            <a:spLocks noGrp="1"/>
          </p:cNvSpPr>
          <p:nvPr>
            <p:ph type="dt" sz="half" idx="10"/>
          </p:nvPr>
        </p:nvSpPr>
        <p:spPr/>
        <p:txBody>
          <a:bodyPr/>
          <a:lstStyle/>
          <a:p>
            <a:fld id="{F0ADE45A-9A66-8541-94F1-7985807E1955}" type="datetimeFigureOut">
              <a:rPr lang="en-US" smtClean="0"/>
              <a:t>9/24/25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92623-E9D8-474B-BF60-065E20B78BA7}"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663308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GB" dirty="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dirty="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a:t>Click to edit Master text styles</a:t>
            </a:r>
          </a:p>
        </p:txBody>
      </p:sp>
      <p:sp>
        <p:nvSpPr>
          <p:cNvPr id="4" name="Date Placeholder 3"/>
          <p:cNvSpPr>
            <a:spLocks noGrp="1"/>
          </p:cNvSpPr>
          <p:nvPr>
            <p:ph type="dt" sz="half" idx="10"/>
          </p:nvPr>
        </p:nvSpPr>
        <p:spPr/>
        <p:txBody>
          <a:bodyPr/>
          <a:lstStyle/>
          <a:p>
            <a:fld id="{F0ADE45A-9A66-8541-94F1-7985807E1955}" type="datetimeFigureOut">
              <a:rPr lang="en-US" smtClean="0"/>
              <a:t>9/24/25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92623-E9D8-474B-BF60-065E20B78BA7}"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243923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GB" dirty="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a:t>Click to edit Master text styles</a:t>
            </a:r>
          </a:p>
        </p:txBody>
      </p:sp>
      <p:sp>
        <p:nvSpPr>
          <p:cNvPr id="4" name="Date Placeholder 3"/>
          <p:cNvSpPr>
            <a:spLocks noGrp="1"/>
          </p:cNvSpPr>
          <p:nvPr>
            <p:ph type="dt" sz="half" idx="10"/>
          </p:nvPr>
        </p:nvSpPr>
        <p:spPr/>
        <p:txBody>
          <a:bodyPr/>
          <a:lstStyle/>
          <a:p>
            <a:fld id="{F0ADE45A-9A66-8541-94F1-7985807E1955}" type="datetimeFigureOut">
              <a:rPr lang="en-US" smtClean="0"/>
              <a:t>9/24/25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92623-E9D8-474B-BF60-065E20B78BA7}" type="slidenum">
              <a:rPr lang="en-US" smtClean="0"/>
              <a:t>‹#›</a:t>
            </a:fld>
            <a:endParaRPr lang="en-US"/>
          </a:p>
        </p:txBody>
      </p:sp>
    </p:spTree>
    <p:extLst>
      <p:ext uri="{BB962C8B-B14F-4D97-AF65-F5344CB8AC3E}">
        <p14:creationId xmlns:p14="http://schemas.microsoft.com/office/powerpoint/2010/main" val="31840165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GB" dirty="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a:t>Click to edit Master text styles</a:t>
            </a:r>
          </a:p>
        </p:txBody>
      </p:sp>
      <p:sp>
        <p:nvSpPr>
          <p:cNvPr id="4" name="Date Placeholder 3"/>
          <p:cNvSpPr>
            <a:spLocks noGrp="1"/>
          </p:cNvSpPr>
          <p:nvPr>
            <p:ph type="dt" sz="half" idx="10"/>
          </p:nvPr>
        </p:nvSpPr>
        <p:spPr/>
        <p:txBody>
          <a:bodyPr/>
          <a:lstStyle/>
          <a:p>
            <a:fld id="{F0ADE45A-9A66-8541-94F1-7985807E1955}" type="datetimeFigureOut">
              <a:rPr lang="en-US" smtClean="0"/>
              <a:t>9/24/25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92623-E9D8-474B-BF60-065E20B78BA7}"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472644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GB" dirty="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a:t>Click to edit Master text styles</a:t>
            </a:r>
          </a:p>
        </p:txBody>
      </p:sp>
      <p:sp>
        <p:nvSpPr>
          <p:cNvPr id="4" name="Date Placeholder 3"/>
          <p:cNvSpPr>
            <a:spLocks noGrp="1"/>
          </p:cNvSpPr>
          <p:nvPr>
            <p:ph type="dt" sz="half" idx="10"/>
          </p:nvPr>
        </p:nvSpPr>
        <p:spPr/>
        <p:txBody>
          <a:bodyPr/>
          <a:lstStyle/>
          <a:p>
            <a:fld id="{F0ADE45A-9A66-8541-94F1-7985807E1955}" type="datetimeFigureOut">
              <a:rPr lang="en-US" smtClean="0"/>
              <a:t>9/24/25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92623-E9D8-474B-BF60-065E20B78BA7}"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492468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GB" dirty="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10"/>
          </p:nvPr>
        </p:nvSpPr>
        <p:spPr/>
        <p:txBody>
          <a:bodyPr/>
          <a:lstStyle/>
          <a:p>
            <a:fld id="{F0ADE45A-9A66-8541-94F1-7985807E1955}" type="datetimeFigureOut">
              <a:rPr lang="en-US" smtClean="0"/>
              <a:t>9/24/25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92623-E9D8-474B-BF60-065E20B78BA7}"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241356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GB" dirty="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10"/>
          </p:nvPr>
        </p:nvSpPr>
        <p:spPr/>
        <p:txBody>
          <a:bodyPr/>
          <a:lstStyle/>
          <a:p>
            <a:fld id="{F0ADE45A-9A66-8541-94F1-7985807E1955}" type="datetimeFigureOut">
              <a:rPr lang="en-US" smtClean="0"/>
              <a:t>9/24/25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92623-E9D8-474B-BF60-065E20B78BA7}"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07750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GB" dirty="0"/>
              <a:t>Click to edit Master title style</a:t>
            </a:r>
            <a:endParaRPr lang="en-US" dirty="0"/>
          </a:p>
        </p:txBody>
      </p:sp>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10"/>
          </p:nvPr>
        </p:nvSpPr>
        <p:spPr/>
        <p:txBody>
          <a:bodyPr/>
          <a:lstStyle/>
          <a:p>
            <a:fld id="{F0ADE45A-9A66-8541-94F1-7985807E1955}" type="datetimeFigureOut">
              <a:rPr lang="en-US" smtClean="0"/>
              <a:t>9/24/25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92623-E9D8-474B-BF60-065E20B78BA7}" type="slidenum">
              <a:rPr lang="en-US" smtClean="0"/>
              <a:t>‹#›</a:t>
            </a:fld>
            <a:endParaRPr lang="en-US"/>
          </a:p>
        </p:txBody>
      </p:sp>
    </p:spTree>
    <p:extLst>
      <p:ext uri="{BB962C8B-B14F-4D97-AF65-F5344CB8AC3E}">
        <p14:creationId xmlns:p14="http://schemas.microsoft.com/office/powerpoint/2010/main" val="5731996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GB" dirty="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a:t>Click to edit Master text styles</a:t>
            </a:r>
          </a:p>
        </p:txBody>
      </p:sp>
      <p:sp>
        <p:nvSpPr>
          <p:cNvPr id="4" name="Date Placeholder 3"/>
          <p:cNvSpPr>
            <a:spLocks noGrp="1"/>
          </p:cNvSpPr>
          <p:nvPr>
            <p:ph type="dt" sz="half" idx="10"/>
          </p:nvPr>
        </p:nvSpPr>
        <p:spPr/>
        <p:txBody>
          <a:bodyPr/>
          <a:lstStyle/>
          <a:p>
            <a:fld id="{F0ADE45A-9A66-8541-94F1-7985807E1955}" type="datetimeFigureOut">
              <a:rPr lang="en-US" smtClean="0"/>
              <a:t>9/24/25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92623-E9D8-474B-BF60-065E20B78BA7}"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44327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GB" dirty="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Date Placeholder 4"/>
          <p:cNvSpPr>
            <a:spLocks noGrp="1"/>
          </p:cNvSpPr>
          <p:nvPr>
            <p:ph type="dt" sz="half" idx="10"/>
          </p:nvPr>
        </p:nvSpPr>
        <p:spPr/>
        <p:txBody>
          <a:bodyPr/>
          <a:lstStyle/>
          <a:p>
            <a:fld id="{F0ADE45A-9A66-8541-94F1-7985807E1955}" type="datetimeFigureOut">
              <a:rPr lang="en-US" smtClean="0"/>
              <a:t>9/24/25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292623-E9D8-474B-BF60-065E20B78BA7}" type="slidenum">
              <a:rPr lang="en-US" smtClean="0"/>
              <a:t>‹#›</a:t>
            </a:fld>
            <a:endParaRPr lang="en-US"/>
          </a:p>
        </p:txBody>
      </p:sp>
    </p:spTree>
    <p:extLst>
      <p:ext uri="{BB962C8B-B14F-4D97-AF65-F5344CB8AC3E}">
        <p14:creationId xmlns:p14="http://schemas.microsoft.com/office/powerpoint/2010/main" val="47749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dirty="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Date Placeholder 6"/>
          <p:cNvSpPr>
            <a:spLocks noGrp="1"/>
          </p:cNvSpPr>
          <p:nvPr>
            <p:ph type="dt" sz="half" idx="10"/>
          </p:nvPr>
        </p:nvSpPr>
        <p:spPr/>
        <p:txBody>
          <a:bodyPr/>
          <a:lstStyle/>
          <a:p>
            <a:fld id="{F0ADE45A-9A66-8541-94F1-7985807E1955}" type="datetimeFigureOut">
              <a:rPr lang="en-US" smtClean="0"/>
              <a:t>9/24/25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292623-E9D8-474B-BF60-065E20B78BA7}"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0019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endParaRPr lang="en-US" dirty="0"/>
          </a:p>
        </p:txBody>
      </p:sp>
      <p:sp>
        <p:nvSpPr>
          <p:cNvPr id="3" name="Date Placeholder 2"/>
          <p:cNvSpPr>
            <a:spLocks noGrp="1"/>
          </p:cNvSpPr>
          <p:nvPr>
            <p:ph type="dt" sz="half" idx="10"/>
          </p:nvPr>
        </p:nvSpPr>
        <p:spPr/>
        <p:txBody>
          <a:bodyPr/>
          <a:lstStyle/>
          <a:p>
            <a:fld id="{F0ADE45A-9A66-8541-94F1-7985807E1955}" type="datetimeFigureOut">
              <a:rPr lang="en-US" smtClean="0"/>
              <a:t>9/24/25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292623-E9D8-474B-BF60-065E20B78BA7}"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482203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ADE45A-9A66-8541-94F1-7985807E1955}" type="datetimeFigureOut">
              <a:rPr lang="en-US" smtClean="0"/>
              <a:t>9/24/25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292623-E9D8-474B-BF60-065E20B78BA7}" type="slidenum">
              <a:rPr lang="en-US" smtClean="0"/>
              <a:t>‹#›</a:t>
            </a:fld>
            <a:endParaRPr lang="en-US"/>
          </a:p>
        </p:txBody>
      </p:sp>
    </p:spTree>
    <p:extLst>
      <p:ext uri="{BB962C8B-B14F-4D97-AF65-F5344CB8AC3E}">
        <p14:creationId xmlns:p14="http://schemas.microsoft.com/office/powerpoint/2010/main" val="338925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GB" dirty="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to edit Master text styles</a:t>
            </a:r>
          </a:p>
        </p:txBody>
      </p:sp>
      <p:sp>
        <p:nvSpPr>
          <p:cNvPr id="5" name="Date Placeholder 4"/>
          <p:cNvSpPr>
            <a:spLocks noGrp="1"/>
          </p:cNvSpPr>
          <p:nvPr>
            <p:ph type="dt" sz="half" idx="10"/>
          </p:nvPr>
        </p:nvSpPr>
        <p:spPr/>
        <p:txBody>
          <a:bodyPr/>
          <a:lstStyle/>
          <a:p>
            <a:fld id="{F0ADE45A-9A66-8541-94F1-7985807E1955}" type="datetimeFigureOut">
              <a:rPr lang="en-US" smtClean="0"/>
              <a:t>9/24/25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292623-E9D8-474B-BF60-065E20B78BA7}"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06597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GB" dirty="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dirty="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to edit Master text styles</a:t>
            </a:r>
          </a:p>
        </p:txBody>
      </p:sp>
      <p:sp>
        <p:nvSpPr>
          <p:cNvPr id="5" name="Date Placeholder 4"/>
          <p:cNvSpPr>
            <a:spLocks noGrp="1"/>
          </p:cNvSpPr>
          <p:nvPr>
            <p:ph type="dt" sz="half" idx="10"/>
          </p:nvPr>
        </p:nvSpPr>
        <p:spPr/>
        <p:txBody>
          <a:bodyPr/>
          <a:lstStyle/>
          <a:p>
            <a:fld id="{F0ADE45A-9A66-8541-94F1-7985807E1955}" type="datetimeFigureOut">
              <a:rPr lang="en-US" smtClean="0"/>
              <a:t>9/24/25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292623-E9D8-474B-BF60-065E20B78BA7}" type="slidenum">
              <a:rPr lang="en-US" smtClean="0"/>
              <a:t>‹#›</a:t>
            </a:fld>
            <a:endParaRPr lang="en-US"/>
          </a:p>
        </p:txBody>
      </p:sp>
    </p:spTree>
    <p:extLst>
      <p:ext uri="{BB962C8B-B14F-4D97-AF65-F5344CB8AC3E}">
        <p14:creationId xmlns:p14="http://schemas.microsoft.com/office/powerpoint/2010/main" val="945828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0ADE45A-9A66-8541-94F1-7985807E1955}" type="datetimeFigureOut">
              <a:rPr lang="en-US" smtClean="0"/>
              <a:t>9/24/25</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1292623-E9D8-474B-BF60-065E20B78BA7}" type="slidenum">
              <a:rPr lang="en-US" smtClean="0"/>
              <a:t>‹#›</a:t>
            </a:fld>
            <a:endParaRPr lang="en-US"/>
          </a:p>
        </p:txBody>
      </p:sp>
    </p:spTree>
    <p:extLst>
      <p:ext uri="{BB962C8B-B14F-4D97-AF65-F5344CB8AC3E}">
        <p14:creationId xmlns:p14="http://schemas.microsoft.com/office/powerpoint/2010/main" val="4254837239"/>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s://ref.ly/logosres/dctrknwgod?ref=Page.p+130&amp;off=661&amp;ctx=tive+to+Circularity%0a~Criticism+is+effecti"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ref.ly/logosres/dctrknwgod?ref=Page.p+130&amp;off=661&amp;ctx=tive+to+Circularity%0a~Criticism+is+effecti"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hyperlink" Target="https://ref.ly/logosres/nicnt64jn?ref=Bible.Jn1.7&amp;off=1161&amp;ctx=importance+to+this.%0a~In+this+Gospel+there"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DF6C7-3949-074B-BEBC-31B0E7E22939}"/>
              </a:ext>
            </a:extLst>
          </p:cNvPr>
          <p:cNvSpPr>
            <a:spLocks noGrp="1"/>
          </p:cNvSpPr>
          <p:nvPr>
            <p:ph type="ctrTitle"/>
          </p:nvPr>
        </p:nvSpPr>
        <p:spPr/>
        <p:txBody>
          <a:bodyPr/>
          <a:lstStyle/>
          <a:p>
            <a:r>
              <a:rPr lang="ja-JP" altLang="en-US"/>
              <a:t>护教学</a:t>
            </a:r>
            <a:r>
              <a:rPr lang="zh-CN" altLang="en-US" dirty="0"/>
              <a:t> </a:t>
            </a:r>
            <a:r>
              <a:rPr lang="en-US" altLang="zh-CN"/>
              <a:t>05</a:t>
            </a:r>
            <a:endParaRPr lang="en-US" dirty="0"/>
          </a:p>
        </p:txBody>
      </p:sp>
      <p:sp>
        <p:nvSpPr>
          <p:cNvPr id="3" name="Subtitle 2">
            <a:extLst>
              <a:ext uri="{FF2B5EF4-FFF2-40B4-BE49-F238E27FC236}">
                <a16:creationId xmlns:a16="http://schemas.microsoft.com/office/drawing/2014/main" id="{2069C397-2256-004D-B50F-E761645A114B}"/>
              </a:ext>
            </a:extLst>
          </p:cNvPr>
          <p:cNvSpPr>
            <a:spLocks noGrp="1"/>
          </p:cNvSpPr>
          <p:nvPr>
            <p:ph type="subTitle" idx="1"/>
          </p:nvPr>
        </p:nvSpPr>
        <p:spPr/>
        <p:txBody>
          <a:bodyPr/>
          <a:lstStyle/>
          <a:p>
            <a:r>
              <a:rPr lang="en-US" dirty="0"/>
              <a:t>apologetics</a:t>
            </a:r>
          </a:p>
        </p:txBody>
      </p:sp>
    </p:spTree>
    <p:extLst>
      <p:ext uri="{BB962C8B-B14F-4D97-AF65-F5344CB8AC3E}">
        <p14:creationId xmlns:p14="http://schemas.microsoft.com/office/powerpoint/2010/main" val="39852935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a:extLst>
            <a:ext uri="{FF2B5EF4-FFF2-40B4-BE49-F238E27FC236}">
              <a16:creationId xmlns:a16="http://schemas.microsoft.com/office/drawing/2014/main" id="{313CA179-EB23-E08C-858D-65DD29A37BDE}"/>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724795D-E2ED-A0EF-D7C7-A9D8596B0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1F89E2B-29FA-AB5D-A9BC-AE7EDCCBDA4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2" name="Picture 11">
              <a:extLst>
                <a:ext uri="{FF2B5EF4-FFF2-40B4-BE49-F238E27FC236}">
                  <a16:creationId xmlns:a16="http://schemas.microsoft.com/office/drawing/2014/main" id="{7B5A5590-810C-F119-BE3C-F91F2FC6F02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Rectangle 12">
              <a:extLst>
                <a:ext uri="{FF2B5EF4-FFF2-40B4-BE49-F238E27FC236}">
                  <a16:creationId xmlns:a16="http://schemas.microsoft.com/office/drawing/2014/main" id="{3189C2EE-8C6E-0099-4361-A572BCC245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4" name="Picture 13">
              <a:extLst>
                <a:ext uri="{FF2B5EF4-FFF2-40B4-BE49-F238E27FC236}">
                  <a16:creationId xmlns:a16="http://schemas.microsoft.com/office/drawing/2014/main" id="{0092C2FD-F8F2-C64D-5DB2-16DD6231913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5" name="Picture 14">
              <a:extLst>
                <a:ext uri="{FF2B5EF4-FFF2-40B4-BE49-F238E27FC236}">
                  <a16:creationId xmlns:a16="http://schemas.microsoft.com/office/drawing/2014/main" id="{58E8C41C-A406-EF44-A3EC-8430FB5EB4E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17" name="Rectangle 16">
            <a:extLst>
              <a:ext uri="{FF2B5EF4-FFF2-40B4-BE49-F238E27FC236}">
                <a16:creationId xmlns:a16="http://schemas.microsoft.com/office/drawing/2014/main" id="{52F0CF2A-42DD-A4BA-6D18-8DE45C782C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5942687"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3F0CE4BA-1EE7-B118-19EA-461DA80131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20089" y="2400639"/>
            <a:ext cx="337650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FCE29346-E556-50D8-54C5-C86A4F8CEE5C}"/>
              </a:ext>
            </a:extLst>
          </p:cNvPr>
          <p:cNvSpPr>
            <a:spLocks noGrp="1"/>
          </p:cNvSpPr>
          <p:nvPr>
            <p:ph idx="1"/>
          </p:nvPr>
        </p:nvSpPr>
        <p:spPr>
          <a:xfrm>
            <a:off x="6991467" y="1003155"/>
            <a:ext cx="4633209" cy="5386070"/>
          </a:xfrm>
        </p:spPr>
        <p:txBody>
          <a:bodyPr>
            <a:normAutofit/>
          </a:bodyPr>
          <a:lstStyle/>
          <a:p>
            <a:pPr marL="0" indent="0" algn="ctr">
              <a:buNone/>
            </a:pPr>
            <a:r>
              <a:rPr lang="en-US" b="1" dirty="0" err="1">
                <a:solidFill>
                  <a:srgbClr val="262626"/>
                </a:solidFill>
                <a:highlight>
                  <a:srgbClr val="00FFFF"/>
                </a:highlight>
                <a:latin typeface="HEITI TC MEDIUM" pitchFamily="2" charset="-128"/>
                <a:ea typeface="HEITI TC MEDIUM" pitchFamily="2" charset="-128"/>
              </a:rPr>
              <a:t>圣经如何自证</a:t>
            </a:r>
            <a:r>
              <a:rPr lang="zh-CN" altLang="en-US" b="1" dirty="0">
                <a:solidFill>
                  <a:srgbClr val="262626"/>
                </a:solidFill>
                <a:highlight>
                  <a:srgbClr val="00FFFF"/>
                </a:highlight>
                <a:latin typeface="HEITI TC MEDIUM" pitchFamily="2" charset="-128"/>
                <a:ea typeface="HEITI TC MEDIUM" pitchFamily="2" charset="-128"/>
              </a:rPr>
              <a:t>？</a:t>
            </a:r>
            <a:endParaRPr lang="en-SG" b="1" dirty="0">
              <a:solidFill>
                <a:srgbClr val="262626"/>
              </a:solidFill>
              <a:highlight>
                <a:srgbClr val="00FFFF"/>
              </a:highlight>
              <a:latin typeface="HEITI TC MEDIUM" pitchFamily="2" charset="-128"/>
              <a:ea typeface="HEITI TC MEDIUM" pitchFamily="2" charset="-128"/>
            </a:endParaRPr>
          </a:p>
          <a:p>
            <a:r>
              <a:rPr lang="zh-CN" altLang="en-US" b="1" dirty="0">
                <a:solidFill>
                  <a:srgbClr val="262626"/>
                </a:solidFill>
                <a:latin typeface="HEITI TC MEDIUM" pitchFamily="2" charset="-128"/>
                <a:ea typeface="HEITI TC MEDIUM" pitchFamily="2" charset="-128"/>
              </a:rPr>
              <a:t>神的自我宣告</a:t>
            </a:r>
            <a:endParaRPr lang="en-SG" altLang="zh-CN" b="1" dirty="0">
              <a:solidFill>
                <a:srgbClr val="262626"/>
              </a:solidFill>
              <a:latin typeface="HEITI TC MEDIUM" pitchFamily="2" charset="-128"/>
              <a:ea typeface="HEITI TC MEDIUM" pitchFamily="2" charset="-128"/>
            </a:endParaRPr>
          </a:p>
          <a:p>
            <a:r>
              <a:rPr lang="en-US" altLang="zh-CN" b="1" dirty="0">
                <a:solidFill>
                  <a:srgbClr val="262626"/>
                </a:solidFill>
                <a:latin typeface="HEITI TC MEDIUM" pitchFamily="2" charset="-128"/>
                <a:ea typeface="HEITI TC MEDIUM" pitchFamily="2" charset="-128"/>
              </a:rPr>
              <a:t>66</a:t>
            </a:r>
            <a:r>
              <a:rPr lang="zh-CN" altLang="en-US" b="1" dirty="0">
                <a:solidFill>
                  <a:srgbClr val="262626"/>
                </a:solidFill>
                <a:latin typeface="HEITI TC MEDIUM" pitchFamily="2" charset="-128"/>
                <a:ea typeface="HEITI TC MEDIUM" pitchFamily="2" charset="-128"/>
              </a:rPr>
              <a:t>卷，</a:t>
            </a:r>
            <a:r>
              <a:rPr lang="en-US" altLang="zh-CN" b="1" dirty="0">
                <a:solidFill>
                  <a:srgbClr val="262626"/>
                </a:solidFill>
                <a:latin typeface="HEITI TC MEDIUM" pitchFamily="2" charset="-128"/>
                <a:ea typeface="HEITI TC MEDIUM" pitchFamily="2" charset="-128"/>
              </a:rPr>
              <a:t>30</a:t>
            </a:r>
            <a:r>
              <a:rPr lang="zh-CN" altLang="en-US" b="1" dirty="0">
                <a:solidFill>
                  <a:srgbClr val="262626"/>
                </a:solidFill>
                <a:latin typeface="HEITI TC MEDIUM" pitchFamily="2" charset="-128"/>
                <a:ea typeface="HEITI TC MEDIUM" pitchFamily="2" charset="-128"/>
              </a:rPr>
              <a:t>多位作者，却是</a:t>
            </a:r>
            <a:r>
              <a:rPr lang="en-US" b="1" dirty="0" err="1">
                <a:solidFill>
                  <a:srgbClr val="262626"/>
                </a:solidFill>
                <a:latin typeface="HEITI TC MEDIUM" pitchFamily="2" charset="-128"/>
                <a:ea typeface="HEITI TC MEDIUM" pitchFamily="2" charset="-128"/>
              </a:rPr>
              <a:t>整合</a:t>
            </a:r>
            <a:r>
              <a:rPr lang="en-US" b="1" dirty="0" err="1">
                <a:solidFill>
                  <a:srgbClr val="262626"/>
                </a:solidFill>
                <a:highlight>
                  <a:srgbClr val="00FF00"/>
                </a:highlight>
                <a:latin typeface="HEITI TC MEDIUM" pitchFamily="2" charset="-128"/>
                <a:ea typeface="HEITI TC MEDIUM" pitchFamily="2" charset="-128"/>
              </a:rPr>
              <a:t>一致</a:t>
            </a:r>
            <a:r>
              <a:rPr lang="en-US" b="1" dirty="0" err="1">
                <a:solidFill>
                  <a:srgbClr val="262626"/>
                </a:solidFill>
                <a:latin typeface="HEITI TC MEDIUM" pitchFamily="2" charset="-128"/>
                <a:ea typeface="HEITI TC MEDIUM" pitchFamily="2" charset="-128"/>
              </a:rPr>
              <a:t>的世界观</a:t>
            </a:r>
            <a:endParaRPr lang="en-US" b="1" dirty="0">
              <a:solidFill>
                <a:srgbClr val="262626"/>
              </a:solidFill>
              <a:latin typeface="HEITI TC MEDIUM" pitchFamily="2" charset="-128"/>
              <a:ea typeface="HEITI TC MEDIUM" pitchFamily="2" charset="-128"/>
            </a:endParaRPr>
          </a:p>
          <a:p>
            <a:r>
              <a:rPr lang="en-US" b="1" dirty="0" err="1">
                <a:solidFill>
                  <a:srgbClr val="262626"/>
                </a:solidFill>
                <a:latin typeface="HEITI TC MEDIUM" pitchFamily="2" charset="-128"/>
                <a:ea typeface="HEITI TC MEDIUM" pitchFamily="2" charset="-128"/>
              </a:rPr>
              <a:t>历史中预言的应验</a:t>
            </a:r>
            <a:endParaRPr lang="en-US" b="1" dirty="0">
              <a:solidFill>
                <a:srgbClr val="262626"/>
              </a:solidFill>
              <a:latin typeface="HEITI TC MEDIUM" pitchFamily="2" charset="-128"/>
              <a:ea typeface="HEITI TC MEDIUM" pitchFamily="2" charset="-128"/>
            </a:endParaRPr>
          </a:p>
          <a:p>
            <a:r>
              <a:rPr lang="zh-CN" altLang="en-US" b="1" dirty="0">
                <a:solidFill>
                  <a:srgbClr val="262626"/>
                </a:solidFill>
                <a:latin typeface="HEITI TC MEDIUM" pitchFamily="2" charset="-128"/>
                <a:ea typeface="HEITI TC MEDIUM" pitchFamily="2" charset="-128"/>
              </a:rPr>
              <a:t>透过历史的渐进启示</a:t>
            </a:r>
            <a:endParaRPr lang="en-US" b="1" dirty="0">
              <a:solidFill>
                <a:srgbClr val="262626"/>
              </a:solidFill>
              <a:latin typeface="HEITI TC MEDIUM" pitchFamily="2" charset="-128"/>
              <a:ea typeface="HEITI TC MEDIUM" pitchFamily="2" charset="-128"/>
            </a:endParaRPr>
          </a:p>
          <a:p>
            <a:r>
              <a:rPr lang="en-US" b="1" dirty="0" err="1">
                <a:solidFill>
                  <a:srgbClr val="262626"/>
                </a:solidFill>
                <a:latin typeface="HEITI TC MEDIUM" pitchFamily="2" charset="-128"/>
                <a:ea typeface="HEITI TC MEDIUM" pitchFamily="2" charset="-128"/>
              </a:rPr>
              <a:t>旧约预言应验在基督身上</a:t>
            </a:r>
            <a:endParaRPr lang="en-US" b="1" dirty="0">
              <a:solidFill>
                <a:srgbClr val="262626"/>
              </a:solidFill>
              <a:latin typeface="HEITI TC MEDIUM" pitchFamily="2" charset="-128"/>
              <a:ea typeface="HEITI TC MEDIUM" pitchFamily="2" charset="-128"/>
            </a:endParaRPr>
          </a:p>
          <a:p>
            <a:r>
              <a:rPr lang="zh-CN" altLang="en-US" b="1" dirty="0">
                <a:solidFill>
                  <a:srgbClr val="262626"/>
                </a:solidFill>
                <a:latin typeface="HEITI TC MEDIUM" pitchFamily="2" charset="-128"/>
                <a:ea typeface="HEITI TC MEDIUM" pitchFamily="2" charset="-128"/>
              </a:rPr>
              <a:t>超越文化与时代的适用性</a:t>
            </a:r>
            <a:endParaRPr lang="en-SG" altLang="zh-CN" b="1" dirty="0">
              <a:solidFill>
                <a:srgbClr val="262626"/>
              </a:solidFill>
              <a:latin typeface="HEITI TC MEDIUM" pitchFamily="2" charset="-128"/>
              <a:ea typeface="HEITI TC MEDIUM" pitchFamily="2" charset="-128"/>
            </a:endParaRPr>
          </a:p>
          <a:p>
            <a:r>
              <a:rPr lang="zh-CN" altLang="en-US" b="1" dirty="0">
                <a:solidFill>
                  <a:srgbClr val="262626"/>
                </a:solidFill>
                <a:latin typeface="HEITI TC MEDIUM" pitchFamily="2" charset="-128"/>
                <a:ea typeface="HEITI TC MEDIUM" pitchFamily="2" charset="-128"/>
              </a:rPr>
              <a:t>人性与世界的堕落的揭露</a:t>
            </a:r>
            <a:endParaRPr lang="en-SG" altLang="zh-CN" b="1" dirty="0">
              <a:solidFill>
                <a:srgbClr val="262626"/>
              </a:solidFill>
              <a:latin typeface="HEITI TC MEDIUM" pitchFamily="2" charset="-128"/>
              <a:ea typeface="HEITI TC MEDIUM" pitchFamily="2" charset="-128"/>
            </a:endParaRPr>
          </a:p>
          <a:p>
            <a:r>
              <a:rPr lang="zh-CN" altLang="en-US" b="1" dirty="0">
                <a:solidFill>
                  <a:srgbClr val="262626"/>
                </a:solidFill>
                <a:latin typeface="HEITI TC MEDIUM" pitchFamily="2" charset="-128"/>
                <a:ea typeface="HEITI TC MEDIUM" pitchFamily="2" charset="-128"/>
              </a:rPr>
              <a:t>个人与群体生命的改变</a:t>
            </a:r>
            <a:endParaRPr lang="en-US" b="1" dirty="0">
              <a:solidFill>
                <a:srgbClr val="262626"/>
              </a:solidFill>
              <a:latin typeface="HEITI TC MEDIUM" pitchFamily="2" charset="-128"/>
              <a:ea typeface="HEITI TC MEDIUM" pitchFamily="2" charset="-128"/>
            </a:endParaRPr>
          </a:p>
          <a:p>
            <a:endParaRPr lang="en-US" b="1" dirty="0">
              <a:solidFill>
                <a:srgbClr val="262626"/>
              </a:solidFill>
              <a:latin typeface="HEITI TC MEDIUM" pitchFamily="2" charset="-128"/>
              <a:ea typeface="HEITI TC MEDIUM" pitchFamily="2" charset="-128"/>
            </a:endParaRPr>
          </a:p>
          <a:p>
            <a:endParaRPr lang="en-SG" b="1" dirty="0">
              <a:solidFill>
                <a:srgbClr val="262626"/>
              </a:solidFill>
              <a:latin typeface="HEITI TC MEDIUM" pitchFamily="2" charset="-128"/>
              <a:ea typeface="HEITI TC MEDIUM" pitchFamily="2" charset="-128"/>
            </a:endParaRPr>
          </a:p>
        </p:txBody>
      </p:sp>
      <p:pic>
        <p:nvPicPr>
          <p:cNvPr id="2" name="Picture 1">
            <a:extLst>
              <a:ext uri="{FF2B5EF4-FFF2-40B4-BE49-F238E27FC236}">
                <a16:creationId xmlns:a16="http://schemas.microsoft.com/office/drawing/2014/main" id="{5DB396D2-99E0-FFDC-4413-13200FF808C3}"/>
              </a:ext>
            </a:extLst>
          </p:cNvPr>
          <p:cNvPicPr>
            <a:picLocks noChangeAspect="1"/>
          </p:cNvPicPr>
          <p:nvPr/>
        </p:nvPicPr>
        <p:blipFill>
          <a:blip r:embed="rId5"/>
          <a:stretch>
            <a:fillRect/>
          </a:stretch>
        </p:blipFill>
        <p:spPr>
          <a:xfrm>
            <a:off x="2151183" y="2043807"/>
            <a:ext cx="3810000" cy="2768600"/>
          </a:xfrm>
          <a:prstGeom prst="rect">
            <a:avLst/>
          </a:prstGeom>
        </p:spPr>
      </p:pic>
    </p:spTree>
    <p:extLst>
      <p:ext uri="{BB962C8B-B14F-4D97-AF65-F5344CB8AC3E}">
        <p14:creationId xmlns:p14="http://schemas.microsoft.com/office/powerpoint/2010/main" val="20275055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324136-D08A-C10E-4934-F4331F384F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7FA76F-69E6-FAD3-BA36-4C7CE9253A30}"/>
              </a:ext>
            </a:extLst>
          </p:cNvPr>
          <p:cNvSpPr>
            <a:spLocks noGrp="1"/>
          </p:cNvSpPr>
          <p:nvPr>
            <p:ph type="title"/>
          </p:nvPr>
        </p:nvSpPr>
        <p:spPr/>
        <p:txBody>
          <a:bodyPr/>
          <a:lstStyle/>
          <a:p>
            <a:r>
              <a:rPr lang="zh-CN" altLang="en-US" b="1" dirty="0"/>
              <a:t>循环式论证 </a:t>
            </a:r>
            <a:r>
              <a:rPr lang="en-GB" b="1" dirty="0"/>
              <a:t>circularity </a:t>
            </a:r>
            <a:endParaRPr lang="en-US" dirty="0"/>
          </a:p>
        </p:txBody>
      </p:sp>
      <p:sp>
        <p:nvSpPr>
          <p:cNvPr id="4" name="TextBox 3">
            <a:extLst>
              <a:ext uri="{FF2B5EF4-FFF2-40B4-BE49-F238E27FC236}">
                <a16:creationId xmlns:a16="http://schemas.microsoft.com/office/drawing/2014/main" id="{F7D79CDA-B565-32E8-A2E1-F4AE77025006}"/>
              </a:ext>
            </a:extLst>
          </p:cNvPr>
          <p:cNvSpPr txBox="1"/>
          <p:nvPr/>
        </p:nvSpPr>
        <p:spPr>
          <a:xfrm>
            <a:off x="5297986" y="2728411"/>
            <a:ext cx="1569660" cy="369332"/>
          </a:xfrm>
          <a:prstGeom prst="rect">
            <a:avLst/>
          </a:prstGeom>
          <a:noFill/>
        </p:spPr>
        <p:txBody>
          <a:bodyPr wrap="none" rtlCol="0">
            <a:spAutoFit/>
          </a:bodyPr>
          <a:lstStyle/>
          <a:p>
            <a:r>
              <a:rPr lang="ja-JP" altLang="en-US">
                <a:highlight>
                  <a:srgbClr val="FFFF00"/>
                </a:highlight>
                <a:latin typeface="Heiti TC Medium" pitchFamily="2" charset="-128"/>
                <a:ea typeface="Heiti TC Medium" pitchFamily="2" charset="-128"/>
              </a:rPr>
              <a:t>启示是绝对的</a:t>
            </a:r>
            <a:endParaRPr lang="en-US" dirty="0">
              <a:highlight>
                <a:srgbClr val="FFFF00"/>
              </a:highlight>
              <a:latin typeface="Heiti TC Medium" pitchFamily="2" charset="-128"/>
              <a:ea typeface="Heiti TC Medium" pitchFamily="2" charset="-128"/>
            </a:endParaRPr>
          </a:p>
        </p:txBody>
      </p:sp>
      <p:sp>
        <p:nvSpPr>
          <p:cNvPr id="6" name="TextBox 5">
            <a:extLst>
              <a:ext uri="{FF2B5EF4-FFF2-40B4-BE49-F238E27FC236}">
                <a16:creationId xmlns:a16="http://schemas.microsoft.com/office/drawing/2014/main" id="{650BD805-7B7C-D95E-5F24-1AA41F56EEDF}"/>
              </a:ext>
            </a:extLst>
          </p:cNvPr>
          <p:cNvSpPr txBox="1"/>
          <p:nvPr/>
        </p:nvSpPr>
        <p:spPr>
          <a:xfrm>
            <a:off x="4387840" y="4310036"/>
            <a:ext cx="3416320" cy="2308324"/>
          </a:xfrm>
          <a:prstGeom prst="rect">
            <a:avLst/>
          </a:prstGeom>
          <a:noFill/>
        </p:spPr>
        <p:txBody>
          <a:bodyPr wrap="none" rtlCol="0">
            <a:spAutoFit/>
          </a:bodyPr>
          <a:lstStyle/>
          <a:p>
            <a:pPr algn="ctr"/>
            <a:r>
              <a:rPr lang="ja-JP" altLang="en-US">
                <a:latin typeface="Heiti TC Medium" pitchFamily="2" charset="-128"/>
                <a:ea typeface="Heiti TC Medium" pitchFamily="2" charset="-128"/>
              </a:rPr>
              <a:t>启示</a:t>
            </a:r>
            <a:r>
              <a:rPr lang="zh-CN" altLang="en-US" dirty="0">
                <a:latin typeface="Heiti TC Medium" pitchFamily="2" charset="-128"/>
                <a:ea typeface="Heiti TC Medium" pitchFamily="2" charset="-128"/>
              </a:rPr>
              <a:t>（</a:t>
            </a:r>
            <a:r>
              <a:rPr lang="ja-JP" altLang="en-US">
                <a:latin typeface="Heiti TC Medium" pitchFamily="2" charset="-128"/>
                <a:ea typeface="Heiti TC Medium" pitchFamily="2" charset="-128"/>
              </a:rPr>
              <a:t>圣经</a:t>
            </a:r>
            <a:r>
              <a:rPr lang="zh-CN" altLang="en-US" dirty="0">
                <a:latin typeface="Heiti TC Medium" pitchFamily="2" charset="-128"/>
                <a:ea typeface="Heiti TC Medium" pitchFamily="2" charset="-128"/>
              </a:rPr>
              <a:t>）</a:t>
            </a:r>
            <a:r>
              <a:rPr lang="ja-JP" altLang="en-US">
                <a:latin typeface="Heiti TC Medium" pitchFamily="2" charset="-128"/>
                <a:ea typeface="Heiti TC Medium" pitchFamily="2" charset="-128"/>
              </a:rPr>
              <a:t>是神的话</a:t>
            </a:r>
            <a:endParaRPr lang="en-SG" altLang="ja-JP" dirty="0">
              <a:latin typeface="Heiti TC Medium" pitchFamily="2" charset="-128"/>
              <a:ea typeface="Heiti TC Medium" pitchFamily="2" charset="-128"/>
            </a:endParaRPr>
          </a:p>
          <a:p>
            <a:pPr algn="ctr"/>
            <a:endParaRPr lang="en-SG" dirty="0">
              <a:latin typeface="Heiti TC Medium" pitchFamily="2" charset="-128"/>
              <a:ea typeface="Heiti TC Medium" pitchFamily="2" charset="-128"/>
            </a:endParaRPr>
          </a:p>
          <a:p>
            <a:pPr algn="ctr"/>
            <a:r>
              <a:rPr lang="ja-JP" altLang="en-US">
                <a:latin typeface="Heiti TC Medium" pitchFamily="2" charset="-128"/>
                <a:ea typeface="Heiti TC Medium" pitchFamily="2" charset="-128"/>
              </a:rPr>
              <a:t>是上帝绝对的话</a:t>
            </a:r>
            <a:endParaRPr lang="en-US" altLang="ja-JP" dirty="0">
              <a:latin typeface="Heiti TC Medium" pitchFamily="2" charset="-128"/>
              <a:ea typeface="Heiti TC Medium" pitchFamily="2" charset="-128"/>
            </a:endParaRPr>
          </a:p>
          <a:p>
            <a:pPr algn="ctr"/>
            <a:endParaRPr lang="en-SG" dirty="0">
              <a:latin typeface="Heiti TC Medium" pitchFamily="2" charset="-128"/>
              <a:ea typeface="Heiti TC Medium" pitchFamily="2" charset="-128"/>
            </a:endParaRPr>
          </a:p>
          <a:p>
            <a:pPr algn="ctr"/>
            <a:r>
              <a:rPr lang="zh-CN" altLang="en-US" dirty="0">
                <a:latin typeface="Heiti TC Medium" pitchFamily="2" charset="-128"/>
                <a:ea typeface="Heiti TC Medium" pitchFamily="2" charset="-128"/>
              </a:rPr>
              <a:t>启示（圣经）</a:t>
            </a:r>
            <a:r>
              <a:rPr lang="ja-JP" altLang="en-US">
                <a:latin typeface="Heiti TC Medium" pitchFamily="2" charset="-128"/>
                <a:ea typeface="Heiti TC Medium" pitchFamily="2" charset="-128"/>
              </a:rPr>
              <a:t>是审核一切的标准</a:t>
            </a:r>
            <a:endParaRPr lang="en-US" altLang="ja-JP" dirty="0">
              <a:latin typeface="Heiti TC Medium" pitchFamily="2" charset="-128"/>
              <a:ea typeface="Heiti TC Medium" pitchFamily="2" charset="-128"/>
            </a:endParaRPr>
          </a:p>
          <a:p>
            <a:pPr algn="ctr"/>
            <a:endParaRPr lang="en-US" dirty="0">
              <a:latin typeface="Heiti TC Medium" pitchFamily="2" charset="-128"/>
              <a:ea typeface="Heiti TC Medium" pitchFamily="2" charset="-128"/>
            </a:endParaRPr>
          </a:p>
          <a:p>
            <a:pPr algn="ctr"/>
            <a:r>
              <a:rPr lang="zh-CN" altLang="en-US" dirty="0">
                <a:latin typeface="Heiti TC Medium" pitchFamily="2" charset="-128"/>
                <a:ea typeface="Heiti TC Medium" pitchFamily="2" charset="-128"/>
              </a:rPr>
              <a:t>所以启示（圣经）是绝对的</a:t>
            </a:r>
            <a:endParaRPr lang="en-SG" altLang="ja-JP" dirty="0">
              <a:latin typeface="Heiti TC Medium" pitchFamily="2" charset="-128"/>
              <a:ea typeface="Heiti TC Medium" pitchFamily="2" charset="-128"/>
            </a:endParaRPr>
          </a:p>
          <a:p>
            <a:pPr algn="ctr"/>
            <a:endParaRPr lang="en-US" dirty="0">
              <a:latin typeface="Heiti TC Medium" pitchFamily="2" charset="-128"/>
              <a:ea typeface="Heiti TC Medium" pitchFamily="2" charset="-128"/>
            </a:endParaRPr>
          </a:p>
        </p:txBody>
      </p:sp>
      <p:sp>
        <p:nvSpPr>
          <p:cNvPr id="14" name="Curved Down Arrow 13">
            <a:extLst>
              <a:ext uri="{FF2B5EF4-FFF2-40B4-BE49-F238E27FC236}">
                <a16:creationId xmlns:a16="http://schemas.microsoft.com/office/drawing/2014/main" id="{D877200F-3A39-6DD0-53EA-0803632869F6}"/>
              </a:ext>
            </a:extLst>
          </p:cNvPr>
          <p:cNvSpPr/>
          <p:nvPr/>
        </p:nvSpPr>
        <p:spPr>
          <a:xfrm rot="5400000" flipV="1">
            <a:off x="3862373" y="3341148"/>
            <a:ext cx="1666224" cy="581249"/>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13" name="Curved Up Arrow 12">
            <a:extLst>
              <a:ext uri="{FF2B5EF4-FFF2-40B4-BE49-F238E27FC236}">
                <a16:creationId xmlns:a16="http://schemas.microsoft.com/office/drawing/2014/main" id="{A033524B-579A-5F8A-C71D-891884D82A93}"/>
              </a:ext>
            </a:extLst>
          </p:cNvPr>
          <p:cNvSpPr/>
          <p:nvPr/>
        </p:nvSpPr>
        <p:spPr>
          <a:xfrm rot="16200000">
            <a:off x="6782949" y="3194248"/>
            <a:ext cx="1800493" cy="740779"/>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9355794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64BBF-08C6-E44E-A1B7-48354527549B}"/>
              </a:ext>
            </a:extLst>
          </p:cNvPr>
          <p:cNvSpPr>
            <a:spLocks noGrp="1"/>
          </p:cNvSpPr>
          <p:nvPr>
            <p:ph type="title"/>
          </p:nvPr>
        </p:nvSpPr>
        <p:spPr/>
        <p:txBody>
          <a:bodyPr>
            <a:normAutofit/>
          </a:bodyPr>
          <a:lstStyle/>
          <a:p>
            <a:r>
              <a:rPr lang="en-US" dirty="0" err="1">
                <a:latin typeface="Heiti TC Medium" pitchFamily="2" charset="-128"/>
                <a:ea typeface="Heiti TC Medium" pitchFamily="2" charset="-128"/>
              </a:rPr>
              <a:t>所相信的依据是什么</a:t>
            </a:r>
            <a:r>
              <a:rPr lang="zh-CN" altLang="en-US" dirty="0">
                <a:latin typeface="Heiti TC Medium" pitchFamily="2" charset="-128"/>
                <a:ea typeface="Heiti TC Medium" pitchFamily="2" charset="-128"/>
              </a:rPr>
              <a:t>？</a:t>
            </a:r>
            <a:r>
              <a:rPr lang="en-US" dirty="0" err="1">
                <a:latin typeface="Heiti TC Medium" pitchFamily="2" charset="-128"/>
                <a:ea typeface="Heiti TC Medium" pitchFamily="2" charset="-128"/>
              </a:rPr>
              <a:t>依据</a:t>
            </a:r>
            <a:r>
              <a:rPr lang="zh-CN" altLang="en-US" dirty="0">
                <a:latin typeface="Heiti TC Medium" pitchFamily="2" charset="-128"/>
                <a:ea typeface="Heiti TC Medium" pitchFamily="2" charset="-128"/>
              </a:rPr>
              <a:t>从哪里来？ </a:t>
            </a:r>
            <a:br>
              <a:rPr lang="en-SG" altLang="zh-CN" dirty="0">
                <a:latin typeface="Heiti TC Medium" pitchFamily="2" charset="-128"/>
                <a:ea typeface="Heiti TC Medium" pitchFamily="2" charset="-128"/>
              </a:rPr>
            </a:br>
            <a:r>
              <a:rPr lang="en-US" altLang="zh-CN" sz="1800" dirty="0">
                <a:latin typeface="Heiti TC Medium" pitchFamily="2" charset="-128"/>
                <a:ea typeface="Heiti TC Medium" pitchFamily="2" charset="-128"/>
              </a:rPr>
              <a:t>What is the basis of your justification?</a:t>
            </a:r>
            <a:endParaRPr lang="en-US" sz="1800" dirty="0">
              <a:latin typeface="Heiti TC Medium" pitchFamily="2" charset="-128"/>
              <a:ea typeface="Heiti TC Medium" pitchFamily="2" charset="-128"/>
            </a:endParaRPr>
          </a:p>
        </p:txBody>
      </p:sp>
      <p:sp>
        <p:nvSpPr>
          <p:cNvPr id="3" name="Content Placeholder 2">
            <a:extLst>
              <a:ext uri="{FF2B5EF4-FFF2-40B4-BE49-F238E27FC236}">
                <a16:creationId xmlns:a16="http://schemas.microsoft.com/office/drawing/2014/main" id="{4C476A91-A3A1-F845-8EC0-73328A4B8102}"/>
              </a:ext>
            </a:extLst>
          </p:cNvPr>
          <p:cNvSpPr>
            <a:spLocks noGrp="1"/>
          </p:cNvSpPr>
          <p:nvPr>
            <p:ph idx="1"/>
          </p:nvPr>
        </p:nvSpPr>
        <p:spPr/>
        <p:txBody>
          <a:bodyPr>
            <a:normAutofit/>
          </a:bodyPr>
          <a:lstStyle/>
          <a:p>
            <a:r>
              <a:rPr lang="en-US" sz="3200" dirty="0" err="1">
                <a:latin typeface="Heiti TC Medium" pitchFamily="2" charset="-128"/>
                <a:ea typeface="Heiti TC Medium" pitchFamily="2" charset="-128"/>
              </a:rPr>
              <a:t>你凭什么这样相信与认为</a:t>
            </a:r>
            <a:r>
              <a:rPr lang="zh-CN" altLang="en-US" sz="3200" dirty="0">
                <a:latin typeface="Heiti TC Medium" pitchFamily="2" charset="-128"/>
                <a:ea typeface="Heiti TC Medium" pitchFamily="2" charset="-128"/>
              </a:rPr>
              <a:t>？</a:t>
            </a:r>
            <a:endParaRPr lang="en-SG" altLang="zh-CN" sz="3200" dirty="0">
              <a:latin typeface="Heiti TC Medium" pitchFamily="2" charset="-128"/>
              <a:ea typeface="Heiti TC Medium" pitchFamily="2" charset="-128"/>
            </a:endParaRPr>
          </a:p>
          <a:p>
            <a:r>
              <a:rPr lang="en-US" sz="3200" dirty="0" err="1">
                <a:latin typeface="Heiti TC Medium" pitchFamily="2" charset="-128"/>
                <a:ea typeface="Heiti TC Medium" pitchFamily="2" charset="-128"/>
              </a:rPr>
              <a:t>你最终审核的标准</a:t>
            </a:r>
            <a:r>
              <a:rPr lang="en-US" sz="3200" dirty="0" err="1">
                <a:highlight>
                  <a:srgbClr val="FFFF00"/>
                </a:highlight>
                <a:latin typeface="Heiti TC Medium" pitchFamily="2" charset="-128"/>
                <a:ea typeface="Heiti TC Medium" pitchFamily="2" charset="-128"/>
              </a:rPr>
              <a:t>从哪里来</a:t>
            </a:r>
            <a:r>
              <a:rPr lang="zh-CN" altLang="en-US" sz="3200" dirty="0">
                <a:latin typeface="Heiti TC Medium" pitchFamily="2" charset="-128"/>
                <a:ea typeface="Heiti TC Medium" pitchFamily="2" charset="-128"/>
              </a:rPr>
              <a:t>？</a:t>
            </a:r>
            <a:endParaRPr lang="en-SG" altLang="zh-CN" sz="3200" dirty="0">
              <a:latin typeface="Heiti TC Medium" pitchFamily="2" charset="-128"/>
              <a:ea typeface="Heiti TC Medium" pitchFamily="2" charset="-128"/>
            </a:endParaRPr>
          </a:p>
          <a:p>
            <a:r>
              <a:rPr lang="zh-CN" altLang="en-US" sz="3200" dirty="0">
                <a:latin typeface="Heiti TC Medium" pitchFamily="2" charset="-128"/>
                <a:ea typeface="Heiti TC Medium" pitchFamily="2" charset="-128"/>
              </a:rPr>
              <a:t>你使用什么标准来衡量对与错，是与非？</a:t>
            </a:r>
            <a:endParaRPr lang="en-SG" altLang="zh-CN" sz="3200" dirty="0">
              <a:latin typeface="Heiti TC Medium" pitchFamily="2" charset="-128"/>
              <a:ea typeface="Heiti TC Medium" pitchFamily="2" charset="-128"/>
            </a:endParaRPr>
          </a:p>
          <a:p>
            <a:r>
              <a:rPr lang="zh-CN" altLang="en-US" sz="3200" dirty="0">
                <a:latin typeface="Heiti TC Medium" pitchFamily="2" charset="-128"/>
                <a:ea typeface="Heiti TC Medium" pitchFamily="2" charset="-128"/>
              </a:rPr>
              <a:t>你如何证明？</a:t>
            </a:r>
            <a:endParaRPr lang="en-US" sz="3200" dirty="0">
              <a:latin typeface="Heiti TC Medium" pitchFamily="2" charset="-128"/>
              <a:ea typeface="Heiti TC Medium" pitchFamily="2" charset="-128"/>
            </a:endParaRPr>
          </a:p>
        </p:txBody>
      </p:sp>
    </p:spTree>
    <p:extLst>
      <p:ext uri="{BB962C8B-B14F-4D97-AF65-F5344CB8AC3E}">
        <p14:creationId xmlns:p14="http://schemas.microsoft.com/office/powerpoint/2010/main" val="42417797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11B04-FAD1-544A-8A6C-1C80415FAEDC}"/>
              </a:ext>
            </a:extLst>
          </p:cNvPr>
          <p:cNvSpPr>
            <a:spLocks noGrp="1"/>
          </p:cNvSpPr>
          <p:nvPr>
            <p:ph type="title"/>
          </p:nvPr>
        </p:nvSpPr>
        <p:spPr/>
        <p:txBody>
          <a:bodyPr/>
          <a:lstStyle/>
          <a:p>
            <a:r>
              <a:rPr lang="zh-CN" altLang="en-US" b="1" dirty="0"/>
              <a:t>循环式论证 </a:t>
            </a:r>
            <a:r>
              <a:rPr lang="en-GB" b="1" dirty="0"/>
              <a:t>circularity </a:t>
            </a:r>
            <a:endParaRPr lang="en-US" dirty="0"/>
          </a:p>
        </p:txBody>
      </p:sp>
      <p:sp>
        <p:nvSpPr>
          <p:cNvPr id="3" name="Rectangle 2">
            <a:extLst>
              <a:ext uri="{FF2B5EF4-FFF2-40B4-BE49-F238E27FC236}">
                <a16:creationId xmlns:a16="http://schemas.microsoft.com/office/drawing/2014/main" id="{6720E271-19A5-574E-AF02-76D62F48BDF8}"/>
              </a:ext>
            </a:extLst>
          </p:cNvPr>
          <p:cNvSpPr/>
          <p:nvPr/>
        </p:nvSpPr>
        <p:spPr>
          <a:xfrm>
            <a:off x="760491" y="2428870"/>
            <a:ext cx="7334083" cy="3350789"/>
          </a:xfrm>
          <a:prstGeom prst="rect">
            <a:avLst/>
          </a:prstGeom>
        </p:spPr>
        <p:txBody>
          <a:bodyPr wrap="square">
            <a:spAutoFit/>
          </a:bodyPr>
          <a:lstStyle/>
          <a:p>
            <a:pPr>
              <a:lnSpc>
                <a:spcPct val="150000"/>
              </a:lnSpc>
              <a:spcBef>
                <a:spcPts val="600"/>
              </a:spcBef>
            </a:pPr>
            <a:r>
              <a:rPr lang="en-US" sz="2400" b="1" dirty="0" err="1"/>
              <a:t>每一种哲学都必须</a:t>
            </a:r>
            <a:r>
              <a:rPr lang="en-US" sz="2400" b="1" dirty="0" err="1">
                <a:solidFill>
                  <a:srgbClr val="FF0000"/>
                </a:solidFill>
                <a:latin typeface="SimHei" panose="02010609060101010101" pitchFamily="49" charset="-122"/>
                <a:ea typeface="SimHei" panose="02010609060101010101" pitchFamily="49" charset="-122"/>
                <a:cs typeface="ADLaM Display" panose="02010000000000000000" pitchFamily="2" charset="77"/>
              </a:rPr>
              <a:t>用它自己的标准来证明它的结论</a:t>
            </a:r>
            <a:r>
              <a:rPr lang="en-US" sz="2400" b="1" dirty="0" err="1"/>
              <a:t>。否则</a:t>
            </a:r>
            <a:r>
              <a:rPr lang="en-US" sz="2400" b="1" dirty="0" err="1">
                <a:highlight>
                  <a:srgbClr val="00FFFF"/>
                </a:highlight>
              </a:rPr>
              <a:t>它就是不一致的</a:t>
            </a:r>
            <a:r>
              <a:rPr lang="en-US" sz="2400" dirty="0"/>
              <a:t>。</a:t>
            </a:r>
          </a:p>
          <a:p>
            <a:pPr>
              <a:lnSpc>
                <a:spcPct val="150000"/>
              </a:lnSpc>
              <a:spcBef>
                <a:spcPts val="600"/>
              </a:spcBef>
            </a:pPr>
            <a:r>
              <a:rPr lang="en-US" sz="2400" dirty="0" err="1"/>
              <a:t>相信人类理性是终极权威的人</a:t>
            </a:r>
            <a:r>
              <a:rPr lang="en-US" sz="2400" dirty="0"/>
              <a:t>(</a:t>
            </a:r>
            <a:r>
              <a:rPr lang="en-US" sz="2400" dirty="0" err="1"/>
              <a:t>理性主义者</a:t>
            </a:r>
            <a:r>
              <a:rPr lang="en-US" sz="2400" dirty="0"/>
              <a:t>)</a:t>
            </a:r>
            <a:r>
              <a:rPr lang="zh-CN" altLang="en-US" sz="2400" dirty="0"/>
              <a:t>，</a:t>
            </a:r>
            <a:r>
              <a:rPr lang="zh-CN" altLang="en-US" sz="2400" b="1" dirty="0">
                <a:highlight>
                  <a:srgbClr val="00FF00"/>
                </a:highlight>
                <a:latin typeface="SimHei" panose="02010609060101010101" pitchFamily="49" charset="-122"/>
                <a:ea typeface="SimHei" panose="02010609060101010101" pitchFamily="49" charset="-122"/>
              </a:rPr>
              <a:t>就</a:t>
            </a:r>
            <a:r>
              <a:rPr lang="en-US" sz="2400" b="1" dirty="0" err="1">
                <a:highlight>
                  <a:srgbClr val="00FF00"/>
                </a:highlight>
                <a:latin typeface="SimHei" panose="02010609060101010101" pitchFamily="49" charset="-122"/>
                <a:ea typeface="SimHei" panose="02010609060101010101" pitchFamily="49" charset="-122"/>
              </a:rPr>
              <a:t>必须</a:t>
            </a:r>
            <a:r>
              <a:rPr lang="en-US" sz="2400" dirty="0" err="1"/>
              <a:t>在他们的理性主义论证中</a:t>
            </a:r>
            <a:r>
              <a:rPr lang="en-US" sz="2400" b="1" dirty="0" err="1">
                <a:highlight>
                  <a:srgbClr val="00FF00"/>
                </a:highlight>
                <a:latin typeface="SimHei" panose="02010609060101010101" pitchFamily="49" charset="-122"/>
                <a:ea typeface="SimHei" panose="02010609060101010101" pitchFamily="49" charset="-122"/>
              </a:rPr>
              <a:t>预先假定</a:t>
            </a:r>
            <a:r>
              <a:rPr lang="en-US" sz="2400" dirty="0" err="1">
                <a:highlight>
                  <a:srgbClr val="00FFFF"/>
                </a:highlight>
              </a:rPr>
              <a:t>理性的终极权威</a:t>
            </a:r>
            <a:r>
              <a:rPr lang="en-US" sz="2400" dirty="0"/>
              <a:t>。</a:t>
            </a:r>
            <a:endParaRPr lang="en-US" sz="1400" dirty="0"/>
          </a:p>
          <a:p>
            <a:pPr>
              <a:lnSpc>
                <a:spcPct val="150000"/>
              </a:lnSpc>
              <a:spcBef>
                <a:spcPts val="600"/>
              </a:spcBef>
            </a:pPr>
            <a:r>
              <a:rPr lang="en-US" sz="1200" dirty="0"/>
              <a:t>Every philosophy must use its own standards in proving its conclusions; otherwise, it is simply inconsistent. Those who believe that human reason is the ultimate authority (rationalists) must presuppose the authority of reason in their arguments for </a:t>
            </a:r>
            <a:r>
              <a:rPr lang="en-US" sz="1200" dirty="0" err="1"/>
              <a:t>rationalism</a:t>
            </a:r>
            <a:r>
              <a:rPr lang="en-US" sz="1600" dirty="0" err="1"/>
              <a:t>.</a:t>
            </a:r>
            <a:r>
              <a:rPr lang="en-US" sz="900" dirty="0" err="1"/>
              <a:t>Frame</a:t>
            </a:r>
            <a:r>
              <a:rPr lang="en-US" sz="900" dirty="0"/>
              <a:t>, J. M. (2015). Apologetics: A Justification of Christian Belief (J. E. Torres, Ed.; Second edition, p. 11). P&amp;R Publishing.</a:t>
            </a:r>
          </a:p>
        </p:txBody>
      </p:sp>
      <p:sp>
        <p:nvSpPr>
          <p:cNvPr id="11" name="TextBox 10">
            <a:extLst>
              <a:ext uri="{FF2B5EF4-FFF2-40B4-BE49-F238E27FC236}">
                <a16:creationId xmlns:a16="http://schemas.microsoft.com/office/drawing/2014/main" id="{1AD68965-8476-F2B2-C36D-FFDEEFDF77D0}"/>
              </a:ext>
            </a:extLst>
          </p:cNvPr>
          <p:cNvSpPr txBox="1"/>
          <p:nvPr/>
        </p:nvSpPr>
        <p:spPr>
          <a:xfrm>
            <a:off x="8844437" y="2683568"/>
            <a:ext cx="1569660" cy="369332"/>
          </a:xfrm>
          <a:prstGeom prst="rect">
            <a:avLst/>
          </a:prstGeom>
          <a:noFill/>
        </p:spPr>
        <p:txBody>
          <a:bodyPr wrap="none" rtlCol="0">
            <a:spAutoFit/>
          </a:bodyPr>
          <a:lstStyle/>
          <a:p>
            <a:pPr algn="ctr"/>
            <a:r>
              <a:rPr lang="ja-JP" altLang="en-US">
                <a:highlight>
                  <a:srgbClr val="FFFF00"/>
                </a:highlight>
                <a:latin typeface="Heiti TC Medium" pitchFamily="2" charset="-128"/>
                <a:ea typeface="Heiti TC Medium" pitchFamily="2" charset="-128"/>
              </a:rPr>
              <a:t>理性</a:t>
            </a:r>
            <a:r>
              <a:rPr lang="ja-JP" altLang="en-SG">
                <a:highlight>
                  <a:srgbClr val="FFFF00"/>
                </a:highlight>
                <a:latin typeface="Heiti TC Medium" pitchFamily="2" charset="-128"/>
                <a:ea typeface="Heiti TC Medium" pitchFamily="2" charset="-128"/>
              </a:rPr>
              <a:t>是</a:t>
            </a:r>
            <a:r>
              <a:rPr lang="ja-JP" altLang="en-US">
                <a:highlight>
                  <a:srgbClr val="FFFF00"/>
                </a:highlight>
                <a:latin typeface="Heiti TC Medium" pitchFamily="2" charset="-128"/>
                <a:ea typeface="Heiti TC Medium" pitchFamily="2" charset="-128"/>
              </a:rPr>
              <a:t>绝对的</a:t>
            </a:r>
            <a:endParaRPr lang="en-SG" altLang="ja-JP" dirty="0">
              <a:highlight>
                <a:srgbClr val="FFFF00"/>
              </a:highlight>
              <a:latin typeface="Heiti TC Medium" pitchFamily="2" charset="-128"/>
              <a:ea typeface="Heiti TC Medium" pitchFamily="2" charset="-128"/>
            </a:endParaRPr>
          </a:p>
        </p:txBody>
      </p:sp>
      <p:sp>
        <p:nvSpPr>
          <p:cNvPr id="13" name="Curved Down Arrow 12">
            <a:extLst>
              <a:ext uri="{FF2B5EF4-FFF2-40B4-BE49-F238E27FC236}">
                <a16:creationId xmlns:a16="http://schemas.microsoft.com/office/drawing/2014/main" id="{B4BEF4AA-B476-B8C5-7FC4-2C888EA0E16D}"/>
              </a:ext>
            </a:extLst>
          </p:cNvPr>
          <p:cNvSpPr/>
          <p:nvPr/>
        </p:nvSpPr>
        <p:spPr>
          <a:xfrm rot="5400000" flipV="1">
            <a:off x="7630787" y="3410722"/>
            <a:ext cx="1666224" cy="581249"/>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15" name="Curved Up Arrow 14">
            <a:extLst>
              <a:ext uri="{FF2B5EF4-FFF2-40B4-BE49-F238E27FC236}">
                <a16:creationId xmlns:a16="http://schemas.microsoft.com/office/drawing/2014/main" id="{E9A55FF3-75D7-3645-0D41-AEC135F01425}"/>
              </a:ext>
            </a:extLst>
          </p:cNvPr>
          <p:cNvSpPr/>
          <p:nvPr/>
        </p:nvSpPr>
        <p:spPr>
          <a:xfrm rot="16200000">
            <a:off x="9974153" y="3288762"/>
            <a:ext cx="1800493" cy="740779"/>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 name="TextBox 3">
            <a:extLst>
              <a:ext uri="{FF2B5EF4-FFF2-40B4-BE49-F238E27FC236}">
                <a16:creationId xmlns:a16="http://schemas.microsoft.com/office/drawing/2014/main" id="{3B7FEE3E-D736-9827-DD12-31E11EF88F57}"/>
              </a:ext>
            </a:extLst>
          </p:cNvPr>
          <p:cNvSpPr txBox="1"/>
          <p:nvPr/>
        </p:nvSpPr>
        <p:spPr>
          <a:xfrm>
            <a:off x="7941956" y="4559398"/>
            <a:ext cx="3489553" cy="1689245"/>
          </a:xfrm>
          <a:prstGeom prst="rect">
            <a:avLst/>
          </a:prstGeom>
          <a:noFill/>
        </p:spPr>
        <p:txBody>
          <a:bodyPr wrap="square" rtlCol="0">
            <a:spAutoFit/>
          </a:bodyPr>
          <a:lstStyle/>
          <a:p>
            <a:pPr algn="ctr">
              <a:lnSpc>
                <a:spcPct val="150000"/>
              </a:lnSpc>
            </a:pPr>
            <a:r>
              <a:rPr lang="en-SG" dirty="0" err="1">
                <a:latin typeface="Heiti TC Medium" pitchFamily="2" charset="-128"/>
                <a:ea typeface="Heiti TC Medium" pitchFamily="2" charset="-128"/>
              </a:rPr>
              <a:t>理性能明白一切真理</a:t>
            </a:r>
            <a:endParaRPr lang="en-SG" dirty="0">
              <a:latin typeface="Heiti TC Medium" pitchFamily="2" charset="-128"/>
              <a:ea typeface="Heiti TC Medium" pitchFamily="2" charset="-128"/>
            </a:endParaRPr>
          </a:p>
          <a:p>
            <a:pPr algn="ctr">
              <a:lnSpc>
                <a:spcPct val="150000"/>
              </a:lnSpc>
            </a:pPr>
            <a:r>
              <a:rPr lang="en-SG" dirty="0" err="1">
                <a:latin typeface="Heiti TC Medium" pitchFamily="2" charset="-128"/>
                <a:ea typeface="Heiti TC Medium" pitchFamily="2" charset="-128"/>
              </a:rPr>
              <a:t>理性</a:t>
            </a:r>
            <a:r>
              <a:rPr lang="ja-JP" altLang="en-US">
                <a:latin typeface="Heiti TC Medium" pitchFamily="2" charset="-128"/>
                <a:ea typeface="Heiti TC Medium" pitchFamily="2" charset="-128"/>
              </a:rPr>
              <a:t>是审核一切的标准</a:t>
            </a:r>
            <a:endParaRPr lang="en-US" altLang="ja-JP" dirty="0">
              <a:latin typeface="Heiti TC Medium" pitchFamily="2" charset="-128"/>
              <a:ea typeface="Heiti TC Medium" pitchFamily="2" charset="-128"/>
            </a:endParaRPr>
          </a:p>
          <a:p>
            <a:pPr algn="ctr">
              <a:lnSpc>
                <a:spcPct val="150000"/>
              </a:lnSpc>
            </a:pPr>
            <a:r>
              <a:rPr lang="zh-CN" altLang="en-US" dirty="0">
                <a:latin typeface="Heiti TC Medium" pitchFamily="2" charset="-128"/>
                <a:ea typeface="Heiti TC Medium" pitchFamily="2" charset="-128"/>
              </a:rPr>
              <a:t>所以</a:t>
            </a:r>
            <a:r>
              <a:rPr lang="ja-JP" altLang="en-US">
                <a:highlight>
                  <a:srgbClr val="FFFF00"/>
                </a:highlight>
                <a:latin typeface="Heiti TC Medium" pitchFamily="2" charset="-128"/>
                <a:ea typeface="Heiti TC Medium" pitchFamily="2" charset="-128"/>
              </a:rPr>
              <a:t>理性</a:t>
            </a:r>
            <a:r>
              <a:rPr lang="ja-JP" altLang="en-SG">
                <a:highlight>
                  <a:srgbClr val="FFFF00"/>
                </a:highlight>
                <a:latin typeface="Heiti TC Medium" pitchFamily="2" charset="-128"/>
                <a:ea typeface="Heiti TC Medium" pitchFamily="2" charset="-128"/>
              </a:rPr>
              <a:t>是</a:t>
            </a:r>
            <a:r>
              <a:rPr lang="ja-JP" altLang="en-US">
                <a:highlight>
                  <a:srgbClr val="FFFF00"/>
                </a:highlight>
                <a:latin typeface="Heiti TC Medium" pitchFamily="2" charset="-128"/>
                <a:ea typeface="Heiti TC Medium" pitchFamily="2" charset="-128"/>
              </a:rPr>
              <a:t>绝对的</a:t>
            </a:r>
            <a:endParaRPr lang="en-SG" altLang="ja-JP" dirty="0">
              <a:highlight>
                <a:srgbClr val="FFFF00"/>
              </a:highlight>
              <a:latin typeface="Heiti TC Medium" pitchFamily="2" charset="-128"/>
              <a:ea typeface="Heiti TC Medium" pitchFamily="2" charset="-128"/>
            </a:endParaRPr>
          </a:p>
          <a:p>
            <a:pPr algn="ctr">
              <a:lnSpc>
                <a:spcPct val="150000"/>
              </a:lnSpc>
            </a:pPr>
            <a:endParaRPr lang="en-SG" dirty="0">
              <a:latin typeface="Heiti TC Medium" pitchFamily="2" charset="-128"/>
              <a:ea typeface="Heiti TC Medium" pitchFamily="2" charset="-128"/>
            </a:endParaRPr>
          </a:p>
        </p:txBody>
      </p:sp>
    </p:spTree>
    <p:extLst>
      <p:ext uri="{BB962C8B-B14F-4D97-AF65-F5344CB8AC3E}">
        <p14:creationId xmlns:p14="http://schemas.microsoft.com/office/powerpoint/2010/main" val="11996082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C953CD-CB99-A0D1-6EA1-5AECEB2496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11BD22-B0F7-2FB3-8E4E-BA8FB1D05D8B}"/>
              </a:ext>
            </a:extLst>
          </p:cNvPr>
          <p:cNvSpPr>
            <a:spLocks noGrp="1"/>
          </p:cNvSpPr>
          <p:nvPr>
            <p:ph type="title"/>
          </p:nvPr>
        </p:nvSpPr>
        <p:spPr/>
        <p:txBody>
          <a:bodyPr/>
          <a:lstStyle/>
          <a:p>
            <a:r>
              <a:rPr lang="zh-CN" altLang="en-US" b="1" dirty="0"/>
              <a:t>循环式论证 </a:t>
            </a:r>
            <a:r>
              <a:rPr lang="en-GB" b="1" dirty="0"/>
              <a:t>circularity </a:t>
            </a:r>
            <a:endParaRPr lang="en-US" dirty="0"/>
          </a:p>
        </p:txBody>
      </p:sp>
      <p:sp>
        <p:nvSpPr>
          <p:cNvPr id="11" name="TextBox 10">
            <a:extLst>
              <a:ext uri="{FF2B5EF4-FFF2-40B4-BE49-F238E27FC236}">
                <a16:creationId xmlns:a16="http://schemas.microsoft.com/office/drawing/2014/main" id="{277F5677-4464-41E7-59BD-9D482DB09A67}"/>
              </a:ext>
            </a:extLst>
          </p:cNvPr>
          <p:cNvSpPr txBox="1"/>
          <p:nvPr/>
        </p:nvSpPr>
        <p:spPr>
          <a:xfrm>
            <a:off x="5425376" y="2574237"/>
            <a:ext cx="1569660" cy="369332"/>
          </a:xfrm>
          <a:prstGeom prst="rect">
            <a:avLst/>
          </a:prstGeom>
          <a:noFill/>
        </p:spPr>
        <p:txBody>
          <a:bodyPr wrap="none" rtlCol="0">
            <a:spAutoFit/>
          </a:bodyPr>
          <a:lstStyle/>
          <a:p>
            <a:pPr algn="ctr"/>
            <a:r>
              <a:rPr lang="ja-JP" altLang="en-US">
                <a:highlight>
                  <a:srgbClr val="FFFF00"/>
                </a:highlight>
                <a:latin typeface="Heiti TC Medium" pitchFamily="2" charset="-128"/>
                <a:ea typeface="Heiti TC Medium" pitchFamily="2" charset="-128"/>
              </a:rPr>
              <a:t>理性</a:t>
            </a:r>
            <a:r>
              <a:rPr lang="ja-JP" altLang="en-SG">
                <a:highlight>
                  <a:srgbClr val="FFFF00"/>
                </a:highlight>
                <a:latin typeface="Heiti TC Medium" pitchFamily="2" charset="-128"/>
                <a:ea typeface="Heiti TC Medium" pitchFamily="2" charset="-128"/>
              </a:rPr>
              <a:t>是</a:t>
            </a:r>
            <a:r>
              <a:rPr lang="ja-JP" altLang="en-US">
                <a:highlight>
                  <a:srgbClr val="FFFF00"/>
                </a:highlight>
                <a:latin typeface="Heiti TC Medium" pitchFamily="2" charset="-128"/>
                <a:ea typeface="Heiti TC Medium" pitchFamily="2" charset="-128"/>
              </a:rPr>
              <a:t>绝对的</a:t>
            </a:r>
            <a:endParaRPr lang="en-SG" altLang="ja-JP" dirty="0">
              <a:highlight>
                <a:srgbClr val="FFFF00"/>
              </a:highlight>
              <a:latin typeface="Heiti TC Medium" pitchFamily="2" charset="-128"/>
              <a:ea typeface="Heiti TC Medium" pitchFamily="2" charset="-128"/>
            </a:endParaRPr>
          </a:p>
        </p:txBody>
      </p:sp>
      <p:sp>
        <p:nvSpPr>
          <p:cNvPr id="13" name="Curved Down Arrow 12">
            <a:extLst>
              <a:ext uri="{FF2B5EF4-FFF2-40B4-BE49-F238E27FC236}">
                <a16:creationId xmlns:a16="http://schemas.microsoft.com/office/drawing/2014/main" id="{A035ADDF-62EE-1EE0-F244-62999A1E5E7A}"/>
              </a:ext>
            </a:extLst>
          </p:cNvPr>
          <p:cNvSpPr/>
          <p:nvPr/>
        </p:nvSpPr>
        <p:spPr>
          <a:xfrm rot="5400000" flipV="1">
            <a:off x="4211726" y="3301391"/>
            <a:ext cx="1666224" cy="581249"/>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15" name="Curved Up Arrow 14">
            <a:extLst>
              <a:ext uri="{FF2B5EF4-FFF2-40B4-BE49-F238E27FC236}">
                <a16:creationId xmlns:a16="http://schemas.microsoft.com/office/drawing/2014/main" id="{76B45DE5-3167-CB52-8A3E-D65B1C6B6657}"/>
              </a:ext>
            </a:extLst>
          </p:cNvPr>
          <p:cNvSpPr/>
          <p:nvPr/>
        </p:nvSpPr>
        <p:spPr>
          <a:xfrm rot="16200000">
            <a:off x="6555092" y="3179431"/>
            <a:ext cx="1800493" cy="740779"/>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 name="TextBox 3">
            <a:extLst>
              <a:ext uri="{FF2B5EF4-FFF2-40B4-BE49-F238E27FC236}">
                <a16:creationId xmlns:a16="http://schemas.microsoft.com/office/drawing/2014/main" id="{B60BEB2D-926B-FBBD-8F12-A251EA56500B}"/>
              </a:ext>
            </a:extLst>
          </p:cNvPr>
          <p:cNvSpPr txBox="1"/>
          <p:nvPr/>
        </p:nvSpPr>
        <p:spPr>
          <a:xfrm>
            <a:off x="4522895" y="4450067"/>
            <a:ext cx="3489553" cy="1689245"/>
          </a:xfrm>
          <a:prstGeom prst="rect">
            <a:avLst/>
          </a:prstGeom>
          <a:noFill/>
        </p:spPr>
        <p:txBody>
          <a:bodyPr wrap="square" rtlCol="0">
            <a:spAutoFit/>
          </a:bodyPr>
          <a:lstStyle/>
          <a:p>
            <a:pPr algn="ctr">
              <a:lnSpc>
                <a:spcPct val="150000"/>
              </a:lnSpc>
            </a:pPr>
            <a:r>
              <a:rPr lang="en-SG" dirty="0" err="1">
                <a:latin typeface="Heiti TC Medium" pitchFamily="2" charset="-128"/>
                <a:ea typeface="Heiti TC Medium" pitchFamily="2" charset="-128"/>
              </a:rPr>
              <a:t>理性</a:t>
            </a:r>
            <a:r>
              <a:rPr lang="en-SG" dirty="0" err="1">
                <a:highlight>
                  <a:srgbClr val="00FF00"/>
                </a:highlight>
                <a:latin typeface="Heiti TC Medium" pitchFamily="2" charset="-128"/>
                <a:ea typeface="Heiti TC Medium" pitchFamily="2" charset="-128"/>
              </a:rPr>
              <a:t>能明白一切</a:t>
            </a:r>
            <a:endParaRPr lang="en-SG" dirty="0">
              <a:highlight>
                <a:srgbClr val="00FF00"/>
              </a:highlight>
              <a:latin typeface="Heiti TC Medium" pitchFamily="2" charset="-128"/>
              <a:ea typeface="Heiti TC Medium" pitchFamily="2" charset="-128"/>
            </a:endParaRPr>
          </a:p>
          <a:p>
            <a:pPr algn="ctr">
              <a:lnSpc>
                <a:spcPct val="150000"/>
              </a:lnSpc>
            </a:pPr>
            <a:r>
              <a:rPr lang="en-SG" dirty="0" err="1">
                <a:latin typeface="Heiti TC Medium" pitchFamily="2" charset="-128"/>
                <a:ea typeface="Heiti TC Medium" pitchFamily="2" charset="-128"/>
              </a:rPr>
              <a:t>理性</a:t>
            </a:r>
            <a:r>
              <a:rPr lang="ja-JP" altLang="en-US">
                <a:latin typeface="Heiti TC Medium" pitchFamily="2" charset="-128"/>
                <a:ea typeface="Heiti TC Medium" pitchFamily="2" charset="-128"/>
              </a:rPr>
              <a:t>是审核一切的标准</a:t>
            </a:r>
            <a:endParaRPr lang="en-US" altLang="ja-JP" dirty="0">
              <a:latin typeface="Heiti TC Medium" pitchFamily="2" charset="-128"/>
              <a:ea typeface="Heiti TC Medium" pitchFamily="2" charset="-128"/>
            </a:endParaRPr>
          </a:p>
          <a:p>
            <a:pPr algn="ctr">
              <a:lnSpc>
                <a:spcPct val="150000"/>
              </a:lnSpc>
            </a:pPr>
            <a:r>
              <a:rPr lang="en-SG" dirty="0" err="1">
                <a:highlight>
                  <a:srgbClr val="00FF00"/>
                </a:highlight>
                <a:latin typeface="Heiti TC Medium" pitchFamily="2" charset="-128"/>
                <a:ea typeface="Heiti TC Medium" pitchFamily="2" charset="-128"/>
              </a:rPr>
              <a:t>所以理性是绝对的</a:t>
            </a:r>
            <a:endParaRPr lang="en-SG" dirty="0">
              <a:latin typeface="Heiti TC Medium" pitchFamily="2" charset="-128"/>
              <a:ea typeface="Heiti TC Medium" pitchFamily="2" charset="-128"/>
            </a:endParaRPr>
          </a:p>
          <a:p>
            <a:pPr algn="ctr">
              <a:lnSpc>
                <a:spcPct val="150000"/>
              </a:lnSpc>
            </a:pPr>
            <a:endParaRPr lang="en-SG" dirty="0">
              <a:latin typeface="Heiti TC Medium" pitchFamily="2" charset="-128"/>
              <a:ea typeface="Heiti TC Medium" pitchFamily="2" charset="-128"/>
            </a:endParaRPr>
          </a:p>
        </p:txBody>
      </p:sp>
    </p:spTree>
    <p:extLst>
      <p:ext uri="{BB962C8B-B14F-4D97-AF65-F5344CB8AC3E}">
        <p14:creationId xmlns:p14="http://schemas.microsoft.com/office/powerpoint/2010/main" val="17992771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11B04-FAD1-544A-8A6C-1C80415FAEDC}"/>
              </a:ext>
            </a:extLst>
          </p:cNvPr>
          <p:cNvSpPr>
            <a:spLocks noGrp="1"/>
          </p:cNvSpPr>
          <p:nvPr>
            <p:ph type="title"/>
          </p:nvPr>
        </p:nvSpPr>
        <p:spPr/>
        <p:txBody>
          <a:bodyPr/>
          <a:lstStyle/>
          <a:p>
            <a:r>
              <a:rPr lang="zh-CN" altLang="en-US" b="1" dirty="0"/>
              <a:t>循环式论证 </a:t>
            </a:r>
            <a:r>
              <a:rPr lang="en-GB" b="1" dirty="0"/>
              <a:t>circularity </a:t>
            </a:r>
            <a:endParaRPr lang="en-US" dirty="0"/>
          </a:p>
        </p:txBody>
      </p:sp>
      <p:sp>
        <p:nvSpPr>
          <p:cNvPr id="4" name="TextBox 3">
            <a:extLst>
              <a:ext uri="{FF2B5EF4-FFF2-40B4-BE49-F238E27FC236}">
                <a16:creationId xmlns:a16="http://schemas.microsoft.com/office/drawing/2014/main" id="{EDBCC37D-171A-0243-AC46-C4CB3159EEF5}"/>
              </a:ext>
            </a:extLst>
          </p:cNvPr>
          <p:cNvSpPr txBox="1"/>
          <p:nvPr/>
        </p:nvSpPr>
        <p:spPr>
          <a:xfrm>
            <a:off x="2723751" y="2927194"/>
            <a:ext cx="1569660" cy="369332"/>
          </a:xfrm>
          <a:prstGeom prst="rect">
            <a:avLst/>
          </a:prstGeom>
          <a:noFill/>
        </p:spPr>
        <p:txBody>
          <a:bodyPr wrap="none" rtlCol="0">
            <a:spAutoFit/>
          </a:bodyPr>
          <a:lstStyle/>
          <a:p>
            <a:r>
              <a:rPr lang="ja-JP" altLang="en-US">
                <a:highlight>
                  <a:srgbClr val="FFFF00"/>
                </a:highlight>
                <a:latin typeface="Heiti TC Medium" pitchFamily="2" charset="-128"/>
                <a:ea typeface="Heiti TC Medium" pitchFamily="2" charset="-128"/>
              </a:rPr>
              <a:t>启示是绝对的</a:t>
            </a:r>
            <a:endParaRPr lang="en-US" dirty="0">
              <a:highlight>
                <a:srgbClr val="FFFF00"/>
              </a:highlight>
              <a:latin typeface="Heiti TC Medium" pitchFamily="2" charset="-128"/>
              <a:ea typeface="Heiti TC Medium" pitchFamily="2" charset="-128"/>
            </a:endParaRPr>
          </a:p>
        </p:txBody>
      </p:sp>
      <p:sp>
        <p:nvSpPr>
          <p:cNvPr id="14" name="Curved Down Arrow 13">
            <a:extLst>
              <a:ext uri="{FF2B5EF4-FFF2-40B4-BE49-F238E27FC236}">
                <a16:creationId xmlns:a16="http://schemas.microsoft.com/office/drawing/2014/main" id="{877EF51A-D9CF-FC43-86BA-A4F7F9D84E72}"/>
              </a:ext>
            </a:extLst>
          </p:cNvPr>
          <p:cNvSpPr/>
          <p:nvPr/>
        </p:nvSpPr>
        <p:spPr>
          <a:xfrm rot="5400000" flipV="1">
            <a:off x="1288138" y="3539931"/>
            <a:ext cx="1666224" cy="581249"/>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20" name="TextBox 19">
            <a:extLst>
              <a:ext uri="{FF2B5EF4-FFF2-40B4-BE49-F238E27FC236}">
                <a16:creationId xmlns:a16="http://schemas.microsoft.com/office/drawing/2014/main" id="{225DBD43-B337-354C-84E7-1788E3233BF2}"/>
              </a:ext>
            </a:extLst>
          </p:cNvPr>
          <p:cNvSpPr txBox="1"/>
          <p:nvPr/>
        </p:nvSpPr>
        <p:spPr>
          <a:xfrm>
            <a:off x="8333014" y="2812777"/>
            <a:ext cx="1569660" cy="369332"/>
          </a:xfrm>
          <a:prstGeom prst="rect">
            <a:avLst/>
          </a:prstGeom>
          <a:noFill/>
        </p:spPr>
        <p:txBody>
          <a:bodyPr wrap="none" rtlCol="0">
            <a:spAutoFit/>
          </a:bodyPr>
          <a:lstStyle/>
          <a:p>
            <a:pPr algn="ctr"/>
            <a:r>
              <a:rPr lang="ja-JP" altLang="en-US">
                <a:highlight>
                  <a:srgbClr val="FFFF00"/>
                </a:highlight>
                <a:latin typeface="Heiti TC Medium" pitchFamily="2" charset="-128"/>
                <a:ea typeface="Heiti TC Medium" pitchFamily="2" charset="-128"/>
              </a:rPr>
              <a:t>理性</a:t>
            </a:r>
            <a:r>
              <a:rPr lang="ja-JP" altLang="en-SG">
                <a:highlight>
                  <a:srgbClr val="FFFF00"/>
                </a:highlight>
                <a:latin typeface="Heiti TC Medium" pitchFamily="2" charset="-128"/>
                <a:ea typeface="Heiti TC Medium" pitchFamily="2" charset="-128"/>
              </a:rPr>
              <a:t>是</a:t>
            </a:r>
            <a:r>
              <a:rPr lang="ja-JP" altLang="en-US">
                <a:highlight>
                  <a:srgbClr val="FFFF00"/>
                </a:highlight>
                <a:latin typeface="Heiti TC Medium" pitchFamily="2" charset="-128"/>
                <a:ea typeface="Heiti TC Medium" pitchFamily="2" charset="-128"/>
              </a:rPr>
              <a:t>绝对的</a:t>
            </a:r>
            <a:endParaRPr lang="en-SG" altLang="ja-JP" dirty="0">
              <a:highlight>
                <a:srgbClr val="FFFF00"/>
              </a:highlight>
              <a:latin typeface="Heiti TC Medium" pitchFamily="2" charset="-128"/>
              <a:ea typeface="Heiti TC Medium" pitchFamily="2" charset="-128"/>
            </a:endParaRPr>
          </a:p>
        </p:txBody>
      </p:sp>
      <p:sp>
        <p:nvSpPr>
          <p:cNvPr id="23" name="Curved Down Arrow 22">
            <a:extLst>
              <a:ext uri="{FF2B5EF4-FFF2-40B4-BE49-F238E27FC236}">
                <a16:creationId xmlns:a16="http://schemas.microsoft.com/office/drawing/2014/main" id="{FB0D6472-5C5F-DA46-8617-836CCA442EA5}"/>
              </a:ext>
            </a:extLst>
          </p:cNvPr>
          <p:cNvSpPr/>
          <p:nvPr/>
        </p:nvSpPr>
        <p:spPr>
          <a:xfrm rot="5400000" flipV="1">
            <a:off x="6862157" y="3481857"/>
            <a:ext cx="1666224" cy="581249"/>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13" name="Curved Up Arrow 12">
            <a:extLst>
              <a:ext uri="{FF2B5EF4-FFF2-40B4-BE49-F238E27FC236}">
                <a16:creationId xmlns:a16="http://schemas.microsoft.com/office/drawing/2014/main" id="{483FBE40-D40C-6C4B-B68F-DBC21621F0A3}"/>
              </a:ext>
            </a:extLst>
          </p:cNvPr>
          <p:cNvSpPr/>
          <p:nvPr/>
        </p:nvSpPr>
        <p:spPr>
          <a:xfrm rot="16200000">
            <a:off x="4208714" y="3393031"/>
            <a:ext cx="1800493" cy="740779"/>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Curved Up Arrow 14">
            <a:extLst>
              <a:ext uri="{FF2B5EF4-FFF2-40B4-BE49-F238E27FC236}">
                <a16:creationId xmlns:a16="http://schemas.microsoft.com/office/drawing/2014/main" id="{1EDC230B-DE1A-D240-AC33-BFE52E5D6A81}"/>
              </a:ext>
            </a:extLst>
          </p:cNvPr>
          <p:cNvSpPr/>
          <p:nvPr/>
        </p:nvSpPr>
        <p:spPr>
          <a:xfrm rot="16200000">
            <a:off x="9649450" y="3330517"/>
            <a:ext cx="1800493" cy="740779"/>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extBox 2">
            <a:extLst>
              <a:ext uri="{FF2B5EF4-FFF2-40B4-BE49-F238E27FC236}">
                <a16:creationId xmlns:a16="http://schemas.microsoft.com/office/drawing/2014/main" id="{03E504F5-1D66-99A2-D281-D80139F12771}"/>
              </a:ext>
            </a:extLst>
          </p:cNvPr>
          <p:cNvSpPr txBox="1"/>
          <p:nvPr/>
        </p:nvSpPr>
        <p:spPr>
          <a:xfrm>
            <a:off x="7203924" y="4601153"/>
            <a:ext cx="3489553" cy="1273747"/>
          </a:xfrm>
          <a:prstGeom prst="rect">
            <a:avLst/>
          </a:prstGeom>
          <a:noFill/>
        </p:spPr>
        <p:txBody>
          <a:bodyPr wrap="square" rtlCol="0">
            <a:spAutoFit/>
          </a:bodyPr>
          <a:lstStyle/>
          <a:p>
            <a:pPr algn="ctr">
              <a:lnSpc>
                <a:spcPct val="150000"/>
              </a:lnSpc>
            </a:pPr>
            <a:r>
              <a:rPr lang="en-SG" dirty="0" err="1">
                <a:latin typeface="Heiti TC Medium" pitchFamily="2" charset="-128"/>
                <a:ea typeface="Heiti TC Medium" pitchFamily="2" charset="-128"/>
              </a:rPr>
              <a:t>理性</a:t>
            </a:r>
            <a:r>
              <a:rPr lang="en-SG" dirty="0" err="1">
                <a:highlight>
                  <a:srgbClr val="00FF00"/>
                </a:highlight>
                <a:latin typeface="Heiti TC Medium" pitchFamily="2" charset="-128"/>
                <a:ea typeface="Heiti TC Medium" pitchFamily="2" charset="-128"/>
              </a:rPr>
              <a:t>能明白一切</a:t>
            </a:r>
            <a:endParaRPr lang="en-SG" dirty="0">
              <a:highlight>
                <a:srgbClr val="00FF00"/>
              </a:highlight>
              <a:latin typeface="Heiti TC Medium" pitchFamily="2" charset="-128"/>
              <a:ea typeface="Heiti TC Medium" pitchFamily="2" charset="-128"/>
            </a:endParaRPr>
          </a:p>
          <a:p>
            <a:pPr algn="ctr">
              <a:lnSpc>
                <a:spcPct val="150000"/>
              </a:lnSpc>
            </a:pPr>
            <a:r>
              <a:rPr lang="en-SG" dirty="0" err="1">
                <a:highlight>
                  <a:srgbClr val="00FF00"/>
                </a:highlight>
                <a:latin typeface="Heiti TC Medium" pitchFamily="2" charset="-128"/>
                <a:ea typeface="Heiti TC Medium" pitchFamily="2" charset="-128"/>
              </a:rPr>
              <a:t>理性</a:t>
            </a:r>
            <a:r>
              <a:rPr lang="ja-JP" altLang="en-US">
                <a:highlight>
                  <a:srgbClr val="00FF00"/>
                </a:highlight>
                <a:latin typeface="Heiti TC Medium" pitchFamily="2" charset="-128"/>
                <a:ea typeface="Heiti TC Medium" pitchFamily="2" charset="-128"/>
              </a:rPr>
              <a:t>是审核一切的标准</a:t>
            </a:r>
            <a:endParaRPr lang="en-SG" dirty="0">
              <a:highlight>
                <a:srgbClr val="00FF00"/>
              </a:highlight>
              <a:latin typeface="Heiti TC Medium" pitchFamily="2" charset="-128"/>
              <a:ea typeface="Heiti TC Medium" pitchFamily="2" charset="-128"/>
            </a:endParaRPr>
          </a:p>
          <a:p>
            <a:pPr algn="ctr">
              <a:lnSpc>
                <a:spcPct val="150000"/>
              </a:lnSpc>
            </a:pPr>
            <a:r>
              <a:rPr lang="en-SG" dirty="0" err="1">
                <a:highlight>
                  <a:srgbClr val="00FF00"/>
                </a:highlight>
                <a:latin typeface="Heiti TC Medium" pitchFamily="2" charset="-128"/>
                <a:ea typeface="Heiti TC Medium" pitchFamily="2" charset="-128"/>
              </a:rPr>
              <a:t>所以理性是绝对的</a:t>
            </a:r>
            <a:endParaRPr lang="en-SG" dirty="0">
              <a:latin typeface="Heiti TC Medium" pitchFamily="2" charset="-128"/>
              <a:ea typeface="Heiti TC Medium" pitchFamily="2" charset="-128"/>
            </a:endParaRPr>
          </a:p>
        </p:txBody>
      </p:sp>
      <p:sp>
        <p:nvSpPr>
          <p:cNvPr id="7" name="TextBox 6">
            <a:extLst>
              <a:ext uri="{FF2B5EF4-FFF2-40B4-BE49-F238E27FC236}">
                <a16:creationId xmlns:a16="http://schemas.microsoft.com/office/drawing/2014/main" id="{29B12E34-8693-C6D3-0E1E-72EA884740D4}"/>
              </a:ext>
            </a:extLst>
          </p:cNvPr>
          <p:cNvSpPr txBox="1"/>
          <p:nvPr/>
        </p:nvSpPr>
        <p:spPr>
          <a:xfrm>
            <a:off x="1884907" y="4220949"/>
            <a:ext cx="3416320" cy="2308324"/>
          </a:xfrm>
          <a:prstGeom prst="rect">
            <a:avLst/>
          </a:prstGeom>
          <a:noFill/>
        </p:spPr>
        <p:txBody>
          <a:bodyPr wrap="none" rtlCol="0">
            <a:spAutoFit/>
          </a:bodyPr>
          <a:lstStyle/>
          <a:p>
            <a:pPr algn="ctr"/>
            <a:r>
              <a:rPr lang="ja-JP" altLang="en-US">
                <a:latin typeface="Heiti TC Medium" pitchFamily="2" charset="-128"/>
                <a:ea typeface="Heiti TC Medium" pitchFamily="2" charset="-128"/>
              </a:rPr>
              <a:t>启示</a:t>
            </a:r>
            <a:r>
              <a:rPr lang="zh-CN" altLang="en-US" dirty="0">
                <a:latin typeface="Heiti TC Medium" pitchFamily="2" charset="-128"/>
                <a:ea typeface="Heiti TC Medium" pitchFamily="2" charset="-128"/>
              </a:rPr>
              <a:t>（</a:t>
            </a:r>
            <a:r>
              <a:rPr lang="ja-JP" altLang="en-US">
                <a:latin typeface="Heiti TC Medium" pitchFamily="2" charset="-128"/>
                <a:ea typeface="Heiti TC Medium" pitchFamily="2" charset="-128"/>
              </a:rPr>
              <a:t>圣经</a:t>
            </a:r>
            <a:r>
              <a:rPr lang="zh-CN" altLang="en-US" dirty="0">
                <a:latin typeface="Heiti TC Medium" pitchFamily="2" charset="-128"/>
                <a:ea typeface="Heiti TC Medium" pitchFamily="2" charset="-128"/>
              </a:rPr>
              <a:t>）</a:t>
            </a:r>
            <a:r>
              <a:rPr lang="ja-JP" altLang="en-US">
                <a:latin typeface="Heiti TC Medium" pitchFamily="2" charset="-128"/>
                <a:ea typeface="Heiti TC Medium" pitchFamily="2" charset="-128"/>
              </a:rPr>
              <a:t>是神的话</a:t>
            </a:r>
            <a:endParaRPr lang="en-SG" altLang="ja-JP" dirty="0">
              <a:latin typeface="Heiti TC Medium" pitchFamily="2" charset="-128"/>
              <a:ea typeface="Heiti TC Medium" pitchFamily="2" charset="-128"/>
            </a:endParaRPr>
          </a:p>
          <a:p>
            <a:pPr algn="ctr"/>
            <a:endParaRPr lang="en-SG" dirty="0">
              <a:latin typeface="Heiti TC Medium" pitchFamily="2" charset="-128"/>
              <a:ea typeface="Heiti TC Medium" pitchFamily="2" charset="-128"/>
            </a:endParaRPr>
          </a:p>
          <a:p>
            <a:pPr algn="ctr"/>
            <a:r>
              <a:rPr lang="ja-JP" altLang="en-US">
                <a:latin typeface="Heiti TC Medium" pitchFamily="2" charset="-128"/>
                <a:ea typeface="Heiti TC Medium" pitchFamily="2" charset="-128"/>
              </a:rPr>
              <a:t>是上帝绝对的话</a:t>
            </a:r>
            <a:endParaRPr lang="en-US" altLang="ja-JP" dirty="0">
              <a:latin typeface="Heiti TC Medium" pitchFamily="2" charset="-128"/>
              <a:ea typeface="Heiti TC Medium" pitchFamily="2" charset="-128"/>
            </a:endParaRPr>
          </a:p>
          <a:p>
            <a:pPr algn="ctr"/>
            <a:endParaRPr lang="en-SG" dirty="0">
              <a:latin typeface="Heiti TC Medium" pitchFamily="2" charset="-128"/>
              <a:ea typeface="Heiti TC Medium" pitchFamily="2" charset="-128"/>
            </a:endParaRPr>
          </a:p>
          <a:p>
            <a:pPr algn="ctr"/>
            <a:r>
              <a:rPr lang="zh-CN" altLang="en-US" dirty="0">
                <a:latin typeface="Heiti TC Medium" pitchFamily="2" charset="-128"/>
                <a:ea typeface="Heiti TC Medium" pitchFamily="2" charset="-128"/>
              </a:rPr>
              <a:t>启示（圣经）</a:t>
            </a:r>
            <a:r>
              <a:rPr lang="ja-JP" altLang="en-US">
                <a:latin typeface="Heiti TC Medium" pitchFamily="2" charset="-128"/>
                <a:ea typeface="Heiti TC Medium" pitchFamily="2" charset="-128"/>
              </a:rPr>
              <a:t>是审核一切的标准</a:t>
            </a:r>
            <a:endParaRPr lang="en-US" altLang="ja-JP" dirty="0">
              <a:latin typeface="Heiti TC Medium" pitchFamily="2" charset="-128"/>
              <a:ea typeface="Heiti TC Medium" pitchFamily="2" charset="-128"/>
            </a:endParaRPr>
          </a:p>
          <a:p>
            <a:pPr algn="ctr"/>
            <a:endParaRPr lang="en-US" dirty="0">
              <a:latin typeface="Heiti TC Medium" pitchFamily="2" charset="-128"/>
              <a:ea typeface="Heiti TC Medium" pitchFamily="2" charset="-128"/>
            </a:endParaRPr>
          </a:p>
          <a:p>
            <a:pPr algn="ctr"/>
            <a:r>
              <a:rPr lang="zh-CN" altLang="en-US" dirty="0">
                <a:latin typeface="Heiti TC Medium" pitchFamily="2" charset="-128"/>
                <a:ea typeface="Heiti TC Medium" pitchFamily="2" charset="-128"/>
              </a:rPr>
              <a:t>所以启示（圣经）是绝对的</a:t>
            </a:r>
            <a:endParaRPr lang="en-SG" altLang="ja-JP" dirty="0">
              <a:latin typeface="Heiti TC Medium" pitchFamily="2" charset="-128"/>
              <a:ea typeface="Heiti TC Medium" pitchFamily="2" charset="-128"/>
            </a:endParaRPr>
          </a:p>
          <a:p>
            <a:pPr algn="ctr"/>
            <a:endParaRPr lang="en-US" dirty="0">
              <a:latin typeface="Heiti TC Medium" pitchFamily="2" charset="-128"/>
              <a:ea typeface="Heiti TC Medium" pitchFamily="2" charset="-128"/>
            </a:endParaRPr>
          </a:p>
        </p:txBody>
      </p:sp>
    </p:spTree>
    <p:extLst>
      <p:ext uri="{BB962C8B-B14F-4D97-AF65-F5344CB8AC3E}">
        <p14:creationId xmlns:p14="http://schemas.microsoft.com/office/powerpoint/2010/main" val="18769412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11B04-FAD1-544A-8A6C-1C80415FAEDC}"/>
              </a:ext>
            </a:extLst>
          </p:cNvPr>
          <p:cNvSpPr>
            <a:spLocks noGrp="1"/>
          </p:cNvSpPr>
          <p:nvPr>
            <p:ph type="title"/>
          </p:nvPr>
        </p:nvSpPr>
        <p:spPr/>
        <p:txBody>
          <a:bodyPr/>
          <a:lstStyle/>
          <a:p>
            <a:r>
              <a:rPr lang="zh-CN" altLang="en-US" b="1" dirty="0"/>
              <a:t>循环式论证 </a:t>
            </a:r>
            <a:r>
              <a:rPr lang="en-GB" b="1" dirty="0"/>
              <a:t>circularity </a:t>
            </a:r>
            <a:endParaRPr lang="en-US" dirty="0"/>
          </a:p>
        </p:txBody>
      </p:sp>
      <p:sp>
        <p:nvSpPr>
          <p:cNvPr id="4" name="TextBox 3">
            <a:extLst>
              <a:ext uri="{FF2B5EF4-FFF2-40B4-BE49-F238E27FC236}">
                <a16:creationId xmlns:a16="http://schemas.microsoft.com/office/drawing/2014/main" id="{EDBCC37D-171A-0243-AC46-C4CB3159EEF5}"/>
              </a:ext>
            </a:extLst>
          </p:cNvPr>
          <p:cNvSpPr txBox="1"/>
          <p:nvPr/>
        </p:nvSpPr>
        <p:spPr>
          <a:xfrm>
            <a:off x="2899462" y="2905109"/>
            <a:ext cx="2183611" cy="1015663"/>
          </a:xfrm>
          <a:prstGeom prst="rect">
            <a:avLst/>
          </a:prstGeom>
          <a:noFill/>
        </p:spPr>
        <p:txBody>
          <a:bodyPr wrap="none" rtlCol="0">
            <a:spAutoFit/>
          </a:bodyPr>
          <a:lstStyle/>
          <a:p>
            <a:r>
              <a:rPr lang="ja-JP" altLang="en-US" sz="2000">
                <a:latin typeface="Heiti TC Medium" pitchFamily="2" charset="-128"/>
                <a:ea typeface="Heiti TC Medium" pitchFamily="2" charset="-128"/>
              </a:rPr>
              <a:t>启示</a:t>
            </a:r>
            <a:r>
              <a:rPr lang="ja-JP" altLang="en-SG" sz="2000">
                <a:latin typeface="Heiti TC Medium" pitchFamily="2" charset="-128"/>
                <a:ea typeface="Heiti TC Medium" pitchFamily="2" charset="-128"/>
              </a:rPr>
              <a:t>是</a:t>
            </a:r>
            <a:r>
              <a:rPr lang="ja-JP" altLang="en-US" sz="2000">
                <a:latin typeface="Heiti TC Medium" pitchFamily="2" charset="-128"/>
                <a:ea typeface="Heiti TC Medium" pitchFamily="2" charset="-128"/>
              </a:rPr>
              <a:t>终极权威</a:t>
            </a:r>
            <a:endParaRPr lang="en-SG" altLang="ja-JP" sz="2000">
              <a:latin typeface="Heiti TC Medium" pitchFamily="2" charset="-128"/>
              <a:ea typeface="Heiti TC Medium" pitchFamily="2" charset="-128"/>
            </a:endParaRPr>
          </a:p>
          <a:p>
            <a:r>
              <a:rPr lang="en-US" sz="2000" b="1" dirty="0"/>
              <a:t>Ultimate criterion</a:t>
            </a:r>
            <a:endParaRPr lang="en-SG" altLang="ja-JP" sz="2000">
              <a:latin typeface="Heiti TC Medium" pitchFamily="2" charset="-128"/>
              <a:ea typeface="Heiti TC Medium" pitchFamily="2" charset="-128"/>
            </a:endParaRPr>
          </a:p>
          <a:p>
            <a:endParaRPr lang="en-US" sz="2000" dirty="0">
              <a:latin typeface="Heiti TC Medium" pitchFamily="2" charset="-128"/>
              <a:ea typeface="Heiti TC Medium" pitchFamily="2" charset="-128"/>
            </a:endParaRPr>
          </a:p>
        </p:txBody>
      </p:sp>
      <p:sp>
        <p:nvSpPr>
          <p:cNvPr id="6" name="TextBox 5">
            <a:extLst>
              <a:ext uri="{FF2B5EF4-FFF2-40B4-BE49-F238E27FC236}">
                <a16:creationId xmlns:a16="http://schemas.microsoft.com/office/drawing/2014/main" id="{A82202AC-29E3-3540-A054-4F11C5AAAF27}"/>
              </a:ext>
            </a:extLst>
          </p:cNvPr>
          <p:cNvSpPr txBox="1"/>
          <p:nvPr/>
        </p:nvSpPr>
        <p:spPr>
          <a:xfrm>
            <a:off x="2559671" y="4683584"/>
            <a:ext cx="2539478" cy="1477328"/>
          </a:xfrm>
          <a:prstGeom prst="rect">
            <a:avLst/>
          </a:prstGeom>
          <a:noFill/>
        </p:spPr>
        <p:txBody>
          <a:bodyPr wrap="none" rtlCol="0">
            <a:spAutoFit/>
          </a:bodyPr>
          <a:lstStyle/>
          <a:p>
            <a:pPr algn="ctr"/>
            <a:r>
              <a:rPr lang="ja-JP" altLang="en-US">
                <a:latin typeface="Heiti TC Medium" pitchFamily="2" charset="-128"/>
                <a:ea typeface="Heiti TC Medium" pitchFamily="2" charset="-128"/>
              </a:rPr>
              <a:t>启示是神的话</a:t>
            </a:r>
            <a:endParaRPr lang="en-SG" altLang="ja-JP" dirty="0">
              <a:latin typeface="Heiti TC Medium" pitchFamily="2" charset="-128"/>
              <a:ea typeface="Heiti TC Medium" pitchFamily="2" charset="-128"/>
            </a:endParaRPr>
          </a:p>
          <a:p>
            <a:pPr algn="ctr"/>
            <a:endParaRPr lang="en-SG" dirty="0">
              <a:latin typeface="Heiti TC Medium" pitchFamily="2" charset="-128"/>
              <a:ea typeface="Heiti TC Medium" pitchFamily="2" charset="-128"/>
            </a:endParaRPr>
          </a:p>
          <a:p>
            <a:pPr algn="ctr"/>
            <a:r>
              <a:rPr lang="ja-JP" altLang="en-US">
                <a:latin typeface="Heiti TC Medium" pitchFamily="2" charset="-128"/>
                <a:ea typeface="Heiti TC Medium" pitchFamily="2" charset="-128"/>
              </a:rPr>
              <a:t>启示是绝对的</a:t>
            </a:r>
            <a:endParaRPr lang="en-SG" altLang="ja-JP" dirty="0">
              <a:latin typeface="Heiti TC Medium" pitchFamily="2" charset="-128"/>
              <a:ea typeface="Heiti TC Medium" pitchFamily="2" charset="-128"/>
            </a:endParaRPr>
          </a:p>
          <a:p>
            <a:pPr algn="ctr"/>
            <a:endParaRPr lang="en-SG" dirty="0">
              <a:latin typeface="Heiti TC Medium" pitchFamily="2" charset="-128"/>
              <a:ea typeface="Heiti TC Medium" pitchFamily="2" charset="-128"/>
            </a:endParaRPr>
          </a:p>
          <a:p>
            <a:pPr algn="ctr"/>
            <a:r>
              <a:rPr lang="ja-JP" altLang="en-US">
                <a:latin typeface="Heiti TC Medium" pitchFamily="2" charset="-128"/>
                <a:ea typeface="Heiti TC Medium" pitchFamily="2" charset="-128"/>
              </a:rPr>
              <a:t>启示是审核一切的标准</a:t>
            </a:r>
            <a:endParaRPr lang="en-US" dirty="0">
              <a:latin typeface="Heiti TC Medium" pitchFamily="2" charset="-128"/>
              <a:ea typeface="Heiti TC Medium" pitchFamily="2" charset="-128"/>
            </a:endParaRPr>
          </a:p>
        </p:txBody>
      </p:sp>
      <p:sp>
        <p:nvSpPr>
          <p:cNvPr id="14" name="Curved Down Arrow 13">
            <a:extLst>
              <a:ext uri="{FF2B5EF4-FFF2-40B4-BE49-F238E27FC236}">
                <a16:creationId xmlns:a16="http://schemas.microsoft.com/office/drawing/2014/main" id="{877EF51A-D9CF-FC43-86BA-A4F7F9D84E72}"/>
              </a:ext>
            </a:extLst>
          </p:cNvPr>
          <p:cNvSpPr/>
          <p:nvPr/>
        </p:nvSpPr>
        <p:spPr>
          <a:xfrm rot="5400000" flipV="1">
            <a:off x="1288138" y="3539931"/>
            <a:ext cx="1666224" cy="581249"/>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20" name="TextBox 19">
            <a:extLst>
              <a:ext uri="{FF2B5EF4-FFF2-40B4-BE49-F238E27FC236}">
                <a16:creationId xmlns:a16="http://schemas.microsoft.com/office/drawing/2014/main" id="{225DBD43-B337-354C-84E7-1788E3233BF2}"/>
              </a:ext>
            </a:extLst>
          </p:cNvPr>
          <p:cNvSpPr txBox="1"/>
          <p:nvPr/>
        </p:nvSpPr>
        <p:spPr>
          <a:xfrm>
            <a:off x="7928582" y="2780799"/>
            <a:ext cx="2183611" cy="707886"/>
          </a:xfrm>
          <a:prstGeom prst="rect">
            <a:avLst/>
          </a:prstGeom>
          <a:noFill/>
        </p:spPr>
        <p:txBody>
          <a:bodyPr wrap="none" rtlCol="0">
            <a:spAutoFit/>
          </a:bodyPr>
          <a:lstStyle/>
          <a:p>
            <a:pPr algn="ctr"/>
            <a:r>
              <a:rPr lang="ja-JP" altLang="en-US" sz="2000">
                <a:latin typeface="Heiti TC Medium" pitchFamily="2" charset="-128"/>
                <a:ea typeface="Heiti TC Medium" pitchFamily="2" charset="-128"/>
              </a:rPr>
              <a:t>理性</a:t>
            </a:r>
            <a:r>
              <a:rPr lang="ja-JP" altLang="en-SG" sz="2000">
                <a:latin typeface="Heiti TC Medium" pitchFamily="2" charset="-128"/>
                <a:ea typeface="Heiti TC Medium" pitchFamily="2" charset="-128"/>
              </a:rPr>
              <a:t>是</a:t>
            </a:r>
            <a:r>
              <a:rPr lang="ja-JP" altLang="en-US" sz="2000">
                <a:latin typeface="Heiti TC Medium" pitchFamily="2" charset="-128"/>
                <a:ea typeface="Heiti TC Medium" pitchFamily="2" charset="-128"/>
              </a:rPr>
              <a:t>终极权威</a:t>
            </a:r>
            <a:endParaRPr lang="en-SG" altLang="ja-JP" sz="2000">
              <a:latin typeface="Heiti TC Medium" pitchFamily="2" charset="-128"/>
              <a:ea typeface="Heiti TC Medium" pitchFamily="2" charset="-128"/>
            </a:endParaRPr>
          </a:p>
          <a:p>
            <a:pPr algn="ctr"/>
            <a:r>
              <a:rPr lang="en-US" sz="2000" b="1" dirty="0"/>
              <a:t>Ultimate criterion </a:t>
            </a:r>
          </a:p>
        </p:txBody>
      </p:sp>
      <p:sp>
        <p:nvSpPr>
          <p:cNvPr id="23" name="Curved Down Arrow 22">
            <a:extLst>
              <a:ext uri="{FF2B5EF4-FFF2-40B4-BE49-F238E27FC236}">
                <a16:creationId xmlns:a16="http://schemas.microsoft.com/office/drawing/2014/main" id="{FB0D6472-5C5F-DA46-8617-836CCA442EA5}"/>
              </a:ext>
            </a:extLst>
          </p:cNvPr>
          <p:cNvSpPr/>
          <p:nvPr/>
        </p:nvSpPr>
        <p:spPr>
          <a:xfrm rot="5400000" flipV="1">
            <a:off x="6594357" y="3394986"/>
            <a:ext cx="1666224" cy="581249"/>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3" name="Curved Up Arrow 2">
            <a:extLst>
              <a:ext uri="{FF2B5EF4-FFF2-40B4-BE49-F238E27FC236}">
                <a16:creationId xmlns:a16="http://schemas.microsoft.com/office/drawing/2014/main" id="{2559C3CB-61B0-2D4C-908A-5E5DB94BCA7B}"/>
              </a:ext>
            </a:extLst>
          </p:cNvPr>
          <p:cNvSpPr/>
          <p:nvPr/>
        </p:nvSpPr>
        <p:spPr>
          <a:xfrm rot="16200000">
            <a:off x="4657686" y="3460164"/>
            <a:ext cx="1800493" cy="740779"/>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Curved Up Arrow 12">
            <a:extLst>
              <a:ext uri="{FF2B5EF4-FFF2-40B4-BE49-F238E27FC236}">
                <a16:creationId xmlns:a16="http://schemas.microsoft.com/office/drawing/2014/main" id="{E0944A5E-0EBC-4447-8E4D-BFF7C1384D1D}"/>
              </a:ext>
            </a:extLst>
          </p:cNvPr>
          <p:cNvSpPr/>
          <p:nvPr/>
        </p:nvSpPr>
        <p:spPr>
          <a:xfrm rot="16200000">
            <a:off x="9649450" y="3330517"/>
            <a:ext cx="1800493" cy="740779"/>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a:extLst>
              <a:ext uri="{FF2B5EF4-FFF2-40B4-BE49-F238E27FC236}">
                <a16:creationId xmlns:a16="http://schemas.microsoft.com/office/drawing/2014/main" id="{27AD2388-C7D8-78C2-537B-66E3497DDFB0}"/>
              </a:ext>
            </a:extLst>
          </p:cNvPr>
          <p:cNvSpPr txBox="1"/>
          <p:nvPr/>
        </p:nvSpPr>
        <p:spPr>
          <a:xfrm>
            <a:off x="7203924" y="4601153"/>
            <a:ext cx="3489553" cy="1273747"/>
          </a:xfrm>
          <a:prstGeom prst="rect">
            <a:avLst/>
          </a:prstGeom>
          <a:noFill/>
        </p:spPr>
        <p:txBody>
          <a:bodyPr wrap="square" rtlCol="0">
            <a:spAutoFit/>
          </a:bodyPr>
          <a:lstStyle/>
          <a:p>
            <a:pPr algn="ctr">
              <a:lnSpc>
                <a:spcPct val="150000"/>
              </a:lnSpc>
            </a:pPr>
            <a:r>
              <a:rPr lang="en-SG" dirty="0" err="1">
                <a:latin typeface="Heiti TC Medium" pitchFamily="2" charset="-128"/>
                <a:ea typeface="Heiti TC Medium" pitchFamily="2" charset="-128"/>
              </a:rPr>
              <a:t>理性</a:t>
            </a:r>
            <a:r>
              <a:rPr lang="en-SG" dirty="0" err="1">
                <a:highlight>
                  <a:srgbClr val="00FF00"/>
                </a:highlight>
                <a:latin typeface="Heiti TC Medium" pitchFamily="2" charset="-128"/>
                <a:ea typeface="Heiti TC Medium" pitchFamily="2" charset="-128"/>
              </a:rPr>
              <a:t>能明白</a:t>
            </a:r>
            <a:endParaRPr lang="en-SG" dirty="0">
              <a:highlight>
                <a:srgbClr val="00FF00"/>
              </a:highlight>
              <a:latin typeface="Heiti TC Medium" pitchFamily="2" charset="-128"/>
              <a:ea typeface="Heiti TC Medium" pitchFamily="2" charset="-128"/>
            </a:endParaRPr>
          </a:p>
          <a:p>
            <a:pPr algn="ctr">
              <a:lnSpc>
                <a:spcPct val="150000"/>
              </a:lnSpc>
            </a:pPr>
            <a:r>
              <a:rPr lang="en-SG" dirty="0" err="1">
                <a:highlight>
                  <a:srgbClr val="00FF00"/>
                </a:highlight>
                <a:latin typeface="Heiti TC Medium" pitchFamily="2" charset="-128"/>
                <a:ea typeface="Heiti TC Medium" pitchFamily="2" charset="-128"/>
              </a:rPr>
              <a:t>理性是绝对的</a:t>
            </a:r>
            <a:endParaRPr lang="en-SG" dirty="0">
              <a:latin typeface="Heiti TC Medium" pitchFamily="2" charset="-128"/>
              <a:ea typeface="Heiti TC Medium" pitchFamily="2" charset="-128"/>
            </a:endParaRPr>
          </a:p>
          <a:p>
            <a:pPr algn="ctr">
              <a:lnSpc>
                <a:spcPct val="150000"/>
              </a:lnSpc>
            </a:pPr>
            <a:r>
              <a:rPr lang="en-SG" dirty="0" err="1">
                <a:latin typeface="Heiti TC Medium" pitchFamily="2" charset="-128"/>
                <a:ea typeface="Heiti TC Medium" pitchFamily="2" charset="-128"/>
              </a:rPr>
              <a:t>因为理性</a:t>
            </a:r>
            <a:r>
              <a:rPr lang="ja-JP" altLang="en-US">
                <a:latin typeface="Heiti TC Medium" pitchFamily="2" charset="-128"/>
                <a:ea typeface="Heiti TC Medium" pitchFamily="2" charset="-128"/>
              </a:rPr>
              <a:t>是审核一切的标准</a:t>
            </a:r>
            <a:endParaRPr lang="en-SG" dirty="0">
              <a:latin typeface="Heiti TC Medium" pitchFamily="2" charset="-128"/>
              <a:ea typeface="Heiti TC Medium" pitchFamily="2" charset="-128"/>
            </a:endParaRPr>
          </a:p>
        </p:txBody>
      </p:sp>
    </p:spTree>
    <p:extLst>
      <p:ext uri="{BB962C8B-B14F-4D97-AF65-F5344CB8AC3E}">
        <p14:creationId xmlns:p14="http://schemas.microsoft.com/office/powerpoint/2010/main" val="23207320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11B04-FAD1-544A-8A6C-1C80415FAEDC}"/>
              </a:ext>
            </a:extLst>
          </p:cNvPr>
          <p:cNvSpPr>
            <a:spLocks noGrp="1"/>
          </p:cNvSpPr>
          <p:nvPr>
            <p:ph type="title"/>
          </p:nvPr>
        </p:nvSpPr>
        <p:spPr/>
        <p:txBody>
          <a:bodyPr/>
          <a:lstStyle/>
          <a:p>
            <a:r>
              <a:rPr lang="zh-CN" altLang="en-US" b="1" dirty="0"/>
              <a:t>循环式论证 </a:t>
            </a:r>
            <a:r>
              <a:rPr lang="en-GB" b="1" dirty="0"/>
              <a:t>circularity </a:t>
            </a:r>
            <a:endParaRPr lang="en-US" dirty="0"/>
          </a:p>
        </p:txBody>
      </p:sp>
      <p:sp>
        <p:nvSpPr>
          <p:cNvPr id="4" name="TextBox 3">
            <a:extLst>
              <a:ext uri="{FF2B5EF4-FFF2-40B4-BE49-F238E27FC236}">
                <a16:creationId xmlns:a16="http://schemas.microsoft.com/office/drawing/2014/main" id="{EDBCC37D-171A-0243-AC46-C4CB3159EEF5}"/>
              </a:ext>
            </a:extLst>
          </p:cNvPr>
          <p:cNvSpPr txBox="1"/>
          <p:nvPr/>
        </p:nvSpPr>
        <p:spPr>
          <a:xfrm>
            <a:off x="2559560" y="2939369"/>
            <a:ext cx="2031325" cy="369332"/>
          </a:xfrm>
          <a:prstGeom prst="rect">
            <a:avLst/>
          </a:prstGeom>
          <a:noFill/>
        </p:spPr>
        <p:txBody>
          <a:bodyPr wrap="none" rtlCol="0">
            <a:spAutoFit/>
          </a:bodyPr>
          <a:lstStyle/>
          <a:p>
            <a:r>
              <a:rPr lang="ja-JP" altLang="en-US">
                <a:latin typeface="Heiti TC Medium" pitchFamily="2" charset="-128"/>
                <a:ea typeface="Heiti TC Medium" pitchFamily="2" charset="-128"/>
              </a:rPr>
              <a:t>启示见证上帝存在</a:t>
            </a:r>
            <a:endParaRPr lang="en-US" dirty="0">
              <a:latin typeface="Heiti TC Medium" pitchFamily="2" charset="-128"/>
              <a:ea typeface="Heiti TC Medium" pitchFamily="2" charset="-128"/>
            </a:endParaRPr>
          </a:p>
        </p:txBody>
      </p:sp>
      <p:sp>
        <p:nvSpPr>
          <p:cNvPr id="6" name="TextBox 5">
            <a:extLst>
              <a:ext uri="{FF2B5EF4-FFF2-40B4-BE49-F238E27FC236}">
                <a16:creationId xmlns:a16="http://schemas.microsoft.com/office/drawing/2014/main" id="{A82202AC-29E3-3540-A054-4F11C5AAAF27}"/>
              </a:ext>
            </a:extLst>
          </p:cNvPr>
          <p:cNvSpPr txBox="1"/>
          <p:nvPr/>
        </p:nvSpPr>
        <p:spPr>
          <a:xfrm>
            <a:off x="2513407" y="4407004"/>
            <a:ext cx="2031325" cy="1477328"/>
          </a:xfrm>
          <a:prstGeom prst="rect">
            <a:avLst/>
          </a:prstGeom>
          <a:noFill/>
        </p:spPr>
        <p:txBody>
          <a:bodyPr wrap="none" rtlCol="0">
            <a:spAutoFit/>
          </a:bodyPr>
          <a:lstStyle/>
          <a:p>
            <a:r>
              <a:rPr lang="ja-JP" altLang="en-US">
                <a:latin typeface="Heiti TC Medium" pitchFamily="2" charset="-128"/>
                <a:ea typeface="Heiti TC Medium" pitchFamily="2" charset="-128"/>
              </a:rPr>
              <a:t>圣经告诉我</a:t>
            </a:r>
            <a:endParaRPr lang="en-SG" altLang="ja-JP" dirty="0">
              <a:latin typeface="Heiti TC Medium" pitchFamily="2" charset="-128"/>
              <a:ea typeface="Heiti TC Medium" pitchFamily="2" charset="-128"/>
            </a:endParaRPr>
          </a:p>
          <a:p>
            <a:endParaRPr lang="en-SG" dirty="0">
              <a:latin typeface="Heiti TC Medium" pitchFamily="2" charset="-128"/>
              <a:ea typeface="Heiti TC Medium" pitchFamily="2" charset="-128"/>
            </a:endParaRPr>
          </a:p>
          <a:p>
            <a:r>
              <a:rPr lang="ja-JP" altLang="en-US">
                <a:latin typeface="Heiti TC Medium" pitchFamily="2" charset="-128"/>
                <a:ea typeface="Heiti TC Medium" pitchFamily="2" charset="-128"/>
              </a:rPr>
              <a:t>上帝的话是绝对的</a:t>
            </a:r>
            <a:endParaRPr lang="en-SG" altLang="ja-JP" dirty="0">
              <a:latin typeface="Heiti TC Medium" pitchFamily="2" charset="-128"/>
              <a:ea typeface="Heiti TC Medium" pitchFamily="2" charset="-128"/>
            </a:endParaRPr>
          </a:p>
          <a:p>
            <a:endParaRPr lang="en-SG" dirty="0">
              <a:latin typeface="Heiti TC Medium" pitchFamily="2" charset="-128"/>
              <a:ea typeface="Heiti TC Medium" pitchFamily="2" charset="-128"/>
            </a:endParaRPr>
          </a:p>
          <a:p>
            <a:r>
              <a:rPr lang="ja-JP" altLang="en-US">
                <a:latin typeface="Heiti TC Medium" pitchFamily="2" charset="-128"/>
                <a:ea typeface="Heiti TC Medium" pitchFamily="2" charset="-128"/>
              </a:rPr>
              <a:t>圣经是上帝的话</a:t>
            </a:r>
            <a:endParaRPr lang="en-US" dirty="0">
              <a:latin typeface="Heiti TC Medium" pitchFamily="2" charset="-128"/>
              <a:ea typeface="Heiti TC Medium" pitchFamily="2" charset="-128"/>
            </a:endParaRPr>
          </a:p>
        </p:txBody>
      </p:sp>
      <p:sp>
        <p:nvSpPr>
          <p:cNvPr id="14" name="Curved Down Arrow 13">
            <a:extLst>
              <a:ext uri="{FF2B5EF4-FFF2-40B4-BE49-F238E27FC236}">
                <a16:creationId xmlns:a16="http://schemas.microsoft.com/office/drawing/2014/main" id="{877EF51A-D9CF-FC43-86BA-A4F7F9D84E72}"/>
              </a:ext>
            </a:extLst>
          </p:cNvPr>
          <p:cNvSpPr/>
          <p:nvPr/>
        </p:nvSpPr>
        <p:spPr>
          <a:xfrm rot="5400000" flipV="1">
            <a:off x="1288138" y="3539931"/>
            <a:ext cx="1666224" cy="581249"/>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20" name="TextBox 19">
            <a:extLst>
              <a:ext uri="{FF2B5EF4-FFF2-40B4-BE49-F238E27FC236}">
                <a16:creationId xmlns:a16="http://schemas.microsoft.com/office/drawing/2014/main" id="{225DBD43-B337-354C-84E7-1788E3233BF2}"/>
              </a:ext>
            </a:extLst>
          </p:cNvPr>
          <p:cNvSpPr txBox="1"/>
          <p:nvPr/>
        </p:nvSpPr>
        <p:spPr>
          <a:xfrm>
            <a:off x="8147982" y="2863173"/>
            <a:ext cx="2031325" cy="369332"/>
          </a:xfrm>
          <a:prstGeom prst="rect">
            <a:avLst/>
          </a:prstGeom>
          <a:noFill/>
        </p:spPr>
        <p:txBody>
          <a:bodyPr wrap="none" rtlCol="0">
            <a:spAutoFit/>
          </a:bodyPr>
          <a:lstStyle/>
          <a:p>
            <a:pPr algn="ctr"/>
            <a:r>
              <a:rPr lang="ja-JP" altLang="en-US">
                <a:latin typeface="Heiti TC Medium" pitchFamily="2" charset="-128"/>
                <a:ea typeface="Heiti TC Medium" pitchFamily="2" charset="-128"/>
              </a:rPr>
              <a:t>理性认为没有上帝</a:t>
            </a:r>
            <a:endParaRPr lang="en-US" dirty="0">
              <a:latin typeface="Heiti TC Medium" pitchFamily="2" charset="-128"/>
              <a:ea typeface="Heiti TC Medium" pitchFamily="2" charset="-128"/>
            </a:endParaRPr>
          </a:p>
        </p:txBody>
      </p:sp>
      <p:sp>
        <p:nvSpPr>
          <p:cNvPr id="21" name="TextBox 20">
            <a:extLst>
              <a:ext uri="{FF2B5EF4-FFF2-40B4-BE49-F238E27FC236}">
                <a16:creationId xmlns:a16="http://schemas.microsoft.com/office/drawing/2014/main" id="{0F398470-B16E-1A4C-B0F2-757DD9654F6E}"/>
              </a:ext>
            </a:extLst>
          </p:cNvPr>
          <p:cNvSpPr txBox="1"/>
          <p:nvPr/>
        </p:nvSpPr>
        <p:spPr>
          <a:xfrm>
            <a:off x="7786504" y="4615082"/>
            <a:ext cx="2754280" cy="2862322"/>
          </a:xfrm>
          <a:prstGeom prst="rect">
            <a:avLst/>
          </a:prstGeom>
          <a:noFill/>
        </p:spPr>
        <p:txBody>
          <a:bodyPr wrap="none" rtlCol="0">
            <a:spAutoFit/>
          </a:bodyPr>
          <a:lstStyle/>
          <a:p>
            <a:pPr algn="ctr">
              <a:lnSpc>
                <a:spcPct val="150000"/>
              </a:lnSpc>
            </a:pPr>
            <a:r>
              <a:rPr lang="ja-JP" altLang="en-US">
                <a:latin typeface="Heiti TC Medium" pitchFamily="2" charset="-128"/>
                <a:ea typeface="Heiti TC Medium" pitchFamily="2" charset="-128"/>
              </a:rPr>
              <a:t>理性的原因如</a:t>
            </a:r>
            <a:r>
              <a:rPr lang="zh-CN" altLang="en-US" dirty="0">
                <a:latin typeface="Heiti TC Medium" pitchFamily="2" charset="-128"/>
                <a:ea typeface="Heiti TC Medium" pitchFamily="2" charset="-128"/>
              </a:rPr>
              <a:t>：</a:t>
            </a:r>
            <a:r>
              <a:rPr lang="en-US" altLang="zh-CN" dirty="0">
                <a:latin typeface="Heiti TC Medium" pitchFamily="2" charset="-128"/>
                <a:ea typeface="Heiti TC Medium" pitchFamily="2" charset="-128"/>
              </a:rPr>
              <a:t>A</a:t>
            </a:r>
            <a:r>
              <a:rPr lang="zh-CN" altLang="en-US" dirty="0">
                <a:latin typeface="Heiti TC Medium" pitchFamily="2" charset="-128"/>
                <a:ea typeface="Heiti TC Medium" pitchFamily="2" charset="-128"/>
              </a:rPr>
              <a:t>、</a:t>
            </a:r>
            <a:r>
              <a:rPr lang="en-US" altLang="ja-JP" dirty="0">
                <a:latin typeface="Heiti TC Medium" pitchFamily="2" charset="-128"/>
                <a:ea typeface="Heiti TC Medium" pitchFamily="2" charset="-128"/>
              </a:rPr>
              <a:t>B</a:t>
            </a:r>
            <a:r>
              <a:rPr lang="zh-CN" altLang="en-US" dirty="0">
                <a:latin typeface="Heiti TC Medium" pitchFamily="2" charset="-128"/>
                <a:ea typeface="Heiti TC Medium" pitchFamily="2" charset="-128"/>
              </a:rPr>
              <a:t>、</a:t>
            </a:r>
            <a:r>
              <a:rPr lang="en-US" altLang="ja-JP" dirty="0">
                <a:latin typeface="Heiti TC Medium" pitchFamily="2" charset="-128"/>
                <a:ea typeface="Heiti TC Medium" pitchFamily="2" charset="-128"/>
              </a:rPr>
              <a:t>C</a:t>
            </a:r>
          </a:p>
          <a:p>
            <a:pPr algn="ctr">
              <a:lnSpc>
                <a:spcPct val="150000"/>
              </a:lnSpc>
            </a:pPr>
            <a:r>
              <a:rPr lang="ja-JP" altLang="en-US">
                <a:latin typeface="Heiti TC Medium" pitchFamily="2" charset="-128"/>
                <a:ea typeface="Heiti TC Medium" pitchFamily="2" charset="-128"/>
              </a:rPr>
              <a:t>理性是审核一切的标准</a:t>
            </a:r>
            <a:endParaRPr lang="en-US" altLang="ja-JP" dirty="0">
              <a:latin typeface="Heiti TC Medium" pitchFamily="2" charset="-128"/>
              <a:ea typeface="Heiti TC Medium" pitchFamily="2" charset="-128"/>
            </a:endParaRPr>
          </a:p>
          <a:p>
            <a:pPr algn="ctr">
              <a:lnSpc>
                <a:spcPct val="150000"/>
              </a:lnSpc>
            </a:pPr>
            <a:r>
              <a:rPr lang="ja-JP" altLang="en-US">
                <a:latin typeface="Heiti TC Medium" pitchFamily="2" charset="-128"/>
                <a:ea typeface="Heiti TC Medium" pitchFamily="2" charset="-128"/>
              </a:rPr>
              <a:t>理性是绝对的</a:t>
            </a:r>
            <a:endParaRPr lang="en-US" altLang="ja-JP" dirty="0">
              <a:latin typeface="Heiti TC Medium" pitchFamily="2" charset="-128"/>
              <a:ea typeface="Heiti TC Medium" pitchFamily="2" charset="-128"/>
            </a:endParaRPr>
          </a:p>
          <a:p>
            <a:pPr algn="ctr">
              <a:lnSpc>
                <a:spcPct val="150000"/>
              </a:lnSpc>
            </a:pPr>
            <a:r>
              <a:rPr lang="ja-JP" altLang="en-US">
                <a:latin typeface="Heiti TC Medium" pitchFamily="2" charset="-128"/>
                <a:ea typeface="Heiti TC Medium" pitchFamily="2" charset="-128"/>
              </a:rPr>
              <a:t>所以理性认为没有上帝</a:t>
            </a:r>
            <a:endParaRPr lang="en-US" dirty="0">
              <a:latin typeface="Heiti TC Medium" pitchFamily="2" charset="-128"/>
              <a:ea typeface="Heiti TC Medium" pitchFamily="2" charset="-128"/>
            </a:endParaRPr>
          </a:p>
          <a:p>
            <a:pPr algn="ctr">
              <a:lnSpc>
                <a:spcPct val="150000"/>
              </a:lnSpc>
            </a:pPr>
            <a:endParaRPr lang="en-SG" altLang="ja-JP" dirty="0">
              <a:latin typeface="Heiti TC Medium" pitchFamily="2" charset="-128"/>
              <a:ea typeface="Heiti TC Medium" pitchFamily="2" charset="-128"/>
            </a:endParaRPr>
          </a:p>
          <a:p>
            <a:pPr algn="ctr">
              <a:lnSpc>
                <a:spcPct val="150000"/>
              </a:lnSpc>
            </a:pPr>
            <a:endParaRPr lang="en-SG" altLang="ja-JP" dirty="0">
              <a:latin typeface="Heiti TC Medium" pitchFamily="2" charset="-128"/>
              <a:ea typeface="Heiti TC Medium" pitchFamily="2" charset="-128"/>
            </a:endParaRPr>
          </a:p>
          <a:p>
            <a:pPr algn="ctr"/>
            <a:endParaRPr lang="en-SG" dirty="0"/>
          </a:p>
        </p:txBody>
      </p:sp>
      <p:sp>
        <p:nvSpPr>
          <p:cNvPr id="23" name="Curved Down Arrow 22">
            <a:extLst>
              <a:ext uri="{FF2B5EF4-FFF2-40B4-BE49-F238E27FC236}">
                <a16:creationId xmlns:a16="http://schemas.microsoft.com/office/drawing/2014/main" id="{FB0D6472-5C5F-DA46-8617-836CCA442EA5}"/>
              </a:ext>
            </a:extLst>
          </p:cNvPr>
          <p:cNvSpPr/>
          <p:nvPr/>
        </p:nvSpPr>
        <p:spPr>
          <a:xfrm rot="5400000" flipV="1">
            <a:off x="6862157" y="3481857"/>
            <a:ext cx="1666224" cy="581249"/>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13" name="Curved Up Arrow 12">
            <a:extLst>
              <a:ext uri="{FF2B5EF4-FFF2-40B4-BE49-F238E27FC236}">
                <a16:creationId xmlns:a16="http://schemas.microsoft.com/office/drawing/2014/main" id="{483FBE40-D40C-6C4B-B68F-DBC21621F0A3}"/>
              </a:ext>
            </a:extLst>
          </p:cNvPr>
          <p:cNvSpPr/>
          <p:nvPr/>
        </p:nvSpPr>
        <p:spPr>
          <a:xfrm rot="16200000">
            <a:off x="4208714" y="3393031"/>
            <a:ext cx="1800493" cy="740779"/>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Curved Up Arrow 14">
            <a:extLst>
              <a:ext uri="{FF2B5EF4-FFF2-40B4-BE49-F238E27FC236}">
                <a16:creationId xmlns:a16="http://schemas.microsoft.com/office/drawing/2014/main" id="{1EDC230B-DE1A-D240-AC33-BFE52E5D6A81}"/>
              </a:ext>
            </a:extLst>
          </p:cNvPr>
          <p:cNvSpPr/>
          <p:nvPr/>
        </p:nvSpPr>
        <p:spPr>
          <a:xfrm rot="16200000">
            <a:off x="9649450" y="3330517"/>
            <a:ext cx="1800493" cy="740779"/>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3252273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11B04-FAD1-544A-8A6C-1C80415FAEDC}"/>
              </a:ext>
            </a:extLst>
          </p:cNvPr>
          <p:cNvSpPr>
            <a:spLocks noGrp="1"/>
          </p:cNvSpPr>
          <p:nvPr>
            <p:ph type="title"/>
          </p:nvPr>
        </p:nvSpPr>
        <p:spPr/>
        <p:txBody>
          <a:bodyPr/>
          <a:lstStyle/>
          <a:p>
            <a:r>
              <a:rPr lang="zh-CN" altLang="en-US" b="1" dirty="0"/>
              <a:t>循环式论证 </a:t>
            </a:r>
            <a:r>
              <a:rPr lang="en-GB" b="1" dirty="0"/>
              <a:t>circularity </a:t>
            </a:r>
            <a:endParaRPr lang="en-US" dirty="0"/>
          </a:p>
        </p:txBody>
      </p:sp>
      <p:sp>
        <p:nvSpPr>
          <p:cNvPr id="4" name="TextBox 3">
            <a:extLst>
              <a:ext uri="{FF2B5EF4-FFF2-40B4-BE49-F238E27FC236}">
                <a16:creationId xmlns:a16="http://schemas.microsoft.com/office/drawing/2014/main" id="{EDBCC37D-171A-0243-AC46-C4CB3159EEF5}"/>
              </a:ext>
            </a:extLst>
          </p:cNvPr>
          <p:cNvSpPr txBox="1"/>
          <p:nvPr/>
        </p:nvSpPr>
        <p:spPr>
          <a:xfrm>
            <a:off x="3031434" y="2812776"/>
            <a:ext cx="1107996" cy="369332"/>
          </a:xfrm>
          <a:prstGeom prst="rect">
            <a:avLst/>
          </a:prstGeom>
          <a:noFill/>
        </p:spPr>
        <p:txBody>
          <a:bodyPr wrap="none" rtlCol="0">
            <a:spAutoFit/>
          </a:bodyPr>
          <a:lstStyle/>
          <a:p>
            <a:r>
              <a:rPr lang="ja-JP" altLang="en-US"/>
              <a:t>上帝存在</a:t>
            </a:r>
            <a:endParaRPr lang="en-US" dirty="0"/>
          </a:p>
        </p:txBody>
      </p:sp>
      <p:sp>
        <p:nvSpPr>
          <p:cNvPr id="6" name="TextBox 5">
            <a:extLst>
              <a:ext uri="{FF2B5EF4-FFF2-40B4-BE49-F238E27FC236}">
                <a16:creationId xmlns:a16="http://schemas.microsoft.com/office/drawing/2014/main" id="{A82202AC-29E3-3540-A054-4F11C5AAAF27}"/>
              </a:ext>
            </a:extLst>
          </p:cNvPr>
          <p:cNvSpPr txBox="1"/>
          <p:nvPr/>
        </p:nvSpPr>
        <p:spPr>
          <a:xfrm>
            <a:off x="2484514" y="4270279"/>
            <a:ext cx="2031325" cy="2031325"/>
          </a:xfrm>
          <a:prstGeom prst="rect">
            <a:avLst/>
          </a:prstGeom>
          <a:noFill/>
        </p:spPr>
        <p:txBody>
          <a:bodyPr wrap="none" rtlCol="0">
            <a:spAutoFit/>
          </a:bodyPr>
          <a:lstStyle/>
          <a:p>
            <a:pPr algn="ctr"/>
            <a:r>
              <a:rPr lang="ja-JP" altLang="en-US"/>
              <a:t>圣经告诉我</a:t>
            </a:r>
            <a:endParaRPr lang="en-SG" altLang="ja-JP" dirty="0"/>
          </a:p>
          <a:p>
            <a:pPr algn="ctr"/>
            <a:endParaRPr lang="en-SG" dirty="0"/>
          </a:p>
          <a:p>
            <a:pPr algn="ctr"/>
            <a:r>
              <a:rPr lang="ja-JP" altLang="en-US"/>
              <a:t>上帝是绝对的</a:t>
            </a:r>
            <a:endParaRPr lang="en-SG" altLang="ja-JP" dirty="0"/>
          </a:p>
          <a:p>
            <a:pPr algn="ctr"/>
            <a:endParaRPr lang="en-SG" dirty="0"/>
          </a:p>
          <a:p>
            <a:pPr algn="ctr"/>
            <a:r>
              <a:rPr lang="ja-JP" altLang="en-US"/>
              <a:t>圣经是上帝的话</a:t>
            </a:r>
            <a:endParaRPr lang="en-US" altLang="ja-JP" dirty="0"/>
          </a:p>
          <a:p>
            <a:pPr algn="ctr"/>
            <a:endParaRPr lang="en-US" dirty="0"/>
          </a:p>
          <a:p>
            <a:pPr algn="ctr"/>
            <a:r>
              <a:rPr lang="ja-JP" altLang="en-US"/>
              <a:t>所以上帝是存在的</a:t>
            </a:r>
            <a:endParaRPr lang="en-US" dirty="0"/>
          </a:p>
        </p:txBody>
      </p:sp>
      <p:sp>
        <p:nvSpPr>
          <p:cNvPr id="14" name="Curved Down Arrow 13">
            <a:extLst>
              <a:ext uri="{FF2B5EF4-FFF2-40B4-BE49-F238E27FC236}">
                <a16:creationId xmlns:a16="http://schemas.microsoft.com/office/drawing/2014/main" id="{877EF51A-D9CF-FC43-86BA-A4F7F9D84E72}"/>
              </a:ext>
            </a:extLst>
          </p:cNvPr>
          <p:cNvSpPr/>
          <p:nvPr/>
        </p:nvSpPr>
        <p:spPr>
          <a:xfrm rot="5400000" flipV="1">
            <a:off x="1288138" y="3539931"/>
            <a:ext cx="1666224" cy="581249"/>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20" name="TextBox 19">
            <a:extLst>
              <a:ext uri="{FF2B5EF4-FFF2-40B4-BE49-F238E27FC236}">
                <a16:creationId xmlns:a16="http://schemas.microsoft.com/office/drawing/2014/main" id="{225DBD43-B337-354C-84E7-1788E3233BF2}"/>
              </a:ext>
            </a:extLst>
          </p:cNvPr>
          <p:cNvSpPr txBox="1"/>
          <p:nvPr/>
        </p:nvSpPr>
        <p:spPr>
          <a:xfrm>
            <a:off x="7779017" y="2812776"/>
            <a:ext cx="1569660" cy="369332"/>
          </a:xfrm>
          <a:prstGeom prst="rect">
            <a:avLst/>
          </a:prstGeom>
          <a:noFill/>
        </p:spPr>
        <p:txBody>
          <a:bodyPr wrap="none" rtlCol="0">
            <a:spAutoFit/>
          </a:bodyPr>
          <a:lstStyle/>
          <a:p>
            <a:r>
              <a:rPr lang="ja-JP" altLang="en-US"/>
              <a:t>太空狗是存在</a:t>
            </a:r>
            <a:endParaRPr lang="en-US" dirty="0"/>
          </a:p>
        </p:txBody>
      </p:sp>
      <p:sp>
        <p:nvSpPr>
          <p:cNvPr id="21" name="TextBox 20">
            <a:extLst>
              <a:ext uri="{FF2B5EF4-FFF2-40B4-BE49-F238E27FC236}">
                <a16:creationId xmlns:a16="http://schemas.microsoft.com/office/drawing/2014/main" id="{0F398470-B16E-1A4C-B0F2-757DD9654F6E}"/>
              </a:ext>
            </a:extLst>
          </p:cNvPr>
          <p:cNvSpPr txBox="1"/>
          <p:nvPr/>
        </p:nvSpPr>
        <p:spPr>
          <a:xfrm>
            <a:off x="7598588" y="4498918"/>
            <a:ext cx="2031325" cy="878702"/>
          </a:xfrm>
          <a:prstGeom prst="rect">
            <a:avLst/>
          </a:prstGeom>
          <a:noFill/>
        </p:spPr>
        <p:txBody>
          <a:bodyPr wrap="none" rtlCol="0">
            <a:spAutoFit/>
          </a:bodyPr>
          <a:lstStyle/>
          <a:p>
            <a:pPr algn="ctr">
              <a:lnSpc>
                <a:spcPct val="150000"/>
              </a:lnSpc>
            </a:pPr>
            <a:r>
              <a:rPr lang="ja-JP" altLang="en-SG"/>
              <a:t>请问</a:t>
            </a:r>
            <a:r>
              <a:rPr lang="ja-JP" altLang="en-US"/>
              <a:t>你是如何知道</a:t>
            </a:r>
            <a:endParaRPr lang="en-SG" altLang="ja-JP" dirty="0"/>
          </a:p>
          <a:p>
            <a:pPr algn="ctr">
              <a:lnSpc>
                <a:spcPct val="150000"/>
              </a:lnSpc>
            </a:pPr>
            <a:r>
              <a:rPr lang="ja-JP" altLang="en-US"/>
              <a:t>太空狗是存在的</a:t>
            </a:r>
            <a:r>
              <a:rPr lang="zh-CN" altLang="en-US" dirty="0"/>
              <a:t>？</a:t>
            </a:r>
            <a:endParaRPr lang="en-US" dirty="0"/>
          </a:p>
        </p:txBody>
      </p:sp>
      <p:sp>
        <p:nvSpPr>
          <p:cNvPr id="23" name="Curved Down Arrow 22">
            <a:extLst>
              <a:ext uri="{FF2B5EF4-FFF2-40B4-BE49-F238E27FC236}">
                <a16:creationId xmlns:a16="http://schemas.microsoft.com/office/drawing/2014/main" id="{FB0D6472-5C5F-DA46-8617-836CCA442EA5}"/>
              </a:ext>
            </a:extLst>
          </p:cNvPr>
          <p:cNvSpPr/>
          <p:nvPr/>
        </p:nvSpPr>
        <p:spPr>
          <a:xfrm rot="5400000" flipV="1">
            <a:off x="6154890" y="3539931"/>
            <a:ext cx="1666224" cy="581249"/>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11" name="Curved Up Arrow 10">
            <a:extLst>
              <a:ext uri="{FF2B5EF4-FFF2-40B4-BE49-F238E27FC236}">
                <a16:creationId xmlns:a16="http://schemas.microsoft.com/office/drawing/2014/main" id="{B8892954-BB9E-CD43-AF9B-29D534B61D12}"/>
              </a:ext>
            </a:extLst>
          </p:cNvPr>
          <p:cNvSpPr/>
          <p:nvPr/>
        </p:nvSpPr>
        <p:spPr>
          <a:xfrm rot="16200000">
            <a:off x="4223988" y="3393031"/>
            <a:ext cx="1800493" cy="740779"/>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Curved Up Arrow 12">
            <a:extLst>
              <a:ext uri="{FF2B5EF4-FFF2-40B4-BE49-F238E27FC236}">
                <a16:creationId xmlns:a16="http://schemas.microsoft.com/office/drawing/2014/main" id="{1D8970D4-AE04-134D-8375-FDDA36074AD4}"/>
              </a:ext>
            </a:extLst>
          </p:cNvPr>
          <p:cNvSpPr/>
          <p:nvPr/>
        </p:nvSpPr>
        <p:spPr>
          <a:xfrm rot="16200000">
            <a:off x="9100056" y="3393030"/>
            <a:ext cx="1800493" cy="740779"/>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 name="TextBox 2">
            <a:extLst>
              <a:ext uri="{FF2B5EF4-FFF2-40B4-BE49-F238E27FC236}">
                <a16:creationId xmlns:a16="http://schemas.microsoft.com/office/drawing/2014/main" id="{8EF343E7-6338-7D43-A179-79154AA32F0D}"/>
              </a:ext>
            </a:extLst>
          </p:cNvPr>
          <p:cNvSpPr txBox="1"/>
          <p:nvPr/>
        </p:nvSpPr>
        <p:spPr>
          <a:xfrm>
            <a:off x="9919504" y="3646025"/>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532338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2" nodeType="click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1" grpId="1"/>
      <p:bldP spid="21" grpId="2"/>
      <p:bldP spid="23" grpId="0" animBg="1"/>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11B04-FAD1-544A-8A6C-1C80415FAEDC}"/>
              </a:ext>
            </a:extLst>
          </p:cNvPr>
          <p:cNvSpPr>
            <a:spLocks noGrp="1"/>
          </p:cNvSpPr>
          <p:nvPr>
            <p:ph type="title"/>
          </p:nvPr>
        </p:nvSpPr>
        <p:spPr/>
        <p:txBody>
          <a:bodyPr>
            <a:normAutofit fontScale="90000"/>
          </a:bodyPr>
          <a:lstStyle/>
          <a:p>
            <a:r>
              <a:rPr lang="zh-CN" altLang="en-US" b="1" dirty="0"/>
              <a:t>循环式论证 </a:t>
            </a:r>
            <a:r>
              <a:rPr lang="en-GB" b="1" dirty="0"/>
              <a:t>circularity</a:t>
            </a:r>
            <a:r>
              <a:rPr lang="zh-CN" altLang="en-US" b="1" dirty="0"/>
              <a:t>  </a:t>
            </a:r>
            <a:r>
              <a:rPr lang="ja-JP" altLang="en-US" b="1"/>
              <a:t>泛神或多佛宗教</a:t>
            </a:r>
            <a:r>
              <a:rPr lang="en-GB" b="1" dirty="0"/>
              <a:t>  </a:t>
            </a:r>
            <a:endParaRPr lang="en-US" dirty="0"/>
          </a:p>
        </p:txBody>
      </p:sp>
      <p:sp>
        <p:nvSpPr>
          <p:cNvPr id="4" name="TextBox 3">
            <a:extLst>
              <a:ext uri="{FF2B5EF4-FFF2-40B4-BE49-F238E27FC236}">
                <a16:creationId xmlns:a16="http://schemas.microsoft.com/office/drawing/2014/main" id="{EDBCC37D-171A-0243-AC46-C4CB3159EEF5}"/>
              </a:ext>
            </a:extLst>
          </p:cNvPr>
          <p:cNvSpPr txBox="1"/>
          <p:nvPr/>
        </p:nvSpPr>
        <p:spPr>
          <a:xfrm>
            <a:off x="3105574" y="2503857"/>
            <a:ext cx="869149" cy="369332"/>
          </a:xfrm>
          <a:prstGeom prst="rect">
            <a:avLst/>
          </a:prstGeom>
          <a:noFill/>
        </p:spPr>
        <p:txBody>
          <a:bodyPr wrap="none" rtlCol="0">
            <a:spAutoFit/>
          </a:bodyPr>
          <a:lstStyle/>
          <a:p>
            <a:r>
              <a:rPr lang="ja-JP" altLang="en-US"/>
              <a:t>佛存在</a:t>
            </a:r>
            <a:endParaRPr lang="en-US" dirty="0"/>
          </a:p>
        </p:txBody>
      </p:sp>
      <p:sp>
        <p:nvSpPr>
          <p:cNvPr id="6" name="TextBox 5">
            <a:extLst>
              <a:ext uri="{FF2B5EF4-FFF2-40B4-BE49-F238E27FC236}">
                <a16:creationId xmlns:a16="http://schemas.microsoft.com/office/drawing/2014/main" id="{A82202AC-29E3-3540-A054-4F11C5AAAF27}"/>
              </a:ext>
            </a:extLst>
          </p:cNvPr>
          <p:cNvSpPr txBox="1"/>
          <p:nvPr/>
        </p:nvSpPr>
        <p:spPr>
          <a:xfrm>
            <a:off x="2293653" y="3783643"/>
            <a:ext cx="2492990" cy="2308324"/>
          </a:xfrm>
          <a:prstGeom prst="rect">
            <a:avLst/>
          </a:prstGeom>
          <a:noFill/>
        </p:spPr>
        <p:txBody>
          <a:bodyPr wrap="none" rtlCol="0">
            <a:spAutoFit/>
          </a:bodyPr>
          <a:lstStyle/>
          <a:p>
            <a:pPr algn="ctr"/>
            <a:endParaRPr lang="en-SG" dirty="0"/>
          </a:p>
          <a:p>
            <a:pPr algn="ctr"/>
            <a:r>
              <a:rPr lang="ja-JP" altLang="en-US"/>
              <a:t>佛经是佛的话</a:t>
            </a:r>
            <a:endParaRPr lang="en-US" altLang="ja-JP" dirty="0"/>
          </a:p>
          <a:p>
            <a:pPr algn="ctr"/>
            <a:endParaRPr lang="en-US" altLang="ja-JP" dirty="0"/>
          </a:p>
          <a:p>
            <a:pPr algn="ctr"/>
            <a:r>
              <a:rPr lang="ja-JP" altLang="en-US"/>
              <a:t>佛是绝对的</a:t>
            </a:r>
            <a:endParaRPr lang="en-SG" altLang="ja-JP" dirty="0"/>
          </a:p>
          <a:p>
            <a:pPr algn="ctr"/>
            <a:endParaRPr lang="en-SG" dirty="0"/>
          </a:p>
          <a:p>
            <a:pPr algn="ctr"/>
            <a:r>
              <a:rPr lang="en-SG" dirty="0" err="1"/>
              <a:t>佛经是审核一切的标准</a:t>
            </a:r>
            <a:endParaRPr lang="en-SG" dirty="0"/>
          </a:p>
          <a:p>
            <a:pPr algn="ctr"/>
            <a:endParaRPr lang="en-US" dirty="0"/>
          </a:p>
          <a:p>
            <a:pPr algn="ctr"/>
            <a:r>
              <a:rPr lang="ja-JP" altLang="en-US"/>
              <a:t>所以佛是存在的</a:t>
            </a:r>
            <a:endParaRPr lang="en-US" dirty="0"/>
          </a:p>
        </p:txBody>
      </p:sp>
      <p:sp>
        <p:nvSpPr>
          <p:cNvPr id="14" name="Curved Down Arrow 13">
            <a:extLst>
              <a:ext uri="{FF2B5EF4-FFF2-40B4-BE49-F238E27FC236}">
                <a16:creationId xmlns:a16="http://schemas.microsoft.com/office/drawing/2014/main" id="{877EF51A-D9CF-FC43-86BA-A4F7F9D84E72}"/>
              </a:ext>
            </a:extLst>
          </p:cNvPr>
          <p:cNvSpPr/>
          <p:nvPr/>
        </p:nvSpPr>
        <p:spPr>
          <a:xfrm rot="5400000" flipV="1">
            <a:off x="1362278" y="3231012"/>
            <a:ext cx="1666224" cy="581249"/>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8" name="Curved Up Arrow 7">
            <a:extLst>
              <a:ext uri="{FF2B5EF4-FFF2-40B4-BE49-F238E27FC236}">
                <a16:creationId xmlns:a16="http://schemas.microsoft.com/office/drawing/2014/main" id="{C7CDFA9B-6756-B04E-97CE-CCA6972F6692}"/>
              </a:ext>
            </a:extLst>
          </p:cNvPr>
          <p:cNvSpPr/>
          <p:nvPr/>
        </p:nvSpPr>
        <p:spPr>
          <a:xfrm rot="16200000">
            <a:off x="4064425" y="3084113"/>
            <a:ext cx="1800493" cy="740779"/>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B803BADC-7DEE-C046-8FE7-946A5EDD00B5}"/>
              </a:ext>
            </a:extLst>
          </p:cNvPr>
          <p:cNvSpPr txBox="1"/>
          <p:nvPr/>
        </p:nvSpPr>
        <p:spPr>
          <a:xfrm>
            <a:off x="6256449" y="3198470"/>
            <a:ext cx="1989647" cy="646331"/>
          </a:xfrm>
          <a:prstGeom prst="rect">
            <a:avLst/>
          </a:prstGeom>
          <a:noFill/>
        </p:spPr>
        <p:txBody>
          <a:bodyPr wrap="none" rtlCol="0">
            <a:spAutoFit/>
          </a:bodyPr>
          <a:lstStyle/>
          <a:p>
            <a:pPr algn="ctr"/>
            <a:r>
              <a:rPr lang="en-US" b="1" dirty="0"/>
              <a:t>Ultimate criterion </a:t>
            </a:r>
          </a:p>
          <a:p>
            <a:pPr algn="ctr"/>
            <a:r>
              <a:rPr lang="ja-JP" altLang="en-US" b="1"/>
              <a:t>终极准则</a:t>
            </a:r>
            <a:endParaRPr lang="en-US" b="1" dirty="0"/>
          </a:p>
        </p:txBody>
      </p:sp>
    </p:spTree>
    <p:extLst>
      <p:ext uri="{BB962C8B-B14F-4D97-AF65-F5344CB8AC3E}">
        <p14:creationId xmlns:p14="http://schemas.microsoft.com/office/powerpoint/2010/main" val="38499125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605A7-6531-FA48-B454-1C80C892C855}"/>
              </a:ext>
            </a:extLst>
          </p:cNvPr>
          <p:cNvSpPr>
            <a:spLocks noGrp="1"/>
          </p:cNvSpPr>
          <p:nvPr>
            <p:ph type="title"/>
          </p:nvPr>
        </p:nvSpPr>
        <p:spPr/>
        <p:txBody>
          <a:bodyPr/>
          <a:lstStyle/>
          <a:p>
            <a:r>
              <a:rPr lang="ja-JP" altLang="en-US" b="1">
                <a:latin typeface="SimHei" panose="02010609060101010101" pitchFamily="49" charset="-122"/>
                <a:ea typeface="SimHei" panose="02010609060101010101" pitchFamily="49" charset="-122"/>
              </a:rPr>
              <a:t>基督教信仰的预设</a:t>
            </a:r>
            <a:endParaRPr lang="en-SG" dirty="0">
              <a:latin typeface="SimHei" panose="02010609060101010101" pitchFamily="49" charset="-122"/>
              <a:ea typeface="SimHei" panose="02010609060101010101" pitchFamily="49" charset="-122"/>
            </a:endParaRPr>
          </a:p>
        </p:txBody>
      </p:sp>
      <p:sp>
        <p:nvSpPr>
          <p:cNvPr id="3" name="Content Placeholder 2">
            <a:extLst>
              <a:ext uri="{FF2B5EF4-FFF2-40B4-BE49-F238E27FC236}">
                <a16:creationId xmlns:a16="http://schemas.microsoft.com/office/drawing/2014/main" id="{E0D079D1-52A2-1C47-875C-DA9130AF8713}"/>
              </a:ext>
            </a:extLst>
          </p:cNvPr>
          <p:cNvSpPr>
            <a:spLocks noGrp="1"/>
          </p:cNvSpPr>
          <p:nvPr>
            <p:ph idx="1"/>
          </p:nvPr>
        </p:nvSpPr>
        <p:spPr>
          <a:xfrm>
            <a:off x="878186" y="2295939"/>
            <a:ext cx="10221363" cy="4124739"/>
          </a:xfrm>
        </p:spPr>
        <p:txBody>
          <a:bodyPr>
            <a:normAutofit/>
          </a:bodyPr>
          <a:lstStyle/>
          <a:p>
            <a:endParaRPr lang="en-SG" dirty="0"/>
          </a:p>
          <a:p>
            <a:r>
              <a:rPr lang="zh-CN" altLang="en-US" sz="2800" dirty="0"/>
              <a:t>基督教信仰的预设是：神在圣经中的自我启示是人类最高的“思想法则”，因此启示（圣经）证明人类所有知识的合理性。</a:t>
            </a:r>
            <a:r>
              <a:rPr lang="en-US" dirty="0"/>
              <a:t>The Christian presupposition, God’s revelation of himself in Scripture, is the highest “law of thought” for human beings. Scripture, therefore, justifies all human knowledge</a:t>
            </a:r>
            <a:r>
              <a:rPr lang="en-SG" dirty="0"/>
              <a:t> </a:t>
            </a:r>
          </a:p>
        </p:txBody>
      </p:sp>
    </p:spTree>
    <p:extLst>
      <p:ext uri="{BB962C8B-B14F-4D97-AF65-F5344CB8AC3E}">
        <p14:creationId xmlns:p14="http://schemas.microsoft.com/office/powerpoint/2010/main" val="2258803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11B04-FAD1-544A-8A6C-1C80415FAEDC}"/>
              </a:ext>
            </a:extLst>
          </p:cNvPr>
          <p:cNvSpPr>
            <a:spLocks noGrp="1"/>
          </p:cNvSpPr>
          <p:nvPr>
            <p:ph type="title"/>
          </p:nvPr>
        </p:nvSpPr>
        <p:spPr/>
        <p:txBody>
          <a:bodyPr>
            <a:normAutofit fontScale="90000"/>
          </a:bodyPr>
          <a:lstStyle/>
          <a:p>
            <a:r>
              <a:rPr lang="zh-CN" altLang="en-US" b="1" dirty="0"/>
              <a:t>循环式论证 </a:t>
            </a:r>
            <a:r>
              <a:rPr lang="en-GB" b="1" dirty="0"/>
              <a:t>circularity</a:t>
            </a:r>
            <a:r>
              <a:rPr lang="zh-CN" altLang="en-US" b="1" dirty="0"/>
              <a:t>  </a:t>
            </a:r>
            <a:r>
              <a:rPr lang="ja-JP" altLang="en-US" b="1"/>
              <a:t>泛神或多佛宗教</a:t>
            </a:r>
            <a:r>
              <a:rPr lang="en-GB" b="1" dirty="0"/>
              <a:t>  </a:t>
            </a:r>
            <a:endParaRPr lang="en-US" dirty="0"/>
          </a:p>
        </p:txBody>
      </p:sp>
      <p:sp>
        <p:nvSpPr>
          <p:cNvPr id="4" name="TextBox 3">
            <a:extLst>
              <a:ext uri="{FF2B5EF4-FFF2-40B4-BE49-F238E27FC236}">
                <a16:creationId xmlns:a16="http://schemas.microsoft.com/office/drawing/2014/main" id="{EDBCC37D-171A-0243-AC46-C4CB3159EEF5}"/>
              </a:ext>
            </a:extLst>
          </p:cNvPr>
          <p:cNvSpPr txBox="1"/>
          <p:nvPr/>
        </p:nvSpPr>
        <p:spPr>
          <a:xfrm>
            <a:off x="3105574" y="2503857"/>
            <a:ext cx="869149" cy="369332"/>
          </a:xfrm>
          <a:prstGeom prst="rect">
            <a:avLst/>
          </a:prstGeom>
          <a:noFill/>
        </p:spPr>
        <p:txBody>
          <a:bodyPr wrap="none" rtlCol="0">
            <a:spAutoFit/>
          </a:bodyPr>
          <a:lstStyle/>
          <a:p>
            <a:r>
              <a:rPr lang="ja-JP" altLang="en-US"/>
              <a:t>佛存在</a:t>
            </a:r>
            <a:endParaRPr lang="en-US" dirty="0"/>
          </a:p>
        </p:txBody>
      </p:sp>
      <p:sp>
        <p:nvSpPr>
          <p:cNvPr id="14" name="Curved Down Arrow 13">
            <a:extLst>
              <a:ext uri="{FF2B5EF4-FFF2-40B4-BE49-F238E27FC236}">
                <a16:creationId xmlns:a16="http://schemas.microsoft.com/office/drawing/2014/main" id="{877EF51A-D9CF-FC43-86BA-A4F7F9D84E72}"/>
              </a:ext>
            </a:extLst>
          </p:cNvPr>
          <p:cNvSpPr/>
          <p:nvPr/>
        </p:nvSpPr>
        <p:spPr>
          <a:xfrm rot="5400000" flipV="1">
            <a:off x="1362278" y="3231012"/>
            <a:ext cx="1666224" cy="581249"/>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11" name="TextBox 10">
            <a:extLst>
              <a:ext uri="{FF2B5EF4-FFF2-40B4-BE49-F238E27FC236}">
                <a16:creationId xmlns:a16="http://schemas.microsoft.com/office/drawing/2014/main" id="{EACF3DE7-3040-0D43-B18E-472473609BA1}"/>
              </a:ext>
            </a:extLst>
          </p:cNvPr>
          <p:cNvSpPr txBox="1"/>
          <p:nvPr/>
        </p:nvSpPr>
        <p:spPr>
          <a:xfrm>
            <a:off x="7635829" y="2596652"/>
            <a:ext cx="3640740" cy="2862322"/>
          </a:xfrm>
          <a:prstGeom prst="rect">
            <a:avLst/>
          </a:prstGeom>
          <a:noFill/>
        </p:spPr>
        <p:txBody>
          <a:bodyPr wrap="none" rtlCol="0">
            <a:spAutoFit/>
          </a:bodyPr>
          <a:lstStyle/>
          <a:p>
            <a:pPr>
              <a:lnSpc>
                <a:spcPct val="150000"/>
              </a:lnSpc>
            </a:pPr>
            <a:r>
              <a:rPr lang="ja-JP" altLang="en-US" b="1"/>
              <a:t>有许多不同的佛</a:t>
            </a:r>
            <a:endParaRPr lang="en-SG" altLang="ja-JP" b="1" dirty="0"/>
          </a:p>
          <a:p>
            <a:pPr>
              <a:lnSpc>
                <a:spcPct val="150000"/>
              </a:lnSpc>
            </a:pPr>
            <a:r>
              <a:rPr lang="ja-JP" altLang="en-SG" b="1"/>
              <a:t>不同</a:t>
            </a:r>
            <a:r>
              <a:rPr lang="ja-JP" altLang="en-US" b="1"/>
              <a:t>的佛说不同的话</a:t>
            </a:r>
            <a:endParaRPr lang="en-SG" b="1" dirty="0"/>
          </a:p>
          <a:p>
            <a:pPr>
              <a:lnSpc>
                <a:spcPct val="150000"/>
              </a:lnSpc>
            </a:pPr>
            <a:r>
              <a:rPr lang="en-US" b="1" dirty="0"/>
              <a:t>Inconsistency </a:t>
            </a:r>
            <a:r>
              <a:rPr lang="en-US" b="1" dirty="0" err="1"/>
              <a:t>不一致</a:t>
            </a:r>
            <a:endParaRPr lang="en-US" b="1" dirty="0"/>
          </a:p>
          <a:p>
            <a:pPr>
              <a:lnSpc>
                <a:spcPct val="150000"/>
              </a:lnSpc>
            </a:pPr>
            <a:r>
              <a:rPr lang="en-US" b="1" dirty="0"/>
              <a:t>Incoherence </a:t>
            </a:r>
            <a:r>
              <a:rPr lang="en-US" b="1" dirty="0" err="1"/>
              <a:t>不连贯</a:t>
            </a:r>
            <a:endParaRPr lang="en-SG" altLang="ja-JP" b="1" dirty="0"/>
          </a:p>
          <a:p>
            <a:pPr>
              <a:lnSpc>
                <a:spcPct val="150000"/>
              </a:lnSpc>
            </a:pPr>
            <a:r>
              <a:rPr lang="ja-JP" altLang="en-US" b="1"/>
              <a:t>佛经其实反映的是不同佛的看法。</a:t>
            </a:r>
            <a:endParaRPr lang="en-US" altLang="ja-JP" b="1" dirty="0"/>
          </a:p>
          <a:p>
            <a:pPr>
              <a:lnSpc>
                <a:spcPct val="150000"/>
              </a:lnSpc>
            </a:pPr>
            <a:r>
              <a:rPr lang="ja-JP" altLang="en-US" b="1"/>
              <a:t>没有一位佛是绝对的</a:t>
            </a:r>
            <a:endParaRPr lang="en-SG" b="1" dirty="0"/>
          </a:p>
          <a:p>
            <a:endParaRPr lang="en-SG" b="1" dirty="0"/>
          </a:p>
        </p:txBody>
      </p:sp>
      <p:sp>
        <p:nvSpPr>
          <p:cNvPr id="9" name="Curved Up Arrow 8">
            <a:extLst>
              <a:ext uri="{FF2B5EF4-FFF2-40B4-BE49-F238E27FC236}">
                <a16:creationId xmlns:a16="http://schemas.microsoft.com/office/drawing/2014/main" id="{22232E1F-2D99-6B41-B46D-FB936879A067}"/>
              </a:ext>
            </a:extLst>
          </p:cNvPr>
          <p:cNvSpPr/>
          <p:nvPr/>
        </p:nvSpPr>
        <p:spPr>
          <a:xfrm rot="16200000">
            <a:off x="4064425" y="3181003"/>
            <a:ext cx="1800493" cy="740779"/>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a:extLst>
              <a:ext uri="{FF2B5EF4-FFF2-40B4-BE49-F238E27FC236}">
                <a16:creationId xmlns:a16="http://schemas.microsoft.com/office/drawing/2014/main" id="{0C037D73-D707-E093-FC77-5632BF3FB382}"/>
              </a:ext>
            </a:extLst>
          </p:cNvPr>
          <p:cNvSpPr txBox="1"/>
          <p:nvPr/>
        </p:nvSpPr>
        <p:spPr>
          <a:xfrm>
            <a:off x="2471681" y="3429000"/>
            <a:ext cx="2492990" cy="2308324"/>
          </a:xfrm>
          <a:prstGeom prst="rect">
            <a:avLst/>
          </a:prstGeom>
          <a:noFill/>
        </p:spPr>
        <p:txBody>
          <a:bodyPr wrap="none" rtlCol="0">
            <a:spAutoFit/>
          </a:bodyPr>
          <a:lstStyle/>
          <a:p>
            <a:pPr algn="ctr"/>
            <a:endParaRPr lang="en-SG" dirty="0"/>
          </a:p>
          <a:p>
            <a:pPr algn="ctr"/>
            <a:r>
              <a:rPr lang="ja-JP" altLang="en-US"/>
              <a:t>佛经是佛的话</a:t>
            </a:r>
            <a:endParaRPr lang="en-US" altLang="ja-JP" dirty="0"/>
          </a:p>
          <a:p>
            <a:pPr algn="ctr"/>
            <a:endParaRPr lang="en-US" altLang="ja-JP" dirty="0"/>
          </a:p>
          <a:p>
            <a:pPr algn="ctr"/>
            <a:r>
              <a:rPr lang="ja-JP" altLang="en-US"/>
              <a:t>佛是绝对的</a:t>
            </a:r>
            <a:endParaRPr lang="en-SG" altLang="ja-JP" dirty="0"/>
          </a:p>
          <a:p>
            <a:pPr algn="ctr"/>
            <a:endParaRPr lang="en-SG" dirty="0"/>
          </a:p>
          <a:p>
            <a:pPr algn="ctr"/>
            <a:r>
              <a:rPr lang="en-SG" dirty="0" err="1"/>
              <a:t>佛经是审核一切的标准</a:t>
            </a:r>
            <a:endParaRPr lang="en-SG" dirty="0"/>
          </a:p>
          <a:p>
            <a:pPr algn="ctr"/>
            <a:endParaRPr lang="en-US" dirty="0"/>
          </a:p>
          <a:p>
            <a:pPr algn="ctr"/>
            <a:r>
              <a:rPr lang="ja-JP" altLang="en-US"/>
              <a:t>所以佛是存在的</a:t>
            </a:r>
            <a:endParaRPr lang="en-US" dirty="0"/>
          </a:p>
        </p:txBody>
      </p:sp>
    </p:spTree>
    <p:extLst>
      <p:ext uri="{BB962C8B-B14F-4D97-AF65-F5344CB8AC3E}">
        <p14:creationId xmlns:p14="http://schemas.microsoft.com/office/powerpoint/2010/main" val="449713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C9824-1EE1-54B6-B4A9-6315EF8AA90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8FE62D9-D269-373E-AA35-A286B0D259F5}"/>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9154438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EE27DE-C579-BD36-5632-D63D52F8591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F527A25-45FA-7A58-BDF8-556276D69C50}"/>
              </a:ext>
            </a:extLst>
          </p:cNvPr>
          <p:cNvSpPr>
            <a:spLocks noGrp="1"/>
          </p:cNvSpPr>
          <p:nvPr>
            <p:ph type="title"/>
          </p:nvPr>
        </p:nvSpPr>
        <p:spPr/>
        <p:txBody>
          <a:bodyPr/>
          <a:lstStyle/>
          <a:p>
            <a:r>
              <a:rPr lang="zh-CN" altLang="en-US" b="1" dirty="0"/>
              <a:t>循环式论证 </a:t>
            </a:r>
            <a:r>
              <a:rPr lang="en-GB" b="1" dirty="0"/>
              <a:t>circularity </a:t>
            </a:r>
            <a:endParaRPr lang="en-US" dirty="0"/>
          </a:p>
        </p:txBody>
      </p:sp>
      <p:sp>
        <p:nvSpPr>
          <p:cNvPr id="4" name="TextBox 3">
            <a:extLst>
              <a:ext uri="{FF2B5EF4-FFF2-40B4-BE49-F238E27FC236}">
                <a16:creationId xmlns:a16="http://schemas.microsoft.com/office/drawing/2014/main" id="{38A0F8FE-4F8B-1258-1FA1-75E7F7529895}"/>
              </a:ext>
            </a:extLst>
          </p:cNvPr>
          <p:cNvSpPr txBox="1"/>
          <p:nvPr/>
        </p:nvSpPr>
        <p:spPr>
          <a:xfrm>
            <a:off x="2723751" y="2927194"/>
            <a:ext cx="1569660" cy="369332"/>
          </a:xfrm>
          <a:prstGeom prst="rect">
            <a:avLst/>
          </a:prstGeom>
          <a:noFill/>
        </p:spPr>
        <p:txBody>
          <a:bodyPr wrap="none" rtlCol="0">
            <a:spAutoFit/>
          </a:bodyPr>
          <a:lstStyle/>
          <a:p>
            <a:r>
              <a:rPr lang="ja-JP" altLang="en-US">
                <a:highlight>
                  <a:srgbClr val="FFFF00"/>
                </a:highlight>
                <a:latin typeface="Heiti TC Medium" pitchFamily="2" charset="-128"/>
                <a:ea typeface="Heiti TC Medium" pitchFamily="2" charset="-128"/>
              </a:rPr>
              <a:t>启示是绝对的</a:t>
            </a:r>
            <a:endParaRPr lang="en-US" dirty="0">
              <a:highlight>
                <a:srgbClr val="FFFF00"/>
              </a:highlight>
              <a:latin typeface="Heiti TC Medium" pitchFamily="2" charset="-128"/>
              <a:ea typeface="Heiti TC Medium" pitchFamily="2" charset="-128"/>
            </a:endParaRPr>
          </a:p>
        </p:txBody>
      </p:sp>
      <p:sp>
        <p:nvSpPr>
          <p:cNvPr id="14" name="Curved Down Arrow 13">
            <a:extLst>
              <a:ext uri="{FF2B5EF4-FFF2-40B4-BE49-F238E27FC236}">
                <a16:creationId xmlns:a16="http://schemas.microsoft.com/office/drawing/2014/main" id="{06FE3B06-215C-7845-DA75-6C7C437061A2}"/>
              </a:ext>
            </a:extLst>
          </p:cNvPr>
          <p:cNvSpPr/>
          <p:nvPr/>
        </p:nvSpPr>
        <p:spPr>
          <a:xfrm rot="5400000" flipV="1">
            <a:off x="1288138" y="3539931"/>
            <a:ext cx="1666224" cy="581249"/>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20" name="TextBox 19">
            <a:extLst>
              <a:ext uri="{FF2B5EF4-FFF2-40B4-BE49-F238E27FC236}">
                <a16:creationId xmlns:a16="http://schemas.microsoft.com/office/drawing/2014/main" id="{FD8ACFFC-0BCF-0A33-7B7A-588A30E85F81}"/>
              </a:ext>
            </a:extLst>
          </p:cNvPr>
          <p:cNvSpPr txBox="1"/>
          <p:nvPr/>
        </p:nvSpPr>
        <p:spPr>
          <a:xfrm>
            <a:off x="8333014" y="2812777"/>
            <a:ext cx="1569660" cy="369332"/>
          </a:xfrm>
          <a:prstGeom prst="rect">
            <a:avLst/>
          </a:prstGeom>
          <a:noFill/>
        </p:spPr>
        <p:txBody>
          <a:bodyPr wrap="none" rtlCol="0">
            <a:spAutoFit/>
          </a:bodyPr>
          <a:lstStyle/>
          <a:p>
            <a:pPr algn="ctr"/>
            <a:r>
              <a:rPr lang="ja-JP" altLang="en-US">
                <a:highlight>
                  <a:srgbClr val="FFFF00"/>
                </a:highlight>
                <a:latin typeface="Heiti TC Medium" pitchFamily="2" charset="-128"/>
                <a:ea typeface="Heiti TC Medium" pitchFamily="2" charset="-128"/>
              </a:rPr>
              <a:t>理性</a:t>
            </a:r>
            <a:r>
              <a:rPr lang="ja-JP" altLang="en-SG">
                <a:highlight>
                  <a:srgbClr val="FFFF00"/>
                </a:highlight>
                <a:latin typeface="Heiti TC Medium" pitchFamily="2" charset="-128"/>
                <a:ea typeface="Heiti TC Medium" pitchFamily="2" charset="-128"/>
              </a:rPr>
              <a:t>是</a:t>
            </a:r>
            <a:r>
              <a:rPr lang="ja-JP" altLang="en-US">
                <a:highlight>
                  <a:srgbClr val="FFFF00"/>
                </a:highlight>
                <a:latin typeface="Heiti TC Medium" pitchFamily="2" charset="-128"/>
                <a:ea typeface="Heiti TC Medium" pitchFamily="2" charset="-128"/>
              </a:rPr>
              <a:t>绝对的</a:t>
            </a:r>
            <a:endParaRPr lang="en-SG" altLang="ja-JP" dirty="0">
              <a:highlight>
                <a:srgbClr val="FFFF00"/>
              </a:highlight>
              <a:latin typeface="Heiti TC Medium" pitchFamily="2" charset="-128"/>
              <a:ea typeface="Heiti TC Medium" pitchFamily="2" charset="-128"/>
            </a:endParaRPr>
          </a:p>
        </p:txBody>
      </p:sp>
      <p:sp>
        <p:nvSpPr>
          <p:cNvPr id="23" name="Curved Down Arrow 22">
            <a:extLst>
              <a:ext uri="{FF2B5EF4-FFF2-40B4-BE49-F238E27FC236}">
                <a16:creationId xmlns:a16="http://schemas.microsoft.com/office/drawing/2014/main" id="{E33217EE-16FF-6973-3A65-5B30BA31000E}"/>
              </a:ext>
            </a:extLst>
          </p:cNvPr>
          <p:cNvSpPr/>
          <p:nvPr/>
        </p:nvSpPr>
        <p:spPr>
          <a:xfrm rot="5400000" flipV="1">
            <a:off x="6862157" y="3481857"/>
            <a:ext cx="1666224" cy="581249"/>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13" name="Curved Up Arrow 12">
            <a:extLst>
              <a:ext uri="{FF2B5EF4-FFF2-40B4-BE49-F238E27FC236}">
                <a16:creationId xmlns:a16="http://schemas.microsoft.com/office/drawing/2014/main" id="{81C40958-3C7D-B61F-3948-BC6BD53983C8}"/>
              </a:ext>
            </a:extLst>
          </p:cNvPr>
          <p:cNvSpPr/>
          <p:nvPr/>
        </p:nvSpPr>
        <p:spPr>
          <a:xfrm rot="16200000">
            <a:off x="4208714" y="3393031"/>
            <a:ext cx="1800493" cy="740779"/>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Curved Up Arrow 14">
            <a:extLst>
              <a:ext uri="{FF2B5EF4-FFF2-40B4-BE49-F238E27FC236}">
                <a16:creationId xmlns:a16="http://schemas.microsoft.com/office/drawing/2014/main" id="{C0996574-0CF4-45A1-DDFC-878C8A206A1A}"/>
              </a:ext>
            </a:extLst>
          </p:cNvPr>
          <p:cNvSpPr/>
          <p:nvPr/>
        </p:nvSpPr>
        <p:spPr>
          <a:xfrm rot="16200000">
            <a:off x="9649450" y="3330517"/>
            <a:ext cx="1800493" cy="740779"/>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extBox 2">
            <a:extLst>
              <a:ext uri="{FF2B5EF4-FFF2-40B4-BE49-F238E27FC236}">
                <a16:creationId xmlns:a16="http://schemas.microsoft.com/office/drawing/2014/main" id="{945DE9E6-3250-9FE5-E04E-16B738BDDC65}"/>
              </a:ext>
            </a:extLst>
          </p:cNvPr>
          <p:cNvSpPr txBox="1"/>
          <p:nvPr/>
        </p:nvSpPr>
        <p:spPr>
          <a:xfrm>
            <a:off x="7203924" y="4601153"/>
            <a:ext cx="3489553" cy="1273747"/>
          </a:xfrm>
          <a:prstGeom prst="rect">
            <a:avLst/>
          </a:prstGeom>
          <a:noFill/>
        </p:spPr>
        <p:txBody>
          <a:bodyPr wrap="square" rtlCol="0">
            <a:spAutoFit/>
          </a:bodyPr>
          <a:lstStyle/>
          <a:p>
            <a:pPr algn="ctr">
              <a:lnSpc>
                <a:spcPct val="150000"/>
              </a:lnSpc>
            </a:pPr>
            <a:r>
              <a:rPr lang="en-SG" dirty="0" err="1">
                <a:latin typeface="Heiti TC Medium" pitchFamily="2" charset="-128"/>
                <a:ea typeface="Heiti TC Medium" pitchFamily="2" charset="-128"/>
              </a:rPr>
              <a:t>理性</a:t>
            </a:r>
            <a:r>
              <a:rPr lang="en-SG" dirty="0" err="1">
                <a:highlight>
                  <a:srgbClr val="00FF00"/>
                </a:highlight>
                <a:latin typeface="Heiti TC Medium" pitchFamily="2" charset="-128"/>
                <a:ea typeface="Heiti TC Medium" pitchFamily="2" charset="-128"/>
              </a:rPr>
              <a:t>能明白一切</a:t>
            </a:r>
            <a:endParaRPr lang="en-SG" dirty="0">
              <a:highlight>
                <a:srgbClr val="00FF00"/>
              </a:highlight>
              <a:latin typeface="Heiti TC Medium" pitchFamily="2" charset="-128"/>
              <a:ea typeface="Heiti TC Medium" pitchFamily="2" charset="-128"/>
            </a:endParaRPr>
          </a:p>
          <a:p>
            <a:pPr algn="ctr">
              <a:lnSpc>
                <a:spcPct val="150000"/>
              </a:lnSpc>
            </a:pPr>
            <a:r>
              <a:rPr lang="en-SG" dirty="0" err="1">
                <a:highlight>
                  <a:srgbClr val="00FF00"/>
                </a:highlight>
                <a:latin typeface="Heiti TC Medium" pitchFamily="2" charset="-128"/>
                <a:ea typeface="Heiti TC Medium" pitchFamily="2" charset="-128"/>
              </a:rPr>
              <a:t>理性</a:t>
            </a:r>
            <a:r>
              <a:rPr lang="ja-JP" altLang="en-US">
                <a:highlight>
                  <a:srgbClr val="00FF00"/>
                </a:highlight>
                <a:latin typeface="Heiti TC Medium" pitchFamily="2" charset="-128"/>
                <a:ea typeface="Heiti TC Medium" pitchFamily="2" charset="-128"/>
              </a:rPr>
              <a:t>是审核一切的标准</a:t>
            </a:r>
            <a:endParaRPr lang="en-SG" dirty="0">
              <a:highlight>
                <a:srgbClr val="00FF00"/>
              </a:highlight>
              <a:latin typeface="Heiti TC Medium" pitchFamily="2" charset="-128"/>
              <a:ea typeface="Heiti TC Medium" pitchFamily="2" charset="-128"/>
            </a:endParaRPr>
          </a:p>
          <a:p>
            <a:pPr algn="ctr">
              <a:lnSpc>
                <a:spcPct val="150000"/>
              </a:lnSpc>
            </a:pPr>
            <a:r>
              <a:rPr lang="en-SG" dirty="0" err="1">
                <a:highlight>
                  <a:srgbClr val="00FF00"/>
                </a:highlight>
                <a:latin typeface="Heiti TC Medium" pitchFamily="2" charset="-128"/>
                <a:ea typeface="Heiti TC Medium" pitchFamily="2" charset="-128"/>
              </a:rPr>
              <a:t>所以理性是绝对的</a:t>
            </a:r>
            <a:endParaRPr lang="en-SG" dirty="0">
              <a:latin typeface="Heiti TC Medium" pitchFamily="2" charset="-128"/>
              <a:ea typeface="Heiti TC Medium" pitchFamily="2" charset="-128"/>
            </a:endParaRPr>
          </a:p>
        </p:txBody>
      </p:sp>
      <p:sp>
        <p:nvSpPr>
          <p:cNvPr id="7" name="TextBox 6">
            <a:extLst>
              <a:ext uri="{FF2B5EF4-FFF2-40B4-BE49-F238E27FC236}">
                <a16:creationId xmlns:a16="http://schemas.microsoft.com/office/drawing/2014/main" id="{0F2F60EF-2168-8335-918A-0C62EC5CAD66}"/>
              </a:ext>
            </a:extLst>
          </p:cNvPr>
          <p:cNvSpPr txBox="1"/>
          <p:nvPr/>
        </p:nvSpPr>
        <p:spPr>
          <a:xfrm>
            <a:off x="2063030" y="4733905"/>
            <a:ext cx="3416320" cy="1754326"/>
          </a:xfrm>
          <a:prstGeom prst="rect">
            <a:avLst/>
          </a:prstGeom>
          <a:noFill/>
        </p:spPr>
        <p:txBody>
          <a:bodyPr wrap="none" rtlCol="0">
            <a:spAutoFit/>
          </a:bodyPr>
          <a:lstStyle/>
          <a:p>
            <a:pPr algn="ctr"/>
            <a:r>
              <a:rPr lang="ja-JP" altLang="en-US">
                <a:latin typeface="Heiti TC Medium" pitchFamily="2" charset="-128"/>
                <a:ea typeface="Heiti TC Medium" pitchFamily="2" charset="-128"/>
              </a:rPr>
              <a:t>启示</a:t>
            </a:r>
            <a:r>
              <a:rPr lang="zh-CN" altLang="en-US" dirty="0">
                <a:latin typeface="Heiti TC Medium" pitchFamily="2" charset="-128"/>
                <a:ea typeface="Heiti TC Medium" pitchFamily="2" charset="-128"/>
              </a:rPr>
              <a:t>（</a:t>
            </a:r>
            <a:r>
              <a:rPr lang="ja-JP" altLang="en-US">
                <a:latin typeface="Heiti TC Medium" pitchFamily="2" charset="-128"/>
                <a:ea typeface="Heiti TC Medium" pitchFamily="2" charset="-128"/>
              </a:rPr>
              <a:t>圣经</a:t>
            </a:r>
            <a:r>
              <a:rPr lang="zh-CN" altLang="en-US" dirty="0">
                <a:latin typeface="Heiti TC Medium" pitchFamily="2" charset="-128"/>
                <a:ea typeface="Heiti TC Medium" pitchFamily="2" charset="-128"/>
              </a:rPr>
              <a:t>）</a:t>
            </a:r>
            <a:r>
              <a:rPr lang="ja-JP" altLang="en-US">
                <a:latin typeface="Heiti TC Medium" pitchFamily="2" charset="-128"/>
                <a:ea typeface="Heiti TC Medium" pitchFamily="2" charset="-128"/>
              </a:rPr>
              <a:t>是上帝绝对的话</a:t>
            </a:r>
            <a:endParaRPr lang="en-US" altLang="ja-JP" dirty="0">
              <a:latin typeface="Heiti TC Medium" pitchFamily="2" charset="-128"/>
              <a:ea typeface="Heiti TC Medium" pitchFamily="2" charset="-128"/>
            </a:endParaRPr>
          </a:p>
          <a:p>
            <a:pPr algn="ctr"/>
            <a:endParaRPr lang="en-SG" dirty="0">
              <a:latin typeface="Heiti TC Medium" pitchFamily="2" charset="-128"/>
              <a:ea typeface="Heiti TC Medium" pitchFamily="2" charset="-128"/>
            </a:endParaRPr>
          </a:p>
          <a:p>
            <a:pPr algn="ctr"/>
            <a:r>
              <a:rPr lang="zh-CN" altLang="en-US" dirty="0">
                <a:latin typeface="Heiti TC Medium" pitchFamily="2" charset="-128"/>
                <a:ea typeface="Heiti TC Medium" pitchFamily="2" charset="-128"/>
              </a:rPr>
              <a:t>启示（圣经）</a:t>
            </a:r>
            <a:r>
              <a:rPr lang="ja-JP" altLang="en-US">
                <a:latin typeface="Heiti TC Medium" pitchFamily="2" charset="-128"/>
                <a:ea typeface="Heiti TC Medium" pitchFamily="2" charset="-128"/>
              </a:rPr>
              <a:t>是审核一切的标准</a:t>
            </a:r>
            <a:endParaRPr lang="en-US" altLang="ja-JP" dirty="0">
              <a:latin typeface="Heiti TC Medium" pitchFamily="2" charset="-128"/>
              <a:ea typeface="Heiti TC Medium" pitchFamily="2" charset="-128"/>
            </a:endParaRPr>
          </a:p>
          <a:p>
            <a:pPr algn="ctr"/>
            <a:endParaRPr lang="en-US" dirty="0">
              <a:latin typeface="Heiti TC Medium" pitchFamily="2" charset="-128"/>
              <a:ea typeface="Heiti TC Medium" pitchFamily="2" charset="-128"/>
            </a:endParaRPr>
          </a:p>
          <a:p>
            <a:pPr algn="ctr"/>
            <a:r>
              <a:rPr lang="zh-CN" altLang="en-US" dirty="0">
                <a:latin typeface="Heiti TC Medium" pitchFamily="2" charset="-128"/>
                <a:ea typeface="Heiti TC Medium" pitchFamily="2" charset="-128"/>
              </a:rPr>
              <a:t>所以启示（圣经）是绝对的</a:t>
            </a:r>
            <a:endParaRPr lang="en-SG" altLang="ja-JP" dirty="0">
              <a:latin typeface="Heiti TC Medium" pitchFamily="2" charset="-128"/>
              <a:ea typeface="Heiti TC Medium" pitchFamily="2" charset="-128"/>
            </a:endParaRPr>
          </a:p>
          <a:p>
            <a:pPr algn="ctr"/>
            <a:endParaRPr lang="en-US" dirty="0">
              <a:latin typeface="Heiti TC Medium" pitchFamily="2" charset="-128"/>
              <a:ea typeface="Heiti TC Medium" pitchFamily="2" charset="-128"/>
            </a:endParaRPr>
          </a:p>
        </p:txBody>
      </p:sp>
    </p:spTree>
    <p:extLst>
      <p:ext uri="{BB962C8B-B14F-4D97-AF65-F5344CB8AC3E}">
        <p14:creationId xmlns:p14="http://schemas.microsoft.com/office/powerpoint/2010/main" val="24834772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11B04-FAD1-544A-8A6C-1C80415FAEDC}"/>
              </a:ext>
            </a:extLst>
          </p:cNvPr>
          <p:cNvSpPr>
            <a:spLocks noGrp="1"/>
          </p:cNvSpPr>
          <p:nvPr>
            <p:ph type="title"/>
          </p:nvPr>
        </p:nvSpPr>
        <p:spPr/>
        <p:txBody>
          <a:bodyPr/>
          <a:lstStyle/>
          <a:p>
            <a:r>
              <a:rPr lang="zh-CN" altLang="en-US" b="1" dirty="0"/>
              <a:t>循环式论证 </a:t>
            </a:r>
            <a:r>
              <a:rPr lang="en-GB" b="1" dirty="0"/>
              <a:t>circularity</a:t>
            </a:r>
            <a:r>
              <a:rPr lang="zh-CN" altLang="en-US" b="1" dirty="0"/>
              <a:t> 科学主义</a:t>
            </a:r>
            <a:endParaRPr lang="en-US" dirty="0"/>
          </a:p>
        </p:txBody>
      </p:sp>
      <p:sp>
        <p:nvSpPr>
          <p:cNvPr id="4" name="TextBox 3">
            <a:extLst>
              <a:ext uri="{FF2B5EF4-FFF2-40B4-BE49-F238E27FC236}">
                <a16:creationId xmlns:a16="http://schemas.microsoft.com/office/drawing/2014/main" id="{EDBCC37D-171A-0243-AC46-C4CB3159EEF5}"/>
              </a:ext>
            </a:extLst>
          </p:cNvPr>
          <p:cNvSpPr txBox="1"/>
          <p:nvPr/>
        </p:nvSpPr>
        <p:spPr>
          <a:xfrm>
            <a:off x="4812424" y="2475973"/>
            <a:ext cx="2069797" cy="646331"/>
          </a:xfrm>
          <a:prstGeom prst="rect">
            <a:avLst/>
          </a:prstGeom>
          <a:noFill/>
        </p:spPr>
        <p:txBody>
          <a:bodyPr wrap="square" rtlCol="0">
            <a:spAutoFit/>
          </a:bodyPr>
          <a:lstStyle/>
          <a:p>
            <a:pPr algn="ctr"/>
            <a:r>
              <a:rPr lang="zh-CN" altLang="en-US" dirty="0"/>
              <a:t>科学主义：</a:t>
            </a:r>
            <a:endParaRPr lang="en-US" altLang="zh-CN" dirty="0"/>
          </a:p>
          <a:p>
            <a:pPr algn="ctr"/>
            <a:r>
              <a:rPr lang="zh-CN" altLang="en-US" dirty="0"/>
              <a:t>科学是绝对的、</a:t>
            </a:r>
            <a:endParaRPr lang="en-US" altLang="zh-CN" dirty="0"/>
          </a:p>
        </p:txBody>
      </p:sp>
      <p:sp>
        <p:nvSpPr>
          <p:cNvPr id="12" name="Curved Down Arrow 11">
            <a:extLst>
              <a:ext uri="{FF2B5EF4-FFF2-40B4-BE49-F238E27FC236}">
                <a16:creationId xmlns:a16="http://schemas.microsoft.com/office/drawing/2014/main" id="{4495B4A8-7650-BB4D-B5EA-F98FC8CCC836}"/>
              </a:ext>
            </a:extLst>
          </p:cNvPr>
          <p:cNvSpPr/>
          <p:nvPr/>
        </p:nvSpPr>
        <p:spPr>
          <a:xfrm rot="5400000">
            <a:off x="6985842" y="3707869"/>
            <a:ext cx="1666224" cy="581249"/>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14" name="Curved Down Arrow 13">
            <a:extLst>
              <a:ext uri="{FF2B5EF4-FFF2-40B4-BE49-F238E27FC236}">
                <a16:creationId xmlns:a16="http://schemas.microsoft.com/office/drawing/2014/main" id="{877EF51A-D9CF-FC43-86BA-A4F7F9D84E72}"/>
              </a:ext>
            </a:extLst>
          </p:cNvPr>
          <p:cNvSpPr/>
          <p:nvPr/>
        </p:nvSpPr>
        <p:spPr>
          <a:xfrm rot="5400000" flipH="1" flipV="1">
            <a:off x="3192340" y="3698034"/>
            <a:ext cx="1646554" cy="581249"/>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13" name="TextBox 12">
            <a:extLst>
              <a:ext uri="{FF2B5EF4-FFF2-40B4-BE49-F238E27FC236}">
                <a16:creationId xmlns:a16="http://schemas.microsoft.com/office/drawing/2014/main" id="{FFA4A79D-261A-4147-887C-29219D54AC1A}"/>
              </a:ext>
            </a:extLst>
          </p:cNvPr>
          <p:cNvSpPr txBox="1"/>
          <p:nvPr/>
        </p:nvSpPr>
        <p:spPr>
          <a:xfrm>
            <a:off x="8906951" y="3105834"/>
            <a:ext cx="1989647" cy="646331"/>
          </a:xfrm>
          <a:prstGeom prst="rect">
            <a:avLst/>
          </a:prstGeom>
          <a:noFill/>
        </p:spPr>
        <p:txBody>
          <a:bodyPr wrap="none" rtlCol="0">
            <a:spAutoFit/>
          </a:bodyPr>
          <a:lstStyle/>
          <a:p>
            <a:pPr algn="ctr"/>
            <a:r>
              <a:rPr lang="en-US" b="1" dirty="0"/>
              <a:t>Ultimate criterion </a:t>
            </a:r>
          </a:p>
          <a:p>
            <a:pPr algn="ctr"/>
            <a:r>
              <a:rPr lang="ja-JP" altLang="en-US" b="1"/>
              <a:t>终极准则</a:t>
            </a:r>
            <a:endParaRPr lang="en-US" b="1" dirty="0"/>
          </a:p>
        </p:txBody>
      </p:sp>
      <p:sp>
        <p:nvSpPr>
          <p:cNvPr id="8" name="TextBox 7">
            <a:extLst>
              <a:ext uri="{FF2B5EF4-FFF2-40B4-BE49-F238E27FC236}">
                <a16:creationId xmlns:a16="http://schemas.microsoft.com/office/drawing/2014/main" id="{CC4C5C51-7C5E-8293-3EA5-80206693702A}"/>
              </a:ext>
            </a:extLst>
          </p:cNvPr>
          <p:cNvSpPr txBox="1"/>
          <p:nvPr/>
        </p:nvSpPr>
        <p:spPr>
          <a:xfrm>
            <a:off x="4513084" y="4675655"/>
            <a:ext cx="3012363" cy="2031325"/>
          </a:xfrm>
          <a:prstGeom prst="rect">
            <a:avLst/>
          </a:prstGeom>
          <a:noFill/>
        </p:spPr>
        <p:txBody>
          <a:bodyPr wrap="none" rtlCol="0">
            <a:spAutoFit/>
          </a:bodyPr>
          <a:lstStyle/>
          <a:p>
            <a:pPr algn="ctr"/>
            <a:r>
              <a:rPr lang="ja-JP" altLang="en-US" b="1">
                <a:latin typeface="SimSun" panose="02010600030101010101" pitchFamily="2" charset="-122"/>
                <a:ea typeface="SimSun" panose="02010600030101010101" pitchFamily="2" charset="-122"/>
              </a:rPr>
              <a:t>科学能够验证一切</a:t>
            </a:r>
            <a:endParaRPr lang="en-US" altLang="ja-JP" b="1" dirty="0">
              <a:latin typeface="SimSun" panose="02010600030101010101" pitchFamily="2" charset="-122"/>
              <a:ea typeface="SimSun" panose="02010600030101010101" pitchFamily="2" charset="-122"/>
            </a:endParaRPr>
          </a:p>
          <a:p>
            <a:pPr algn="ctr"/>
            <a:endParaRPr lang="en-US" altLang="ja-JP" b="1" dirty="0">
              <a:latin typeface="SimSun" panose="02010600030101010101" pitchFamily="2" charset="-122"/>
              <a:ea typeface="SimSun" panose="02010600030101010101" pitchFamily="2" charset="-122"/>
            </a:endParaRPr>
          </a:p>
          <a:p>
            <a:pPr algn="ctr"/>
            <a:r>
              <a:rPr lang="zh-CN" altLang="en-US" b="1" dirty="0">
                <a:latin typeface="SimSun" panose="02010600030101010101" pitchFamily="2" charset="-122"/>
                <a:ea typeface="SimSun" panose="02010600030101010101" pitchFamily="2" charset="-122"/>
              </a:rPr>
              <a:t>科学是审核一切真理的标准</a:t>
            </a:r>
            <a:endParaRPr lang="en-US" altLang="zh-CN" b="1" dirty="0">
              <a:latin typeface="SimSun" panose="02010600030101010101" pitchFamily="2" charset="-122"/>
              <a:ea typeface="SimSun" panose="02010600030101010101" pitchFamily="2" charset="-122"/>
            </a:endParaRPr>
          </a:p>
          <a:p>
            <a:pPr algn="ctr"/>
            <a:endParaRPr lang="en-US" b="1" dirty="0">
              <a:latin typeface="SimSun" panose="02010600030101010101" pitchFamily="2" charset="-122"/>
              <a:ea typeface="SimSun" panose="02010600030101010101" pitchFamily="2" charset="-122"/>
            </a:endParaRPr>
          </a:p>
          <a:p>
            <a:pPr algn="ctr"/>
            <a:r>
              <a:rPr lang="ja-JP" altLang="en-US" b="1">
                <a:latin typeface="SimSun" panose="02010600030101010101" pitchFamily="2" charset="-122"/>
                <a:ea typeface="SimSun" panose="02010600030101010101" pitchFamily="2" charset="-122"/>
              </a:rPr>
              <a:t>所以科学是绝对的</a:t>
            </a:r>
            <a:endParaRPr lang="en-US" altLang="ja-JP" b="1" dirty="0">
              <a:latin typeface="SimSun" panose="02010600030101010101" pitchFamily="2" charset="-122"/>
              <a:ea typeface="SimSun" panose="02010600030101010101" pitchFamily="2" charset="-122"/>
            </a:endParaRPr>
          </a:p>
          <a:p>
            <a:pPr algn="ctr"/>
            <a:endParaRPr lang="en-SG" b="1" dirty="0">
              <a:latin typeface="SimSun" panose="02010600030101010101" pitchFamily="2" charset="-122"/>
              <a:ea typeface="SimSun" panose="02010600030101010101" pitchFamily="2" charset="-122"/>
            </a:endParaRPr>
          </a:p>
          <a:p>
            <a:pPr algn="ctr"/>
            <a:endParaRPr lang="en-SG" b="1" dirty="0"/>
          </a:p>
        </p:txBody>
      </p:sp>
    </p:spTree>
    <p:extLst>
      <p:ext uri="{BB962C8B-B14F-4D97-AF65-F5344CB8AC3E}">
        <p14:creationId xmlns:p14="http://schemas.microsoft.com/office/powerpoint/2010/main" val="939483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D7FA95-6E8A-A5B8-5B0B-C194EEED2C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743179-2EE6-5B56-990A-2CA614AFD3A7}"/>
              </a:ext>
            </a:extLst>
          </p:cNvPr>
          <p:cNvSpPr>
            <a:spLocks noGrp="1"/>
          </p:cNvSpPr>
          <p:nvPr>
            <p:ph type="title"/>
          </p:nvPr>
        </p:nvSpPr>
        <p:spPr/>
        <p:txBody>
          <a:bodyPr/>
          <a:lstStyle/>
          <a:p>
            <a:r>
              <a:rPr lang="zh-CN" altLang="en-US" b="1" dirty="0"/>
              <a:t>循环式论证 </a:t>
            </a:r>
            <a:r>
              <a:rPr lang="en-GB" b="1" dirty="0"/>
              <a:t>circularity</a:t>
            </a:r>
            <a:r>
              <a:rPr lang="zh-CN" altLang="en-US" b="1" dirty="0"/>
              <a:t> 科学主义</a:t>
            </a:r>
            <a:endParaRPr lang="en-US" dirty="0"/>
          </a:p>
        </p:txBody>
      </p:sp>
      <p:sp>
        <p:nvSpPr>
          <p:cNvPr id="13" name="TextBox 12">
            <a:extLst>
              <a:ext uri="{FF2B5EF4-FFF2-40B4-BE49-F238E27FC236}">
                <a16:creationId xmlns:a16="http://schemas.microsoft.com/office/drawing/2014/main" id="{3A9E2C24-D3BF-5387-189B-F89DA2842A46}"/>
              </a:ext>
            </a:extLst>
          </p:cNvPr>
          <p:cNvSpPr txBox="1"/>
          <p:nvPr/>
        </p:nvSpPr>
        <p:spPr>
          <a:xfrm>
            <a:off x="8906951" y="3105834"/>
            <a:ext cx="1989647" cy="646331"/>
          </a:xfrm>
          <a:prstGeom prst="rect">
            <a:avLst/>
          </a:prstGeom>
          <a:noFill/>
        </p:spPr>
        <p:txBody>
          <a:bodyPr wrap="none" rtlCol="0">
            <a:spAutoFit/>
          </a:bodyPr>
          <a:lstStyle/>
          <a:p>
            <a:pPr algn="ctr"/>
            <a:r>
              <a:rPr lang="en-US" b="1" dirty="0"/>
              <a:t>Ultimate criterion </a:t>
            </a:r>
          </a:p>
          <a:p>
            <a:pPr algn="ctr"/>
            <a:r>
              <a:rPr lang="ja-JP" altLang="en-US" b="1"/>
              <a:t>终极准则</a:t>
            </a:r>
            <a:endParaRPr lang="en-US" b="1" dirty="0"/>
          </a:p>
        </p:txBody>
      </p:sp>
      <p:sp>
        <p:nvSpPr>
          <p:cNvPr id="3" name="TextBox 2">
            <a:extLst>
              <a:ext uri="{FF2B5EF4-FFF2-40B4-BE49-F238E27FC236}">
                <a16:creationId xmlns:a16="http://schemas.microsoft.com/office/drawing/2014/main" id="{9D9BB031-763F-F45A-930D-3F98F55E1595}"/>
              </a:ext>
            </a:extLst>
          </p:cNvPr>
          <p:cNvSpPr txBox="1"/>
          <p:nvPr/>
        </p:nvSpPr>
        <p:spPr>
          <a:xfrm>
            <a:off x="4867330" y="2751891"/>
            <a:ext cx="2183611" cy="707886"/>
          </a:xfrm>
          <a:prstGeom prst="rect">
            <a:avLst/>
          </a:prstGeom>
          <a:noFill/>
        </p:spPr>
        <p:txBody>
          <a:bodyPr wrap="none" rtlCol="0">
            <a:spAutoFit/>
          </a:bodyPr>
          <a:lstStyle/>
          <a:p>
            <a:pPr algn="ctr"/>
            <a:r>
              <a:rPr lang="ja-JP" altLang="en-US" sz="2000">
                <a:latin typeface="Heiti TC Medium" pitchFamily="2" charset="-128"/>
                <a:ea typeface="Heiti TC Medium" pitchFamily="2" charset="-128"/>
              </a:rPr>
              <a:t>理性</a:t>
            </a:r>
            <a:r>
              <a:rPr lang="ja-JP" altLang="en-SG" sz="2000">
                <a:latin typeface="Heiti TC Medium" pitchFamily="2" charset="-128"/>
                <a:ea typeface="Heiti TC Medium" pitchFamily="2" charset="-128"/>
              </a:rPr>
              <a:t>是</a:t>
            </a:r>
            <a:r>
              <a:rPr lang="ja-JP" altLang="en-US" sz="2000">
                <a:latin typeface="Heiti TC Medium" pitchFamily="2" charset="-128"/>
                <a:ea typeface="Heiti TC Medium" pitchFamily="2" charset="-128"/>
              </a:rPr>
              <a:t>终极权威</a:t>
            </a:r>
            <a:endParaRPr lang="en-SG" altLang="ja-JP" sz="2000">
              <a:latin typeface="Heiti TC Medium" pitchFamily="2" charset="-128"/>
              <a:ea typeface="Heiti TC Medium" pitchFamily="2" charset="-128"/>
            </a:endParaRPr>
          </a:p>
          <a:p>
            <a:pPr algn="ctr"/>
            <a:r>
              <a:rPr lang="en-US" sz="2000" b="1" dirty="0"/>
              <a:t>Ultimate criterion </a:t>
            </a:r>
          </a:p>
        </p:txBody>
      </p:sp>
      <p:sp>
        <p:nvSpPr>
          <p:cNvPr id="7" name="Curved Down Arrow 6">
            <a:extLst>
              <a:ext uri="{FF2B5EF4-FFF2-40B4-BE49-F238E27FC236}">
                <a16:creationId xmlns:a16="http://schemas.microsoft.com/office/drawing/2014/main" id="{98864D34-A3DE-4CD6-C887-E0690F90B293}"/>
              </a:ext>
            </a:extLst>
          </p:cNvPr>
          <p:cNvSpPr/>
          <p:nvPr/>
        </p:nvSpPr>
        <p:spPr>
          <a:xfrm rot="5400000" flipV="1">
            <a:off x="3533105" y="3366078"/>
            <a:ext cx="1666224" cy="581249"/>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8" name="Curved Up Arrow 7">
            <a:extLst>
              <a:ext uri="{FF2B5EF4-FFF2-40B4-BE49-F238E27FC236}">
                <a16:creationId xmlns:a16="http://schemas.microsoft.com/office/drawing/2014/main" id="{036F93BE-B91B-CEAA-9B2D-654649C03B6D}"/>
              </a:ext>
            </a:extLst>
          </p:cNvPr>
          <p:cNvSpPr/>
          <p:nvPr/>
        </p:nvSpPr>
        <p:spPr>
          <a:xfrm rot="16200000">
            <a:off x="6588198" y="3301609"/>
            <a:ext cx="1800493" cy="740779"/>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B7CDD2CA-0C26-1F6F-178A-75102EC65CF9}"/>
              </a:ext>
            </a:extLst>
          </p:cNvPr>
          <p:cNvSpPr txBox="1"/>
          <p:nvPr/>
        </p:nvSpPr>
        <p:spPr>
          <a:xfrm>
            <a:off x="3998891" y="4490060"/>
            <a:ext cx="3489553" cy="1273747"/>
          </a:xfrm>
          <a:prstGeom prst="rect">
            <a:avLst/>
          </a:prstGeom>
          <a:noFill/>
        </p:spPr>
        <p:txBody>
          <a:bodyPr wrap="square" rtlCol="0">
            <a:spAutoFit/>
          </a:bodyPr>
          <a:lstStyle/>
          <a:p>
            <a:pPr algn="ctr">
              <a:lnSpc>
                <a:spcPct val="150000"/>
              </a:lnSpc>
            </a:pPr>
            <a:r>
              <a:rPr lang="en-SG" dirty="0" err="1">
                <a:latin typeface="Heiti TC Medium" pitchFamily="2" charset="-128"/>
                <a:ea typeface="Heiti TC Medium" pitchFamily="2" charset="-128"/>
              </a:rPr>
              <a:t>理性</a:t>
            </a:r>
            <a:r>
              <a:rPr lang="en-SG" dirty="0" err="1">
                <a:highlight>
                  <a:srgbClr val="00FF00"/>
                </a:highlight>
                <a:latin typeface="Heiti TC Medium" pitchFamily="2" charset="-128"/>
                <a:ea typeface="Heiti TC Medium" pitchFamily="2" charset="-128"/>
              </a:rPr>
              <a:t>能明白一切</a:t>
            </a:r>
            <a:endParaRPr lang="en-SG" dirty="0">
              <a:highlight>
                <a:srgbClr val="00FF00"/>
              </a:highlight>
              <a:latin typeface="Heiti TC Medium" pitchFamily="2" charset="-128"/>
              <a:ea typeface="Heiti TC Medium" pitchFamily="2" charset="-128"/>
            </a:endParaRPr>
          </a:p>
          <a:p>
            <a:pPr algn="ctr">
              <a:lnSpc>
                <a:spcPct val="150000"/>
              </a:lnSpc>
            </a:pPr>
            <a:r>
              <a:rPr lang="en-SG" dirty="0" err="1">
                <a:highlight>
                  <a:srgbClr val="00FF00"/>
                </a:highlight>
                <a:latin typeface="Heiti TC Medium" pitchFamily="2" charset="-128"/>
                <a:ea typeface="Heiti TC Medium" pitchFamily="2" charset="-128"/>
              </a:rPr>
              <a:t>理性</a:t>
            </a:r>
            <a:r>
              <a:rPr lang="ja-JP" altLang="en-US">
                <a:highlight>
                  <a:srgbClr val="00FF00"/>
                </a:highlight>
                <a:latin typeface="Heiti TC Medium" pitchFamily="2" charset="-128"/>
                <a:ea typeface="Heiti TC Medium" pitchFamily="2" charset="-128"/>
              </a:rPr>
              <a:t>是审核一切的标准</a:t>
            </a:r>
            <a:endParaRPr lang="en-SG" dirty="0">
              <a:highlight>
                <a:srgbClr val="00FF00"/>
              </a:highlight>
              <a:latin typeface="Heiti TC Medium" pitchFamily="2" charset="-128"/>
              <a:ea typeface="Heiti TC Medium" pitchFamily="2" charset="-128"/>
            </a:endParaRPr>
          </a:p>
          <a:p>
            <a:pPr algn="ctr">
              <a:lnSpc>
                <a:spcPct val="150000"/>
              </a:lnSpc>
            </a:pPr>
            <a:r>
              <a:rPr lang="en-SG" dirty="0" err="1">
                <a:highlight>
                  <a:srgbClr val="00FF00"/>
                </a:highlight>
                <a:latin typeface="Heiti TC Medium" pitchFamily="2" charset="-128"/>
                <a:ea typeface="Heiti TC Medium" pitchFamily="2" charset="-128"/>
              </a:rPr>
              <a:t>所以理性是绝对的</a:t>
            </a:r>
            <a:endParaRPr lang="en-SG" dirty="0">
              <a:latin typeface="Heiti TC Medium" pitchFamily="2" charset="-128"/>
              <a:ea typeface="Heiti TC Medium" pitchFamily="2" charset="-128"/>
            </a:endParaRPr>
          </a:p>
        </p:txBody>
      </p:sp>
    </p:spTree>
    <p:extLst>
      <p:ext uri="{BB962C8B-B14F-4D97-AF65-F5344CB8AC3E}">
        <p14:creationId xmlns:p14="http://schemas.microsoft.com/office/powerpoint/2010/main" val="11031077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A9D0FD-2E9F-621E-BA80-F449A8164E2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C44D15-2AE2-8D6F-D430-6888B69226E7}"/>
              </a:ext>
            </a:extLst>
          </p:cNvPr>
          <p:cNvSpPr>
            <a:spLocks noGrp="1"/>
          </p:cNvSpPr>
          <p:nvPr>
            <p:ph type="title"/>
          </p:nvPr>
        </p:nvSpPr>
        <p:spPr/>
        <p:txBody>
          <a:bodyPr/>
          <a:lstStyle/>
          <a:p>
            <a:r>
              <a:rPr lang="zh-CN" altLang="en-US" b="1" dirty="0"/>
              <a:t>循环式论证 </a:t>
            </a:r>
            <a:r>
              <a:rPr lang="en-GB" b="1" dirty="0"/>
              <a:t>circularity</a:t>
            </a:r>
            <a:r>
              <a:rPr lang="zh-CN" altLang="en-US" b="1" dirty="0"/>
              <a:t> </a:t>
            </a:r>
            <a:r>
              <a:rPr lang="ja-JP" altLang="en-US" b="1"/>
              <a:t>独一神宗教</a:t>
            </a:r>
            <a:r>
              <a:rPr lang="en-GB" b="1" dirty="0"/>
              <a:t>  </a:t>
            </a:r>
            <a:endParaRPr lang="en-US" dirty="0"/>
          </a:p>
        </p:txBody>
      </p:sp>
      <p:sp>
        <p:nvSpPr>
          <p:cNvPr id="4" name="TextBox 3">
            <a:extLst>
              <a:ext uri="{FF2B5EF4-FFF2-40B4-BE49-F238E27FC236}">
                <a16:creationId xmlns:a16="http://schemas.microsoft.com/office/drawing/2014/main" id="{5F90ED0A-3D44-0319-B076-52F215CE9264}"/>
              </a:ext>
            </a:extLst>
          </p:cNvPr>
          <p:cNvSpPr txBox="1"/>
          <p:nvPr/>
        </p:nvSpPr>
        <p:spPr>
          <a:xfrm>
            <a:off x="4996967" y="2475974"/>
            <a:ext cx="2031325" cy="369332"/>
          </a:xfrm>
          <a:prstGeom prst="rect">
            <a:avLst/>
          </a:prstGeom>
          <a:noFill/>
        </p:spPr>
        <p:txBody>
          <a:bodyPr wrap="none" rtlCol="0">
            <a:spAutoFit/>
          </a:bodyPr>
          <a:lstStyle/>
          <a:p>
            <a:r>
              <a:rPr lang="ja-JP" altLang="en-US" b="1"/>
              <a:t>犹太教的上帝存在</a:t>
            </a:r>
            <a:endParaRPr lang="en-US" b="1" dirty="0"/>
          </a:p>
        </p:txBody>
      </p:sp>
      <p:sp>
        <p:nvSpPr>
          <p:cNvPr id="12" name="Curved Down Arrow 11">
            <a:extLst>
              <a:ext uri="{FF2B5EF4-FFF2-40B4-BE49-F238E27FC236}">
                <a16:creationId xmlns:a16="http://schemas.microsoft.com/office/drawing/2014/main" id="{A4959DDB-9F1B-880B-CCE1-156FF0F05F62}"/>
              </a:ext>
            </a:extLst>
          </p:cNvPr>
          <p:cNvSpPr/>
          <p:nvPr/>
        </p:nvSpPr>
        <p:spPr>
          <a:xfrm rot="5400000">
            <a:off x="6815155" y="3111253"/>
            <a:ext cx="1666224" cy="581249"/>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14" name="Curved Down Arrow 13">
            <a:extLst>
              <a:ext uri="{FF2B5EF4-FFF2-40B4-BE49-F238E27FC236}">
                <a16:creationId xmlns:a16="http://schemas.microsoft.com/office/drawing/2014/main" id="{7447B9ED-87C1-7F18-2092-20494C9D9ED5}"/>
              </a:ext>
            </a:extLst>
          </p:cNvPr>
          <p:cNvSpPr/>
          <p:nvPr/>
        </p:nvSpPr>
        <p:spPr>
          <a:xfrm rot="5400000" flipH="1" flipV="1">
            <a:off x="3725059" y="3046041"/>
            <a:ext cx="1303868" cy="581249"/>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13" name="TextBox 12">
            <a:extLst>
              <a:ext uri="{FF2B5EF4-FFF2-40B4-BE49-F238E27FC236}">
                <a16:creationId xmlns:a16="http://schemas.microsoft.com/office/drawing/2014/main" id="{20C92873-EF66-D690-7F8F-156C777F9223}"/>
              </a:ext>
            </a:extLst>
          </p:cNvPr>
          <p:cNvSpPr txBox="1"/>
          <p:nvPr/>
        </p:nvSpPr>
        <p:spPr>
          <a:xfrm>
            <a:off x="8449588" y="3250393"/>
            <a:ext cx="1989647" cy="646331"/>
          </a:xfrm>
          <a:prstGeom prst="rect">
            <a:avLst/>
          </a:prstGeom>
          <a:noFill/>
        </p:spPr>
        <p:txBody>
          <a:bodyPr wrap="none" rtlCol="0">
            <a:spAutoFit/>
          </a:bodyPr>
          <a:lstStyle/>
          <a:p>
            <a:pPr algn="ctr"/>
            <a:r>
              <a:rPr lang="en-US" b="1" dirty="0"/>
              <a:t>Ultimate criterion </a:t>
            </a:r>
          </a:p>
          <a:p>
            <a:pPr algn="ctr"/>
            <a:r>
              <a:rPr lang="ja-JP" altLang="en-US" b="1"/>
              <a:t>终极准则</a:t>
            </a:r>
            <a:endParaRPr lang="en-US" b="1" dirty="0"/>
          </a:p>
        </p:txBody>
      </p:sp>
      <p:sp>
        <p:nvSpPr>
          <p:cNvPr id="5" name="TextBox 4">
            <a:extLst>
              <a:ext uri="{FF2B5EF4-FFF2-40B4-BE49-F238E27FC236}">
                <a16:creationId xmlns:a16="http://schemas.microsoft.com/office/drawing/2014/main" id="{035EBD0F-F653-1876-1DC3-4D204EC58084}"/>
              </a:ext>
            </a:extLst>
          </p:cNvPr>
          <p:cNvSpPr txBox="1"/>
          <p:nvPr/>
        </p:nvSpPr>
        <p:spPr>
          <a:xfrm>
            <a:off x="4603527" y="4141070"/>
            <a:ext cx="2723823" cy="1477328"/>
          </a:xfrm>
          <a:prstGeom prst="rect">
            <a:avLst/>
          </a:prstGeom>
          <a:noFill/>
        </p:spPr>
        <p:txBody>
          <a:bodyPr wrap="none" rtlCol="0">
            <a:spAutoFit/>
          </a:bodyPr>
          <a:lstStyle/>
          <a:p>
            <a:pPr algn="ctr"/>
            <a:r>
              <a:rPr lang="ja-JP" altLang="en-US"/>
              <a:t>旧约圣经告诉我</a:t>
            </a:r>
            <a:endParaRPr lang="en-SG" altLang="ja-JP" dirty="0"/>
          </a:p>
          <a:p>
            <a:pPr algn="ctr"/>
            <a:endParaRPr lang="en-SG" dirty="0"/>
          </a:p>
          <a:p>
            <a:pPr algn="ctr"/>
            <a:r>
              <a:rPr lang="ja-JP" altLang="en-US"/>
              <a:t>旧约圣经是上帝绝对的话</a:t>
            </a:r>
            <a:endParaRPr lang="en-US" altLang="ja-JP" dirty="0"/>
          </a:p>
          <a:p>
            <a:pPr algn="ctr"/>
            <a:endParaRPr lang="en-US" dirty="0"/>
          </a:p>
          <a:p>
            <a:pPr algn="ctr"/>
            <a:r>
              <a:rPr lang="ja-JP" altLang="en-US"/>
              <a:t>所以上帝是存在的</a:t>
            </a:r>
            <a:endParaRPr lang="en-US" dirty="0"/>
          </a:p>
        </p:txBody>
      </p:sp>
    </p:spTree>
    <p:extLst>
      <p:ext uri="{BB962C8B-B14F-4D97-AF65-F5344CB8AC3E}">
        <p14:creationId xmlns:p14="http://schemas.microsoft.com/office/powerpoint/2010/main" val="4380274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DC500-95B3-B049-BE9E-61CCF7F39BF0}"/>
              </a:ext>
            </a:extLst>
          </p:cNvPr>
          <p:cNvSpPr>
            <a:spLocks noGrp="1"/>
          </p:cNvSpPr>
          <p:nvPr>
            <p:ph type="title"/>
          </p:nvPr>
        </p:nvSpPr>
        <p:spPr/>
        <p:txBody>
          <a:bodyPr/>
          <a:lstStyle/>
          <a:p>
            <a:r>
              <a:rPr lang="en-US" b="1" dirty="0" err="1"/>
              <a:t>旧约圣经见证基督</a:t>
            </a:r>
            <a:endParaRPr lang="en-US" b="1" dirty="0"/>
          </a:p>
        </p:txBody>
      </p:sp>
      <p:sp>
        <p:nvSpPr>
          <p:cNvPr id="3" name="Content Placeholder 2">
            <a:extLst>
              <a:ext uri="{FF2B5EF4-FFF2-40B4-BE49-F238E27FC236}">
                <a16:creationId xmlns:a16="http://schemas.microsoft.com/office/drawing/2014/main" id="{391D6D6E-566E-E642-92AC-F40BEB76A5FE}"/>
              </a:ext>
            </a:extLst>
          </p:cNvPr>
          <p:cNvSpPr>
            <a:spLocks noGrp="1"/>
          </p:cNvSpPr>
          <p:nvPr>
            <p:ph idx="1"/>
          </p:nvPr>
        </p:nvSpPr>
        <p:spPr>
          <a:xfrm>
            <a:off x="755374" y="2556932"/>
            <a:ext cx="10515599" cy="3664964"/>
          </a:xfrm>
        </p:spPr>
        <p:txBody>
          <a:bodyPr>
            <a:normAutofit/>
          </a:bodyPr>
          <a:lstStyle/>
          <a:p>
            <a:r>
              <a:rPr lang="en-US" dirty="0" err="1">
                <a:latin typeface="Heiti TC Medium" pitchFamily="2" charset="-128"/>
                <a:ea typeface="Heiti TC Medium" pitchFamily="2" charset="-128"/>
              </a:rPr>
              <a:t>约</a:t>
            </a:r>
            <a:r>
              <a:rPr lang="en-US" dirty="0">
                <a:latin typeface="Heiti TC Medium" pitchFamily="2" charset="-128"/>
                <a:ea typeface="Heiti TC Medium" pitchFamily="2" charset="-128"/>
              </a:rPr>
              <a:t> 5:39  </a:t>
            </a:r>
            <a:r>
              <a:rPr lang="zh-CN" altLang="en-US" dirty="0">
                <a:latin typeface="Heiti TC Medium" pitchFamily="2" charset="-128"/>
                <a:ea typeface="Heiti TC Medium" pitchFamily="2" charset="-128"/>
              </a:rPr>
              <a:t>你们查考</a:t>
            </a:r>
            <a:r>
              <a:rPr lang="zh-CN" altLang="en-US" dirty="0">
                <a:highlight>
                  <a:srgbClr val="00FFFF"/>
                </a:highlight>
                <a:latin typeface="Heiti TC Medium" pitchFamily="2" charset="-128"/>
                <a:ea typeface="Heiti TC Medium" pitchFamily="2" charset="-128"/>
              </a:rPr>
              <a:t>圣经</a:t>
            </a:r>
            <a:r>
              <a:rPr lang="zh-CN" altLang="en-US" dirty="0">
                <a:latin typeface="Heiti TC Medium" pitchFamily="2" charset="-128"/>
                <a:ea typeface="Heiti TC Medium" pitchFamily="2" charset="-128"/>
              </a:rPr>
              <a:t>，因你们以为内中有永生；</a:t>
            </a:r>
            <a:r>
              <a:rPr lang="zh-CN" altLang="en-US" dirty="0">
                <a:highlight>
                  <a:srgbClr val="00FFFF"/>
                </a:highlight>
                <a:latin typeface="Heiti TC Medium" pitchFamily="2" charset="-128"/>
                <a:ea typeface="Heiti TC Medium" pitchFamily="2" charset="-128"/>
              </a:rPr>
              <a:t>给我作见证的就是这经</a:t>
            </a:r>
            <a:r>
              <a:rPr lang="zh-CN" altLang="en-US" dirty="0">
                <a:latin typeface="Heiti TC Medium" pitchFamily="2" charset="-128"/>
                <a:ea typeface="Heiti TC Medium" pitchFamily="2" charset="-128"/>
              </a:rPr>
              <a:t>。</a:t>
            </a:r>
            <a:endParaRPr lang="en-SG" altLang="zh-CN" dirty="0">
              <a:latin typeface="Heiti TC Medium" pitchFamily="2" charset="-128"/>
              <a:ea typeface="Heiti TC Medium" pitchFamily="2" charset="-128"/>
            </a:endParaRPr>
          </a:p>
          <a:p>
            <a:r>
              <a:rPr lang="en-US" dirty="0" err="1">
                <a:latin typeface="Heiti TC Medium" pitchFamily="2" charset="-128"/>
                <a:ea typeface="Heiti TC Medium" pitchFamily="2" charset="-128"/>
              </a:rPr>
              <a:t>约</a:t>
            </a:r>
            <a:r>
              <a:rPr lang="en-SG" altLang="zh-CN" dirty="0">
                <a:latin typeface="Heiti TC Medium" pitchFamily="2" charset="-128"/>
                <a:ea typeface="Heiti TC Medium" pitchFamily="2" charset="-128"/>
              </a:rPr>
              <a:t> 5:46  </a:t>
            </a:r>
            <a:r>
              <a:rPr lang="zh-CN" altLang="en-US" dirty="0">
                <a:latin typeface="Heiti TC Medium" pitchFamily="2" charset="-128"/>
                <a:ea typeface="Heiti TC Medium" pitchFamily="2" charset="-128"/>
              </a:rPr>
              <a:t>你们</a:t>
            </a:r>
            <a:r>
              <a:rPr lang="zh-CN" altLang="en-US" dirty="0">
                <a:highlight>
                  <a:srgbClr val="00FF00"/>
                </a:highlight>
                <a:latin typeface="Heiti TC Medium" pitchFamily="2" charset="-128"/>
                <a:ea typeface="Heiti TC Medium" pitchFamily="2" charset="-128"/>
              </a:rPr>
              <a:t>如果信摩西</a:t>
            </a:r>
            <a:r>
              <a:rPr lang="zh-CN" altLang="en-US" dirty="0">
                <a:latin typeface="Heiti TC Medium" pitchFamily="2" charset="-128"/>
                <a:ea typeface="Heiti TC Medium" pitchFamily="2" charset="-128"/>
              </a:rPr>
              <a:t>，也必信我，因为他书上有指著我写的话。</a:t>
            </a:r>
          </a:p>
          <a:p>
            <a:r>
              <a:rPr lang="zh-CN" altLang="en-SG" dirty="0">
                <a:latin typeface="Heiti TC Medium" pitchFamily="2" charset="-128"/>
                <a:ea typeface="Heiti TC Medium" pitchFamily="2" charset="-128"/>
              </a:rPr>
              <a:t>路</a:t>
            </a:r>
            <a:r>
              <a:rPr lang="en-SG" altLang="zh-CN" dirty="0">
                <a:latin typeface="Heiti TC Medium" pitchFamily="2" charset="-128"/>
                <a:ea typeface="Heiti TC Medium" pitchFamily="2" charset="-128"/>
              </a:rPr>
              <a:t> 24:27  </a:t>
            </a:r>
            <a:r>
              <a:rPr lang="zh-CN" altLang="en-US" dirty="0">
                <a:latin typeface="Heiti TC Medium" pitchFamily="2" charset="-128"/>
                <a:ea typeface="Heiti TC Medium" pitchFamily="2" charset="-128"/>
              </a:rPr>
              <a:t>於是</a:t>
            </a:r>
            <a:r>
              <a:rPr lang="zh-CN" altLang="en-US" dirty="0">
                <a:highlight>
                  <a:srgbClr val="00FF00"/>
                </a:highlight>
                <a:latin typeface="Heiti TC Medium" pitchFamily="2" charset="-128"/>
                <a:ea typeface="Heiti TC Medium" pitchFamily="2" charset="-128"/>
              </a:rPr>
              <a:t>从摩西和众先知</a:t>
            </a:r>
            <a:r>
              <a:rPr lang="zh-CN" altLang="en-US" dirty="0">
                <a:latin typeface="Heiti TC Medium" pitchFamily="2" charset="-128"/>
                <a:ea typeface="Heiti TC Medium" pitchFamily="2" charset="-128"/>
              </a:rPr>
              <a:t>起，凡经上所指著自己的话都给他们讲解明白了。</a:t>
            </a:r>
            <a:endParaRPr lang="en-US" altLang="zh-CN" dirty="0">
              <a:latin typeface="Heiti TC Medium" pitchFamily="2" charset="-128"/>
              <a:ea typeface="Heiti TC Medium" pitchFamily="2" charset="-128"/>
            </a:endParaRPr>
          </a:p>
          <a:p>
            <a:r>
              <a:rPr lang="zh-CN" altLang="en-SG" dirty="0">
                <a:latin typeface="Heiti TC Medium" pitchFamily="2" charset="-128"/>
                <a:ea typeface="Heiti TC Medium" pitchFamily="2" charset="-128"/>
              </a:rPr>
              <a:t>路</a:t>
            </a:r>
            <a:r>
              <a:rPr lang="en-SG" altLang="zh-CN" dirty="0">
                <a:latin typeface="Heiti TC Medium" pitchFamily="2" charset="-128"/>
                <a:ea typeface="Heiti TC Medium" pitchFamily="2" charset="-128"/>
              </a:rPr>
              <a:t> 24:44  </a:t>
            </a:r>
            <a:r>
              <a:rPr lang="zh-CN" altLang="en-US" dirty="0">
                <a:latin typeface="Heiti TC Medium" pitchFamily="2" charset="-128"/>
                <a:ea typeface="Heiti TC Medium" pitchFamily="2" charset="-128"/>
              </a:rPr>
              <a:t>耶稣对他们说：「这就是我从前与你们同在之时所告诉你们的话说：</a:t>
            </a:r>
            <a:r>
              <a:rPr lang="zh-CN" altLang="en-US" dirty="0">
                <a:highlight>
                  <a:srgbClr val="00FF00"/>
                </a:highlight>
                <a:latin typeface="Heiti TC Medium" pitchFamily="2" charset="-128"/>
                <a:ea typeface="Heiti TC Medium" pitchFamily="2" charset="-128"/>
              </a:rPr>
              <a:t>摩西的律法</a:t>
            </a:r>
            <a:r>
              <a:rPr lang="zh-CN" altLang="en-US" dirty="0">
                <a:latin typeface="Heiti TC Medium" pitchFamily="2" charset="-128"/>
                <a:ea typeface="Heiti TC Medium" pitchFamily="2" charset="-128"/>
              </a:rPr>
              <a:t>、</a:t>
            </a:r>
            <a:r>
              <a:rPr lang="zh-CN" altLang="en-US" dirty="0">
                <a:highlight>
                  <a:srgbClr val="00FF00"/>
                </a:highlight>
                <a:latin typeface="Heiti TC Medium" pitchFamily="2" charset="-128"/>
                <a:ea typeface="Heiti TC Medium" pitchFamily="2" charset="-128"/>
              </a:rPr>
              <a:t>先知的书</a:t>
            </a:r>
            <a:r>
              <a:rPr lang="zh-CN" altLang="en-US" dirty="0">
                <a:latin typeface="Heiti TC Medium" pitchFamily="2" charset="-128"/>
                <a:ea typeface="Heiti TC Medium" pitchFamily="2" charset="-128"/>
              </a:rPr>
              <a:t>，和</a:t>
            </a:r>
            <a:r>
              <a:rPr lang="zh-CN" altLang="en-US" dirty="0">
                <a:highlight>
                  <a:srgbClr val="00FF00"/>
                </a:highlight>
                <a:latin typeface="Heiti TC Medium" pitchFamily="2" charset="-128"/>
                <a:ea typeface="Heiti TC Medium" pitchFamily="2" charset="-128"/>
              </a:rPr>
              <a:t>诗篇</a:t>
            </a:r>
            <a:r>
              <a:rPr lang="zh-CN" altLang="en-US" dirty="0">
                <a:latin typeface="Heiti TC Medium" pitchFamily="2" charset="-128"/>
                <a:ea typeface="Heiti TC Medium" pitchFamily="2" charset="-128"/>
              </a:rPr>
              <a:t>上所记的，凡指著我的话都必须应验。」</a:t>
            </a:r>
            <a:br>
              <a:rPr lang="zh-CN" altLang="en-US" dirty="0"/>
            </a:br>
            <a:endParaRPr lang="en-US" dirty="0"/>
          </a:p>
        </p:txBody>
      </p:sp>
    </p:spTree>
    <p:extLst>
      <p:ext uri="{BB962C8B-B14F-4D97-AF65-F5344CB8AC3E}">
        <p14:creationId xmlns:p14="http://schemas.microsoft.com/office/powerpoint/2010/main" val="27247722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11B04-FAD1-544A-8A6C-1C80415FAEDC}"/>
              </a:ext>
            </a:extLst>
          </p:cNvPr>
          <p:cNvSpPr>
            <a:spLocks noGrp="1"/>
          </p:cNvSpPr>
          <p:nvPr>
            <p:ph type="title"/>
          </p:nvPr>
        </p:nvSpPr>
        <p:spPr/>
        <p:txBody>
          <a:bodyPr/>
          <a:lstStyle/>
          <a:p>
            <a:r>
              <a:rPr lang="zh-CN" altLang="en-US" b="1" dirty="0"/>
              <a:t>循环式论证 </a:t>
            </a:r>
            <a:r>
              <a:rPr lang="en-GB" b="1" dirty="0"/>
              <a:t>circularity</a:t>
            </a:r>
            <a:r>
              <a:rPr lang="zh-CN" altLang="en-US" b="1" dirty="0"/>
              <a:t> </a:t>
            </a:r>
            <a:r>
              <a:rPr lang="ja-JP" altLang="en-US" b="1"/>
              <a:t>独一神宗教</a:t>
            </a:r>
            <a:r>
              <a:rPr lang="en-GB" b="1" dirty="0"/>
              <a:t>  </a:t>
            </a:r>
            <a:endParaRPr lang="en-US" dirty="0"/>
          </a:p>
        </p:txBody>
      </p:sp>
      <p:sp>
        <p:nvSpPr>
          <p:cNvPr id="7" name="TextBox 6">
            <a:extLst>
              <a:ext uri="{FF2B5EF4-FFF2-40B4-BE49-F238E27FC236}">
                <a16:creationId xmlns:a16="http://schemas.microsoft.com/office/drawing/2014/main" id="{248B8EA8-5694-8647-A5DE-360C9DD1A3B5}"/>
              </a:ext>
            </a:extLst>
          </p:cNvPr>
          <p:cNvSpPr txBox="1"/>
          <p:nvPr/>
        </p:nvSpPr>
        <p:spPr>
          <a:xfrm>
            <a:off x="4852982" y="2519069"/>
            <a:ext cx="1800493" cy="369332"/>
          </a:xfrm>
          <a:prstGeom prst="rect">
            <a:avLst/>
          </a:prstGeom>
          <a:noFill/>
        </p:spPr>
        <p:txBody>
          <a:bodyPr wrap="none" rtlCol="0">
            <a:spAutoFit/>
          </a:bodyPr>
          <a:lstStyle/>
          <a:p>
            <a:r>
              <a:rPr lang="ja-JP" altLang="en-US" b="1"/>
              <a:t>回教的上帝存在</a:t>
            </a:r>
            <a:endParaRPr lang="en-US" b="1" dirty="0"/>
          </a:p>
        </p:txBody>
      </p:sp>
      <p:sp>
        <p:nvSpPr>
          <p:cNvPr id="8" name="TextBox 7">
            <a:extLst>
              <a:ext uri="{FF2B5EF4-FFF2-40B4-BE49-F238E27FC236}">
                <a16:creationId xmlns:a16="http://schemas.microsoft.com/office/drawing/2014/main" id="{828D4B76-E6D7-0846-90A0-AB036230A5C7}"/>
              </a:ext>
            </a:extLst>
          </p:cNvPr>
          <p:cNvSpPr txBox="1"/>
          <p:nvPr/>
        </p:nvSpPr>
        <p:spPr>
          <a:xfrm>
            <a:off x="4504117" y="3511604"/>
            <a:ext cx="2654965" cy="2308324"/>
          </a:xfrm>
          <a:prstGeom prst="rect">
            <a:avLst/>
          </a:prstGeom>
          <a:noFill/>
        </p:spPr>
        <p:txBody>
          <a:bodyPr wrap="square" rtlCol="0">
            <a:spAutoFit/>
          </a:bodyPr>
          <a:lstStyle/>
          <a:p>
            <a:r>
              <a:rPr lang="ja-JP" altLang="en-US"/>
              <a:t>因为可兰经告诉我</a:t>
            </a:r>
            <a:endParaRPr lang="en-SG" altLang="ja-JP" dirty="0"/>
          </a:p>
          <a:p>
            <a:endParaRPr lang="en-SG" dirty="0"/>
          </a:p>
          <a:p>
            <a:endParaRPr lang="en-SG" dirty="0"/>
          </a:p>
          <a:p>
            <a:r>
              <a:rPr lang="ja-JP" altLang="en-US"/>
              <a:t>可兰经是上帝绝对的话</a:t>
            </a:r>
            <a:endParaRPr lang="en-US" altLang="ja-JP" dirty="0"/>
          </a:p>
          <a:p>
            <a:endParaRPr lang="en-US" altLang="ja-JP" dirty="0"/>
          </a:p>
          <a:p>
            <a:r>
              <a:rPr lang="ja-JP" altLang="en-US"/>
              <a:t>所以上帝是存在的</a:t>
            </a:r>
            <a:endParaRPr lang="en-US" altLang="ja-JP" dirty="0"/>
          </a:p>
          <a:p>
            <a:endParaRPr lang="en-US" dirty="0"/>
          </a:p>
          <a:p>
            <a:endParaRPr lang="en-US" dirty="0"/>
          </a:p>
        </p:txBody>
      </p:sp>
      <p:sp>
        <p:nvSpPr>
          <p:cNvPr id="9" name="Curved Down Arrow 8">
            <a:extLst>
              <a:ext uri="{FF2B5EF4-FFF2-40B4-BE49-F238E27FC236}">
                <a16:creationId xmlns:a16="http://schemas.microsoft.com/office/drawing/2014/main" id="{3ACBDDDD-6E04-1849-A26B-16E60F623BCE}"/>
              </a:ext>
            </a:extLst>
          </p:cNvPr>
          <p:cNvSpPr/>
          <p:nvPr/>
        </p:nvSpPr>
        <p:spPr>
          <a:xfrm rot="5400000">
            <a:off x="6462379" y="3459886"/>
            <a:ext cx="1666224" cy="581249"/>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10" name="Curved Down Arrow 9">
            <a:extLst>
              <a:ext uri="{FF2B5EF4-FFF2-40B4-BE49-F238E27FC236}">
                <a16:creationId xmlns:a16="http://schemas.microsoft.com/office/drawing/2014/main" id="{10270C4F-9412-DC41-902F-4348531EAFEB}"/>
              </a:ext>
            </a:extLst>
          </p:cNvPr>
          <p:cNvSpPr/>
          <p:nvPr/>
        </p:nvSpPr>
        <p:spPr>
          <a:xfrm rot="5400000" flipV="1">
            <a:off x="3380380" y="3430889"/>
            <a:ext cx="1666224" cy="581249"/>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3" name="TextBox 2">
            <a:extLst>
              <a:ext uri="{FF2B5EF4-FFF2-40B4-BE49-F238E27FC236}">
                <a16:creationId xmlns:a16="http://schemas.microsoft.com/office/drawing/2014/main" id="{DF0DA21E-31AF-5B4A-AD23-3B7CFD47B795}"/>
              </a:ext>
            </a:extLst>
          </p:cNvPr>
          <p:cNvSpPr txBox="1"/>
          <p:nvPr/>
        </p:nvSpPr>
        <p:spPr>
          <a:xfrm>
            <a:off x="777293" y="5780231"/>
            <a:ext cx="5032147" cy="369332"/>
          </a:xfrm>
          <a:prstGeom prst="rect">
            <a:avLst/>
          </a:prstGeom>
          <a:noFill/>
        </p:spPr>
        <p:txBody>
          <a:bodyPr wrap="none" rtlCol="0">
            <a:spAutoFit/>
          </a:bodyPr>
          <a:lstStyle/>
          <a:p>
            <a:r>
              <a:rPr lang="ja-JP" altLang="en-US"/>
              <a:t>检验预言的应验</a:t>
            </a:r>
            <a:r>
              <a:rPr lang="zh-CN" altLang="en-US" dirty="0"/>
              <a:t>（</a:t>
            </a:r>
            <a:r>
              <a:rPr lang="ja-JP" altLang="en-US"/>
              <a:t>连贯性</a:t>
            </a:r>
            <a:r>
              <a:rPr lang="zh-CN" altLang="en-US" dirty="0"/>
              <a:t>）、</a:t>
            </a:r>
            <a:r>
              <a:rPr lang="ja-JP" altLang="en-US"/>
              <a:t>不矛盾</a:t>
            </a:r>
            <a:r>
              <a:rPr lang="zh-CN" altLang="en-US" dirty="0"/>
              <a:t>（</a:t>
            </a:r>
            <a:r>
              <a:rPr lang="ja-JP" altLang="en-US"/>
              <a:t>一致性</a:t>
            </a:r>
            <a:r>
              <a:rPr lang="zh-CN" altLang="en-US" dirty="0"/>
              <a:t>）</a:t>
            </a:r>
            <a:endParaRPr lang="en-US" dirty="0"/>
          </a:p>
        </p:txBody>
      </p:sp>
      <p:sp>
        <p:nvSpPr>
          <p:cNvPr id="13" name="TextBox 12">
            <a:extLst>
              <a:ext uri="{FF2B5EF4-FFF2-40B4-BE49-F238E27FC236}">
                <a16:creationId xmlns:a16="http://schemas.microsoft.com/office/drawing/2014/main" id="{05B80960-58EB-C841-B1D7-52B4D723FB2E}"/>
              </a:ext>
            </a:extLst>
          </p:cNvPr>
          <p:cNvSpPr txBox="1"/>
          <p:nvPr/>
        </p:nvSpPr>
        <p:spPr>
          <a:xfrm>
            <a:off x="8414467" y="3603274"/>
            <a:ext cx="1989647" cy="646331"/>
          </a:xfrm>
          <a:prstGeom prst="rect">
            <a:avLst/>
          </a:prstGeom>
          <a:noFill/>
        </p:spPr>
        <p:txBody>
          <a:bodyPr wrap="none" rtlCol="0">
            <a:spAutoFit/>
          </a:bodyPr>
          <a:lstStyle/>
          <a:p>
            <a:pPr algn="ctr"/>
            <a:r>
              <a:rPr lang="en-US" b="1" dirty="0"/>
              <a:t>Ultimate criterion </a:t>
            </a:r>
          </a:p>
          <a:p>
            <a:pPr algn="ctr"/>
            <a:r>
              <a:rPr lang="ja-JP" altLang="en-US" b="1"/>
              <a:t>终极准则</a:t>
            </a:r>
            <a:endParaRPr lang="en-US" b="1" dirty="0"/>
          </a:p>
        </p:txBody>
      </p:sp>
    </p:spTree>
    <p:extLst>
      <p:ext uri="{BB962C8B-B14F-4D97-AF65-F5344CB8AC3E}">
        <p14:creationId xmlns:p14="http://schemas.microsoft.com/office/powerpoint/2010/main" val="3385548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animBg="1"/>
      <p:bldP spid="10" grpId="0" animBg="1"/>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D0DE23-A960-29AA-D9BC-E9D8D4A7C7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6ECE86-7267-A75D-AC74-E905FC03ADB9}"/>
              </a:ext>
            </a:extLst>
          </p:cNvPr>
          <p:cNvSpPr>
            <a:spLocks noGrp="1"/>
          </p:cNvSpPr>
          <p:nvPr>
            <p:ph type="title"/>
          </p:nvPr>
        </p:nvSpPr>
        <p:spPr/>
        <p:txBody>
          <a:bodyPr>
            <a:normAutofit/>
          </a:bodyPr>
          <a:lstStyle/>
          <a:p>
            <a:r>
              <a:rPr lang="ja-JP" altLang="en-US"/>
              <a:t>可兰经是上帝的话</a:t>
            </a:r>
            <a:r>
              <a:rPr lang="en-US" altLang="ja-JP" dirty="0"/>
              <a:t>?</a:t>
            </a:r>
            <a:endParaRPr lang="en-US" dirty="0"/>
          </a:p>
        </p:txBody>
      </p:sp>
      <p:sp>
        <p:nvSpPr>
          <p:cNvPr id="3" name="TextBox 2">
            <a:extLst>
              <a:ext uri="{FF2B5EF4-FFF2-40B4-BE49-F238E27FC236}">
                <a16:creationId xmlns:a16="http://schemas.microsoft.com/office/drawing/2014/main" id="{0602D59F-C5A7-E7EF-8971-A895BA4EE842}"/>
              </a:ext>
            </a:extLst>
          </p:cNvPr>
          <p:cNvSpPr txBox="1"/>
          <p:nvPr/>
        </p:nvSpPr>
        <p:spPr>
          <a:xfrm>
            <a:off x="777293" y="5780231"/>
            <a:ext cx="5262979" cy="369332"/>
          </a:xfrm>
          <a:prstGeom prst="rect">
            <a:avLst/>
          </a:prstGeom>
          <a:noFill/>
        </p:spPr>
        <p:txBody>
          <a:bodyPr wrap="none" rtlCol="0">
            <a:spAutoFit/>
          </a:bodyPr>
          <a:lstStyle/>
          <a:p>
            <a:r>
              <a:rPr lang="ja-JP" altLang="en-US"/>
              <a:t>预言的应验</a:t>
            </a:r>
            <a:r>
              <a:rPr lang="zh-CN" altLang="en-US" dirty="0"/>
              <a:t>（</a:t>
            </a:r>
            <a:r>
              <a:rPr lang="ja-JP" altLang="en-US"/>
              <a:t>连贯性</a:t>
            </a:r>
            <a:r>
              <a:rPr lang="zh-CN" altLang="en-US" dirty="0"/>
              <a:t>）？、</a:t>
            </a:r>
            <a:r>
              <a:rPr lang="ja-JP" altLang="en-US"/>
              <a:t>不矛盾</a:t>
            </a:r>
            <a:r>
              <a:rPr lang="zh-CN" altLang="en-US" dirty="0"/>
              <a:t>？（</a:t>
            </a:r>
            <a:r>
              <a:rPr lang="ja-JP" altLang="en-US"/>
              <a:t>一致性</a:t>
            </a:r>
            <a:r>
              <a:rPr lang="zh-CN" altLang="en-US" dirty="0"/>
              <a:t>）？</a:t>
            </a:r>
            <a:endParaRPr lang="en-US" dirty="0"/>
          </a:p>
        </p:txBody>
      </p:sp>
      <p:sp>
        <p:nvSpPr>
          <p:cNvPr id="5" name="TextBox 4">
            <a:extLst>
              <a:ext uri="{FF2B5EF4-FFF2-40B4-BE49-F238E27FC236}">
                <a16:creationId xmlns:a16="http://schemas.microsoft.com/office/drawing/2014/main" id="{B3DD8B9E-1366-F933-119D-38A558419174}"/>
              </a:ext>
            </a:extLst>
          </p:cNvPr>
          <p:cNvSpPr txBox="1"/>
          <p:nvPr/>
        </p:nvSpPr>
        <p:spPr>
          <a:xfrm>
            <a:off x="777293" y="2464904"/>
            <a:ext cx="11082131" cy="4031873"/>
          </a:xfrm>
          <a:prstGeom prst="rect">
            <a:avLst/>
          </a:prstGeom>
          <a:noFill/>
        </p:spPr>
        <p:txBody>
          <a:bodyPr wrap="square">
            <a:spAutoFit/>
          </a:bodyPr>
          <a:lstStyle/>
          <a:p>
            <a:pPr marL="285750" indent="-285750">
              <a:buFont typeface="Arial" panose="020B0604020202020204" pitchFamily="34" charset="0"/>
              <a:buChar char="•"/>
            </a:pPr>
            <a:r>
              <a:rPr lang="zh-CN" altLang="en-US" sz="2000" dirty="0"/>
              <a:t>称圣经被犹太人与基督徒篡改，自称为修正的启示（</a:t>
            </a:r>
            <a:r>
              <a:rPr lang="en-US" altLang="zh-CN" sz="2000" dirty="0"/>
              <a:t>2:75</a:t>
            </a:r>
            <a:r>
              <a:rPr lang="zh-CN" altLang="en-US" sz="2000" dirty="0"/>
              <a:t>；</a:t>
            </a:r>
            <a:r>
              <a:rPr lang="en-US" altLang="zh-CN" sz="2000" dirty="0"/>
              <a:t>3:78</a:t>
            </a:r>
            <a:r>
              <a:rPr lang="zh-CN" altLang="en-US" sz="2000" dirty="0"/>
              <a:t>）。</a:t>
            </a:r>
            <a:r>
              <a:rPr lang="zh-CN" altLang="en-US" sz="2000" dirty="0">
                <a:latin typeface="SimSun" panose="02010600030101010101" pitchFamily="2" charset="-122"/>
                <a:ea typeface="SimSun" panose="02010600030101010101" pitchFamily="2" charset="-122"/>
                <a:cs typeface="Arial" panose="020B0604020202020204" pitchFamily="34" charset="0"/>
              </a:rPr>
              <a:t>（赛</a:t>
            </a:r>
            <a:r>
              <a:rPr lang="en-US" altLang="zh-CN" sz="2000" dirty="0">
                <a:latin typeface="SimSun" panose="02010600030101010101" pitchFamily="2" charset="-122"/>
                <a:ea typeface="SimSun" panose="02010600030101010101" pitchFamily="2" charset="-122"/>
                <a:cs typeface="Arial" panose="020B0604020202020204" pitchFamily="34" charset="0"/>
              </a:rPr>
              <a:t>40:8</a:t>
            </a:r>
            <a:r>
              <a:rPr lang="zh-CN" altLang="en-US" sz="2000" dirty="0">
                <a:latin typeface="SimSun" panose="02010600030101010101" pitchFamily="2" charset="-122"/>
                <a:ea typeface="SimSun" panose="02010600030101010101" pitchFamily="2" charset="-122"/>
                <a:cs typeface="Arial" panose="020B0604020202020204" pitchFamily="34" charset="0"/>
              </a:rPr>
              <a:t>、太</a:t>
            </a:r>
            <a:r>
              <a:rPr lang="en-US" altLang="zh-CN" sz="2000" dirty="0">
                <a:latin typeface="SimSun" panose="02010600030101010101" pitchFamily="2" charset="-122"/>
                <a:ea typeface="SimSun" panose="02010600030101010101" pitchFamily="2" charset="-122"/>
                <a:cs typeface="Arial" panose="020B0604020202020204" pitchFamily="34" charset="0"/>
              </a:rPr>
              <a:t>24:35</a:t>
            </a:r>
            <a:r>
              <a:rPr lang="zh-CN" altLang="en-US" sz="2000" dirty="0">
                <a:latin typeface="SimSun" panose="02010600030101010101" pitchFamily="2" charset="-122"/>
                <a:ea typeface="SimSun" panose="02010600030101010101" pitchFamily="2" charset="-122"/>
                <a:cs typeface="Arial" panose="020B0604020202020204" pitchFamily="34" charset="0"/>
              </a:rPr>
              <a:t>、约</a:t>
            </a:r>
            <a:r>
              <a:rPr lang="en-US" altLang="zh-CN" sz="2000" dirty="0">
                <a:latin typeface="SimSun" panose="02010600030101010101" pitchFamily="2" charset="-122"/>
                <a:ea typeface="SimSun" panose="02010600030101010101" pitchFamily="2" charset="-122"/>
                <a:cs typeface="Arial" panose="020B0604020202020204" pitchFamily="34" charset="0"/>
              </a:rPr>
              <a:t>10:35</a:t>
            </a:r>
            <a:r>
              <a:rPr lang="zh-CN" altLang="en-US" sz="2000" dirty="0">
                <a:latin typeface="SimSun" panose="02010600030101010101" pitchFamily="2" charset="-122"/>
                <a:ea typeface="SimSun" panose="02010600030101010101" pitchFamily="2" charset="-122"/>
                <a:cs typeface="Arial" panose="020B0604020202020204" pitchFamily="34" charset="0"/>
              </a:rPr>
              <a:t>）</a:t>
            </a:r>
            <a:endParaRPr lang="en-US" altLang="zh-CN" sz="2000" dirty="0">
              <a:latin typeface="SimSun" panose="02010600030101010101" pitchFamily="2" charset="-122"/>
              <a:ea typeface="SimSun" panose="02010600030101010101" pitchFamily="2" charset="-122"/>
              <a:cs typeface="Arial" panose="020B0604020202020204" pitchFamily="34" charset="0"/>
            </a:endParaRPr>
          </a:p>
          <a:p>
            <a:pPr marL="285750" indent="-285750">
              <a:buFont typeface="Arial" panose="020B0604020202020204" pitchFamily="34" charset="0"/>
              <a:buChar char="•"/>
            </a:pPr>
            <a:endParaRPr lang="en-US" altLang="zh-CN" sz="2000" dirty="0"/>
          </a:p>
          <a:p>
            <a:pPr marL="285750" indent="-285750">
              <a:buFont typeface="Arial" panose="020B0604020202020204" pitchFamily="34" charset="0"/>
              <a:buChar char="•"/>
            </a:pPr>
            <a:r>
              <a:rPr lang="zh-CN" altLang="en-US" sz="2000" dirty="0"/>
              <a:t>称亚伯拉罕献上的儿子，是在以撒出生之前（可兰经</a:t>
            </a:r>
            <a:r>
              <a:rPr lang="en-US" altLang="zh-CN" sz="2000" dirty="0"/>
              <a:t>37:100–113</a:t>
            </a:r>
            <a:r>
              <a:rPr lang="zh-CN" altLang="en-US" sz="2000" dirty="0"/>
              <a:t>）。</a:t>
            </a:r>
            <a:endParaRPr lang="en-US" altLang="zh-CN" sz="2000" dirty="0"/>
          </a:p>
          <a:p>
            <a:pPr marL="285750" indent="-285750">
              <a:buFont typeface="Arial" panose="020B0604020202020204" pitchFamily="34" charset="0"/>
              <a:buChar char="•"/>
            </a:pPr>
            <a:endParaRPr lang="en-US" altLang="zh-CN" sz="2000" dirty="0"/>
          </a:p>
          <a:p>
            <a:pPr marL="285750" indent="-285750">
              <a:buFont typeface="Arial" panose="020B0604020202020204" pitchFamily="34" charset="0"/>
              <a:buChar char="•"/>
            </a:pPr>
            <a:r>
              <a:rPr lang="zh-CN" altLang="en-US" sz="2000" dirty="0"/>
              <a:t>耶稣只是先知，不是神的儿子，也不具神性（</a:t>
            </a:r>
            <a:r>
              <a:rPr lang="en-US" altLang="zh-CN" sz="2000" dirty="0"/>
              <a:t>4:171</a:t>
            </a:r>
            <a:r>
              <a:rPr lang="zh-CN" altLang="en-US" sz="2000" dirty="0"/>
              <a:t>）。</a:t>
            </a:r>
            <a:endParaRPr lang="en-US" altLang="zh-CN" sz="2000" dirty="0"/>
          </a:p>
          <a:p>
            <a:pPr marL="285750" indent="-285750">
              <a:buFont typeface="Arial" panose="020B0604020202020204" pitchFamily="34" charset="0"/>
              <a:buChar char="•"/>
            </a:pPr>
            <a:endParaRPr lang="en-US" altLang="zh-CN" sz="2000" dirty="0"/>
          </a:p>
          <a:p>
            <a:pPr marL="285750" indent="-285750">
              <a:buFont typeface="Arial" panose="020B0604020202020204" pitchFamily="34" charset="0"/>
              <a:buChar char="•"/>
            </a:pPr>
            <a:r>
              <a:rPr lang="zh-CN" altLang="en-US" sz="2000" dirty="0"/>
              <a:t>否认耶稣被钉，只是“人以为如此”（</a:t>
            </a:r>
            <a:r>
              <a:rPr lang="en-US" altLang="zh-CN" sz="2000" dirty="0"/>
              <a:t>4:157</a:t>
            </a:r>
            <a:r>
              <a:rPr lang="zh-CN" altLang="en-US" sz="2000" dirty="0"/>
              <a:t>）。</a:t>
            </a:r>
            <a:endParaRPr lang="en-US" altLang="zh-CN" sz="2000"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zh-CN" altLang="en-US" sz="2000" dirty="0"/>
              <a:t>救恩依靠行为与真主的怜悯（</a:t>
            </a:r>
            <a:r>
              <a:rPr lang="en-US" altLang="zh-CN" sz="2000" dirty="0"/>
              <a:t>7:8–9</a:t>
            </a:r>
            <a:r>
              <a:rPr lang="zh-CN" altLang="en-US" sz="2000" dirty="0"/>
              <a:t>）。</a:t>
            </a:r>
            <a:endParaRPr lang="en-US" altLang="zh-CN" sz="2000"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496959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artoon of a group of tents&#10;&#10;AI-generated content may be incorrect.">
            <a:extLst>
              <a:ext uri="{FF2B5EF4-FFF2-40B4-BE49-F238E27FC236}">
                <a16:creationId xmlns:a16="http://schemas.microsoft.com/office/drawing/2014/main" id="{9717479E-CEE5-47E0-516C-342489E77AA5}"/>
              </a:ext>
            </a:extLst>
          </p:cNvPr>
          <p:cNvPicPr>
            <a:picLocks noChangeAspect="1"/>
          </p:cNvPicPr>
          <p:nvPr/>
        </p:nvPicPr>
        <p:blipFill>
          <a:blip r:embed="rId2"/>
          <a:stretch>
            <a:fillRect/>
          </a:stretch>
        </p:blipFill>
        <p:spPr>
          <a:xfrm>
            <a:off x="185071" y="607814"/>
            <a:ext cx="11660981" cy="5612831"/>
          </a:xfrm>
          <a:prstGeom prst="rect">
            <a:avLst/>
          </a:prstGeom>
        </p:spPr>
      </p:pic>
    </p:spTree>
    <p:extLst>
      <p:ext uri="{BB962C8B-B14F-4D97-AF65-F5344CB8AC3E}">
        <p14:creationId xmlns:p14="http://schemas.microsoft.com/office/powerpoint/2010/main" val="15744428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605A7-6531-FA48-B454-1C80C892C855}"/>
              </a:ext>
            </a:extLst>
          </p:cNvPr>
          <p:cNvSpPr>
            <a:spLocks noGrp="1"/>
          </p:cNvSpPr>
          <p:nvPr>
            <p:ph type="title"/>
          </p:nvPr>
        </p:nvSpPr>
        <p:spPr/>
        <p:txBody>
          <a:bodyPr/>
          <a:lstStyle/>
          <a:p>
            <a:r>
              <a:rPr lang="ja-JP" altLang="en-SG" b="1">
                <a:latin typeface="SimHei" panose="02010609060101010101" pitchFamily="49" charset="-122"/>
                <a:ea typeface="SimHei" panose="02010609060101010101" pitchFamily="49" charset="-122"/>
              </a:rPr>
              <a:t>宗教</a:t>
            </a:r>
            <a:r>
              <a:rPr lang="ja-JP" altLang="en-US" b="1">
                <a:latin typeface="SimHei" panose="02010609060101010101" pitchFamily="49" charset="-122"/>
                <a:ea typeface="SimHei" panose="02010609060101010101" pitchFamily="49" charset="-122"/>
              </a:rPr>
              <a:t>性性质</a:t>
            </a:r>
            <a:endParaRPr lang="en-SG" dirty="0">
              <a:latin typeface="SimHei" panose="02010609060101010101" pitchFamily="49" charset="-122"/>
              <a:ea typeface="SimHei" panose="02010609060101010101" pitchFamily="49" charset="-122"/>
            </a:endParaRPr>
          </a:p>
        </p:txBody>
      </p:sp>
      <p:sp>
        <p:nvSpPr>
          <p:cNvPr id="3" name="Content Placeholder 2">
            <a:extLst>
              <a:ext uri="{FF2B5EF4-FFF2-40B4-BE49-F238E27FC236}">
                <a16:creationId xmlns:a16="http://schemas.microsoft.com/office/drawing/2014/main" id="{E0D079D1-52A2-1C47-875C-DA9130AF8713}"/>
              </a:ext>
            </a:extLst>
          </p:cNvPr>
          <p:cNvSpPr>
            <a:spLocks noGrp="1"/>
          </p:cNvSpPr>
          <p:nvPr>
            <p:ph idx="1"/>
          </p:nvPr>
        </p:nvSpPr>
        <p:spPr>
          <a:xfrm>
            <a:off x="950614" y="2902522"/>
            <a:ext cx="10194202" cy="3516386"/>
          </a:xfrm>
        </p:spPr>
        <p:txBody>
          <a:bodyPr>
            <a:normAutofit/>
          </a:bodyPr>
          <a:lstStyle/>
          <a:p>
            <a:pPr lvl="0"/>
            <a:r>
              <a:rPr lang="zh-CN" altLang="en-US" sz="2800" dirty="0"/>
              <a:t>无神论者、人文主义者</a:t>
            </a:r>
            <a:r>
              <a:rPr lang="en-GB" sz="2800" dirty="0"/>
              <a:t> </a:t>
            </a:r>
            <a:r>
              <a:rPr lang="zh-CN" altLang="en-US" sz="2800" dirty="0"/>
              <a:t>与世俗主义者 </a:t>
            </a:r>
            <a:r>
              <a:rPr lang="en-GB" sz="2800" dirty="0"/>
              <a:t>, </a:t>
            </a:r>
            <a:r>
              <a:rPr lang="zh-CN" altLang="en-US" sz="2800" dirty="0"/>
              <a:t>他们所拥有的预设 与他们的言论也像其他宗教团体一样，</a:t>
            </a:r>
            <a:r>
              <a:rPr lang="zh-CN" altLang="en-US" sz="2800" dirty="0">
                <a:highlight>
                  <a:srgbClr val="00FFFF"/>
                </a:highlight>
              </a:rPr>
              <a:t>同样带有绝对性的语气</a:t>
            </a:r>
            <a:r>
              <a:rPr lang="zh-CN" altLang="en-US" sz="2800" dirty="0"/>
              <a:t>。</a:t>
            </a:r>
            <a:endParaRPr lang="en-SG" altLang="zh-CN" sz="2800" dirty="0"/>
          </a:p>
          <a:p>
            <a:pPr lvl="0"/>
            <a:r>
              <a:rPr lang="zh-CN" altLang="en-SG" sz="2800" dirty="0"/>
              <a:t>他们</a:t>
            </a:r>
            <a:r>
              <a:rPr lang="zh-CN" altLang="en-US" sz="2800" dirty="0"/>
              <a:t>的预设 与他们的言论</a:t>
            </a:r>
            <a:r>
              <a:rPr lang="zh-CN" altLang="en-US" sz="2800" dirty="0">
                <a:highlight>
                  <a:srgbClr val="00FF00"/>
                </a:highlight>
              </a:rPr>
              <a:t>同样是群体性 </a:t>
            </a:r>
            <a:r>
              <a:rPr lang="zh-CN" altLang="en-US" sz="2800" dirty="0"/>
              <a:t>并且带有情感的。</a:t>
            </a:r>
            <a:endParaRPr lang="en-SG" altLang="zh-CN" sz="2800" dirty="0"/>
          </a:p>
          <a:p>
            <a:pPr lvl="0"/>
            <a:r>
              <a:rPr lang="zh-CN" altLang="en-SG" sz="2800" dirty="0"/>
              <a:t>他们</a:t>
            </a:r>
            <a:r>
              <a:rPr lang="zh-CN" altLang="en-US" sz="2800" dirty="0"/>
              <a:t>的预设 与他们的言论</a:t>
            </a:r>
            <a:r>
              <a:rPr lang="zh-CN" altLang="en-US" sz="2800" dirty="0">
                <a:highlight>
                  <a:srgbClr val="FFFF00"/>
                </a:highlight>
              </a:rPr>
              <a:t>同样是拒绝受任何外在权柄查证</a:t>
            </a:r>
            <a:r>
              <a:rPr lang="zh-CN" altLang="en-US" sz="2800" dirty="0"/>
              <a:t>。</a:t>
            </a:r>
            <a:endParaRPr lang="en-SG" altLang="zh-CN" sz="2800" dirty="0"/>
          </a:p>
          <a:p>
            <a:pPr marL="0" lvl="0" indent="0">
              <a:buNone/>
            </a:pPr>
            <a:r>
              <a:rPr lang="en-GB" dirty="0"/>
              <a:t>They are also religious although they claim to be irreligious </a:t>
            </a:r>
            <a:endParaRPr lang="en-SG" dirty="0"/>
          </a:p>
          <a:p>
            <a:r>
              <a:rPr lang="en-GB" sz="1400" dirty="0"/>
              <a:t>Humanism is a philosophical and ethical stance that emphasizes the value and agency of human beings, individually and collectively, and generally prefers critical thinking and evidence (rationalism and empiricism) over acceptance of dogma or superstition.</a:t>
            </a:r>
            <a:endParaRPr lang="en-SG" sz="1400" dirty="0"/>
          </a:p>
        </p:txBody>
      </p:sp>
    </p:spTree>
    <p:extLst>
      <p:ext uri="{BB962C8B-B14F-4D97-AF65-F5344CB8AC3E}">
        <p14:creationId xmlns:p14="http://schemas.microsoft.com/office/powerpoint/2010/main" val="39637302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E20F95-F07C-0D37-EC7A-31C649C042E3}"/>
            </a:ext>
          </a:extLst>
        </p:cNvPr>
        <p:cNvGrpSpPr/>
        <p:nvPr/>
      </p:nvGrpSpPr>
      <p:grpSpPr>
        <a:xfrm>
          <a:off x="0" y="0"/>
          <a:ext cx="0" cy="0"/>
          <a:chOff x="0" y="0"/>
          <a:chExt cx="0" cy="0"/>
        </a:xfrm>
      </p:grpSpPr>
      <p:pic>
        <p:nvPicPr>
          <p:cNvPr id="3" name="Picture 2" descr="A cartoon of a group of tents&#10;&#10;AI-generated content may be incorrect.">
            <a:extLst>
              <a:ext uri="{FF2B5EF4-FFF2-40B4-BE49-F238E27FC236}">
                <a16:creationId xmlns:a16="http://schemas.microsoft.com/office/drawing/2014/main" id="{A9895075-CD35-D483-64BE-B58A7F991257}"/>
              </a:ext>
            </a:extLst>
          </p:cNvPr>
          <p:cNvPicPr>
            <a:picLocks noChangeAspect="1"/>
          </p:cNvPicPr>
          <p:nvPr/>
        </p:nvPicPr>
        <p:blipFill>
          <a:blip r:embed="rId2"/>
          <a:stretch>
            <a:fillRect/>
          </a:stretch>
        </p:blipFill>
        <p:spPr>
          <a:xfrm>
            <a:off x="-1" y="36358"/>
            <a:ext cx="12356123" cy="6876622"/>
          </a:xfrm>
          <a:prstGeom prst="rect">
            <a:avLst/>
          </a:prstGeom>
        </p:spPr>
      </p:pic>
    </p:spTree>
    <p:extLst>
      <p:ext uri="{BB962C8B-B14F-4D97-AF65-F5344CB8AC3E}">
        <p14:creationId xmlns:p14="http://schemas.microsoft.com/office/powerpoint/2010/main" val="904928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omputer screen&#10;&#10;AI-generated content may be incorrect.">
            <a:extLst>
              <a:ext uri="{FF2B5EF4-FFF2-40B4-BE49-F238E27FC236}">
                <a16:creationId xmlns:a16="http://schemas.microsoft.com/office/drawing/2014/main" id="{228FF702-9AF3-1624-1402-58F3F371E6A0}"/>
              </a:ext>
            </a:extLst>
          </p:cNvPr>
          <p:cNvPicPr>
            <a:picLocks noChangeAspect="1"/>
          </p:cNvPicPr>
          <p:nvPr/>
        </p:nvPicPr>
        <p:blipFill>
          <a:blip r:embed="rId2"/>
          <a:stretch>
            <a:fillRect/>
          </a:stretch>
        </p:blipFill>
        <p:spPr>
          <a:xfrm>
            <a:off x="548185" y="-1"/>
            <a:ext cx="10999046" cy="6798303"/>
          </a:xfrm>
          <a:prstGeom prst="rect">
            <a:avLst/>
          </a:prstGeom>
        </p:spPr>
      </p:pic>
    </p:spTree>
    <p:extLst>
      <p:ext uri="{BB962C8B-B14F-4D97-AF65-F5344CB8AC3E}">
        <p14:creationId xmlns:p14="http://schemas.microsoft.com/office/powerpoint/2010/main" val="38396672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19D700-9F3E-708C-7B64-331059BCC14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AF9C42-B6FC-C5D1-471A-494D35F033D9}"/>
              </a:ext>
            </a:extLst>
          </p:cNvPr>
          <p:cNvSpPr>
            <a:spLocks noGrp="1"/>
          </p:cNvSpPr>
          <p:nvPr>
            <p:ph type="title"/>
          </p:nvPr>
        </p:nvSpPr>
        <p:spPr/>
        <p:txBody>
          <a:bodyPr>
            <a:normAutofit/>
          </a:bodyPr>
          <a:lstStyle/>
          <a:p>
            <a:r>
              <a:rPr lang="en-US" dirty="0" err="1"/>
              <a:t>回到圣经来审核</a:t>
            </a:r>
            <a:endParaRPr lang="en-US" dirty="0"/>
          </a:p>
        </p:txBody>
      </p:sp>
      <p:sp>
        <p:nvSpPr>
          <p:cNvPr id="3" name="Content Placeholder 2">
            <a:extLst>
              <a:ext uri="{FF2B5EF4-FFF2-40B4-BE49-F238E27FC236}">
                <a16:creationId xmlns:a16="http://schemas.microsoft.com/office/drawing/2014/main" id="{A7CCF004-6A1B-43B2-38CB-7FD6879B8B78}"/>
              </a:ext>
            </a:extLst>
          </p:cNvPr>
          <p:cNvSpPr>
            <a:spLocks noGrp="1"/>
          </p:cNvSpPr>
          <p:nvPr>
            <p:ph idx="1"/>
          </p:nvPr>
        </p:nvSpPr>
        <p:spPr/>
        <p:txBody>
          <a:bodyPr/>
          <a:lstStyle/>
          <a:p>
            <a:r>
              <a:rPr lang="en-US" dirty="0" err="1">
                <a:latin typeface="Heiti TC Medium" pitchFamily="2" charset="-128"/>
                <a:ea typeface="Heiti TC Medium" pitchFamily="2" charset="-128"/>
              </a:rPr>
              <a:t>犹太教</a:t>
            </a:r>
            <a:r>
              <a:rPr lang="zh-CN" altLang="en-US" dirty="0">
                <a:latin typeface="Heiti TC Medium" pitchFamily="2" charset="-128"/>
                <a:ea typeface="Heiti TC Medium" pitchFamily="2" charset="-128"/>
              </a:rPr>
              <a:t>： </a:t>
            </a:r>
            <a:r>
              <a:rPr lang="en-US" dirty="0" err="1">
                <a:latin typeface="Heiti TC Medium" pitchFamily="2" charset="-128"/>
                <a:ea typeface="Heiti TC Medium" pitchFamily="2" charset="-128"/>
              </a:rPr>
              <a:t>耶稣基督是否应验了旧约圣经</a:t>
            </a:r>
            <a:r>
              <a:rPr lang="zh-CN" altLang="en-US" dirty="0">
                <a:latin typeface="Heiti TC Medium" pitchFamily="2" charset="-128"/>
                <a:ea typeface="Heiti TC Medium" pitchFamily="2" charset="-128"/>
              </a:rPr>
              <a:t>？</a:t>
            </a:r>
            <a:endParaRPr lang="en-US" altLang="zh-CN" dirty="0">
              <a:latin typeface="Heiti TC Medium" pitchFamily="2" charset="-128"/>
              <a:ea typeface="Heiti TC Medium" pitchFamily="2" charset="-128"/>
            </a:endParaRPr>
          </a:p>
          <a:p>
            <a:endParaRPr lang="en-US" dirty="0">
              <a:latin typeface="Heiti TC Medium" pitchFamily="2" charset="-128"/>
              <a:ea typeface="Heiti TC Medium" pitchFamily="2" charset="-128"/>
            </a:endParaRPr>
          </a:p>
          <a:p>
            <a:r>
              <a:rPr lang="zh-CN" altLang="en-US" dirty="0">
                <a:latin typeface="Heiti TC Medium" pitchFamily="2" charset="-128"/>
                <a:ea typeface="Heiti TC Medium" pitchFamily="2" charset="-128"/>
              </a:rPr>
              <a:t>使徒行传 </a:t>
            </a:r>
            <a:r>
              <a:rPr lang="en-US" altLang="zh-CN" dirty="0">
                <a:latin typeface="Heiti TC Medium" pitchFamily="2" charset="-128"/>
                <a:ea typeface="Heiti TC Medium" pitchFamily="2" charset="-128"/>
              </a:rPr>
              <a:t>18</a:t>
            </a:r>
            <a:r>
              <a:rPr lang="zh-CN" altLang="en-US" dirty="0">
                <a:latin typeface="Heiti TC Medium" pitchFamily="2" charset="-128"/>
                <a:ea typeface="Heiti TC Medium" pitchFamily="2" charset="-128"/>
              </a:rPr>
              <a:t>：</a:t>
            </a:r>
            <a:r>
              <a:rPr lang="en-US" altLang="zh-CN" dirty="0">
                <a:latin typeface="Heiti TC Medium" pitchFamily="2" charset="-128"/>
                <a:ea typeface="Heiti TC Medium" pitchFamily="2" charset="-128"/>
              </a:rPr>
              <a:t>26.</a:t>
            </a:r>
            <a:r>
              <a:rPr lang="zh-CN" altLang="en-US" dirty="0">
                <a:latin typeface="Heiti TC Medium" pitchFamily="2" charset="-128"/>
                <a:ea typeface="Heiti TC Medium" pitchFamily="2" charset="-128"/>
              </a:rPr>
              <a:t>他（</a:t>
            </a:r>
            <a:r>
              <a:rPr lang="zh-CN" altLang="en-US" dirty="0"/>
              <a:t>亚波罗）</a:t>
            </a:r>
            <a:r>
              <a:rPr lang="zh-CN" altLang="en-US" dirty="0">
                <a:latin typeface="Heiti TC Medium" pitchFamily="2" charset="-128"/>
                <a:ea typeface="Heiti TC Medium" pitchFamily="2" charset="-128"/>
              </a:rPr>
              <a:t>在会堂里放胆讲道；百基拉、亚居拉听见，就接他来，将神的道给他讲解更加详细。</a:t>
            </a:r>
            <a:r>
              <a:rPr lang="en-US" altLang="zh-CN" dirty="0">
                <a:latin typeface="Heiti TC Medium" pitchFamily="2" charset="-128"/>
                <a:ea typeface="Heiti TC Medium" pitchFamily="2" charset="-128"/>
              </a:rPr>
              <a:t>27.</a:t>
            </a:r>
            <a:r>
              <a:rPr lang="zh-CN" altLang="en-US" dirty="0">
                <a:latin typeface="Heiti TC Medium" pitchFamily="2" charset="-128"/>
                <a:ea typeface="Heiti TC Medium" pitchFamily="2" charset="-128"/>
              </a:rPr>
              <a:t>他想要往亚该亚去，弟兄们就勉励他，并写信请门徒接待他。他到了那里，多帮助那蒙恩信主的人，</a:t>
            </a:r>
            <a:r>
              <a:rPr lang="en-US" altLang="zh-CN" dirty="0">
                <a:latin typeface="Heiti TC Medium" pitchFamily="2" charset="-128"/>
                <a:ea typeface="Heiti TC Medium" pitchFamily="2" charset="-128"/>
              </a:rPr>
              <a:t>28.</a:t>
            </a:r>
            <a:r>
              <a:rPr lang="zh-CN" altLang="en-US" dirty="0">
                <a:highlight>
                  <a:srgbClr val="FFFF00"/>
                </a:highlight>
                <a:latin typeface="Heiti TC Medium" pitchFamily="2" charset="-128"/>
                <a:ea typeface="Heiti TC Medium" pitchFamily="2" charset="-128"/>
              </a:rPr>
              <a:t>在众人面前极有能力驳倒犹太人，引圣经证明耶稣是基督。</a:t>
            </a:r>
            <a:endParaRPr lang="en-US" dirty="0">
              <a:highlight>
                <a:srgbClr val="FFFF00"/>
              </a:highlight>
              <a:latin typeface="Heiti TC Medium" pitchFamily="2" charset="-128"/>
              <a:ea typeface="Heiti TC Medium" pitchFamily="2" charset="-128"/>
            </a:endParaRPr>
          </a:p>
        </p:txBody>
      </p:sp>
    </p:spTree>
    <p:extLst>
      <p:ext uri="{BB962C8B-B14F-4D97-AF65-F5344CB8AC3E}">
        <p14:creationId xmlns:p14="http://schemas.microsoft.com/office/powerpoint/2010/main" val="34660640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A1BE60-4B7E-3AC3-0451-FBBFB94EDC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6F6FC2-A01E-3A6B-158D-1E70134D59C8}"/>
              </a:ext>
            </a:extLst>
          </p:cNvPr>
          <p:cNvSpPr>
            <a:spLocks noGrp="1"/>
          </p:cNvSpPr>
          <p:nvPr>
            <p:ph type="title"/>
          </p:nvPr>
        </p:nvSpPr>
        <p:spPr/>
        <p:txBody>
          <a:bodyPr>
            <a:normAutofit/>
          </a:bodyPr>
          <a:lstStyle/>
          <a:p>
            <a:endParaRPr lang="en-US" dirty="0"/>
          </a:p>
        </p:txBody>
      </p:sp>
      <p:sp>
        <p:nvSpPr>
          <p:cNvPr id="3" name="Content Placeholder 2">
            <a:extLst>
              <a:ext uri="{FF2B5EF4-FFF2-40B4-BE49-F238E27FC236}">
                <a16:creationId xmlns:a16="http://schemas.microsoft.com/office/drawing/2014/main" id="{475472E8-C709-E516-1C20-862CA7423B28}"/>
              </a:ext>
            </a:extLst>
          </p:cNvPr>
          <p:cNvSpPr>
            <a:spLocks noGrp="1"/>
          </p:cNvSpPr>
          <p:nvPr>
            <p:ph idx="1"/>
          </p:nvPr>
        </p:nvSpPr>
        <p:spPr/>
        <p:txBody>
          <a:bodyPr/>
          <a:lstStyle/>
          <a:p>
            <a:r>
              <a:rPr lang="en-US" dirty="0" err="1">
                <a:latin typeface="Heiti TC Medium" pitchFamily="2" charset="-128"/>
                <a:ea typeface="Heiti TC Medium" pitchFamily="2" charset="-128"/>
              </a:rPr>
              <a:t>回教</a:t>
            </a:r>
            <a:r>
              <a:rPr lang="zh-CN" altLang="en-US" dirty="0">
                <a:latin typeface="Heiti TC Medium" pitchFamily="2" charset="-128"/>
                <a:ea typeface="Heiti TC Medium" pitchFamily="2" charset="-128"/>
              </a:rPr>
              <a:t>： 可兰经称旧约与新约是上帝的话。 可兰经是延续上帝的话</a:t>
            </a:r>
            <a:endParaRPr lang="en-US" altLang="zh-CN" dirty="0">
              <a:latin typeface="Heiti TC Medium" pitchFamily="2" charset="-128"/>
              <a:ea typeface="Heiti TC Medium" pitchFamily="2" charset="-128"/>
            </a:endParaRPr>
          </a:p>
          <a:p>
            <a:endParaRPr lang="en-US" dirty="0">
              <a:latin typeface="Heiti TC Medium" pitchFamily="2" charset="-128"/>
              <a:ea typeface="Heiti TC Medium" pitchFamily="2" charset="-128"/>
            </a:endParaRPr>
          </a:p>
          <a:p>
            <a:r>
              <a:rPr lang="ja-JP" altLang="en-US">
                <a:latin typeface="SimSun" panose="02010600030101010101" pitchFamily="2" charset="-122"/>
                <a:ea typeface="SimSun" panose="02010600030101010101" pitchFamily="2" charset="-122"/>
              </a:rPr>
              <a:t>可兰经与旧约与新约圣经</a:t>
            </a:r>
            <a:r>
              <a:rPr lang="zh-CN" altLang="en-US" dirty="0">
                <a:latin typeface="SimSun" panose="02010600030101010101" pitchFamily="2" charset="-122"/>
                <a:ea typeface="SimSun" panose="02010600030101010101" pitchFamily="2" charset="-122"/>
              </a:rPr>
              <a:t>，</a:t>
            </a:r>
            <a:r>
              <a:rPr lang="ja-JP" altLang="en-US">
                <a:latin typeface="SimSun" panose="02010600030101010101" pitchFamily="2" charset="-122"/>
                <a:ea typeface="SimSun" panose="02010600030101010101" pitchFamily="2" charset="-122"/>
              </a:rPr>
              <a:t>是否连贯性</a:t>
            </a:r>
            <a:r>
              <a:rPr lang="zh-CN" altLang="en-US" dirty="0">
                <a:latin typeface="SimSun" panose="02010600030101010101" pitchFamily="2" charset="-122"/>
                <a:ea typeface="SimSun" panose="02010600030101010101" pitchFamily="2" charset="-122"/>
              </a:rPr>
              <a:t>？是否</a:t>
            </a:r>
            <a:r>
              <a:rPr lang="ja-JP" altLang="en-US">
                <a:latin typeface="SimSun" panose="02010600030101010101" pitchFamily="2" charset="-122"/>
                <a:ea typeface="SimSun" panose="02010600030101010101" pitchFamily="2" charset="-122"/>
              </a:rPr>
              <a:t>矛盾</a:t>
            </a:r>
            <a:r>
              <a:rPr lang="zh-CN" altLang="en-US" dirty="0">
                <a:latin typeface="SimSun" panose="02010600030101010101" pitchFamily="2" charset="-122"/>
                <a:ea typeface="SimSun" panose="02010600030101010101" pitchFamily="2" charset="-122"/>
              </a:rPr>
              <a:t>？是否</a:t>
            </a:r>
            <a:r>
              <a:rPr lang="ja-JP" altLang="en-US">
                <a:latin typeface="SimSun" panose="02010600030101010101" pitchFamily="2" charset="-122"/>
                <a:ea typeface="SimSun" panose="02010600030101010101" pitchFamily="2" charset="-122"/>
              </a:rPr>
              <a:t>一致性</a:t>
            </a:r>
            <a:r>
              <a:rPr lang="zh-CN" altLang="en-US" dirty="0">
                <a:latin typeface="SimSun" panose="02010600030101010101" pitchFamily="2" charset="-122"/>
                <a:ea typeface="SimSun" panose="02010600030101010101" pitchFamily="2" charset="-122"/>
              </a:rPr>
              <a:t>？</a:t>
            </a:r>
            <a:endParaRPr lang="en-US" altLang="zh-CN" dirty="0">
              <a:latin typeface="SimSun" panose="02010600030101010101" pitchFamily="2" charset="-122"/>
              <a:ea typeface="SimSun" panose="02010600030101010101" pitchFamily="2" charset="-122"/>
            </a:endParaRPr>
          </a:p>
          <a:p>
            <a:endParaRPr lang="en-US" dirty="0">
              <a:latin typeface="SimSun" panose="02010600030101010101" pitchFamily="2" charset="-122"/>
              <a:ea typeface="SimSun" panose="02010600030101010101" pitchFamily="2" charset="-122"/>
            </a:endParaRPr>
          </a:p>
          <a:p>
            <a:r>
              <a:rPr lang="zh-CN" altLang="en-US" dirty="0">
                <a:latin typeface="SimSun" panose="02010600030101010101" pitchFamily="2" charset="-122"/>
                <a:ea typeface="SimSun" panose="02010600030101010101" pitchFamily="2" charset="-122"/>
              </a:rPr>
              <a:t>书</a:t>
            </a:r>
            <a:r>
              <a:rPr lang="en-US" altLang="zh-CN" dirty="0">
                <a:latin typeface="SimSun" panose="02010600030101010101" pitchFamily="2" charset="-122"/>
                <a:ea typeface="SimSun" panose="02010600030101010101" pitchFamily="2" charset="-122"/>
              </a:rPr>
              <a:t>21:45</a:t>
            </a:r>
            <a:r>
              <a:rPr lang="zh-CN" altLang="en-US" dirty="0">
                <a:latin typeface="SimSun" panose="02010600030101010101" pitchFamily="2" charset="-122"/>
                <a:ea typeface="SimSun" panose="02010600030101010101" pitchFamily="2" charset="-122"/>
              </a:rPr>
              <a:t>、申</a:t>
            </a:r>
            <a:r>
              <a:rPr lang="en-US" altLang="zh-CN" dirty="0">
                <a:latin typeface="SimSun" panose="02010600030101010101" pitchFamily="2" charset="-122"/>
                <a:ea typeface="SimSun" panose="02010600030101010101" pitchFamily="2" charset="-122"/>
              </a:rPr>
              <a:t>4:2</a:t>
            </a:r>
            <a:r>
              <a:rPr lang="zh-CN" altLang="en-US" dirty="0">
                <a:latin typeface="SimSun" panose="02010600030101010101" pitchFamily="2" charset="-122"/>
                <a:ea typeface="SimSun" panose="02010600030101010101" pitchFamily="2" charset="-122"/>
              </a:rPr>
              <a:t>、赛</a:t>
            </a:r>
            <a:r>
              <a:rPr lang="en-US" altLang="zh-CN" dirty="0">
                <a:latin typeface="SimSun" panose="02010600030101010101" pitchFamily="2" charset="-122"/>
                <a:ea typeface="SimSun" panose="02010600030101010101" pitchFamily="2" charset="-122"/>
              </a:rPr>
              <a:t>40:8</a:t>
            </a:r>
            <a:r>
              <a:rPr lang="zh-CN" altLang="en-US" dirty="0">
                <a:latin typeface="SimSun" panose="02010600030101010101" pitchFamily="2" charset="-122"/>
                <a:ea typeface="SimSun" panose="02010600030101010101" pitchFamily="2" charset="-122"/>
              </a:rPr>
              <a:t>、赛</a:t>
            </a:r>
            <a:r>
              <a:rPr lang="en-US" altLang="zh-CN" dirty="0">
                <a:latin typeface="SimSun" panose="02010600030101010101" pitchFamily="2" charset="-122"/>
                <a:ea typeface="SimSun" panose="02010600030101010101" pitchFamily="2" charset="-122"/>
              </a:rPr>
              <a:t>55:11</a:t>
            </a:r>
            <a:r>
              <a:rPr lang="zh-CN" altLang="en-US" dirty="0">
                <a:latin typeface="SimSun" panose="02010600030101010101" pitchFamily="2" charset="-122"/>
                <a:ea typeface="SimSun" panose="02010600030101010101" pitchFamily="2" charset="-122"/>
              </a:rPr>
              <a:t>、诗</a:t>
            </a:r>
            <a:r>
              <a:rPr lang="en-US" altLang="zh-CN" dirty="0">
                <a:latin typeface="SimSun" panose="02010600030101010101" pitchFamily="2" charset="-122"/>
                <a:ea typeface="SimSun" panose="02010600030101010101" pitchFamily="2" charset="-122"/>
              </a:rPr>
              <a:t>89:34</a:t>
            </a:r>
            <a:r>
              <a:rPr lang="zh-CN" altLang="en-US" dirty="0">
                <a:latin typeface="SimSun" panose="02010600030101010101" pitchFamily="2" charset="-122"/>
                <a:ea typeface="SimSun" panose="02010600030101010101" pitchFamily="2" charset="-122"/>
              </a:rPr>
              <a:t>、诗</a:t>
            </a:r>
            <a:r>
              <a:rPr lang="en-US" altLang="zh-CN" dirty="0">
                <a:latin typeface="SimSun" panose="02010600030101010101" pitchFamily="2" charset="-122"/>
                <a:ea typeface="SimSun" panose="02010600030101010101" pitchFamily="2" charset="-122"/>
              </a:rPr>
              <a:t>119:160</a:t>
            </a:r>
            <a:r>
              <a:rPr lang="zh-CN" altLang="en-US" dirty="0">
                <a:latin typeface="SimSun" panose="02010600030101010101" pitchFamily="2" charset="-122"/>
                <a:ea typeface="SimSun" panose="02010600030101010101" pitchFamily="2" charset="-122"/>
              </a:rPr>
              <a:t>、太</a:t>
            </a:r>
            <a:r>
              <a:rPr lang="en-US" altLang="zh-CN" dirty="0">
                <a:latin typeface="SimSun" panose="02010600030101010101" pitchFamily="2" charset="-122"/>
                <a:ea typeface="SimSun" panose="02010600030101010101" pitchFamily="2" charset="-122"/>
              </a:rPr>
              <a:t>5:18</a:t>
            </a:r>
            <a:r>
              <a:rPr lang="zh-CN" altLang="en-US" dirty="0">
                <a:latin typeface="SimSun" panose="02010600030101010101" pitchFamily="2" charset="-122"/>
                <a:ea typeface="SimSun" panose="02010600030101010101" pitchFamily="2" charset="-122"/>
              </a:rPr>
              <a:t>、太</a:t>
            </a:r>
            <a:r>
              <a:rPr lang="en-US" altLang="zh-CN" dirty="0">
                <a:latin typeface="SimSun" panose="02010600030101010101" pitchFamily="2" charset="-122"/>
                <a:ea typeface="SimSun" panose="02010600030101010101" pitchFamily="2" charset="-122"/>
              </a:rPr>
              <a:t>24:35</a:t>
            </a:r>
            <a:r>
              <a:rPr lang="zh-CN" altLang="en-US" dirty="0">
                <a:latin typeface="SimSun" panose="02010600030101010101" pitchFamily="2" charset="-122"/>
                <a:ea typeface="SimSun" panose="02010600030101010101" pitchFamily="2" charset="-122"/>
              </a:rPr>
              <a:t>、路</a:t>
            </a:r>
            <a:r>
              <a:rPr lang="en-US" altLang="zh-CN" dirty="0">
                <a:latin typeface="SimSun" panose="02010600030101010101" pitchFamily="2" charset="-122"/>
                <a:ea typeface="SimSun" panose="02010600030101010101" pitchFamily="2" charset="-122"/>
              </a:rPr>
              <a:t>24:27</a:t>
            </a:r>
            <a:r>
              <a:rPr lang="zh-CN" altLang="en-US" dirty="0">
                <a:latin typeface="SimSun" panose="02010600030101010101" pitchFamily="2" charset="-122"/>
                <a:ea typeface="SimSun" panose="02010600030101010101" pitchFamily="2" charset="-122"/>
              </a:rPr>
              <a:t>、约</a:t>
            </a:r>
            <a:r>
              <a:rPr lang="en-US" altLang="zh-CN" dirty="0">
                <a:latin typeface="SimSun" panose="02010600030101010101" pitchFamily="2" charset="-122"/>
                <a:ea typeface="SimSun" panose="02010600030101010101" pitchFamily="2" charset="-122"/>
              </a:rPr>
              <a:t>10:35</a:t>
            </a:r>
            <a:r>
              <a:rPr lang="zh-CN" altLang="en-US" dirty="0">
                <a:latin typeface="SimSun" panose="02010600030101010101" pitchFamily="2" charset="-122"/>
                <a:ea typeface="SimSun" panose="02010600030101010101" pitchFamily="2" charset="-122"/>
              </a:rPr>
              <a:t>、林前</a:t>
            </a:r>
            <a:r>
              <a:rPr lang="en-US" altLang="zh-CN" dirty="0">
                <a:latin typeface="SimSun" panose="02010600030101010101" pitchFamily="2" charset="-122"/>
                <a:ea typeface="SimSun" panose="02010600030101010101" pitchFamily="2" charset="-122"/>
              </a:rPr>
              <a:t>14:33</a:t>
            </a:r>
            <a:r>
              <a:rPr lang="zh-CN" altLang="en-US" dirty="0">
                <a:latin typeface="SimSun" panose="02010600030101010101" pitchFamily="2" charset="-122"/>
                <a:ea typeface="SimSun" panose="02010600030101010101" pitchFamily="2" charset="-122"/>
              </a:rPr>
              <a:t>、启</a:t>
            </a:r>
            <a:r>
              <a:rPr lang="en-US" altLang="zh-CN" dirty="0">
                <a:latin typeface="SimSun" panose="02010600030101010101" pitchFamily="2" charset="-122"/>
                <a:ea typeface="SimSun" panose="02010600030101010101" pitchFamily="2" charset="-122"/>
              </a:rPr>
              <a:t>22:18-19</a:t>
            </a:r>
            <a:endParaRPr lang="en-US" dirty="0">
              <a:latin typeface="SimSun" panose="02010600030101010101" pitchFamily="2" charset="-122"/>
              <a:ea typeface="SimSun" panose="02010600030101010101" pitchFamily="2" charset="-122"/>
            </a:endParaRPr>
          </a:p>
        </p:txBody>
      </p:sp>
    </p:spTree>
    <p:extLst>
      <p:ext uri="{BB962C8B-B14F-4D97-AF65-F5344CB8AC3E}">
        <p14:creationId xmlns:p14="http://schemas.microsoft.com/office/powerpoint/2010/main" val="33984791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22ABC-0892-8941-9861-FDB24F234D24}"/>
              </a:ext>
            </a:extLst>
          </p:cNvPr>
          <p:cNvSpPr>
            <a:spLocks noGrp="1"/>
          </p:cNvSpPr>
          <p:nvPr>
            <p:ph type="title"/>
          </p:nvPr>
        </p:nvSpPr>
        <p:spPr/>
        <p:txBody>
          <a:bodyPr>
            <a:normAutofit fontScale="90000"/>
          </a:bodyPr>
          <a:lstStyle/>
          <a:p>
            <a:r>
              <a:rPr lang="ja-JP" altLang="en-US" b="1">
                <a:latin typeface="HEITI TC MEDIUM" pitchFamily="2" charset="-128"/>
                <a:ea typeface="HEITI TC MEDIUM" pitchFamily="2" charset="-128"/>
              </a:rPr>
              <a:t>终极准则</a:t>
            </a:r>
            <a:r>
              <a:rPr lang="zh-CN" altLang="en-US" b="1" dirty="0">
                <a:latin typeface="HEITI TC MEDIUM" pitchFamily="2" charset="-128"/>
                <a:ea typeface="HEITI TC MEDIUM" pitchFamily="2" charset="-128"/>
              </a:rPr>
              <a:t> </a:t>
            </a:r>
            <a:r>
              <a:rPr lang="en-US" b="1" dirty="0"/>
              <a:t>Ultimate criterion </a:t>
            </a:r>
            <a:br>
              <a:rPr lang="en-US" b="1" dirty="0"/>
            </a:br>
            <a:endParaRPr lang="en-US"/>
          </a:p>
        </p:txBody>
      </p:sp>
      <p:sp>
        <p:nvSpPr>
          <p:cNvPr id="3" name="Content Placeholder 2">
            <a:extLst>
              <a:ext uri="{FF2B5EF4-FFF2-40B4-BE49-F238E27FC236}">
                <a16:creationId xmlns:a16="http://schemas.microsoft.com/office/drawing/2014/main" id="{2D2967FE-C054-F341-AC25-002780AF97A6}"/>
              </a:ext>
            </a:extLst>
          </p:cNvPr>
          <p:cNvSpPr>
            <a:spLocks noGrp="1"/>
          </p:cNvSpPr>
          <p:nvPr>
            <p:ph idx="1"/>
          </p:nvPr>
        </p:nvSpPr>
        <p:spPr/>
        <p:txBody>
          <a:bodyPr/>
          <a:lstStyle/>
          <a:p>
            <a:r>
              <a:rPr lang="en-US" dirty="0" err="1">
                <a:latin typeface="Heiti TC Medium" pitchFamily="2" charset="-128"/>
                <a:ea typeface="Heiti TC Medium" pitchFamily="2" charset="-128"/>
              </a:rPr>
              <a:t>每一个人都会使用他自己相信的终极准则来衡量</a:t>
            </a:r>
            <a:r>
              <a:rPr lang="zh-CN" altLang="en-US" dirty="0">
                <a:latin typeface="Heiti TC Medium" pitchFamily="2" charset="-128"/>
                <a:ea typeface="Heiti TC Medium" pitchFamily="2" charset="-128"/>
              </a:rPr>
              <a:t>，看是否是对或错</a:t>
            </a:r>
            <a:endParaRPr lang="en-US" altLang="zh-CN" dirty="0">
              <a:latin typeface="Heiti TC Medium" pitchFamily="2" charset="-128"/>
              <a:ea typeface="Heiti TC Medium" pitchFamily="2" charset="-128"/>
            </a:endParaRPr>
          </a:p>
          <a:p>
            <a:endParaRPr lang="en-SG" dirty="0">
              <a:latin typeface="Heiti TC Medium" pitchFamily="2" charset="-128"/>
              <a:ea typeface="Heiti TC Medium" pitchFamily="2" charset="-128"/>
            </a:endParaRPr>
          </a:p>
          <a:p>
            <a:r>
              <a:rPr lang="en-SG" altLang="zh-CN" dirty="0">
                <a:latin typeface="Heiti TC Medium" pitchFamily="2" charset="-128"/>
                <a:ea typeface="Heiti TC Medium" pitchFamily="2" charset="-128"/>
              </a:rPr>
              <a:t>e.g.</a:t>
            </a:r>
            <a:r>
              <a:rPr lang="zh-CN" altLang="en-US" dirty="0">
                <a:latin typeface="Heiti TC Medium" pitchFamily="2" charset="-128"/>
                <a:ea typeface="Heiti TC Medium" pitchFamily="2" charset="-128"/>
              </a:rPr>
              <a:t>科学主义、佛教、道教、哲学派系</a:t>
            </a:r>
            <a:endParaRPr lang="en-US" altLang="zh-CN" dirty="0">
              <a:latin typeface="Heiti TC Medium" pitchFamily="2" charset="-128"/>
              <a:ea typeface="Heiti TC Medium" pitchFamily="2" charset="-128"/>
            </a:endParaRPr>
          </a:p>
          <a:p>
            <a:endParaRPr lang="en-US" dirty="0">
              <a:latin typeface="Heiti TC Medium" pitchFamily="2" charset="-128"/>
              <a:ea typeface="Heiti TC Medium" pitchFamily="2" charset="-128"/>
            </a:endParaRPr>
          </a:p>
          <a:p>
            <a:r>
              <a:rPr lang="en-US" dirty="0" err="1">
                <a:latin typeface="Heiti TC Medium" pitchFamily="2" charset="-128"/>
                <a:ea typeface="Heiti TC Medium" pitchFamily="2" charset="-128"/>
              </a:rPr>
              <a:t>同样的基督教也是使用自己相信的终极准则来衡量其它</a:t>
            </a:r>
            <a:r>
              <a:rPr lang="zh-CN" altLang="en-US" dirty="0">
                <a:latin typeface="Heiti TC Medium" pitchFamily="2" charset="-128"/>
                <a:ea typeface="Heiti TC Medium" pitchFamily="2" charset="-128"/>
              </a:rPr>
              <a:t>。</a:t>
            </a:r>
            <a:endParaRPr lang="en-US" dirty="0">
              <a:latin typeface="Heiti TC Medium" pitchFamily="2" charset="-128"/>
              <a:ea typeface="Heiti TC Medium" pitchFamily="2" charset="-128"/>
            </a:endParaRPr>
          </a:p>
        </p:txBody>
      </p:sp>
    </p:spTree>
    <p:extLst>
      <p:ext uri="{BB962C8B-B14F-4D97-AF65-F5344CB8AC3E}">
        <p14:creationId xmlns:p14="http://schemas.microsoft.com/office/powerpoint/2010/main" val="26669913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605A7-6531-FA48-B454-1C80C892C855}"/>
              </a:ext>
            </a:extLst>
          </p:cNvPr>
          <p:cNvSpPr>
            <a:spLocks noGrp="1"/>
          </p:cNvSpPr>
          <p:nvPr>
            <p:ph type="title"/>
          </p:nvPr>
        </p:nvSpPr>
        <p:spPr/>
        <p:txBody>
          <a:bodyPr/>
          <a:lstStyle/>
          <a:p>
            <a:r>
              <a:rPr lang="zh-CN" altLang="en-US" b="1" dirty="0"/>
              <a:t>循环式论证 </a:t>
            </a:r>
            <a:r>
              <a:rPr lang="en-GB" b="1" dirty="0"/>
              <a:t>circularity </a:t>
            </a:r>
            <a:endParaRPr lang="en-SG" dirty="0"/>
          </a:p>
        </p:txBody>
      </p:sp>
      <p:sp>
        <p:nvSpPr>
          <p:cNvPr id="3" name="Content Placeholder 2">
            <a:extLst>
              <a:ext uri="{FF2B5EF4-FFF2-40B4-BE49-F238E27FC236}">
                <a16:creationId xmlns:a16="http://schemas.microsoft.com/office/drawing/2014/main" id="{E0D079D1-52A2-1C47-875C-DA9130AF8713}"/>
              </a:ext>
            </a:extLst>
          </p:cNvPr>
          <p:cNvSpPr>
            <a:spLocks noGrp="1"/>
          </p:cNvSpPr>
          <p:nvPr>
            <p:ph idx="1"/>
          </p:nvPr>
        </p:nvSpPr>
        <p:spPr>
          <a:xfrm>
            <a:off x="717128" y="2539007"/>
            <a:ext cx="10446026" cy="3579929"/>
          </a:xfrm>
        </p:spPr>
        <p:txBody>
          <a:bodyPr>
            <a:normAutofit/>
          </a:bodyPr>
          <a:lstStyle/>
          <a:p>
            <a:r>
              <a:rPr lang="zh-CN" altLang="en-US" sz="2800" dirty="0">
                <a:latin typeface="SimHei" panose="02010609060101010101" pitchFamily="49" charset="-122"/>
                <a:ea typeface="SimHei" panose="02010609060101010101" pitchFamily="49" charset="-122"/>
              </a:rPr>
              <a:t>有些人会指出循环论证是一种谬误的。</a:t>
            </a:r>
            <a:endParaRPr lang="en-SG" altLang="zh-CN" sz="2800" dirty="0">
              <a:latin typeface="SimHei" panose="02010609060101010101" pitchFamily="49" charset="-122"/>
              <a:ea typeface="SimHei" panose="02010609060101010101" pitchFamily="49" charset="-122"/>
            </a:endParaRPr>
          </a:p>
          <a:p>
            <a:r>
              <a:rPr lang="zh-CN" altLang="en-SG" sz="2800" dirty="0">
                <a:latin typeface="SimHei" panose="02010609060101010101" pitchFamily="49" charset="-122"/>
                <a:ea typeface="SimHei" panose="02010609060101010101" pitchFamily="49" charset="-122"/>
              </a:rPr>
              <a:t>我们</a:t>
            </a:r>
            <a:r>
              <a:rPr lang="zh-CN" altLang="en-US" sz="2800" dirty="0">
                <a:latin typeface="SimHei" panose="02010609060101010101" pitchFamily="49" charset="-122"/>
                <a:ea typeface="SimHei" panose="02010609060101010101" pitchFamily="49" charset="-122"/>
              </a:rPr>
              <a:t>在回应时也可以指出他们的立场背后所预设的终极权威</a:t>
            </a:r>
            <a:r>
              <a:rPr lang="zh-CN" altLang="en-US" sz="2800" dirty="0">
                <a:highlight>
                  <a:srgbClr val="00FF00"/>
                </a:highlight>
                <a:latin typeface="SimHei" panose="02010609060101010101" pitchFamily="49" charset="-122"/>
                <a:ea typeface="SimHei" panose="02010609060101010101" pitchFamily="49" charset="-122"/>
              </a:rPr>
              <a:t>也无法避免</a:t>
            </a:r>
            <a:r>
              <a:rPr lang="zh-CN" altLang="en-US" sz="2800" dirty="0">
                <a:latin typeface="SimHei" panose="02010609060101010101" pitchFamily="49" charset="-122"/>
                <a:ea typeface="SimHei" panose="02010609060101010101" pitchFamily="49" charset="-122"/>
              </a:rPr>
              <a:t>循环论证。</a:t>
            </a:r>
            <a:endParaRPr lang="en-SG" altLang="zh-CN" sz="2800" dirty="0">
              <a:latin typeface="SimHei" panose="02010609060101010101" pitchFamily="49" charset="-122"/>
              <a:ea typeface="SimHei" panose="02010609060101010101" pitchFamily="49" charset="-122"/>
            </a:endParaRPr>
          </a:p>
          <a:p>
            <a:r>
              <a:rPr lang="zh-CN" altLang="en-SG" sz="2800" dirty="0">
                <a:highlight>
                  <a:srgbClr val="FFFF00"/>
                </a:highlight>
                <a:latin typeface="SimHei" panose="02010609060101010101" pitchFamily="49" charset="-122"/>
                <a:ea typeface="SimHei" panose="02010609060101010101" pitchFamily="49" charset="-122"/>
              </a:rPr>
              <a:t>论到</a:t>
            </a:r>
            <a:r>
              <a:rPr lang="zh-CN" altLang="en-US" sz="2800" dirty="0">
                <a:highlight>
                  <a:srgbClr val="FFFF00"/>
                </a:highlight>
                <a:latin typeface="SimHei" panose="02010609060101010101" pitchFamily="49" charset="-122"/>
                <a:ea typeface="SimHei" panose="02010609060101010101" pitchFamily="49" charset="-122"/>
              </a:rPr>
              <a:t>终极权威时循环论证是不可避免的！</a:t>
            </a:r>
            <a:endParaRPr lang="en-SG" altLang="zh-CN" sz="2800" dirty="0">
              <a:highlight>
                <a:srgbClr val="FFFF00"/>
              </a:highlight>
              <a:latin typeface="SimHei" panose="02010609060101010101" pitchFamily="49" charset="-122"/>
              <a:ea typeface="SimHei" panose="02010609060101010101" pitchFamily="49" charset="-122"/>
            </a:endParaRPr>
          </a:p>
          <a:p>
            <a:r>
              <a:rPr lang="en-SG" sz="2800" dirty="0">
                <a:highlight>
                  <a:srgbClr val="00FFFF"/>
                </a:highlight>
                <a:latin typeface="SimHei" panose="02010609060101010101" pitchFamily="49" charset="-122"/>
                <a:ea typeface="SimHei" panose="02010609060101010101" pitchFamily="49" charset="-122"/>
              </a:rPr>
              <a:t>提醒</a:t>
            </a:r>
            <a:r>
              <a:rPr lang="zh-CN" altLang="en-US" sz="2800" dirty="0">
                <a:highlight>
                  <a:srgbClr val="00FFFF"/>
                </a:highlight>
                <a:latin typeface="SimHei" panose="02010609060101010101" pitchFamily="49" charset="-122"/>
                <a:ea typeface="SimHei" panose="02010609060101010101" pitchFamily="49" charset="-122"/>
              </a:rPr>
              <a:t>：</a:t>
            </a:r>
            <a:r>
              <a:rPr lang="zh-CN" altLang="en-US" sz="2800" dirty="0">
                <a:latin typeface="SimHei" panose="02010609060101010101" pitchFamily="49" charset="-122"/>
                <a:ea typeface="SimHei" panose="02010609060101010101" pitchFamily="49" charset="-122"/>
              </a:rPr>
              <a:t>我们不能因为人批评我们是一种循环论证，而放弃了对主启示的信靠与委身。</a:t>
            </a:r>
            <a:endParaRPr lang="en-SG" sz="2800" dirty="0">
              <a:latin typeface="SimHei" panose="02010609060101010101" pitchFamily="49" charset="-122"/>
              <a:ea typeface="SimHei" panose="02010609060101010101" pitchFamily="49" charset="-122"/>
            </a:endParaRPr>
          </a:p>
        </p:txBody>
      </p:sp>
    </p:spTree>
    <p:extLst>
      <p:ext uri="{BB962C8B-B14F-4D97-AF65-F5344CB8AC3E}">
        <p14:creationId xmlns:p14="http://schemas.microsoft.com/office/powerpoint/2010/main" val="5732536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A84581-CD10-3AE2-9AD4-14FD4B4356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9407F6-4909-2DDD-9CA1-F2DE39B6300C}"/>
              </a:ext>
            </a:extLst>
          </p:cNvPr>
          <p:cNvSpPr>
            <a:spLocks noGrp="1"/>
          </p:cNvSpPr>
          <p:nvPr>
            <p:ph type="title"/>
          </p:nvPr>
        </p:nvSpPr>
        <p:spPr/>
        <p:txBody>
          <a:bodyPr/>
          <a:lstStyle/>
          <a:p>
            <a:r>
              <a:rPr lang="zh-CN" altLang="en-US" b="1" dirty="0"/>
              <a:t>循环式论证 </a:t>
            </a:r>
            <a:r>
              <a:rPr lang="en-GB" b="1" dirty="0"/>
              <a:t>circularity</a:t>
            </a:r>
            <a:r>
              <a:rPr lang="zh-CN" altLang="en-US" b="1" dirty="0"/>
              <a:t> </a:t>
            </a:r>
            <a:r>
              <a:rPr lang="zh-CN" altLang="en-US" dirty="0"/>
              <a:t>科学实证主义</a:t>
            </a:r>
            <a:endParaRPr lang="en-US" dirty="0"/>
          </a:p>
        </p:txBody>
      </p:sp>
      <p:sp>
        <p:nvSpPr>
          <p:cNvPr id="7" name="TextBox 6">
            <a:extLst>
              <a:ext uri="{FF2B5EF4-FFF2-40B4-BE49-F238E27FC236}">
                <a16:creationId xmlns:a16="http://schemas.microsoft.com/office/drawing/2014/main" id="{CD1C3D79-5AE6-414A-782B-4BBCC1355AD5}"/>
              </a:ext>
            </a:extLst>
          </p:cNvPr>
          <p:cNvSpPr txBox="1"/>
          <p:nvPr/>
        </p:nvSpPr>
        <p:spPr>
          <a:xfrm>
            <a:off x="4624676" y="2487903"/>
            <a:ext cx="2031325" cy="646331"/>
          </a:xfrm>
          <a:prstGeom prst="rect">
            <a:avLst/>
          </a:prstGeom>
          <a:noFill/>
        </p:spPr>
        <p:txBody>
          <a:bodyPr wrap="none" rtlCol="0">
            <a:spAutoFit/>
          </a:bodyPr>
          <a:lstStyle/>
          <a:p>
            <a:pPr algn="ctr"/>
            <a:r>
              <a:rPr lang="zh-CN" altLang="en-US" dirty="0"/>
              <a:t>科学实证主义</a:t>
            </a:r>
            <a:r>
              <a:rPr lang="en-US" altLang="zh-CN" dirty="0"/>
              <a:t> </a:t>
            </a:r>
          </a:p>
          <a:p>
            <a:pPr algn="ctr"/>
            <a:r>
              <a:rPr lang="zh-CN" altLang="en-US" dirty="0"/>
              <a:t>是真理的唯一途径</a:t>
            </a:r>
            <a:endParaRPr lang="en-US" b="1" dirty="0"/>
          </a:p>
        </p:txBody>
      </p:sp>
      <p:sp>
        <p:nvSpPr>
          <p:cNvPr id="8" name="TextBox 7">
            <a:extLst>
              <a:ext uri="{FF2B5EF4-FFF2-40B4-BE49-F238E27FC236}">
                <a16:creationId xmlns:a16="http://schemas.microsoft.com/office/drawing/2014/main" id="{4877F63A-104C-6DC6-C3CC-814F4DD8B1DF}"/>
              </a:ext>
            </a:extLst>
          </p:cNvPr>
          <p:cNvSpPr txBox="1"/>
          <p:nvPr/>
        </p:nvSpPr>
        <p:spPr>
          <a:xfrm>
            <a:off x="2879226" y="4272677"/>
            <a:ext cx="5955476" cy="2585323"/>
          </a:xfrm>
          <a:prstGeom prst="rect">
            <a:avLst/>
          </a:prstGeom>
          <a:noFill/>
        </p:spPr>
        <p:txBody>
          <a:bodyPr wrap="none" rtlCol="0">
            <a:spAutoFit/>
          </a:bodyPr>
          <a:lstStyle/>
          <a:p>
            <a:pPr algn="ctr"/>
            <a:r>
              <a:rPr lang="ja-JP" altLang="en-US" b="1">
                <a:latin typeface="SimSun" panose="02010600030101010101" pitchFamily="2" charset="-122"/>
                <a:ea typeface="SimSun" panose="02010600030101010101" pitchFamily="2" charset="-122"/>
              </a:rPr>
              <a:t>科学能够验证一切</a:t>
            </a:r>
            <a:endParaRPr lang="en-US" altLang="ja-JP" b="1" dirty="0">
              <a:latin typeface="SimSun" panose="02010600030101010101" pitchFamily="2" charset="-122"/>
              <a:ea typeface="SimSun" panose="02010600030101010101" pitchFamily="2" charset="-122"/>
            </a:endParaRPr>
          </a:p>
          <a:p>
            <a:pPr algn="ctr"/>
            <a:endParaRPr lang="en-US" altLang="ja-JP" b="1" dirty="0">
              <a:latin typeface="SimSun" panose="02010600030101010101" pitchFamily="2" charset="-122"/>
              <a:ea typeface="SimSun" panose="02010600030101010101" pitchFamily="2" charset="-122"/>
            </a:endParaRPr>
          </a:p>
          <a:p>
            <a:pPr algn="ctr"/>
            <a:r>
              <a:rPr lang="zh-CN" altLang="en-US" b="1" dirty="0">
                <a:latin typeface="SimSun" panose="02010600030101010101" pitchFamily="2" charset="-122"/>
                <a:ea typeface="SimSun" panose="02010600030101010101" pitchFamily="2" charset="-122"/>
              </a:rPr>
              <a:t>科学是审核一切真理的</a:t>
            </a:r>
            <a:r>
              <a:rPr lang="ja-JP" altLang="en-US" b="1">
                <a:latin typeface="SimSun" panose="02010600030101010101" pitchFamily="2" charset="-122"/>
                <a:ea typeface="SimSun" panose="02010600030101010101" pitchFamily="2" charset="-122"/>
              </a:rPr>
              <a:t>绝对</a:t>
            </a:r>
            <a:r>
              <a:rPr lang="zh-CN" altLang="en-US" b="1" dirty="0">
                <a:latin typeface="SimSun" panose="02010600030101010101" pitchFamily="2" charset="-122"/>
                <a:ea typeface="SimSun" panose="02010600030101010101" pitchFamily="2" charset="-122"/>
              </a:rPr>
              <a:t>标准</a:t>
            </a:r>
            <a:endParaRPr lang="en-US" altLang="zh-CN" b="1" dirty="0">
              <a:latin typeface="SimSun" panose="02010600030101010101" pitchFamily="2" charset="-122"/>
              <a:ea typeface="SimSun" panose="02010600030101010101" pitchFamily="2" charset="-122"/>
            </a:endParaRPr>
          </a:p>
          <a:p>
            <a:pPr algn="ctr"/>
            <a:endParaRPr lang="en-US" b="1" dirty="0">
              <a:latin typeface="SimSun" panose="02010600030101010101" pitchFamily="2" charset="-122"/>
              <a:ea typeface="SimSun" panose="02010600030101010101" pitchFamily="2" charset="-122"/>
            </a:endParaRPr>
          </a:p>
          <a:p>
            <a:pPr algn="ctr"/>
            <a:r>
              <a:rPr lang="ja-JP" altLang="en-US" b="1">
                <a:latin typeface="SimSun" panose="02010600030101010101" pitchFamily="2" charset="-122"/>
                <a:ea typeface="SimSun" panose="02010600030101010101" pitchFamily="2" charset="-122"/>
              </a:rPr>
              <a:t>所以科学是绝对的</a:t>
            </a:r>
            <a:endParaRPr lang="en-US" altLang="ja-JP" b="1" dirty="0">
              <a:latin typeface="SimSun" panose="02010600030101010101" pitchFamily="2" charset="-122"/>
              <a:ea typeface="SimSun" panose="02010600030101010101" pitchFamily="2" charset="-122"/>
            </a:endParaRPr>
          </a:p>
          <a:p>
            <a:pPr algn="ctr"/>
            <a:endParaRPr lang="zh-CN" altLang="en-US" dirty="0"/>
          </a:p>
          <a:p>
            <a:pPr algn="ctr"/>
            <a:r>
              <a:rPr lang="zh-CN" altLang="en-US" dirty="0"/>
              <a:t>这一命题不可能通过科学本身得到验证。因它是终极准则</a:t>
            </a:r>
          </a:p>
          <a:p>
            <a:pPr algn="ctr"/>
            <a:endParaRPr lang="zh-CN" altLang="en-US" dirty="0"/>
          </a:p>
          <a:p>
            <a:pPr algn="ctr"/>
            <a:endParaRPr lang="zh-CN" altLang="en-US" dirty="0"/>
          </a:p>
        </p:txBody>
      </p:sp>
      <p:sp>
        <p:nvSpPr>
          <p:cNvPr id="9" name="Curved Down Arrow 8">
            <a:extLst>
              <a:ext uri="{FF2B5EF4-FFF2-40B4-BE49-F238E27FC236}">
                <a16:creationId xmlns:a16="http://schemas.microsoft.com/office/drawing/2014/main" id="{A6105B02-A828-D87C-845F-DE8671CF088A}"/>
              </a:ext>
            </a:extLst>
          </p:cNvPr>
          <p:cNvSpPr/>
          <p:nvPr/>
        </p:nvSpPr>
        <p:spPr>
          <a:xfrm rot="5400000">
            <a:off x="6462379" y="3459886"/>
            <a:ext cx="1666224" cy="581249"/>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10" name="Curved Down Arrow 9">
            <a:extLst>
              <a:ext uri="{FF2B5EF4-FFF2-40B4-BE49-F238E27FC236}">
                <a16:creationId xmlns:a16="http://schemas.microsoft.com/office/drawing/2014/main" id="{EDA49E82-A6EF-F4E6-C9FB-EE62B9EF7E21}"/>
              </a:ext>
            </a:extLst>
          </p:cNvPr>
          <p:cNvSpPr/>
          <p:nvPr/>
        </p:nvSpPr>
        <p:spPr>
          <a:xfrm rot="5400000" flipV="1">
            <a:off x="3380380" y="3430889"/>
            <a:ext cx="1666224" cy="581249"/>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13" name="TextBox 12">
            <a:extLst>
              <a:ext uri="{FF2B5EF4-FFF2-40B4-BE49-F238E27FC236}">
                <a16:creationId xmlns:a16="http://schemas.microsoft.com/office/drawing/2014/main" id="{ED06958C-C461-ECC5-D11F-3653D91E14A2}"/>
              </a:ext>
            </a:extLst>
          </p:cNvPr>
          <p:cNvSpPr txBox="1"/>
          <p:nvPr/>
        </p:nvSpPr>
        <p:spPr>
          <a:xfrm>
            <a:off x="8141823" y="3347109"/>
            <a:ext cx="1989647" cy="646331"/>
          </a:xfrm>
          <a:prstGeom prst="rect">
            <a:avLst/>
          </a:prstGeom>
          <a:noFill/>
        </p:spPr>
        <p:txBody>
          <a:bodyPr wrap="none" rtlCol="0">
            <a:spAutoFit/>
          </a:bodyPr>
          <a:lstStyle/>
          <a:p>
            <a:pPr algn="ctr"/>
            <a:r>
              <a:rPr lang="en-US" b="1" dirty="0"/>
              <a:t>Ultimate criterion </a:t>
            </a:r>
          </a:p>
          <a:p>
            <a:pPr algn="ctr"/>
            <a:r>
              <a:rPr lang="ja-JP" altLang="en-US" b="1"/>
              <a:t>终极准则</a:t>
            </a:r>
            <a:endParaRPr lang="en-US" b="1" dirty="0"/>
          </a:p>
        </p:txBody>
      </p:sp>
      <p:sp>
        <p:nvSpPr>
          <p:cNvPr id="3" name="TextBox 2">
            <a:extLst>
              <a:ext uri="{FF2B5EF4-FFF2-40B4-BE49-F238E27FC236}">
                <a16:creationId xmlns:a16="http://schemas.microsoft.com/office/drawing/2014/main" id="{C4B76AA7-86D9-8A71-D925-C1C59BD5F129}"/>
              </a:ext>
            </a:extLst>
          </p:cNvPr>
          <p:cNvSpPr txBox="1"/>
          <p:nvPr/>
        </p:nvSpPr>
        <p:spPr>
          <a:xfrm>
            <a:off x="9748052" y="3062446"/>
            <a:ext cx="184730" cy="646331"/>
          </a:xfrm>
          <a:prstGeom prst="rect">
            <a:avLst/>
          </a:prstGeom>
          <a:noFill/>
        </p:spPr>
        <p:txBody>
          <a:bodyPr wrap="none" rtlCol="0">
            <a:spAutoFit/>
          </a:bodyPr>
          <a:lstStyle/>
          <a:p>
            <a:pPr algn="ctr"/>
            <a:endParaRPr lang="en-SG" b="1" dirty="0">
              <a:latin typeface="SimSun" panose="02010600030101010101" pitchFamily="2" charset="-122"/>
              <a:ea typeface="SimSun" panose="02010600030101010101" pitchFamily="2" charset="-122"/>
            </a:endParaRPr>
          </a:p>
          <a:p>
            <a:pPr algn="ctr"/>
            <a:endParaRPr lang="en-SG" b="1" dirty="0"/>
          </a:p>
        </p:txBody>
      </p:sp>
    </p:spTree>
    <p:extLst>
      <p:ext uri="{BB962C8B-B14F-4D97-AF65-F5344CB8AC3E}">
        <p14:creationId xmlns:p14="http://schemas.microsoft.com/office/powerpoint/2010/main" val="1059176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animBg="1"/>
      <p:bldP spid="1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605A7-6531-FA48-B454-1C80C892C855}"/>
              </a:ext>
            </a:extLst>
          </p:cNvPr>
          <p:cNvSpPr>
            <a:spLocks noGrp="1"/>
          </p:cNvSpPr>
          <p:nvPr>
            <p:ph type="title"/>
          </p:nvPr>
        </p:nvSpPr>
        <p:spPr/>
        <p:txBody>
          <a:bodyPr/>
          <a:lstStyle/>
          <a:p>
            <a:r>
              <a:rPr lang="zh-CN" altLang="en-US" b="1" dirty="0"/>
              <a:t>循环式论证 </a:t>
            </a:r>
            <a:r>
              <a:rPr lang="en-GB" b="1" dirty="0"/>
              <a:t>circularity </a:t>
            </a:r>
            <a:endParaRPr lang="en-SG" dirty="0"/>
          </a:p>
        </p:txBody>
      </p:sp>
      <p:sp>
        <p:nvSpPr>
          <p:cNvPr id="3" name="Content Placeholder 2">
            <a:extLst>
              <a:ext uri="{FF2B5EF4-FFF2-40B4-BE49-F238E27FC236}">
                <a16:creationId xmlns:a16="http://schemas.microsoft.com/office/drawing/2014/main" id="{E0D079D1-52A2-1C47-875C-DA9130AF8713}"/>
              </a:ext>
            </a:extLst>
          </p:cNvPr>
          <p:cNvSpPr>
            <a:spLocks noGrp="1"/>
          </p:cNvSpPr>
          <p:nvPr>
            <p:ph idx="1"/>
          </p:nvPr>
        </p:nvSpPr>
        <p:spPr>
          <a:xfrm>
            <a:off x="937591" y="2605894"/>
            <a:ext cx="10316817" cy="3269974"/>
          </a:xfrm>
        </p:spPr>
        <p:txBody>
          <a:bodyPr>
            <a:normAutofit/>
          </a:bodyPr>
          <a:lstStyle/>
          <a:p>
            <a:r>
              <a:rPr lang="zh-CN" altLang="en-US" sz="2800" dirty="0">
                <a:latin typeface="SimHei" panose="02010609060101010101" pitchFamily="49" charset="-122"/>
                <a:ea typeface="SimHei" panose="02010609060101010101" pitchFamily="49" charset="-122"/>
              </a:rPr>
              <a:t>没有任何思想系统可以避免循环论证</a:t>
            </a:r>
            <a:endParaRPr lang="en-SG" altLang="zh-CN" sz="2800" dirty="0">
              <a:latin typeface="SimHei" panose="02010609060101010101" pitchFamily="49" charset="-122"/>
              <a:ea typeface="SimHei" panose="02010609060101010101" pitchFamily="49" charset="-122"/>
            </a:endParaRPr>
          </a:p>
          <a:p>
            <a:pPr>
              <a:lnSpc>
                <a:spcPct val="150000"/>
              </a:lnSpc>
              <a:spcBef>
                <a:spcPts val="0"/>
              </a:spcBef>
              <a:spcAft>
                <a:spcPts val="0"/>
              </a:spcAft>
            </a:pPr>
            <a:r>
              <a:rPr lang="zh-CN" altLang="en-US" sz="2800" dirty="0"/>
              <a:t>所有的思想体系，无论是非基督徒还是基督徒所持的，都是建立在支配它们的认识论、论证和证据</a:t>
            </a:r>
            <a:r>
              <a:rPr lang="zh-CN" altLang="en-US" sz="2800" dirty="0">
                <a:highlight>
                  <a:srgbClr val="00FF00"/>
                </a:highlight>
              </a:rPr>
              <a:t>所依赖的预设之上</a:t>
            </a:r>
            <a:r>
              <a:rPr lang="zh-CN" altLang="en-US" sz="2800" dirty="0"/>
              <a:t>。</a:t>
            </a:r>
          </a:p>
          <a:p>
            <a:endParaRPr lang="en-SG" altLang="zh-CN" sz="2800" dirty="0">
              <a:latin typeface="SimHei" panose="02010609060101010101" pitchFamily="49" charset="-122"/>
              <a:ea typeface="SimHei" panose="02010609060101010101" pitchFamily="49" charset="-122"/>
            </a:endParaRPr>
          </a:p>
          <a:p>
            <a:pPr marL="0" indent="0">
              <a:buNone/>
            </a:pPr>
            <a:r>
              <a:rPr lang="zh-CN" altLang="en-US" sz="2800" dirty="0">
                <a:latin typeface="SimHei" panose="02010609060101010101" pitchFamily="49" charset="-122"/>
                <a:ea typeface="SimHei" panose="02010609060101010101" pitchFamily="49" charset="-122"/>
              </a:rPr>
              <a:t>所预设的终极权威 </a:t>
            </a:r>
            <a:r>
              <a:rPr lang="en-US" altLang="zh-CN" sz="1800" dirty="0">
                <a:latin typeface="SimHei" panose="02010609060101010101" pitchFamily="49" charset="-122"/>
                <a:ea typeface="SimHei" panose="02010609060101010101" pitchFamily="49" charset="-122"/>
              </a:rPr>
              <a:t>ultimate criterion</a:t>
            </a:r>
            <a:r>
              <a:rPr lang="zh-CN" altLang="en-US" sz="1800" dirty="0">
                <a:latin typeface="SimHei" panose="02010609060101010101" pitchFamily="49" charset="-122"/>
                <a:ea typeface="SimHei" panose="02010609060101010101" pitchFamily="49" charset="-122"/>
              </a:rPr>
              <a:t> </a:t>
            </a:r>
            <a:r>
              <a:rPr lang="zh-CN" altLang="en-US" sz="2800" dirty="0">
                <a:latin typeface="SimHei" panose="02010609060101010101" pitchFamily="49" charset="-122"/>
                <a:ea typeface="SimHei" panose="02010609060101010101" pitchFamily="49" charset="-122"/>
              </a:rPr>
              <a:t>本身会支配一切</a:t>
            </a:r>
            <a:endParaRPr lang="en-SG" altLang="zh-CN" sz="2800" dirty="0">
              <a:latin typeface="SimHei" panose="02010609060101010101" pitchFamily="49" charset="-122"/>
              <a:ea typeface="SimHei" panose="02010609060101010101" pitchFamily="49" charset="-122"/>
            </a:endParaRPr>
          </a:p>
          <a:p>
            <a:endParaRPr lang="en-SG" sz="2800" dirty="0">
              <a:latin typeface="SimHei" panose="02010609060101010101" pitchFamily="49" charset="-122"/>
              <a:ea typeface="SimHei" panose="02010609060101010101" pitchFamily="49" charset="-122"/>
            </a:endParaRPr>
          </a:p>
          <a:p>
            <a:endParaRPr lang="en-SG" sz="2800" dirty="0">
              <a:latin typeface="SimHei" panose="02010609060101010101" pitchFamily="49" charset="-122"/>
              <a:ea typeface="SimHei" panose="02010609060101010101" pitchFamily="49" charset="-122"/>
            </a:endParaRPr>
          </a:p>
        </p:txBody>
      </p:sp>
    </p:spTree>
    <p:extLst>
      <p:ext uri="{BB962C8B-B14F-4D97-AF65-F5344CB8AC3E}">
        <p14:creationId xmlns:p14="http://schemas.microsoft.com/office/powerpoint/2010/main" val="7137590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605A7-6531-FA48-B454-1C80C892C855}"/>
              </a:ext>
            </a:extLst>
          </p:cNvPr>
          <p:cNvSpPr>
            <a:spLocks noGrp="1"/>
          </p:cNvSpPr>
          <p:nvPr>
            <p:ph type="title"/>
          </p:nvPr>
        </p:nvSpPr>
        <p:spPr/>
        <p:txBody>
          <a:bodyPr/>
          <a:lstStyle/>
          <a:p>
            <a:r>
              <a:rPr lang="zh-CN" altLang="en-US" b="1" dirty="0"/>
              <a:t>循环式论证 </a:t>
            </a:r>
            <a:r>
              <a:rPr lang="en-GB" b="1" dirty="0"/>
              <a:t>circularity </a:t>
            </a:r>
            <a:endParaRPr lang="en-SG" dirty="0"/>
          </a:p>
        </p:txBody>
      </p:sp>
      <p:sp>
        <p:nvSpPr>
          <p:cNvPr id="3" name="Content Placeholder 2">
            <a:extLst>
              <a:ext uri="{FF2B5EF4-FFF2-40B4-BE49-F238E27FC236}">
                <a16:creationId xmlns:a16="http://schemas.microsoft.com/office/drawing/2014/main" id="{E0D079D1-52A2-1C47-875C-DA9130AF8713}"/>
              </a:ext>
            </a:extLst>
          </p:cNvPr>
          <p:cNvSpPr>
            <a:spLocks noGrp="1"/>
          </p:cNvSpPr>
          <p:nvPr>
            <p:ph idx="1"/>
          </p:nvPr>
        </p:nvSpPr>
        <p:spPr>
          <a:xfrm>
            <a:off x="745435" y="2564295"/>
            <a:ext cx="11002618" cy="3687418"/>
          </a:xfrm>
        </p:spPr>
        <p:txBody>
          <a:bodyPr>
            <a:normAutofit/>
          </a:bodyPr>
          <a:lstStyle/>
          <a:p>
            <a:r>
              <a:rPr lang="zh-CN" altLang="en-US" sz="2800" dirty="0">
                <a:latin typeface="SimHei" panose="02010609060101010101" pitchFamily="49" charset="-122"/>
                <a:ea typeface="SimHei" panose="02010609060101010101" pitchFamily="49" charset="-122"/>
              </a:rPr>
              <a:t>一位理性主义者要证明理性的首要性，</a:t>
            </a:r>
            <a:r>
              <a:rPr lang="zh-CN" altLang="en-US" sz="2800" dirty="0">
                <a:highlight>
                  <a:srgbClr val="00FF00"/>
                </a:highlight>
                <a:latin typeface="SimHei" panose="02010609060101010101" pitchFamily="49" charset="-122"/>
                <a:ea typeface="SimHei" panose="02010609060101010101" pitchFamily="49" charset="-122"/>
              </a:rPr>
              <a:t>只能使用理性的论证</a:t>
            </a:r>
            <a:endParaRPr lang="en-US" altLang="zh-CN" sz="2800" dirty="0">
              <a:highlight>
                <a:srgbClr val="00FF00"/>
              </a:highlight>
              <a:latin typeface="SimHei" panose="02010609060101010101" pitchFamily="49" charset="-122"/>
              <a:ea typeface="SimHei" panose="02010609060101010101" pitchFamily="49" charset="-122"/>
            </a:endParaRPr>
          </a:p>
          <a:p>
            <a:r>
              <a:rPr lang="zh-CN" altLang="en-US" sz="2800" dirty="0">
                <a:latin typeface="SimHei" panose="02010609060101010101" pitchFamily="49" charset="-122"/>
                <a:ea typeface="SimHei" panose="02010609060101010101" pitchFamily="49" charset="-122"/>
              </a:rPr>
              <a:t>一位经验主义者要证明感官经验的首要性，</a:t>
            </a:r>
            <a:r>
              <a:rPr lang="zh-CN" altLang="en-US" sz="2800" dirty="0">
                <a:highlight>
                  <a:srgbClr val="00FF00"/>
                </a:highlight>
                <a:latin typeface="SimHei" panose="02010609060101010101" pitchFamily="49" charset="-122"/>
                <a:ea typeface="SimHei" panose="02010609060101010101" pitchFamily="49" charset="-122"/>
              </a:rPr>
              <a:t>只能诉诸与某种的感官经</a:t>
            </a:r>
            <a:endParaRPr lang="en-US" altLang="zh-CN" sz="2800" dirty="0">
              <a:highlight>
                <a:srgbClr val="00FF00"/>
              </a:highlight>
              <a:latin typeface="SimHei" panose="02010609060101010101" pitchFamily="49" charset="-122"/>
              <a:ea typeface="SimHei" panose="02010609060101010101" pitchFamily="49" charset="-122"/>
            </a:endParaRPr>
          </a:p>
          <a:p>
            <a:r>
              <a:rPr lang="zh-CN" altLang="en-US" sz="2800" dirty="0">
                <a:latin typeface="SimHei" panose="02010609060101010101" pitchFamily="49" charset="-122"/>
                <a:ea typeface="SimHei" panose="02010609060101010101" pitchFamily="49" charset="-122"/>
              </a:rPr>
              <a:t>一位回教徒要想证明可兰经的首要性，</a:t>
            </a:r>
            <a:r>
              <a:rPr lang="zh-CN" altLang="en-US" sz="2800" dirty="0">
                <a:highlight>
                  <a:srgbClr val="00FF00"/>
                </a:highlight>
                <a:latin typeface="SimHei" panose="02010609060101010101" pitchFamily="49" charset="-122"/>
                <a:ea typeface="SimHei" panose="02010609060101010101" pitchFamily="49" charset="-122"/>
              </a:rPr>
              <a:t>只能通过诉诸可兰经</a:t>
            </a:r>
            <a:r>
              <a:rPr lang="zh-CN" altLang="en-US" sz="2800" dirty="0">
                <a:latin typeface="SimHei" panose="02010609060101010101" pitchFamily="49" charset="-122"/>
                <a:ea typeface="SimHei" panose="02010609060101010101" pitchFamily="49" charset="-122"/>
              </a:rPr>
              <a:t>。</a:t>
            </a:r>
            <a:endParaRPr lang="en-SG" altLang="zh-CN" sz="2800" dirty="0">
              <a:latin typeface="SimHei" panose="02010609060101010101" pitchFamily="49" charset="-122"/>
              <a:ea typeface="SimHei" panose="02010609060101010101" pitchFamily="49" charset="-122"/>
            </a:endParaRPr>
          </a:p>
          <a:p>
            <a:r>
              <a:rPr lang="zh-CN" altLang="en-US" sz="2800" dirty="0">
                <a:solidFill>
                  <a:srgbClr val="C00000"/>
                </a:solidFill>
                <a:latin typeface="SimHei" panose="02010609060101010101" pitchFamily="49" charset="-122"/>
                <a:ea typeface="SimHei" panose="02010609060101010101" pitchFamily="49" charset="-122"/>
              </a:rPr>
              <a:t>如果所有这些思想体系都能使用循环式的论证，那么基督教对它的使用就</a:t>
            </a:r>
            <a:r>
              <a:rPr lang="zh-CN" altLang="en-US" sz="2800" dirty="0">
                <a:solidFill>
                  <a:srgbClr val="C00000"/>
                </a:solidFill>
                <a:highlight>
                  <a:srgbClr val="00FF00"/>
                </a:highlight>
                <a:latin typeface="SimHei" panose="02010609060101010101" pitchFamily="49" charset="-122"/>
                <a:ea typeface="SimHei" panose="02010609060101010101" pitchFamily="49" charset="-122"/>
              </a:rPr>
              <a:t>没有理由被排除在外</a:t>
            </a:r>
            <a:r>
              <a:rPr lang="zh-CN" altLang="en-US" sz="2800" dirty="0">
                <a:latin typeface="SimHei" panose="02010609060101010101" pitchFamily="49" charset="-122"/>
                <a:ea typeface="SimHei" panose="02010609060101010101" pitchFamily="49" charset="-122"/>
              </a:rPr>
              <a:t>。一切批评者在这方面与他们所指责的基督徒一样，其实都犯了他们所谓的“循环论证的错误”。</a:t>
            </a:r>
            <a:endParaRPr lang="en-SG" sz="2800" dirty="0">
              <a:latin typeface="SimHei" panose="02010609060101010101" pitchFamily="49" charset="-122"/>
              <a:ea typeface="SimHei" panose="02010609060101010101" pitchFamily="49" charset="-122"/>
            </a:endParaRPr>
          </a:p>
        </p:txBody>
      </p:sp>
    </p:spTree>
    <p:extLst>
      <p:ext uri="{BB962C8B-B14F-4D97-AF65-F5344CB8AC3E}">
        <p14:creationId xmlns:p14="http://schemas.microsoft.com/office/powerpoint/2010/main" val="4420976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EB332E-179A-3A4F-82E8-DEA2EC797ACC}"/>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0CB6F66C-D1E0-7719-BF6B-CC26E76C1BD4}"/>
              </a:ext>
            </a:extLst>
          </p:cNvPr>
          <p:cNvSpPr txBox="1"/>
          <p:nvPr/>
        </p:nvSpPr>
        <p:spPr>
          <a:xfrm>
            <a:off x="831987" y="640384"/>
            <a:ext cx="10528025" cy="5577232"/>
          </a:xfrm>
          <a:prstGeom prst="rect">
            <a:avLst/>
          </a:prstGeom>
          <a:noFill/>
        </p:spPr>
        <p:txBody>
          <a:bodyPr wrap="square">
            <a:spAutoFit/>
          </a:bodyPr>
          <a:lstStyle/>
          <a:p>
            <a:pPr>
              <a:lnSpc>
                <a:spcPct val="150000"/>
              </a:lnSpc>
              <a:buNone/>
            </a:pPr>
            <a:r>
              <a:rPr lang="zh-CN" altLang="en-US" sz="2400" dirty="0"/>
              <a:t>批评只有在批评者能够提出更好的方法时才是有效的。但循环论证没有其他替代的可能。首先，对主的忠诚要求我们即使在为祂作出论证时，也必须忠于祂。</a:t>
            </a:r>
            <a:r>
              <a:rPr lang="zh-CN" altLang="en-US" sz="2400" dirty="0">
                <a:highlight>
                  <a:srgbClr val="00FF00"/>
                </a:highlight>
              </a:rPr>
              <a:t>我们不能为逃避循环论证的指控而放弃对祂的圣约承诺</a:t>
            </a:r>
            <a:r>
              <a:rPr lang="zh-CN" altLang="en-US" sz="2400" dirty="0"/>
              <a:t>。其次，</a:t>
            </a:r>
            <a:r>
              <a:rPr lang="zh-CN" altLang="en-US" sz="2400" dirty="0">
                <a:highlight>
                  <a:srgbClr val="FFFF00"/>
                </a:highlight>
              </a:rPr>
              <a:t>没有任何思想体系能够避免循环论证</a:t>
            </a:r>
            <a:r>
              <a:rPr lang="zh-CN" altLang="en-US" sz="2400" dirty="0"/>
              <a:t>，因为所有体系</a:t>
            </a:r>
            <a:r>
              <a:rPr lang="en-US" altLang="zh-CN" sz="2400" dirty="0"/>
              <a:t>——</a:t>
            </a:r>
            <a:r>
              <a:rPr lang="zh-CN" altLang="en-US" sz="2400" dirty="0"/>
              <a:t>无论是非基督徒的还是基督徒的</a:t>
            </a:r>
            <a:r>
              <a:rPr lang="en-US" altLang="zh-CN" sz="2400" dirty="0"/>
              <a:t>——</a:t>
            </a:r>
            <a:r>
              <a:rPr lang="zh-CN" altLang="en-US" sz="2400" dirty="0">
                <a:highlight>
                  <a:srgbClr val="00FFFF"/>
                </a:highlight>
              </a:rPr>
              <a:t>都是建立在预设之上的</a:t>
            </a:r>
            <a:r>
              <a:rPr lang="zh-CN" altLang="en-US" sz="2400" dirty="0"/>
              <a:t>，这些预设支配着它们的认识论、论证和证据的运用。因此，理性主义者只能通过理性论证来证明理性的首要地位。经验主义者只能通过诉诸感官经验来证明感官经验的首要地位。穆斯林只能通过引用</a:t>
            </a:r>
            <a:r>
              <a:rPr lang="en-US" altLang="zh-CN" sz="2400" dirty="0"/>
              <a:t>《</a:t>
            </a:r>
            <a:r>
              <a:rPr lang="zh-CN" altLang="en-US" sz="2400" dirty="0"/>
              <a:t>可兰经</a:t>
            </a:r>
            <a:r>
              <a:rPr lang="en-US" altLang="zh-CN" sz="2400" dirty="0"/>
              <a:t>》</a:t>
            </a:r>
            <a:r>
              <a:rPr lang="zh-CN" altLang="en-US" sz="2400" dirty="0"/>
              <a:t>来证明</a:t>
            </a:r>
            <a:r>
              <a:rPr lang="en-US" altLang="zh-CN" sz="2400" dirty="0"/>
              <a:t>《</a:t>
            </a:r>
            <a:r>
              <a:rPr lang="zh-CN" altLang="en-US" sz="2400" dirty="0"/>
              <a:t>可兰经</a:t>
            </a:r>
            <a:r>
              <a:rPr lang="en-US" altLang="zh-CN" sz="2400" dirty="0"/>
              <a:t>》</a:t>
            </a:r>
            <a:r>
              <a:rPr lang="zh-CN" altLang="en-US" sz="2400" dirty="0"/>
              <a:t>的首要地位。</a:t>
            </a:r>
            <a:r>
              <a:rPr lang="zh-CN" altLang="en-US" sz="2400" u="sng" dirty="0">
                <a:solidFill>
                  <a:srgbClr val="FF0000"/>
                </a:solidFill>
              </a:rPr>
              <a:t>然而，如果所有体系在这一点上都是循环的，那么这种循环性就不能成为攻击基督教的理</a:t>
            </a:r>
            <a:r>
              <a:rPr lang="zh-CN" altLang="en-US" sz="2400" dirty="0"/>
              <a:t>由。因为批评者最终也会和基督徒一样“有罪”于循环论证。</a:t>
            </a:r>
          </a:p>
        </p:txBody>
      </p:sp>
      <p:sp>
        <p:nvSpPr>
          <p:cNvPr id="13" name="TextBox 12">
            <a:extLst>
              <a:ext uri="{FF2B5EF4-FFF2-40B4-BE49-F238E27FC236}">
                <a16:creationId xmlns:a16="http://schemas.microsoft.com/office/drawing/2014/main" id="{2135FE6B-1D9F-FB57-3DC7-DA8367C62D26}"/>
              </a:ext>
            </a:extLst>
          </p:cNvPr>
          <p:cNvSpPr txBox="1"/>
          <p:nvPr/>
        </p:nvSpPr>
        <p:spPr>
          <a:xfrm>
            <a:off x="752889" y="6488668"/>
            <a:ext cx="11333093" cy="369332"/>
          </a:xfrm>
          <a:prstGeom prst="rect">
            <a:avLst/>
          </a:prstGeom>
          <a:noFill/>
        </p:spPr>
        <p:txBody>
          <a:bodyPr wrap="square">
            <a:spAutoFit/>
          </a:bodyPr>
          <a:lstStyle/>
          <a:p>
            <a:r>
              <a:rPr lang="en-GB" sz="1800" b="1" dirty="0"/>
              <a:t>Frame, J. M. (1987). </a:t>
            </a:r>
            <a:r>
              <a:rPr lang="en-GB" sz="1800" b="1" i="1" dirty="0">
                <a:hlinkClick r:id="rId2">
                  <a:extLst>
                    <a:ext uri="{A12FA001-AC4F-418D-AE19-62706E023703}">
                      <ahyp:hlinkClr xmlns:ahyp="http://schemas.microsoft.com/office/drawing/2018/hyperlinkcolor" val="tx"/>
                    </a:ext>
                  </a:extLst>
                </a:hlinkClick>
              </a:rPr>
              <a:t>The doctrine of the knowledge of God</a:t>
            </a:r>
            <a:r>
              <a:rPr lang="en-GB" sz="1800" b="1" dirty="0"/>
              <a:t> (p. 130). Phillipsburg, NJ: P&amp;R Publishing.</a:t>
            </a:r>
            <a:endParaRPr lang="en-SG" sz="1800" b="1" dirty="0"/>
          </a:p>
        </p:txBody>
      </p:sp>
    </p:spTree>
    <p:extLst>
      <p:ext uri="{BB962C8B-B14F-4D97-AF65-F5344CB8AC3E}">
        <p14:creationId xmlns:p14="http://schemas.microsoft.com/office/powerpoint/2010/main" val="29194396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605A7-6531-FA48-B454-1C80C892C855}"/>
              </a:ext>
            </a:extLst>
          </p:cNvPr>
          <p:cNvSpPr>
            <a:spLocks noGrp="1"/>
          </p:cNvSpPr>
          <p:nvPr>
            <p:ph type="title"/>
          </p:nvPr>
        </p:nvSpPr>
        <p:spPr/>
        <p:txBody>
          <a:bodyPr>
            <a:normAutofit fontScale="90000"/>
          </a:bodyPr>
          <a:lstStyle/>
          <a:p>
            <a:r>
              <a:rPr lang="zh-CN" altLang="en-US" b="1" dirty="0"/>
              <a:t>基督徒的前提 </a:t>
            </a:r>
            <a:r>
              <a:rPr lang="en-GB" b="1" dirty="0"/>
              <a:t>Christian presuppositions</a:t>
            </a:r>
            <a:endParaRPr lang="en-SG" dirty="0"/>
          </a:p>
        </p:txBody>
      </p:sp>
      <p:sp>
        <p:nvSpPr>
          <p:cNvPr id="3" name="Content Placeholder 2">
            <a:extLst>
              <a:ext uri="{FF2B5EF4-FFF2-40B4-BE49-F238E27FC236}">
                <a16:creationId xmlns:a16="http://schemas.microsoft.com/office/drawing/2014/main" id="{E0D079D1-52A2-1C47-875C-DA9130AF8713}"/>
              </a:ext>
            </a:extLst>
          </p:cNvPr>
          <p:cNvSpPr>
            <a:spLocks noGrp="1"/>
          </p:cNvSpPr>
          <p:nvPr>
            <p:ph idx="1"/>
          </p:nvPr>
        </p:nvSpPr>
        <p:spPr>
          <a:xfrm>
            <a:off x="694720" y="2763860"/>
            <a:ext cx="11151705" cy="3112008"/>
          </a:xfrm>
        </p:spPr>
        <p:txBody>
          <a:bodyPr>
            <a:normAutofit/>
          </a:bodyPr>
          <a:lstStyle/>
          <a:p>
            <a:r>
              <a:rPr lang="zh-CN" altLang="en-US" sz="2400" b="1" dirty="0">
                <a:latin typeface="HEITI TC MEDIUM" pitchFamily="2" charset="-128"/>
                <a:ea typeface="HEITI TC MEDIUM" pitchFamily="2" charset="-128"/>
              </a:rPr>
              <a:t>圣经是自我证成 （自我证明的） </a:t>
            </a:r>
            <a:r>
              <a:rPr lang="en-GB" sz="2400" b="1" dirty="0">
                <a:latin typeface="HEITI TC MEDIUM" pitchFamily="2" charset="-128"/>
                <a:ea typeface="HEITI TC MEDIUM" pitchFamily="2" charset="-128"/>
              </a:rPr>
              <a:t>scriptures justifies itself </a:t>
            </a:r>
            <a:endParaRPr lang="en-SG" sz="2400" dirty="0">
              <a:latin typeface="Heiti TC Medium" pitchFamily="2" charset="-128"/>
              <a:ea typeface="Heiti TC Medium" pitchFamily="2" charset="-128"/>
            </a:endParaRPr>
          </a:p>
          <a:p>
            <a:r>
              <a:rPr lang="zh-CN" altLang="en-US" sz="2400" dirty="0">
                <a:latin typeface="Heiti TC Medium" pitchFamily="2" charset="-128"/>
                <a:ea typeface="Heiti TC Medium" pitchFamily="2" charset="-128"/>
              </a:rPr>
              <a:t>因为没有在圣经之上的终极权威 </a:t>
            </a:r>
            <a:r>
              <a:rPr lang="en-GB" sz="2400" dirty="0">
                <a:latin typeface="Heiti TC Medium" pitchFamily="2" charset="-128"/>
                <a:ea typeface="Heiti TC Medium" pitchFamily="2" charset="-128"/>
              </a:rPr>
              <a:t>no more ultimate authority </a:t>
            </a:r>
            <a:endParaRPr lang="en-SG" sz="2400" dirty="0">
              <a:latin typeface="Heiti TC Medium" pitchFamily="2" charset="-128"/>
              <a:ea typeface="Heiti TC Medium" pitchFamily="2" charset="-128"/>
            </a:endParaRPr>
          </a:p>
          <a:p>
            <a:r>
              <a:rPr lang="zh-CN" altLang="en-US" sz="2400" dirty="0">
                <a:latin typeface="Heiti TC Medium" pitchFamily="2" charset="-128"/>
                <a:ea typeface="Heiti TC Medium" pitchFamily="2" charset="-128"/>
              </a:rPr>
              <a:t>唯独圣经才有资格验证圣经自己。  </a:t>
            </a:r>
            <a:endParaRPr lang="en-SG" sz="2400" dirty="0">
              <a:latin typeface="Heiti TC Medium" pitchFamily="2" charset="-128"/>
              <a:ea typeface="Heiti TC Medium" pitchFamily="2" charset="-128"/>
            </a:endParaRPr>
          </a:p>
          <a:p>
            <a:r>
              <a:rPr lang="zh-CN" altLang="en-US" sz="2400" dirty="0">
                <a:latin typeface="Heiti TC Medium" pitchFamily="2" charset="-128"/>
                <a:ea typeface="Heiti TC Medium" pitchFamily="2" charset="-128"/>
              </a:rPr>
              <a:t>如果圣经的证明是来自圣经。唯有圣经能够有权柄证实她自己。 </a:t>
            </a:r>
            <a:endParaRPr lang="en-US" altLang="zh-CN" sz="2400" dirty="0">
              <a:latin typeface="Heiti TC Medium" pitchFamily="2" charset="-128"/>
              <a:ea typeface="Heiti TC Medium" pitchFamily="2" charset="-128"/>
            </a:endParaRPr>
          </a:p>
          <a:p>
            <a:r>
              <a:rPr lang="zh-CN" altLang="en-US" sz="2400" dirty="0">
                <a:latin typeface="Heiti TC Medium" pitchFamily="2" charset="-128"/>
                <a:ea typeface="Heiti TC Medium" pitchFamily="2" charset="-128"/>
              </a:rPr>
              <a:t>那么这样的理论不是自圆其说吗？这不是一种循环式论证？</a:t>
            </a:r>
            <a:endParaRPr lang="en-SG" sz="2400" dirty="0">
              <a:latin typeface="Heiti TC Medium" pitchFamily="2" charset="-128"/>
              <a:ea typeface="Heiti TC Medium" pitchFamily="2" charset="-128"/>
            </a:endParaRPr>
          </a:p>
        </p:txBody>
      </p:sp>
    </p:spTree>
    <p:extLst>
      <p:ext uri="{BB962C8B-B14F-4D97-AF65-F5344CB8AC3E}">
        <p14:creationId xmlns:p14="http://schemas.microsoft.com/office/powerpoint/2010/main" val="10678290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605A7-6531-FA48-B454-1C80C892C855}"/>
              </a:ext>
            </a:extLst>
          </p:cNvPr>
          <p:cNvSpPr>
            <a:spLocks noGrp="1"/>
          </p:cNvSpPr>
          <p:nvPr>
            <p:ph type="title"/>
          </p:nvPr>
        </p:nvSpPr>
        <p:spPr/>
        <p:txBody>
          <a:bodyPr/>
          <a:lstStyle/>
          <a:p>
            <a:r>
              <a:rPr lang="zh-CN" altLang="en-US" b="1" dirty="0"/>
              <a:t>循环式论证 </a:t>
            </a:r>
            <a:r>
              <a:rPr lang="en-GB" b="1" dirty="0"/>
              <a:t>circularity </a:t>
            </a:r>
            <a:endParaRPr lang="en-SG" dirty="0"/>
          </a:p>
        </p:txBody>
      </p:sp>
      <p:sp>
        <p:nvSpPr>
          <p:cNvPr id="3" name="Content Placeholder 2">
            <a:extLst>
              <a:ext uri="{FF2B5EF4-FFF2-40B4-BE49-F238E27FC236}">
                <a16:creationId xmlns:a16="http://schemas.microsoft.com/office/drawing/2014/main" id="{E0D079D1-52A2-1C47-875C-DA9130AF8713}"/>
              </a:ext>
            </a:extLst>
          </p:cNvPr>
          <p:cNvSpPr>
            <a:spLocks noGrp="1"/>
          </p:cNvSpPr>
          <p:nvPr>
            <p:ph idx="1"/>
          </p:nvPr>
        </p:nvSpPr>
        <p:spPr>
          <a:xfrm>
            <a:off x="596348" y="2534478"/>
            <a:ext cx="11151705" cy="4412974"/>
          </a:xfrm>
        </p:spPr>
        <p:txBody>
          <a:bodyPr>
            <a:normAutofit fontScale="92500"/>
          </a:bodyPr>
          <a:lstStyle/>
          <a:p>
            <a:r>
              <a:rPr lang="en-US" dirty="0"/>
              <a:t>Criticism is effective only when the critic can suggest a better way. </a:t>
            </a:r>
            <a:r>
              <a:rPr lang="en-US" b="1" dirty="0"/>
              <a:t>But there is no alternative to circularity. </a:t>
            </a:r>
            <a:r>
              <a:rPr lang="en-US" dirty="0"/>
              <a:t>First, allegiance to our Lord demands that we be loyal to Him, even when we are seeking to justify our assertions about Him. We cannot abandon our covenant commitment to escape the charge of circularity. Second, no system can avoid circularity, because all systems (as we have seen)—non-Christian as well as Christian—are based on presuppositions that control their epistemologies, argumentation, and use of evidence. Thus a rationalist can prove the primacy of reason only by using a rational argument. An empiricist can prove the primacy of sense-experience only by some kind of appeal to sense-experience. A Muslim can prove the primacy of the Koran only by appealing to the Koran. But if all systems are circular in that way, then such circularity can hardly be urged against Christianity. The critic will inevitably be just as “guilty” of circularity as the Christian is.</a:t>
            </a:r>
            <a:endParaRPr lang="en-SG" dirty="0"/>
          </a:p>
          <a:p>
            <a:r>
              <a:rPr lang="en-GB" dirty="0"/>
              <a:t>Frame, J. M. (1987). </a:t>
            </a:r>
            <a:r>
              <a:rPr lang="en-GB" i="1" dirty="0">
                <a:hlinkClick r:id="rId2"/>
              </a:rPr>
              <a:t>The doctrine of the knowledge of God</a:t>
            </a:r>
            <a:r>
              <a:rPr lang="en-GB" dirty="0"/>
              <a:t> (p. 130). Phillipsburg, NJ: P&amp;R Publishing.</a:t>
            </a:r>
            <a:endParaRPr lang="en-SG" dirty="0"/>
          </a:p>
        </p:txBody>
      </p:sp>
    </p:spTree>
    <p:extLst>
      <p:ext uri="{BB962C8B-B14F-4D97-AF65-F5344CB8AC3E}">
        <p14:creationId xmlns:p14="http://schemas.microsoft.com/office/powerpoint/2010/main" val="36955003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605A7-6531-FA48-B454-1C80C892C855}"/>
              </a:ext>
            </a:extLst>
          </p:cNvPr>
          <p:cNvSpPr>
            <a:spLocks noGrp="1"/>
          </p:cNvSpPr>
          <p:nvPr>
            <p:ph type="title"/>
          </p:nvPr>
        </p:nvSpPr>
        <p:spPr>
          <a:xfrm>
            <a:off x="1154954" y="685801"/>
            <a:ext cx="8761413" cy="1311964"/>
          </a:xfrm>
        </p:spPr>
        <p:txBody>
          <a:bodyPr>
            <a:normAutofit fontScale="90000"/>
          </a:bodyPr>
          <a:lstStyle/>
          <a:p>
            <a:r>
              <a:rPr lang="zh-CN" altLang="en-US" b="1" dirty="0"/>
              <a:t>循环式论证 </a:t>
            </a:r>
            <a:r>
              <a:rPr lang="en-GB" b="1" dirty="0"/>
              <a:t>circularity </a:t>
            </a:r>
            <a:r>
              <a:rPr lang="zh-CN" altLang="en-US" b="1" dirty="0"/>
              <a:t>：终极的准则</a:t>
            </a:r>
            <a:r>
              <a:rPr lang="en-SG" altLang="zh-CN" b="1" dirty="0"/>
              <a:t>ultimate criterion</a:t>
            </a:r>
            <a:endParaRPr lang="en-SG" dirty="0"/>
          </a:p>
        </p:txBody>
      </p:sp>
      <p:sp>
        <p:nvSpPr>
          <p:cNvPr id="3" name="Content Placeholder 2">
            <a:extLst>
              <a:ext uri="{FF2B5EF4-FFF2-40B4-BE49-F238E27FC236}">
                <a16:creationId xmlns:a16="http://schemas.microsoft.com/office/drawing/2014/main" id="{E0D079D1-52A2-1C47-875C-DA9130AF8713}"/>
              </a:ext>
            </a:extLst>
          </p:cNvPr>
          <p:cNvSpPr>
            <a:spLocks noGrp="1"/>
          </p:cNvSpPr>
          <p:nvPr>
            <p:ph idx="1"/>
          </p:nvPr>
        </p:nvSpPr>
        <p:spPr>
          <a:xfrm>
            <a:off x="626165" y="2882348"/>
            <a:ext cx="10774017" cy="4412974"/>
          </a:xfrm>
        </p:spPr>
        <p:txBody>
          <a:bodyPr>
            <a:normAutofit/>
          </a:bodyPr>
          <a:lstStyle/>
          <a:p>
            <a:r>
              <a:rPr lang="zh-CN" altLang="en-US" sz="2400" dirty="0"/>
              <a:t>因为是探索</a:t>
            </a:r>
            <a:r>
              <a:rPr lang="zh-CN" altLang="en-US" sz="2400" b="1" dirty="0"/>
              <a:t>终极准则</a:t>
            </a:r>
            <a:r>
              <a:rPr lang="en-SG" altLang="zh-CN" sz="2400" b="1" dirty="0"/>
              <a:t>ultimate criterion </a:t>
            </a:r>
            <a:r>
              <a:rPr lang="zh-CN" altLang="en-US" sz="2400" dirty="0"/>
              <a:t>，所以循环论证在这里使用是必须的并且是合宜的。</a:t>
            </a:r>
            <a:endParaRPr lang="en-SG" sz="2400" dirty="0"/>
          </a:p>
          <a:p>
            <a:endParaRPr lang="en-SG" sz="2400" dirty="0"/>
          </a:p>
          <a:p>
            <a:r>
              <a:rPr lang="zh-CN" altLang="en-US" dirty="0"/>
              <a:t>如果圣经是</a:t>
            </a:r>
            <a:r>
              <a:rPr lang="zh-CN" altLang="en-US" dirty="0">
                <a:highlight>
                  <a:srgbClr val="00FFFF"/>
                </a:highlight>
              </a:rPr>
              <a:t>绝对</a:t>
            </a:r>
            <a:r>
              <a:rPr lang="zh-CN" altLang="en-US" dirty="0"/>
              <a:t>的真理，那么她必定是</a:t>
            </a:r>
            <a:r>
              <a:rPr lang="zh-CN" altLang="en-US" dirty="0">
                <a:highlight>
                  <a:srgbClr val="00FFFF"/>
                </a:highlight>
              </a:rPr>
              <a:t>自我证明的</a:t>
            </a:r>
            <a:r>
              <a:rPr lang="zh-CN" altLang="en-US" dirty="0"/>
              <a:t>，因为没有任何权柄在真理之上。如果还有其他证明，那么圣经就不是绝对真理了！</a:t>
            </a:r>
          </a:p>
          <a:p>
            <a:pPr lvl="0"/>
            <a:endParaRPr lang="en-SG" dirty="0"/>
          </a:p>
          <a:p>
            <a:pPr lvl="0"/>
            <a:r>
              <a:rPr lang="zh-CN" altLang="en-US" sz="2400" dirty="0">
                <a:highlight>
                  <a:srgbClr val="FFFF00"/>
                </a:highlight>
              </a:rPr>
              <a:t>终极权威是自我证明是合理的，也是必须的</a:t>
            </a:r>
            <a:endParaRPr lang="en-SG" sz="2400" dirty="0">
              <a:highlight>
                <a:srgbClr val="FFFF00"/>
              </a:highlight>
            </a:endParaRPr>
          </a:p>
        </p:txBody>
      </p:sp>
    </p:spTree>
    <p:extLst>
      <p:ext uri="{BB962C8B-B14F-4D97-AF65-F5344CB8AC3E}">
        <p14:creationId xmlns:p14="http://schemas.microsoft.com/office/powerpoint/2010/main" val="705800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605A7-6531-FA48-B454-1C80C892C855}"/>
              </a:ext>
            </a:extLst>
          </p:cNvPr>
          <p:cNvSpPr>
            <a:spLocks noGrp="1"/>
          </p:cNvSpPr>
          <p:nvPr>
            <p:ph type="title"/>
          </p:nvPr>
        </p:nvSpPr>
        <p:spPr>
          <a:xfrm>
            <a:off x="1154954" y="685801"/>
            <a:ext cx="8761413" cy="1311964"/>
          </a:xfrm>
        </p:spPr>
        <p:txBody>
          <a:bodyPr>
            <a:normAutofit fontScale="90000"/>
          </a:bodyPr>
          <a:lstStyle/>
          <a:p>
            <a:r>
              <a:rPr lang="zh-CN" altLang="en-US" b="1" dirty="0"/>
              <a:t>循环式论证 </a:t>
            </a:r>
            <a:r>
              <a:rPr lang="en-GB" b="1" dirty="0"/>
              <a:t>circularity </a:t>
            </a:r>
            <a:r>
              <a:rPr lang="zh-CN" altLang="en-US" b="1" dirty="0"/>
              <a:t>：终极的准则</a:t>
            </a:r>
            <a:r>
              <a:rPr lang="en-SG" altLang="zh-CN" b="1" dirty="0"/>
              <a:t>ultimate criterion</a:t>
            </a:r>
            <a:endParaRPr lang="en-SG" dirty="0"/>
          </a:p>
        </p:txBody>
      </p:sp>
      <p:sp>
        <p:nvSpPr>
          <p:cNvPr id="3" name="Content Placeholder 2">
            <a:extLst>
              <a:ext uri="{FF2B5EF4-FFF2-40B4-BE49-F238E27FC236}">
                <a16:creationId xmlns:a16="http://schemas.microsoft.com/office/drawing/2014/main" id="{E0D079D1-52A2-1C47-875C-DA9130AF8713}"/>
              </a:ext>
            </a:extLst>
          </p:cNvPr>
          <p:cNvSpPr>
            <a:spLocks noGrp="1"/>
          </p:cNvSpPr>
          <p:nvPr>
            <p:ph idx="1"/>
          </p:nvPr>
        </p:nvSpPr>
        <p:spPr>
          <a:xfrm>
            <a:off x="708991" y="2445026"/>
            <a:ext cx="10774017" cy="4412974"/>
          </a:xfrm>
        </p:spPr>
        <p:txBody>
          <a:bodyPr>
            <a:normAutofit/>
          </a:bodyPr>
          <a:lstStyle/>
          <a:p>
            <a:r>
              <a:rPr lang="zh-CN" altLang="en-US" sz="3200" b="1" dirty="0">
                <a:highlight>
                  <a:srgbClr val="00FF00"/>
                </a:highlight>
                <a:latin typeface="SimHei" panose="02010609060101010101" pitchFamily="49" charset="-122"/>
                <a:ea typeface="SimHei" panose="02010609060101010101" pitchFamily="49" charset="-122"/>
              </a:rPr>
              <a:t>真理是终极的准则 </a:t>
            </a:r>
            <a:r>
              <a:rPr lang="en-US" sz="3200" b="1" dirty="0">
                <a:highlight>
                  <a:srgbClr val="00FF00"/>
                </a:highlight>
                <a:latin typeface="SimHei" panose="02010609060101010101" pitchFamily="49" charset="-122"/>
                <a:ea typeface="SimHei" panose="02010609060101010101" pitchFamily="49" charset="-122"/>
              </a:rPr>
              <a:t>ultimate criterion</a:t>
            </a:r>
            <a:r>
              <a:rPr lang="zh-CN" altLang="en-US" sz="3200" dirty="0">
                <a:latin typeface="SimHei" panose="02010609060101010101" pitchFamily="49" charset="-122"/>
                <a:ea typeface="SimHei" panose="02010609060101010101" pitchFamily="49" charset="-122"/>
              </a:rPr>
              <a:t>、</a:t>
            </a:r>
            <a:endParaRPr lang="en-US" altLang="zh-CN" sz="3200" dirty="0">
              <a:latin typeface="SimHei" panose="02010609060101010101" pitchFamily="49" charset="-122"/>
              <a:ea typeface="SimHei" panose="02010609060101010101" pitchFamily="49" charset="-122"/>
            </a:endParaRPr>
          </a:p>
          <a:p>
            <a:r>
              <a:rPr lang="zh-CN" altLang="en-US" sz="3200" dirty="0">
                <a:latin typeface="SimHei" panose="02010609060101010101" pitchFamily="49" charset="-122"/>
                <a:ea typeface="SimHei" panose="02010609060101010101" pitchFamily="49" charset="-122"/>
              </a:rPr>
              <a:t>她也是终极的预设</a:t>
            </a:r>
            <a:r>
              <a:rPr lang="en-US" altLang="zh-CN" sz="3200" dirty="0">
                <a:latin typeface="SimHei" panose="02010609060101010101" pitchFamily="49" charset="-122"/>
                <a:ea typeface="SimHei" panose="02010609060101010101" pitchFamily="49" charset="-122"/>
              </a:rPr>
              <a:t> </a:t>
            </a:r>
            <a:r>
              <a:rPr lang="en-US" sz="3200" dirty="0">
                <a:latin typeface="SimHei" panose="02010609060101010101" pitchFamily="49" charset="-122"/>
                <a:ea typeface="SimHei" panose="02010609060101010101" pitchFamily="49" charset="-122"/>
              </a:rPr>
              <a:t>ultimate presupposition</a:t>
            </a:r>
            <a:r>
              <a:rPr lang="zh-CN" altLang="en-US" sz="3200" dirty="0">
                <a:latin typeface="SimHei" panose="02010609060101010101" pitchFamily="49" charset="-122"/>
                <a:ea typeface="SimHei" panose="02010609060101010101" pitchFamily="49" charset="-122"/>
              </a:rPr>
              <a:t>、</a:t>
            </a:r>
            <a:endParaRPr lang="en-US" altLang="zh-CN" sz="3200" dirty="0">
              <a:latin typeface="SimHei" panose="02010609060101010101" pitchFamily="49" charset="-122"/>
              <a:ea typeface="SimHei" panose="02010609060101010101" pitchFamily="49" charset="-122"/>
            </a:endParaRPr>
          </a:p>
          <a:p>
            <a:r>
              <a:rPr lang="zh-CN" altLang="en-US" sz="3200" dirty="0">
                <a:latin typeface="SimHei" panose="02010609060101010101" pitchFamily="49" charset="-122"/>
                <a:ea typeface="SimHei" panose="02010609060101010101" pitchFamily="49" charset="-122"/>
              </a:rPr>
              <a:t>她也是衡量一切的绝对标准 </a:t>
            </a:r>
            <a:r>
              <a:rPr lang="en-US" sz="3200" dirty="0">
                <a:latin typeface="SimHei" panose="02010609060101010101" pitchFamily="49" charset="-122"/>
                <a:ea typeface="SimHei" panose="02010609060101010101" pitchFamily="49" charset="-122"/>
              </a:rPr>
              <a:t>ultimate test for all things</a:t>
            </a:r>
          </a:p>
        </p:txBody>
      </p:sp>
    </p:spTree>
    <p:extLst>
      <p:ext uri="{BB962C8B-B14F-4D97-AF65-F5344CB8AC3E}">
        <p14:creationId xmlns:p14="http://schemas.microsoft.com/office/powerpoint/2010/main" val="12491564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340D83-453D-20E7-FABC-E8DAEAF0BD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8B3779-3BA2-DCE3-4895-3D0944E0338E}"/>
              </a:ext>
            </a:extLst>
          </p:cNvPr>
          <p:cNvSpPr>
            <a:spLocks noGrp="1"/>
          </p:cNvSpPr>
          <p:nvPr>
            <p:ph type="title"/>
          </p:nvPr>
        </p:nvSpPr>
        <p:spPr>
          <a:xfrm>
            <a:off x="1154954" y="685801"/>
            <a:ext cx="8761413" cy="1311964"/>
          </a:xfrm>
        </p:spPr>
        <p:txBody>
          <a:bodyPr>
            <a:normAutofit fontScale="90000"/>
          </a:bodyPr>
          <a:lstStyle/>
          <a:p>
            <a:r>
              <a:rPr lang="zh-CN" altLang="en-US" b="1" dirty="0"/>
              <a:t>循环式论证 </a:t>
            </a:r>
            <a:r>
              <a:rPr lang="en-GB" b="1" dirty="0"/>
              <a:t>circularity </a:t>
            </a:r>
            <a:r>
              <a:rPr lang="zh-CN" altLang="en-US" b="1" dirty="0"/>
              <a:t>：终极的准则</a:t>
            </a:r>
            <a:r>
              <a:rPr lang="en-SG" altLang="zh-CN" b="1" dirty="0"/>
              <a:t>ultimate criterion</a:t>
            </a:r>
            <a:endParaRPr lang="en-SG" dirty="0"/>
          </a:p>
        </p:txBody>
      </p:sp>
      <p:sp>
        <p:nvSpPr>
          <p:cNvPr id="3" name="Content Placeholder 2">
            <a:extLst>
              <a:ext uri="{FF2B5EF4-FFF2-40B4-BE49-F238E27FC236}">
                <a16:creationId xmlns:a16="http://schemas.microsoft.com/office/drawing/2014/main" id="{5BCF1909-FACE-B563-5600-16668AE006CC}"/>
              </a:ext>
            </a:extLst>
          </p:cNvPr>
          <p:cNvSpPr>
            <a:spLocks noGrp="1"/>
          </p:cNvSpPr>
          <p:nvPr>
            <p:ph idx="1"/>
          </p:nvPr>
        </p:nvSpPr>
        <p:spPr>
          <a:xfrm>
            <a:off x="708991" y="2445026"/>
            <a:ext cx="10774017" cy="4412974"/>
          </a:xfrm>
        </p:spPr>
        <p:txBody>
          <a:bodyPr>
            <a:normAutofit/>
          </a:bodyPr>
          <a:lstStyle/>
          <a:p>
            <a:r>
              <a:rPr lang="en-US" sz="2400" b="1" dirty="0">
                <a:latin typeface="SimHei" panose="02010609060101010101" pitchFamily="49" charset="-122"/>
                <a:ea typeface="SimHei" panose="02010609060101010101" pitchFamily="49" charset="-122"/>
              </a:rPr>
              <a:t> </a:t>
            </a:r>
            <a:r>
              <a:rPr lang="en-US" sz="2400" b="1" dirty="0" err="1">
                <a:latin typeface="SimHei" panose="02010609060101010101" pitchFamily="49" charset="-122"/>
                <a:ea typeface="SimHei" panose="02010609060101010101" pitchFamily="49" charset="-122"/>
              </a:rPr>
              <a:t>问</a:t>
            </a:r>
            <a:r>
              <a:rPr lang="zh-CN" altLang="en-US" sz="2400" b="1" dirty="0">
                <a:latin typeface="SimHei" panose="02010609060101010101" pitchFamily="49" charset="-122"/>
                <a:ea typeface="SimHei" panose="02010609060101010101" pitchFamily="49" charset="-122"/>
              </a:rPr>
              <a:t>：什么是真理？</a:t>
            </a:r>
            <a:endParaRPr lang="en-SG" sz="2400" b="1" dirty="0">
              <a:latin typeface="SimHei" panose="02010609060101010101" pitchFamily="49" charset="-122"/>
              <a:ea typeface="SimHei" panose="02010609060101010101" pitchFamily="49" charset="-122"/>
            </a:endParaRPr>
          </a:p>
          <a:p>
            <a:pPr lvl="0"/>
            <a:r>
              <a:rPr lang="ja-JP" altLang="en-GB" sz="2400">
                <a:latin typeface="SimHei" panose="02010609060101010101" pitchFamily="49" charset="-122"/>
                <a:ea typeface="SimHei" panose="02010609060101010101" pitchFamily="49" charset="-122"/>
              </a:rPr>
              <a:t>约</a:t>
            </a:r>
            <a:r>
              <a:rPr lang="en-GB" sz="2400" dirty="0">
                <a:latin typeface="SimHei" panose="02010609060101010101" pitchFamily="49" charset="-122"/>
                <a:ea typeface="SimHei" panose="02010609060101010101" pitchFamily="49" charset="-122"/>
              </a:rPr>
              <a:t> 14:6 </a:t>
            </a:r>
            <a:r>
              <a:rPr lang="zh-CN" altLang="en-US" sz="2400" dirty="0">
                <a:latin typeface="SimHei" panose="02010609060101010101" pitchFamily="49" charset="-122"/>
                <a:ea typeface="SimHei" panose="02010609060101010101" pitchFamily="49" charset="-122"/>
              </a:rPr>
              <a:t>耶稣说</a:t>
            </a:r>
            <a:r>
              <a:rPr lang="en-GB" sz="2400" dirty="0">
                <a:latin typeface="SimHei" panose="02010609060101010101" pitchFamily="49" charset="-122"/>
                <a:ea typeface="SimHei" panose="02010609060101010101" pitchFamily="49" charset="-122"/>
              </a:rPr>
              <a:t>:</a:t>
            </a:r>
            <a:r>
              <a:rPr lang="zh-CN" altLang="en-US" sz="2400" dirty="0">
                <a:highlight>
                  <a:srgbClr val="00FF00"/>
                </a:highlight>
                <a:latin typeface="SimHei" panose="02010609060101010101" pitchFamily="49" charset="-122"/>
                <a:ea typeface="SimHei" panose="02010609060101010101" pitchFamily="49" charset="-122"/>
              </a:rPr>
              <a:t>我就是</a:t>
            </a:r>
            <a:r>
              <a:rPr lang="zh-CN" altLang="en-US" sz="2400" dirty="0">
                <a:latin typeface="SimHei" panose="02010609060101010101" pitchFamily="49" charset="-122"/>
                <a:ea typeface="SimHei" panose="02010609060101010101" pitchFamily="49" charset="-122"/>
              </a:rPr>
              <a:t>道路、真理、生命；若不藉著我，没有人能到父那里去。</a:t>
            </a:r>
            <a:endParaRPr lang="en-SG" sz="2400" dirty="0">
              <a:latin typeface="SimHei" panose="02010609060101010101" pitchFamily="49" charset="-122"/>
              <a:ea typeface="SimHei" panose="02010609060101010101" pitchFamily="49" charset="-122"/>
            </a:endParaRPr>
          </a:p>
          <a:p>
            <a:pPr lvl="0"/>
            <a:r>
              <a:rPr lang="ja-JP" altLang="en-US" sz="2400">
                <a:latin typeface="SimHei" panose="02010609060101010101" pitchFamily="49" charset="-122"/>
                <a:ea typeface="SimHei" panose="02010609060101010101" pitchFamily="49" charset="-122"/>
              </a:rPr>
              <a:t>约</a:t>
            </a:r>
            <a:r>
              <a:rPr lang="en-US" sz="2400" dirty="0">
                <a:latin typeface="SimHei" panose="02010609060101010101" pitchFamily="49" charset="-122"/>
                <a:ea typeface="SimHei" panose="02010609060101010101" pitchFamily="49" charset="-122"/>
              </a:rPr>
              <a:t> 17:17 </a:t>
            </a:r>
            <a:r>
              <a:rPr lang="zh-CN" altLang="en-US" sz="2400" dirty="0">
                <a:latin typeface="SimHei" panose="02010609060101010101" pitchFamily="49" charset="-122"/>
                <a:ea typeface="SimHei" panose="02010609060101010101" pitchFamily="49" charset="-122"/>
              </a:rPr>
              <a:t>求你用真理使他们成圣；</a:t>
            </a:r>
            <a:r>
              <a:rPr lang="zh-CN" altLang="en-US" sz="2400" dirty="0">
                <a:highlight>
                  <a:srgbClr val="00FF00"/>
                </a:highlight>
                <a:latin typeface="SimHei" panose="02010609060101010101" pitchFamily="49" charset="-122"/>
                <a:ea typeface="SimHei" panose="02010609060101010101" pitchFamily="49" charset="-122"/>
              </a:rPr>
              <a:t>你的道就是真理</a:t>
            </a:r>
            <a:r>
              <a:rPr lang="zh-CN" altLang="en-US" dirty="0">
                <a:latin typeface="SimHei" panose="02010609060101010101" pitchFamily="49" charset="-122"/>
                <a:ea typeface="SimHei" panose="02010609060101010101" pitchFamily="49" charset="-122"/>
              </a:rPr>
              <a:t>。</a:t>
            </a:r>
            <a:endParaRPr lang="en-US" altLang="zh-CN" dirty="0">
              <a:latin typeface="SimHei" panose="02010609060101010101" pitchFamily="49" charset="-122"/>
              <a:ea typeface="SimHei" panose="02010609060101010101" pitchFamily="49" charset="-122"/>
            </a:endParaRPr>
          </a:p>
          <a:p>
            <a:pPr lvl="0"/>
            <a:endParaRPr lang="en-US" altLang="zh-CN" dirty="0">
              <a:latin typeface="SimHei" panose="02010609060101010101" pitchFamily="49" charset="-122"/>
              <a:ea typeface="SimHei" panose="02010609060101010101" pitchFamily="49" charset="-122"/>
            </a:endParaRPr>
          </a:p>
          <a:p>
            <a:pPr lvl="0"/>
            <a:r>
              <a:rPr lang="zh-CN" altLang="en-US" dirty="0">
                <a:latin typeface="SimHei" panose="02010609060101010101" pitchFamily="49" charset="-122"/>
                <a:ea typeface="SimHei" panose="02010609060101010101" pitchFamily="49" charset="-122"/>
              </a:rPr>
              <a:t>约翰福音 </a:t>
            </a:r>
            <a:r>
              <a:rPr lang="en-US" altLang="zh-CN" dirty="0">
                <a:latin typeface="SimHei" panose="02010609060101010101" pitchFamily="49" charset="-122"/>
                <a:ea typeface="SimHei" panose="02010609060101010101" pitchFamily="49" charset="-122"/>
              </a:rPr>
              <a:t>8:31.</a:t>
            </a:r>
            <a:r>
              <a:rPr lang="zh-CN" altLang="en-US" dirty="0">
                <a:latin typeface="SimHei" panose="02010609060101010101" pitchFamily="49" charset="-122"/>
                <a:ea typeface="SimHei" panose="02010609060101010101" pitchFamily="49" charset="-122"/>
              </a:rPr>
              <a:t>耶稣对信他的犹太人说：「你们若常常</a:t>
            </a:r>
            <a:r>
              <a:rPr lang="zh-CN" altLang="en-US" dirty="0">
                <a:highlight>
                  <a:srgbClr val="FFFF00"/>
                </a:highlight>
                <a:latin typeface="SimHei" panose="02010609060101010101" pitchFamily="49" charset="-122"/>
                <a:ea typeface="SimHei" panose="02010609060101010101" pitchFamily="49" charset="-122"/>
              </a:rPr>
              <a:t>遵守我的道</a:t>
            </a:r>
            <a:r>
              <a:rPr lang="zh-CN" altLang="en-US" dirty="0">
                <a:latin typeface="SimHei" panose="02010609060101010101" pitchFamily="49" charset="-122"/>
                <a:ea typeface="SimHei" panose="02010609060101010101" pitchFamily="49" charset="-122"/>
              </a:rPr>
              <a:t>，就真是我的门徒；</a:t>
            </a:r>
            <a:r>
              <a:rPr lang="en-US" altLang="zh-CN" dirty="0">
                <a:latin typeface="SimHei" panose="02010609060101010101" pitchFamily="49" charset="-122"/>
                <a:ea typeface="SimHei" panose="02010609060101010101" pitchFamily="49" charset="-122"/>
              </a:rPr>
              <a:t>32.</a:t>
            </a:r>
            <a:r>
              <a:rPr lang="zh-CN" altLang="en-US" dirty="0">
                <a:highlight>
                  <a:srgbClr val="FFFF00"/>
                </a:highlight>
                <a:latin typeface="SimHei" panose="02010609060101010101" pitchFamily="49" charset="-122"/>
                <a:ea typeface="SimHei" panose="02010609060101010101" pitchFamily="49" charset="-122"/>
              </a:rPr>
              <a:t>你们必晓得真理</a:t>
            </a:r>
            <a:r>
              <a:rPr lang="zh-CN" altLang="en-US" dirty="0">
                <a:latin typeface="SimHei" panose="02010609060101010101" pitchFamily="49" charset="-122"/>
                <a:ea typeface="SimHei" panose="02010609060101010101" pitchFamily="49" charset="-122"/>
              </a:rPr>
              <a:t>，真理必叫你们得以自由。」</a:t>
            </a:r>
            <a:endParaRPr lang="en-SG" altLang="zh-CN" dirty="0">
              <a:latin typeface="SimHei" panose="02010609060101010101" pitchFamily="49" charset="-122"/>
              <a:ea typeface="SimHei" panose="02010609060101010101" pitchFamily="49" charset="-122"/>
            </a:endParaRPr>
          </a:p>
        </p:txBody>
      </p:sp>
    </p:spTree>
    <p:extLst>
      <p:ext uri="{BB962C8B-B14F-4D97-AF65-F5344CB8AC3E}">
        <p14:creationId xmlns:p14="http://schemas.microsoft.com/office/powerpoint/2010/main" val="25659349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972A02-DA32-30E0-28E2-DDB865D212BE}"/>
            </a:ext>
          </a:extLst>
        </p:cNvPr>
        <p:cNvGrpSpPr/>
        <p:nvPr/>
      </p:nvGrpSpPr>
      <p:grpSpPr>
        <a:xfrm>
          <a:off x="0" y="0"/>
          <a:ext cx="0" cy="0"/>
          <a:chOff x="0" y="0"/>
          <a:chExt cx="0" cy="0"/>
        </a:xfrm>
      </p:grpSpPr>
      <p:sp>
        <p:nvSpPr>
          <p:cNvPr id="6" name="Cloud 5">
            <a:extLst>
              <a:ext uri="{FF2B5EF4-FFF2-40B4-BE49-F238E27FC236}">
                <a16:creationId xmlns:a16="http://schemas.microsoft.com/office/drawing/2014/main" id="{CA7C9854-0218-2404-077A-66833DA60E94}"/>
              </a:ext>
            </a:extLst>
          </p:cNvPr>
          <p:cNvSpPr/>
          <p:nvPr/>
        </p:nvSpPr>
        <p:spPr>
          <a:xfrm>
            <a:off x="1423000" y="2562669"/>
            <a:ext cx="2294073" cy="1164493"/>
          </a:xfrm>
          <a:prstGeom prst="clou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1</a:t>
            </a:r>
            <a:r>
              <a:rPr lang="zh-CN" altLang="en-US" dirty="0"/>
              <a:t>循环式论证 </a:t>
            </a:r>
            <a:endParaRPr lang="en-US" dirty="0"/>
          </a:p>
          <a:p>
            <a:pPr algn="ctr"/>
            <a:r>
              <a:rPr lang="en-US" dirty="0" err="1"/>
              <a:t>世界观</a:t>
            </a:r>
            <a:r>
              <a:rPr lang="zh-CN" altLang="en-US" dirty="0"/>
              <a:t> </a:t>
            </a:r>
            <a:r>
              <a:rPr lang="en-US" dirty="0"/>
              <a:t>Matrix </a:t>
            </a:r>
          </a:p>
        </p:txBody>
      </p:sp>
      <p:sp>
        <p:nvSpPr>
          <p:cNvPr id="9" name="Cloud 8">
            <a:extLst>
              <a:ext uri="{FF2B5EF4-FFF2-40B4-BE49-F238E27FC236}">
                <a16:creationId xmlns:a16="http://schemas.microsoft.com/office/drawing/2014/main" id="{3BF955F6-169F-8671-4FEA-3B1BDD0236C9}"/>
              </a:ext>
            </a:extLst>
          </p:cNvPr>
          <p:cNvSpPr/>
          <p:nvPr/>
        </p:nvSpPr>
        <p:spPr>
          <a:xfrm>
            <a:off x="5140748" y="2609505"/>
            <a:ext cx="2352872" cy="1164493"/>
          </a:xfrm>
          <a:prstGeom prst="clou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2</a:t>
            </a:r>
            <a:r>
              <a:rPr lang="zh-CN" altLang="en-US" dirty="0"/>
              <a:t> 循环式论证 </a:t>
            </a:r>
            <a:endParaRPr lang="en-US" dirty="0"/>
          </a:p>
          <a:p>
            <a:pPr algn="ctr"/>
            <a:r>
              <a:rPr lang="en-US" dirty="0" err="1"/>
              <a:t>世界观</a:t>
            </a:r>
            <a:r>
              <a:rPr lang="en-US" dirty="0"/>
              <a:t> </a:t>
            </a:r>
          </a:p>
          <a:p>
            <a:pPr algn="ctr"/>
            <a:r>
              <a:rPr lang="en-US" dirty="0"/>
              <a:t>Matrix </a:t>
            </a:r>
          </a:p>
        </p:txBody>
      </p:sp>
      <p:sp>
        <p:nvSpPr>
          <p:cNvPr id="10" name="Cloud 9">
            <a:extLst>
              <a:ext uri="{FF2B5EF4-FFF2-40B4-BE49-F238E27FC236}">
                <a16:creationId xmlns:a16="http://schemas.microsoft.com/office/drawing/2014/main" id="{79BDE00E-ADDB-BE28-DCD5-19876644842F}"/>
              </a:ext>
            </a:extLst>
          </p:cNvPr>
          <p:cNvSpPr/>
          <p:nvPr/>
        </p:nvSpPr>
        <p:spPr>
          <a:xfrm>
            <a:off x="8780098" y="2659638"/>
            <a:ext cx="2415726" cy="1164493"/>
          </a:xfrm>
          <a:prstGeom prst="clou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3</a:t>
            </a:r>
            <a:r>
              <a:rPr lang="zh-CN" altLang="en-US" dirty="0"/>
              <a:t> 循环式论证 </a:t>
            </a:r>
            <a:endParaRPr lang="en-US" dirty="0"/>
          </a:p>
          <a:p>
            <a:pPr algn="ctr"/>
            <a:r>
              <a:rPr lang="en-US" dirty="0" err="1"/>
              <a:t>世界观</a:t>
            </a:r>
            <a:r>
              <a:rPr lang="en-US" dirty="0"/>
              <a:t> </a:t>
            </a:r>
          </a:p>
          <a:p>
            <a:pPr algn="ctr"/>
            <a:r>
              <a:rPr lang="en-US" dirty="0"/>
              <a:t>Matrix </a:t>
            </a:r>
          </a:p>
        </p:txBody>
      </p:sp>
      <p:pic>
        <p:nvPicPr>
          <p:cNvPr id="12" name="Picture 11" descr="A group of people with one person standing in front of them&#10;&#10;AI-generated content may be incorrect.">
            <a:extLst>
              <a:ext uri="{FF2B5EF4-FFF2-40B4-BE49-F238E27FC236}">
                <a16:creationId xmlns:a16="http://schemas.microsoft.com/office/drawing/2014/main" id="{6353214D-4658-7B21-F49B-994061EE23F0}"/>
              </a:ext>
            </a:extLst>
          </p:cNvPr>
          <p:cNvPicPr>
            <a:picLocks noChangeAspect="1"/>
          </p:cNvPicPr>
          <p:nvPr/>
        </p:nvPicPr>
        <p:blipFill>
          <a:blip r:embed="rId2"/>
          <a:stretch>
            <a:fillRect/>
          </a:stretch>
        </p:blipFill>
        <p:spPr>
          <a:xfrm>
            <a:off x="5222320" y="4188494"/>
            <a:ext cx="1954823" cy="1606439"/>
          </a:xfrm>
          <a:prstGeom prst="rect">
            <a:avLst/>
          </a:prstGeom>
        </p:spPr>
      </p:pic>
      <p:pic>
        <p:nvPicPr>
          <p:cNvPr id="14" name="Picture 13" descr="A group of people with different colors&#10;&#10;AI-generated content may be incorrect.">
            <a:extLst>
              <a:ext uri="{FF2B5EF4-FFF2-40B4-BE49-F238E27FC236}">
                <a16:creationId xmlns:a16="http://schemas.microsoft.com/office/drawing/2014/main" id="{DBD570A2-8AF8-1494-79E0-AFF1F983C9C4}"/>
              </a:ext>
            </a:extLst>
          </p:cNvPr>
          <p:cNvPicPr>
            <a:picLocks noChangeAspect="1"/>
          </p:cNvPicPr>
          <p:nvPr/>
        </p:nvPicPr>
        <p:blipFill>
          <a:blip r:embed="rId3"/>
          <a:stretch>
            <a:fillRect/>
          </a:stretch>
        </p:blipFill>
        <p:spPr>
          <a:xfrm>
            <a:off x="1529239" y="4487559"/>
            <a:ext cx="1469781" cy="1307374"/>
          </a:xfrm>
          <a:prstGeom prst="rect">
            <a:avLst/>
          </a:prstGeom>
        </p:spPr>
      </p:pic>
      <p:pic>
        <p:nvPicPr>
          <p:cNvPr id="16" name="Picture 15" descr="A group of people with different colors&#10;&#10;AI-generated content may be incorrect.">
            <a:extLst>
              <a:ext uri="{FF2B5EF4-FFF2-40B4-BE49-F238E27FC236}">
                <a16:creationId xmlns:a16="http://schemas.microsoft.com/office/drawing/2014/main" id="{20F3DF4E-386E-92EB-45A6-F9FEE7442214}"/>
              </a:ext>
            </a:extLst>
          </p:cNvPr>
          <p:cNvPicPr>
            <a:picLocks noChangeAspect="1"/>
          </p:cNvPicPr>
          <p:nvPr/>
        </p:nvPicPr>
        <p:blipFill>
          <a:blip r:embed="rId4"/>
          <a:stretch>
            <a:fillRect/>
          </a:stretch>
        </p:blipFill>
        <p:spPr>
          <a:xfrm>
            <a:off x="9318871" y="4060168"/>
            <a:ext cx="1579196" cy="1551491"/>
          </a:xfrm>
          <a:prstGeom prst="rect">
            <a:avLst/>
          </a:prstGeom>
        </p:spPr>
      </p:pic>
      <p:sp>
        <p:nvSpPr>
          <p:cNvPr id="5" name="TextBox 4">
            <a:extLst>
              <a:ext uri="{FF2B5EF4-FFF2-40B4-BE49-F238E27FC236}">
                <a16:creationId xmlns:a16="http://schemas.microsoft.com/office/drawing/2014/main" id="{6D60A0FD-2509-BD75-1299-00DC51594627}"/>
              </a:ext>
            </a:extLst>
          </p:cNvPr>
          <p:cNvSpPr txBox="1"/>
          <p:nvPr/>
        </p:nvSpPr>
        <p:spPr>
          <a:xfrm>
            <a:off x="682836" y="1308409"/>
            <a:ext cx="11033790" cy="369332"/>
          </a:xfrm>
          <a:prstGeom prst="rect">
            <a:avLst/>
          </a:prstGeom>
          <a:noFill/>
        </p:spPr>
        <p:txBody>
          <a:bodyPr wrap="none" rtlCol="0">
            <a:spAutoFit/>
          </a:bodyPr>
          <a:lstStyle/>
          <a:p>
            <a:r>
              <a:rPr lang="en-US" dirty="0" err="1">
                <a:latin typeface="SimHei" panose="02010609060101010101" pitchFamily="49" charset="-122"/>
                <a:ea typeface="SimHei" panose="02010609060101010101" pitchFamily="49" charset="-122"/>
              </a:rPr>
              <a:t>人要如何从他自身拥有的世界观</a:t>
            </a:r>
            <a:r>
              <a:rPr lang="zh-CN" altLang="en-US" dirty="0">
                <a:latin typeface="SimHei" panose="02010609060101010101" pitchFamily="49" charset="-122"/>
                <a:ea typeface="SimHei" panose="02010609060101010101" pitchFamily="49" charset="-122"/>
              </a:rPr>
              <a:t>，他自身的循环式论证 ，转向基督教的</a:t>
            </a:r>
            <a:r>
              <a:rPr lang="en-US" dirty="0" err="1">
                <a:latin typeface="SimHei" panose="02010609060101010101" pitchFamily="49" charset="-122"/>
                <a:ea typeface="SimHei" panose="02010609060101010101" pitchFamily="49" charset="-122"/>
              </a:rPr>
              <a:t>世界观</a:t>
            </a:r>
            <a:r>
              <a:rPr lang="zh-CN" altLang="en-US" dirty="0">
                <a:latin typeface="SimHei" panose="02010609060101010101" pitchFamily="49" charset="-122"/>
                <a:ea typeface="SimHei" panose="02010609060101010101" pitchFamily="49" charset="-122"/>
              </a:rPr>
              <a:t> 和 基督教的循环式论证？ </a:t>
            </a:r>
            <a:endParaRPr lang="en-US" dirty="0">
              <a:latin typeface="SimHei" panose="02010609060101010101" pitchFamily="49" charset="-122"/>
              <a:ea typeface="SimHei" panose="02010609060101010101" pitchFamily="49" charset="-122"/>
            </a:endParaRPr>
          </a:p>
        </p:txBody>
      </p:sp>
    </p:spTree>
    <p:extLst>
      <p:ext uri="{BB962C8B-B14F-4D97-AF65-F5344CB8AC3E}">
        <p14:creationId xmlns:p14="http://schemas.microsoft.com/office/powerpoint/2010/main" val="31133173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605A7-6531-FA48-B454-1C80C892C855}"/>
              </a:ext>
            </a:extLst>
          </p:cNvPr>
          <p:cNvSpPr>
            <a:spLocks noGrp="1"/>
          </p:cNvSpPr>
          <p:nvPr>
            <p:ph type="title"/>
          </p:nvPr>
        </p:nvSpPr>
        <p:spPr/>
        <p:txBody>
          <a:bodyPr/>
          <a:lstStyle/>
          <a:p>
            <a:r>
              <a:rPr lang="zh-CN" altLang="en-US" b="1" dirty="0"/>
              <a:t>窄圆的循环论证</a:t>
            </a:r>
            <a:r>
              <a:rPr lang="en-US" altLang="zh-CN" b="1" dirty="0"/>
              <a:t> vs </a:t>
            </a:r>
            <a:r>
              <a:rPr lang="zh-CN" altLang="en-US" b="1" dirty="0"/>
              <a:t>广义的循环论证</a:t>
            </a:r>
            <a:endParaRPr lang="en-SG" dirty="0"/>
          </a:p>
        </p:txBody>
      </p:sp>
      <p:sp>
        <p:nvSpPr>
          <p:cNvPr id="17" name="Rectangle 16">
            <a:extLst>
              <a:ext uri="{FF2B5EF4-FFF2-40B4-BE49-F238E27FC236}">
                <a16:creationId xmlns:a16="http://schemas.microsoft.com/office/drawing/2014/main" id="{D8B23396-2EED-8440-827E-C6B3E13B97DE}"/>
              </a:ext>
            </a:extLst>
          </p:cNvPr>
          <p:cNvSpPr/>
          <p:nvPr/>
        </p:nvSpPr>
        <p:spPr>
          <a:xfrm>
            <a:off x="665922" y="5308132"/>
            <a:ext cx="10744200" cy="954107"/>
          </a:xfrm>
          <a:prstGeom prst="rect">
            <a:avLst/>
          </a:prstGeom>
        </p:spPr>
        <p:txBody>
          <a:bodyPr wrap="square">
            <a:spAutoFit/>
          </a:bodyPr>
          <a:lstStyle/>
          <a:p>
            <a:r>
              <a:rPr lang="en-US" sz="1400" dirty="0"/>
              <a:t>The biblical writers never say that God is good because he says he is good, and that he says he is good because he is good. That would be narrow circularity. Rather, they describe and praise God’s mighty acts of deliverance, his kindness in providence, and his grace in salvation. These are big, bold, obvious evidences of goodness. </a:t>
            </a:r>
          </a:p>
          <a:p>
            <a:r>
              <a:rPr lang="en-US" sz="1400" dirty="0"/>
              <a:t> Frame, J. M. (2015). Apologetics: A Justification of Christian Belief (J. E. Torres, Ed.; Second edition, pp. 108–109). P&amp;R Publishing.</a:t>
            </a:r>
          </a:p>
        </p:txBody>
      </p:sp>
      <p:sp>
        <p:nvSpPr>
          <p:cNvPr id="18" name="Rectangle 17">
            <a:extLst>
              <a:ext uri="{FF2B5EF4-FFF2-40B4-BE49-F238E27FC236}">
                <a16:creationId xmlns:a16="http://schemas.microsoft.com/office/drawing/2014/main" id="{C1AB95D7-5490-8B40-BFD2-B7AF693825C5}"/>
              </a:ext>
            </a:extLst>
          </p:cNvPr>
          <p:cNvSpPr/>
          <p:nvPr/>
        </p:nvSpPr>
        <p:spPr>
          <a:xfrm>
            <a:off x="924338" y="2447337"/>
            <a:ext cx="10349404" cy="2608278"/>
          </a:xfrm>
          <a:prstGeom prst="rect">
            <a:avLst/>
          </a:prstGeom>
        </p:spPr>
        <p:txBody>
          <a:bodyPr wrap="square">
            <a:spAutoFit/>
          </a:bodyPr>
          <a:lstStyle/>
          <a:p>
            <a:pPr>
              <a:lnSpc>
                <a:spcPct val="150000"/>
              </a:lnSpc>
            </a:pPr>
            <a:r>
              <a:rPr lang="en-US" sz="2800" dirty="0" err="1"/>
              <a:t>圣经作者从来不说上帝是善的，只因为是神说祂是善的</a:t>
            </a:r>
            <a:r>
              <a:rPr lang="zh-CN" altLang="en-US" sz="2800" dirty="0"/>
              <a:t>。</a:t>
            </a:r>
            <a:r>
              <a:rPr lang="en-US" sz="2800" dirty="0" err="1"/>
              <a:t>神说祂是善的，因为神是善的</a:t>
            </a:r>
            <a:r>
              <a:rPr lang="en-US" sz="2800" dirty="0"/>
              <a:t>。</a:t>
            </a:r>
            <a:r>
              <a:rPr lang="zh-CN" altLang="en-US" sz="2800" dirty="0"/>
              <a:t> </a:t>
            </a:r>
            <a:r>
              <a:rPr lang="zh-CN" altLang="en-US" sz="2800" dirty="0">
                <a:highlight>
                  <a:srgbClr val="FFFF00"/>
                </a:highlight>
              </a:rPr>
              <a:t>这就是窄圆的循环论证 </a:t>
            </a:r>
            <a:r>
              <a:rPr lang="en-US" sz="2800" dirty="0"/>
              <a:t>。</a:t>
            </a:r>
          </a:p>
          <a:p>
            <a:pPr>
              <a:lnSpc>
                <a:spcPct val="150000"/>
              </a:lnSpc>
            </a:pPr>
            <a:r>
              <a:rPr lang="en-US" sz="2800" dirty="0" err="1"/>
              <a:t>相反，他们描述和赞美上帝的</a:t>
            </a:r>
            <a:r>
              <a:rPr lang="en-US" sz="2800" dirty="0" err="1">
                <a:highlight>
                  <a:srgbClr val="00FFFF"/>
                </a:highlight>
              </a:rPr>
              <a:t>大能的拯救行动</a:t>
            </a:r>
            <a:r>
              <a:rPr lang="en-US" sz="2800" dirty="0" err="1"/>
              <a:t>，神在</a:t>
            </a:r>
            <a:r>
              <a:rPr lang="en-US" sz="2800" dirty="0" err="1">
                <a:highlight>
                  <a:srgbClr val="00FFFF"/>
                </a:highlight>
              </a:rPr>
              <a:t>护理中的仁慈</a:t>
            </a:r>
            <a:r>
              <a:rPr lang="en-US" sz="2800" dirty="0" err="1"/>
              <a:t>，祂在</a:t>
            </a:r>
            <a:r>
              <a:rPr lang="en-US" sz="2800" dirty="0" err="1">
                <a:highlight>
                  <a:srgbClr val="00FFFF"/>
                </a:highlight>
              </a:rPr>
              <a:t>救赎中的恩典</a:t>
            </a:r>
            <a:r>
              <a:rPr lang="en-US" sz="2800" dirty="0" err="1"/>
              <a:t>。这些都是神善良的巨大明显的证据</a:t>
            </a:r>
            <a:r>
              <a:rPr lang="en-US" sz="2800" dirty="0"/>
              <a:t>。</a:t>
            </a:r>
          </a:p>
        </p:txBody>
      </p:sp>
    </p:spTree>
    <p:extLst>
      <p:ext uri="{BB962C8B-B14F-4D97-AF65-F5344CB8AC3E}">
        <p14:creationId xmlns:p14="http://schemas.microsoft.com/office/powerpoint/2010/main" val="9591575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6F5CC-2E7E-7A46-8B08-195211B5A321}"/>
              </a:ext>
            </a:extLst>
          </p:cNvPr>
          <p:cNvSpPr>
            <a:spLocks noGrp="1"/>
          </p:cNvSpPr>
          <p:nvPr>
            <p:ph type="title"/>
          </p:nvPr>
        </p:nvSpPr>
        <p:spPr/>
        <p:txBody>
          <a:bodyPr/>
          <a:lstStyle/>
          <a:p>
            <a:r>
              <a:rPr lang="zh-CN" altLang="en-US" b="1" dirty="0"/>
              <a:t>广义的循环论证</a:t>
            </a:r>
            <a:endParaRPr lang="en-US" dirty="0"/>
          </a:p>
        </p:txBody>
      </p:sp>
      <p:sp>
        <p:nvSpPr>
          <p:cNvPr id="4" name="TextBox 3">
            <a:extLst>
              <a:ext uri="{FF2B5EF4-FFF2-40B4-BE49-F238E27FC236}">
                <a16:creationId xmlns:a16="http://schemas.microsoft.com/office/drawing/2014/main" id="{04C8877F-F0C0-BA4C-82D7-0FDCC5708AF8}"/>
              </a:ext>
            </a:extLst>
          </p:cNvPr>
          <p:cNvSpPr txBox="1"/>
          <p:nvPr/>
        </p:nvSpPr>
        <p:spPr>
          <a:xfrm>
            <a:off x="3031434" y="2812776"/>
            <a:ext cx="1338828" cy="369332"/>
          </a:xfrm>
          <a:prstGeom prst="rect">
            <a:avLst/>
          </a:prstGeom>
          <a:noFill/>
        </p:spPr>
        <p:txBody>
          <a:bodyPr wrap="none" rtlCol="0">
            <a:spAutoFit/>
          </a:bodyPr>
          <a:lstStyle/>
          <a:p>
            <a:r>
              <a:rPr lang="ja-JP" altLang="en-US"/>
              <a:t>上帝是善的</a:t>
            </a:r>
            <a:endParaRPr lang="en-US" dirty="0"/>
          </a:p>
        </p:txBody>
      </p:sp>
      <p:sp>
        <p:nvSpPr>
          <p:cNvPr id="5" name="TextBox 4">
            <a:extLst>
              <a:ext uri="{FF2B5EF4-FFF2-40B4-BE49-F238E27FC236}">
                <a16:creationId xmlns:a16="http://schemas.microsoft.com/office/drawing/2014/main" id="{20CC5A3B-E8B6-3B41-9271-274BE39E50B5}"/>
              </a:ext>
            </a:extLst>
          </p:cNvPr>
          <p:cNvSpPr txBox="1"/>
          <p:nvPr/>
        </p:nvSpPr>
        <p:spPr>
          <a:xfrm>
            <a:off x="2826834" y="4479001"/>
            <a:ext cx="1338828" cy="369332"/>
          </a:xfrm>
          <a:prstGeom prst="rect">
            <a:avLst/>
          </a:prstGeom>
          <a:noFill/>
        </p:spPr>
        <p:txBody>
          <a:bodyPr wrap="none" rtlCol="0">
            <a:spAutoFit/>
          </a:bodyPr>
          <a:lstStyle/>
          <a:p>
            <a:r>
              <a:rPr lang="ja-JP" altLang="en-US"/>
              <a:t>因为圣经</a:t>
            </a:r>
            <a:r>
              <a:rPr lang="ja-JP" altLang="en-SG"/>
              <a:t>说</a:t>
            </a:r>
            <a:endParaRPr lang="en-US" dirty="0"/>
          </a:p>
        </p:txBody>
      </p:sp>
      <p:sp>
        <p:nvSpPr>
          <p:cNvPr id="6" name="Curved Down Arrow 5">
            <a:extLst>
              <a:ext uri="{FF2B5EF4-FFF2-40B4-BE49-F238E27FC236}">
                <a16:creationId xmlns:a16="http://schemas.microsoft.com/office/drawing/2014/main" id="{D4460EB8-73D9-544B-B8EE-4B4EB753BD00}"/>
              </a:ext>
            </a:extLst>
          </p:cNvPr>
          <p:cNvSpPr/>
          <p:nvPr/>
        </p:nvSpPr>
        <p:spPr>
          <a:xfrm rot="5400000" flipV="1">
            <a:off x="1288138" y="3539931"/>
            <a:ext cx="1666224" cy="581249"/>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7" name="TextBox 6">
            <a:extLst>
              <a:ext uri="{FF2B5EF4-FFF2-40B4-BE49-F238E27FC236}">
                <a16:creationId xmlns:a16="http://schemas.microsoft.com/office/drawing/2014/main" id="{181794CF-3A7F-FF46-B069-B422DCD6DE33}"/>
              </a:ext>
            </a:extLst>
          </p:cNvPr>
          <p:cNvSpPr txBox="1"/>
          <p:nvPr/>
        </p:nvSpPr>
        <p:spPr>
          <a:xfrm>
            <a:off x="7779017" y="2812776"/>
            <a:ext cx="1338828" cy="369332"/>
          </a:xfrm>
          <a:prstGeom prst="rect">
            <a:avLst/>
          </a:prstGeom>
          <a:noFill/>
        </p:spPr>
        <p:txBody>
          <a:bodyPr wrap="none" rtlCol="0">
            <a:spAutoFit/>
          </a:bodyPr>
          <a:lstStyle/>
          <a:p>
            <a:r>
              <a:rPr lang="ja-JP" altLang="en-US"/>
              <a:t>上帝是善的</a:t>
            </a:r>
            <a:endParaRPr lang="en-US" dirty="0"/>
          </a:p>
        </p:txBody>
      </p:sp>
      <p:sp>
        <p:nvSpPr>
          <p:cNvPr id="8" name="TextBox 7">
            <a:extLst>
              <a:ext uri="{FF2B5EF4-FFF2-40B4-BE49-F238E27FC236}">
                <a16:creationId xmlns:a16="http://schemas.microsoft.com/office/drawing/2014/main" id="{2430DB93-5E3A-1E4A-9B65-6A95E39A4A10}"/>
              </a:ext>
            </a:extLst>
          </p:cNvPr>
          <p:cNvSpPr txBox="1"/>
          <p:nvPr/>
        </p:nvSpPr>
        <p:spPr>
          <a:xfrm>
            <a:off x="6942249" y="4498918"/>
            <a:ext cx="3012363" cy="1709699"/>
          </a:xfrm>
          <a:prstGeom prst="rect">
            <a:avLst/>
          </a:prstGeom>
          <a:noFill/>
        </p:spPr>
        <p:txBody>
          <a:bodyPr wrap="none" rtlCol="0">
            <a:spAutoFit/>
          </a:bodyPr>
          <a:lstStyle/>
          <a:p>
            <a:pPr algn="ctr">
              <a:lnSpc>
                <a:spcPct val="150000"/>
              </a:lnSpc>
            </a:pPr>
            <a:r>
              <a:rPr lang="ja-JP" altLang="en-SG"/>
              <a:t>从</a:t>
            </a:r>
            <a:r>
              <a:rPr lang="ja-JP" altLang="en-US"/>
              <a:t>神的创造护理看顾</a:t>
            </a:r>
            <a:endParaRPr lang="en-SG" altLang="ja-JP" dirty="0"/>
          </a:p>
          <a:p>
            <a:pPr algn="ctr">
              <a:lnSpc>
                <a:spcPct val="150000"/>
              </a:lnSpc>
            </a:pPr>
            <a:r>
              <a:rPr lang="ja-JP" altLang="en-US"/>
              <a:t>我们日用的饮食</a:t>
            </a:r>
            <a:endParaRPr lang="en-SG" altLang="ja-JP" dirty="0"/>
          </a:p>
          <a:p>
            <a:pPr algn="ctr">
              <a:lnSpc>
                <a:spcPct val="150000"/>
              </a:lnSpc>
            </a:pPr>
            <a:r>
              <a:rPr lang="en-US" dirty="0" err="1"/>
              <a:t>基督道成肉身</a:t>
            </a:r>
            <a:endParaRPr lang="en-US" dirty="0"/>
          </a:p>
          <a:p>
            <a:pPr algn="ctr">
              <a:lnSpc>
                <a:spcPct val="150000"/>
              </a:lnSpc>
            </a:pPr>
            <a:r>
              <a:rPr lang="en-US" dirty="0" err="1"/>
              <a:t>神在历史中救赎以色列</a:t>
            </a:r>
            <a:r>
              <a:rPr lang="zh-CN" altLang="en-US" dirty="0"/>
              <a:t> 等等</a:t>
            </a:r>
            <a:endParaRPr lang="en-US" dirty="0"/>
          </a:p>
        </p:txBody>
      </p:sp>
      <p:sp>
        <p:nvSpPr>
          <p:cNvPr id="9" name="Curved Down Arrow 8">
            <a:extLst>
              <a:ext uri="{FF2B5EF4-FFF2-40B4-BE49-F238E27FC236}">
                <a16:creationId xmlns:a16="http://schemas.microsoft.com/office/drawing/2014/main" id="{B1C3CB5C-11EA-F74F-905A-16188A121AC6}"/>
              </a:ext>
            </a:extLst>
          </p:cNvPr>
          <p:cNvSpPr/>
          <p:nvPr/>
        </p:nvSpPr>
        <p:spPr>
          <a:xfrm rot="5400000" flipV="1">
            <a:off x="6154890" y="3539931"/>
            <a:ext cx="1666224" cy="581249"/>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10" name="Curved Up Arrow 9">
            <a:extLst>
              <a:ext uri="{FF2B5EF4-FFF2-40B4-BE49-F238E27FC236}">
                <a16:creationId xmlns:a16="http://schemas.microsoft.com/office/drawing/2014/main" id="{B4319396-6E2D-484B-8156-68ECAA3D0B34}"/>
              </a:ext>
            </a:extLst>
          </p:cNvPr>
          <p:cNvSpPr/>
          <p:nvPr/>
        </p:nvSpPr>
        <p:spPr>
          <a:xfrm rot="16200000">
            <a:off x="4223988" y="3393031"/>
            <a:ext cx="1800493" cy="740779"/>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Curved Up Arrow 10">
            <a:extLst>
              <a:ext uri="{FF2B5EF4-FFF2-40B4-BE49-F238E27FC236}">
                <a16:creationId xmlns:a16="http://schemas.microsoft.com/office/drawing/2014/main" id="{BD060300-70C3-6D45-958F-304DCE903FB5}"/>
              </a:ext>
            </a:extLst>
          </p:cNvPr>
          <p:cNvSpPr/>
          <p:nvPr/>
        </p:nvSpPr>
        <p:spPr>
          <a:xfrm rot="16200000">
            <a:off x="9100056" y="3393030"/>
            <a:ext cx="1800493" cy="740779"/>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TextBox 11">
            <a:extLst>
              <a:ext uri="{FF2B5EF4-FFF2-40B4-BE49-F238E27FC236}">
                <a16:creationId xmlns:a16="http://schemas.microsoft.com/office/drawing/2014/main" id="{659145A0-708A-70F9-4C41-BCE1980E375E}"/>
              </a:ext>
            </a:extLst>
          </p:cNvPr>
          <p:cNvSpPr txBox="1"/>
          <p:nvPr/>
        </p:nvSpPr>
        <p:spPr>
          <a:xfrm>
            <a:off x="2571750" y="3612084"/>
            <a:ext cx="6117534" cy="369332"/>
          </a:xfrm>
          <a:prstGeom prst="rect">
            <a:avLst/>
          </a:prstGeom>
          <a:noFill/>
        </p:spPr>
        <p:txBody>
          <a:bodyPr wrap="square">
            <a:spAutoFit/>
          </a:bodyPr>
          <a:lstStyle/>
          <a:p>
            <a:r>
              <a:rPr lang="zh-CN" altLang="en-US" b="1" dirty="0"/>
              <a:t>窄圆的循环论证</a:t>
            </a:r>
            <a:r>
              <a:rPr lang="en-US" altLang="zh-CN" b="1" dirty="0"/>
              <a:t> </a:t>
            </a:r>
            <a:endParaRPr lang="en-US" dirty="0"/>
          </a:p>
        </p:txBody>
      </p:sp>
      <p:sp>
        <p:nvSpPr>
          <p:cNvPr id="14" name="TextBox 13">
            <a:extLst>
              <a:ext uri="{FF2B5EF4-FFF2-40B4-BE49-F238E27FC236}">
                <a16:creationId xmlns:a16="http://schemas.microsoft.com/office/drawing/2014/main" id="{CB350929-7AF6-5599-CA36-D13F51BD6B86}"/>
              </a:ext>
            </a:extLst>
          </p:cNvPr>
          <p:cNvSpPr txBox="1"/>
          <p:nvPr/>
        </p:nvSpPr>
        <p:spPr>
          <a:xfrm>
            <a:off x="7676719" y="3602809"/>
            <a:ext cx="6117534" cy="369332"/>
          </a:xfrm>
          <a:prstGeom prst="rect">
            <a:avLst/>
          </a:prstGeom>
          <a:noFill/>
        </p:spPr>
        <p:txBody>
          <a:bodyPr wrap="square">
            <a:spAutoFit/>
          </a:bodyPr>
          <a:lstStyle/>
          <a:p>
            <a:r>
              <a:rPr lang="zh-CN" altLang="en-US" b="1" dirty="0"/>
              <a:t>广义的循环论证</a:t>
            </a:r>
            <a:endParaRPr lang="en-US" dirty="0"/>
          </a:p>
        </p:txBody>
      </p:sp>
    </p:spTree>
    <p:extLst>
      <p:ext uri="{BB962C8B-B14F-4D97-AF65-F5344CB8AC3E}">
        <p14:creationId xmlns:p14="http://schemas.microsoft.com/office/powerpoint/2010/main" val="3864914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2"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8" grpId="1"/>
      <p:bldP spid="8" grpId="2"/>
      <p:bldP spid="9" grpId="0" animBg="1"/>
      <p:bldP spid="11"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605A7-6531-FA48-B454-1C80C892C855}"/>
              </a:ext>
            </a:extLst>
          </p:cNvPr>
          <p:cNvSpPr>
            <a:spLocks noGrp="1"/>
          </p:cNvSpPr>
          <p:nvPr>
            <p:ph type="title"/>
          </p:nvPr>
        </p:nvSpPr>
        <p:spPr/>
        <p:txBody>
          <a:bodyPr/>
          <a:lstStyle/>
          <a:p>
            <a:r>
              <a:rPr lang="zh-CN" altLang="en-US" b="1" dirty="0"/>
              <a:t>广义的循环论证</a:t>
            </a:r>
            <a:endParaRPr lang="en-SG" dirty="0"/>
          </a:p>
        </p:txBody>
      </p:sp>
      <p:sp>
        <p:nvSpPr>
          <p:cNvPr id="3" name="Content Placeholder 2">
            <a:extLst>
              <a:ext uri="{FF2B5EF4-FFF2-40B4-BE49-F238E27FC236}">
                <a16:creationId xmlns:a16="http://schemas.microsoft.com/office/drawing/2014/main" id="{E0D079D1-52A2-1C47-875C-DA9130AF8713}"/>
              </a:ext>
            </a:extLst>
          </p:cNvPr>
          <p:cNvSpPr>
            <a:spLocks noGrp="1"/>
          </p:cNvSpPr>
          <p:nvPr>
            <p:ph idx="1"/>
          </p:nvPr>
        </p:nvSpPr>
        <p:spPr>
          <a:xfrm>
            <a:off x="636105" y="2595955"/>
            <a:ext cx="10704444" cy="3279913"/>
          </a:xfrm>
        </p:spPr>
        <p:txBody>
          <a:bodyPr>
            <a:normAutofit fontScale="92500" lnSpcReduction="20000"/>
          </a:bodyPr>
          <a:lstStyle/>
          <a:p>
            <a:r>
              <a:rPr lang="zh-CN" altLang="en-US" sz="3200" dirty="0">
                <a:highlight>
                  <a:srgbClr val="00FFFF"/>
                </a:highlight>
                <a:latin typeface="SimHei" panose="02010609060101010101" pitchFamily="49" charset="-122"/>
                <a:ea typeface="SimHei" panose="02010609060101010101" pitchFamily="49" charset="-122"/>
              </a:rPr>
              <a:t>广义</a:t>
            </a:r>
            <a:r>
              <a:rPr lang="zh-CN" altLang="en-US" sz="3200" dirty="0">
                <a:latin typeface="SimHei" panose="02010609060101010101" pitchFamily="49" charset="-122"/>
                <a:ea typeface="SimHei" panose="02010609060101010101" pitchFamily="49" charset="-122"/>
              </a:rPr>
              <a:t>的循环论证： 我们使用圣经内的</a:t>
            </a:r>
            <a:r>
              <a:rPr lang="zh-CN" altLang="en-US" sz="3200" dirty="0">
                <a:highlight>
                  <a:srgbClr val="00FF00"/>
                </a:highlight>
                <a:latin typeface="SimHei" panose="02010609060101010101" pitchFamily="49" charset="-122"/>
                <a:ea typeface="SimHei" panose="02010609060101010101" pitchFamily="49" charset="-122"/>
              </a:rPr>
              <a:t>所有证据来</a:t>
            </a:r>
            <a:r>
              <a:rPr lang="zh-CN" altLang="en-US" sz="3200" dirty="0">
                <a:latin typeface="SimHei" panose="02010609060101010101" pitchFamily="49" charset="-122"/>
                <a:ea typeface="SimHei" panose="02010609060101010101" pitchFamily="49" charset="-122"/>
              </a:rPr>
              <a:t>加强论证。 </a:t>
            </a:r>
            <a:endParaRPr lang="en-SG" altLang="zh-CN" sz="3200" dirty="0">
              <a:latin typeface="SimHei" panose="02010609060101010101" pitchFamily="49" charset="-122"/>
              <a:ea typeface="SimHei" panose="02010609060101010101" pitchFamily="49" charset="-122"/>
            </a:endParaRPr>
          </a:p>
          <a:p>
            <a:r>
              <a:rPr lang="zh-CN" altLang="en-US" sz="3200" dirty="0">
                <a:latin typeface="SimHei" panose="02010609060101010101" pitchFamily="49" charset="-122"/>
                <a:ea typeface="SimHei" panose="02010609060101010101" pitchFamily="49" charset="-122"/>
              </a:rPr>
              <a:t>把符合圣经前提的（内在</a:t>
            </a:r>
            <a:r>
              <a:rPr lang="zh-CN" altLang="en-US" sz="3200" dirty="0">
                <a:highlight>
                  <a:srgbClr val="00FF00"/>
                </a:highlight>
                <a:latin typeface="SimHei" panose="02010609060101010101" pitchFamily="49" charset="-122"/>
                <a:ea typeface="SimHei" panose="02010609060101010101" pitchFamily="49" charset="-122"/>
              </a:rPr>
              <a:t>与外在</a:t>
            </a:r>
            <a:r>
              <a:rPr lang="zh-CN" altLang="en-US" sz="3200" dirty="0">
                <a:latin typeface="SimHei" panose="02010609060101010101" pitchFamily="49" charset="-122"/>
                <a:ea typeface="SimHei" panose="02010609060101010101" pitchFamily="49" charset="-122"/>
              </a:rPr>
              <a:t>）证据，带进入循环论证</a:t>
            </a:r>
          </a:p>
          <a:p>
            <a:r>
              <a:rPr lang="zh-CN" altLang="en-US" sz="3200" dirty="0">
                <a:latin typeface="SimHei" panose="02010609060101010101" pitchFamily="49" charset="-122"/>
                <a:ea typeface="SimHei" panose="02010609060101010101" pitchFamily="49" charset="-122"/>
              </a:rPr>
              <a:t>例如：先知的预言、</a:t>
            </a:r>
            <a:r>
              <a:rPr lang="ja-JP" altLang="en-US" sz="3200">
                <a:latin typeface="SimHei" panose="02010609060101010101" pitchFamily="49" charset="-122"/>
                <a:ea typeface="SimHei" panose="02010609060101010101" pitchFamily="49" charset="-122"/>
              </a:rPr>
              <a:t>圣经中的</a:t>
            </a:r>
            <a:r>
              <a:rPr lang="zh-CN" altLang="en-US" sz="3200" dirty="0">
                <a:latin typeface="SimHei" panose="02010609060101010101" pitchFamily="49" charset="-122"/>
                <a:ea typeface="SimHei" panose="02010609060101010101" pitchFamily="49" charset="-122"/>
              </a:rPr>
              <a:t>神迹奇事、</a:t>
            </a:r>
            <a:endParaRPr lang="en-US" altLang="zh-CN" sz="3200" dirty="0">
              <a:latin typeface="SimHei" panose="02010609060101010101" pitchFamily="49" charset="-122"/>
              <a:ea typeface="SimHei" panose="02010609060101010101" pitchFamily="49" charset="-122"/>
            </a:endParaRPr>
          </a:p>
          <a:p>
            <a:r>
              <a:rPr lang="zh-CN" altLang="en-US" sz="3200" dirty="0">
                <a:latin typeface="SimHei" panose="02010609060101010101" pitchFamily="49" charset="-122"/>
                <a:ea typeface="SimHei" panose="02010609060101010101" pitchFamily="49" charset="-122"/>
              </a:rPr>
              <a:t>例如：基督如何应验所有旧约的预言</a:t>
            </a:r>
            <a:r>
              <a:rPr lang="zh-CN" altLang="en-US" sz="3200" b="1" dirty="0">
                <a:latin typeface="SimHei" panose="02010609060101010101" pitchFamily="49" charset="-122"/>
                <a:ea typeface="SimHei" panose="02010609060101010101" pitchFamily="49" charset="-122"/>
              </a:rPr>
              <a:t>。</a:t>
            </a:r>
            <a:endParaRPr lang="en-SG" altLang="zh-CN" sz="3200" dirty="0">
              <a:highlight>
                <a:srgbClr val="00FF00"/>
              </a:highlight>
              <a:latin typeface="SimHei" panose="02010609060101010101" pitchFamily="49" charset="-122"/>
              <a:ea typeface="SimHei" panose="02010609060101010101" pitchFamily="49" charset="-122"/>
            </a:endParaRPr>
          </a:p>
          <a:p>
            <a:r>
              <a:rPr lang="zh-CN" altLang="en-US" sz="3200" dirty="0">
                <a:highlight>
                  <a:srgbClr val="00FF00"/>
                </a:highlight>
                <a:latin typeface="SimHei" panose="02010609060101010101" pitchFamily="49" charset="-122"/>
                <a:ea typeface="SimHei" panose="02010609060101010101" pitchFamily="49" charset="-122"/>
              </a:rPr>
              <a:t>外在：</a:t>
            </a:r>
            <a:r>
              <a:rPr lang="zh-CN" altLang="en-US" sz="3200" dirty="0">
                <a:latin typeface="SimHei" panose="02010609060101010101" pitchFamily="49" charset="-122"/>
                <a:ea typeface="SimHei" panose="02010609060101010101" pitchFamily="49" charset="-122"/>
              </a:rPr>
              <a:t>符合圣经的经历、信徒的见证、符合圣经的世界观、符合圣经的普遍启示的解释</a:t>
            </a:r>
            <a:endParaRPr lang="en-SG" altLang="zh-CN" sz="3200" dirty="0">
              <a:latin typeface="SimHei" panose="02010609060101010101" pitchFamily="49" charset="-122"/>
              <a:ea typeface="SimHei" panose="02010609060101010101" pitchFamily="49" charset="-122"/>
            </a:endParaRPr>
          </a:p>
          <a:p>
            <a:pPr marL="0" indent="0">
              <a:buNone/>
            </a:pPr>
            <a:endParaRPr lang="en-SG" sz="3200" dirty="0">
              <a:latin typeface="SimHei" panose="02010609060101010101" pitchFamily="49" charset="-122"/>
              <a:ea typeface="SimHei" panose="02010609060101010101" pitchFamily="49" charset="-122"/>
            </a:endParaRPr>
          </a:p>
        </p:txBody>
      </p:sp>
      <p:sp>
        <p:nvSpPr>
          <p:cNvPr id="9" name="Right Arrow 8">
            <a:extLst>
              <a:ext uri="{FF2B5EF4-FFF2-40B4-BE49-F238E27FC236}">
                <a16:creationId xmlns:a16="http://schemas.microsoft.com/office/drawing/2014/main" id="{4528CF5D-E073-284B-86B5-6085965F3488}"/>
              </a:ext>
            </a:extLst>
          </p:cNvPr>
          <p:cNvSpPr/>
          <p:nvPr/>
        </p:nvSpPr>
        <p:spPr>
          <a:xfrm>
            <a:off x="4549708" y="5946684"/>
            <a:ext cx="348177" cy="1968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sz="2400"/>
          </a:p>
        </p:txBody>
      </p:sp>
      <p:grpSp>
        <p:nvGrpSpPr>
          <p:cNvPr id="16" name="Group 15">
            <a:extLst>
              <a:ext uri="{FF2B5EF4-FFF2-40B4-BE49-F238E27FC236}">
                <a16:creationId xmlns:a16="http://schemas.microsoft.com/office/drawing/2014/main" id="{93363573-1B1A-4848-950A-0D83BFF3CF3F}"/>
              </a:ext>
            </a:extLst>
          </p:cNvPr>
          <p:cNvGrpSpPr/>
          <p:nvPr/>
        </p:nvGrpSpPr>
        <p:grpSpPr>
          <a:xfrm>
            <a:off x="636104" y="5878109"/>
            <a:ext cx="9491597" cy="313050"/>
            <a:chOff x="636104" y="5878109"/>
            <a:chExt cx="9491597" cy="313050"/>
          </a:xfrm>
        </p:grpSpPr>
        <p:sp>
          <p:nvSpPr>
            <p:cNvPr id="13" name="Text Box 51">
              <a:extLst>
                <a:ext uri="{FF2B5EF4-FFF2-40B4-BE49-F238E27FC236}">
                  <a16:creationId xmlns:a16="http://schemas.microsoft.com/office/drawing/2014/main" id="{225875D0-F404-0B4A-8B9B-A288A7288E16}"/>
                </a:ext>
              </a:extLst>
            </p:cNvPr>
            <p:cNvSpPr txBox="1"/>
            <p:nvPr/>
          </p:nvSpPr>
          <p:spPr>
            <a:xfrm>
              <a:off x="8725664" y="5878109"/>
              <a:ext cx="1402037" cy="292100"/>
            </a:xfrm>
            <a:prstGeom prst="rect">
              <a:avLst/>
            </a:prstGeom>
            <a:solidFill>
              <a:schemeClr val="lt1"/>
            </a:solidFill>
            <a:ln w="6350">
              <a:solidFill>
                <a:prstClr val="black"/>
              </a:solidFill>
            </a:ln>
          </p:spPr>
          <p:txBody>
            <a:bodyPr rot="0" spcFirstLastPara="0" vert="horz" wrap="none" lIns="91440" tIns="45720" rIns="91440" bIns="45720" numCol="1" spcCol="0" rtlCol="0" fromWordArt="0" anchor="t" anchorCtr="0" forceAA="0" compatLnSpc="1">
              <a:prstTxWarp prst="textNoShape">
                <a:avLst/>
              </a:prstTxWarp>
              <a:noAutofit/>
            </a:bodyPr>
            <a:lstStyle/>
            <a:p>
              <a:pPr>
                <a:spcAft>
                  <a:spcPts val="0"/>
                </a:spcAft>
              </a:pPr>
              <a:r>
                <a:rPr lang="zh-CN" altLang="en-US" sz="1600" b="1" dirty="0">
                  <a:latin typeface="Times New Roman" panose="02020603050405020304" pitchFamily="18" charset="0"/>
                  <a:ea typeface="SimSun" panose="02010600030101010101" pitchFamily="2" charset="-122"/>
                </a:rPr>
                <a:t>使徒们的</a:t>
              </a:r>
              <a:r>
                <a:rPr lang="zh-CN" sz="1600" b="1" dirty="0">
                  <a:effectLst/>
                  <a:latin typeface="Times New Roman" panose="02020603050405020304" pitchFamily="18" charset="0"/>
                  <a:ea typeface="SimSun" panose="02010600030101010101" pitchFamily="2" charset="-122"/>
                </a:rPr>
                <a:t>解释</a:t>
              </a:r>
              <a:endParaRPr lang="en-SG" sz="1600" b="1" dirty="0">
                <a:effectLst/>
                <a:latin typeface="Times New Roman" panose="02020603050405020304" pitchFamily="18" charset="0"/>
                <a:ea typeface="SimSun" panose="02010600030101010101" pitchFamily="2" charset="-122"/>
              </a:endParaRPr>
            </a:p>
          </p:txBody>
        </p:sp>
        <p:grpSp>
          <p:nvGrpSpPr>
            <p:cNvPr id="15" name="Group 14">
              <a:extLst>
                <a:ext uri="{FF2B5EF4-FFF2-40B4-BE49-F238E27FC236}">
                  <a16:creationId xmlns:a16="http://schemas.microsoft.com/office/drawing/2014/main" id="{C7EBF452-316D-BE41-9705-2643DA2EBE9A}"/>
                </a:ext>
              </a:extLst>
            </p:cNvPr>
            <p:cNvGrpSpPr/>
            <p:nvPr/>
          </p:nvGrpSpPr>
          <p:grpSpPr>
            <a:xfrm>
              <a:off x="636104" y="5884332"/>
              <a:ext cx="7931116" cy="306827"/>
              <a:chOff x="636104" y="5884332"/>
              <a:chExt cx="7931116" cy="306827"/>
            </a:xfrm>
          </p:grpSpPr>
          <p:grpSp>
            <p:nvGrpSpPr>
              <p:cNvPr id="4" name="Group 3">
                <a:extLst>
                  <a:ext uri="{FF2B5EF4-FFF2-40B4-BE49-F238E27FC236}">
                    <a16:creationId xmlns:a16="http://schemas.microsoft.com/office/drawing/2014/main" id="{263813CE-307B-014A-9FD7-24F8123C8382}"/>
                  </a:ext>
                </a:extLst>
              </p:cNvPr>
              <p:cNvGrpSpPr/>
              <p:nvPr/>
            </p:nvGrpSpPr>
            <p:grpSpPr>
              <a:xfrm>
                <a:off x="636104" y="5899059"/>
                <a:ext cx="5529026" cy="292100"/>
                <a:chOff x="0" y="0"/>
                <a:chExt cx="4031615" cy="292100"/>
              </a:xfrm>
            </p:grpSpPr>
            <p:sp>
              <p:nvSpPr>
                <p:cNvPr id="5" name="Text Box 47">
                  <a:extLst>
                    <a:ext uri="{FF2B5EF4-FFF2-40B4-BE49-F238E27FC236}">
                      <a16:creationId xmlns:a16="http://schemas.microsoft.com/office/drawing/2014/main" id="{6047C261-861D-A549-8FD7-F2798680B930}"/>
                    </a:ext>
                  </a:extLst>
                </p:cNvPr>
                <p:cNvSpPr txBox="1"/>
                <p:nvPr/>
              </p:nvSpPr>
              <p:spPr>
                <a:xfrm>
                  <a:off x="0" y="0"/>
                  <a:ext cx="494665" cy="292100"/>
                </a:xfrm>
                <a:prstGeom prst="rect">
                  <a:avLst/>
                </a:prstGeom>
                <a:solidFill>
                  <a:schemeClr val="lt1"/>
                </a:solidFill>
                <a:ln w="6350">
                  <a:solidFill>
                    <a:prstClr val="black"/>
                  </a:solidFill>
                </a:ln>
              </p:spPr>
              <p:txBody>
                <a:bodyPr rot="0" spcFirstLastPara="0" vert="horz" wrap="none" lIns="91440" tIns="45720" rIns="91440" bIns="45720" numCol="1" spcCol="0" rtlCol="0" fromWordArt="0" anchor="t" anchorCtr="0" forceAA="0" compatLnSpc="1">
                  <a:prstTxWarp prst="textNoShape">
                    <a:avLst/>
                  </a:prstTxWarp>
                  <a:noAutofit/>
                </a:bodyPr>
                <a:lstStyle/>
                <a:p>
                  <a:pPr>
                    <a:spcAft>
                      <a:spcPts val="0"/>
                    </a:spcAft>
                  </a:pPr>
                  <a:r>
                    <a:rPr lang="zh-CN" sz="1600" b="1" dirty="0">
                      <a:effectLst/>
                      <a:latin typeface="Times New Roman" panose="02020603050405020304" pitchFamily="18" charset="0"/>
                      <a:ea typeface="SimSun" panose="02010600030101010101" pitchFamily="2" charset="-122"/>
                    </a:rPr>
                    <a:t>预言</a:t>
                  </a:r>
                  <a:endParaRPr lang="en-SG" sz="1600" b="1" dirty="0">
                    <a:effectLst/>
                    <a:latin typeface="Times New Roman" panose="02020603050405020304" pitchFamily="18" charset="0"/>
                    <a:ea typeface="SimSun" panose="02010600030101010101" pitchFamily="2" charset="-122"/>
                  </a:endParaRPr>
                </a:p>
              </p:txBody>
            </p:sp>
            <p:sp>
              <p:nvSpPr>
                <p:cNvPr id="6" name="Text Box 48">
                  <a:extLst>
                    <a:ext uri="{FF2B5EF4-FFF2-40B4-BE49-F238E27FC236}">
                      <a16:creationId xmlns:a16="http://schemas.microsoft.com/office/drawing/2014/main" id="{A6B5AF89-05F7-2942-95A0-BE5C862F8E54}"/>
                    </a:ext>
                  </a:extLst>
                </p:cNvPr>
                <p:cNvSpPr txBox="1"/>
                <p:nvPr/>
              </p:nvSpPr>
              <p:spPr>
                <a:xfrm>
                  <a:off x="1041400" y="0"/>
                  <a:ext cx="1704343" cy="292100"/>
                </a:xfrm>
                <a:prstGeom prst="rect">
                  <a:avLst/>
                </a:prstGeom>
                <a:solidFill>
                  <a:schemeClr val="lt1"/>
                </a:solidFill>
                <a:ln w="6350">
                  <a:solidFill>
                    <a:prstClr val="black"/>
                  </a:solidFill>
                </a:ln>
              </p:spPr>
              <p:txBody>
                <a:bodyPr rot="0" spcFirstLastPara="0" vert="horz" wrap="none" lIns="91440" tIns="45720" rIns="91440" bIns="45720" numCol="1" spcCol="0" rtlCol="0" fromWordArt="0" anchor="t" anchorCtr="0" forceAA="0" compatLnSpc="1">
                  <a:prstTxWarp prst="textNoShape">
                    <a:avLst/>
                  </a:prstTxWarp>
                  <a:noAutofit/>
                </a:bodyPr>
                <a:lstStyle/>
                <a:p>
                  <a:pPr>
                    <a:spcAft>
                      <a:spcPts val="0"/>
                    </a:spcAft>
                  </a:pPr>
                  <a:r>
                    <a:rPr lang="zh-CN" sz="1600" b="1" dirty="0">
                      <a:effectLst/>
                      <a:latin typeface="Times New Roman" panose="02020603050405020304" pitchFamily="18" charset="0"/>
                      <a:ea typeface="SimSun" panose="02010600030101010101" pitchFamily="2" charset="-122"/>
                    </a:rPr>
                    <a:t>拯救</a:t>
                  </a:r>
                  <a:r>
                    <a:rPr lang="en-GB" sz="1600" b="1" dirty="0">
                      <a:effectLst/>
                      <a:latin typeface="Times New Roman" panose="02020603050405020304" pitchFamily="18" charset="0"/>
                      <a:ea typeface="SimSun" panose="02010600030101010101" pitchFamily="2" charset="-122"/>
                    </a:rPr>
                    <a:t>/</a:t>
                  </a:r>
                  <a:r>
                    <a:rPr lang="zh-CN" sz="1600" b="1" dirty="0">
                      <a:effectLst/>
                      <a:latin typeface="Times New Roman" panose="02020603050405020304" pitchFamily="18" charset="0"/>
                      <a:ea typeface="SimSun" panose="02010600030101010101" pitchFamily="2" charset="-122"/>
                    </a:rPr>
                    <a:t>神迹</a:t>
                  </a:r>
                  <a:r>
                    <a:rPr lang="en-GB" sz="1600" b="1" dirty="0">
                      <a:effectLst/>
                      <a:latin typeface="Times New Roman" panose="02020603050405020304" pitchFamily="18" charset="0"/>
                      <a:ea typeface="SimSun" panose="02010600030101010101" pitchFamily="2" charset="-122"/>
                    </a:rPr>
                    <a:t>/</a:t>
                  </a:r>
                  <a:r>
                    <a:rPr lang="zh-CN" sz="1600" b="1" dirty="0">
                      <a:effectLst/>
                      <a:latin typeface="Times New Roman" panose="02020603050405020304" pitchFamily="18" charset="0"/>
                      <a:ea typeface="SimSun" panose="02010600030101010101" pitchFamily="2" charset="-122"/>
                    </a:rPr>
                    <a:t>大能作为</a:t>
                  </a:r>
                  <a:endParaRPr lang="en-SG" sz="1600" b="1" dirty="0">
                    <a:effectLst/>
                    <a:latin typeface="Times New Roman" panose="02020603050405020304" pitchFamily="18" charset="0"/>
                    <a:ea typeface="SimSun" panose="02010600030101010101" pitchFamily="2" charset="-122"/>
                  </a:endParaRPr>
                </a:p>
              </p:txBody>
            </p:sp>
            <p:sp>
              <p:nvSpPr>
                <p:cNvPr id="7" name="Text Box 51">
                  <a:extLst>
                    <a:ext uri="{FF2B5EF4-FFF2-40B4-BE49-F238E27FC236}">
                      <a16:creationId xmlns:a16="http://schemas.microsoft.com/office/drawing/2014/main" id="{88DE1E92-9D1E-6748-BC89-5CAE78B15CD2}"/>
                    </a:ext>
                  </a:extLst>
                </p:cNvPr>
                <p:cNvSpPr txBox="1"/>
                <p:nvPr/>
              </p:nvSpPr>
              <p:spPr>
                <a:xfrm>
                  <a:off x="3232150" y="0"/>
                  <a:ext cx="799465" cy="292100"/>
                </a:xfrm>
                <a:prstGeom prst="rect">
                  <a:avLst/>
                </a:prstGeom>
                <a:solidFill>
                  <a:schemeClr val="lt1"/>
                </a:solidFill>
                <a:ln w="6350">
                  <a:solidFill>
                    <a:prstClr val="black"/>
                  </a:solidFill>
                </a:ln>
              </p:spPr>
              <p:txBody>
                <a:bodyPr rot="0" spcFirstLastPara="0" vert="horz" wrap="none" lIns="91440" tIns="45720" rIns="91440" bIns="45720" numCol="1" spcCol="0" rtlCol="0" fromWordArt="0" anchor="t" anchorCtr="0" forceAA="0" compatLnSpc="1">
                  <a:prstTxWarp prst="textNoShape">
                    <a:avLst/>
                  </a:prstTxWarp>
                  <a:noAutofit/>
                </a:bodyPr>
                <a:lstStyle/>
                <a:p>
                  <a:pPr>
                    <a:spcAft>
                      <a:spcPts val="0"/>
                    </a:spcAft>
                  </a:pPr>
                  <a:r>
                    <a:rPr lang="zh-CN" sz="1600" b="1" dirty="0">
                      <a:effectLst/>
                      <a:latin typeface="Times New Roman" panose="02020603050405020304" pitchFamily="18" charset="0"/>
                      <a:ea typeface="SimSun" panose="02010600030101010101" pitchFamily="2" charset="-122"/>
                    </a:rPr>
                    <a:t>先知解释</a:t>
                  </a:r>
                  <a:endParaRPr lang="en-SG" sz="1600" b="1" dirty="0">
                    <a:effectLst/>
                    <a:latin typeface="Times New Roman" panose="02020603050405020304" pitchFamily="18" charset="0"/>
                    <a:ea typeface="SimSun" panose="02010600030101010101" pitchFamily="2" charset="-122"/>
                  </a:endParaRPr>
                </a:p>
              </p:txBody>
            </p:sp>
            <p:sp>
              <p:nvSpPr>
                <p:cNvPr id="8" name="Right Arrow 7">
                  <a:extLst>
                    <a:ext uri="{FF2B5EF4-FFF2-40B4-BE49-F238E27FC236}">
                      <a16:creationId xmlns:a16="http://schemas.microsoft.com/office/drawing/2014/main" id="{C992E57C-29A7-F540-BC2E-778AAD3541B3}"/>
                    </a:ext>
                  </a:extLst>
                </p:cNvPr>
                <p:cNvSpPr/>
                <p:nvPr/>
              </p:nvSpPr>
              <p:spPr>
                <a:xfrm>
                  <a:off x="622300" y="19050"/>
                  <a:ext cx="311150" cy="1968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sz="2400" b="1"/>
                </a:p>
              </p:txBody>
            </p:sp>
          </p:grpSp>
          <p:sp>
            <p:nvSpPr>
              <p:cNvPr id="11" name="Right Arrow 10">
                <a:extLst>
                  <a:ext uri="{FF2B5EF4-FFF2-40B4-BE49-F238E27FC236}">
                    <a16:creationId xmlns:a16="http://schemas.microsoft.com/office/drawing/2014/main" id="{636CBC23-4183-2A48-8953-1D200D16D5E4}"/>
                  </a:ext>
                </a:extLst>
              </p:cNvPr>
              <p:cNvSpPr/>
              <p:nvPr/>
            </p:nvSpPr>
            <p:spPr>
              <a:xfrm>
                <a:off x="6350775" y="5973359"/>
                <a:ext cx="311150" cy="1968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sz="2400" b="1"/>
              </a:p>
            </p:txBody>
          </p:sp>
          <p:sp>
            <p:nvSpPr>
              <p:cNvPr id="12" name="Text Box 51">
                <a:extLst>
                  <a:ext uri="{FF2B5EF4-FFF2-40B4-BE49-F238E27FC236}">
                    <a16:creationId xmlns:a16="http://schemas.microsoft.com/office/drawing/2014/main" id="{9B030785-1748-B444-96BB-B47CE109CEC1}"/>
                  </a:ext>
                </a:extLst>
              </p:cNvPr>
              <p:cNvSpPr txBox="1"/>
              <p:nvPr/>
            </p:nvSpPr>
            <p:spPr>
              <a:xfrm>
                <a:off x="6832197" y="5884332"/>
                <a:ext cx="1265428" cy="292100"/>
              </a:xfrm>
              <a:prstGeom prst="rect">
                <a:avLst/>
              </a:prstGeom>
              <a:solidFill>
                <a:schemeClr val="lt1"/>
              </a:solidFill>
              <a:ln w="6350">
                <a:solidFill>
                  <a:prstClr val="black"/>
                </a:solidFill>
              </a:ln>
            </p:spPr>
            <p:txBody>
              <a:bodyPr rot="0" spcFirstLastPara="0" vert="horz" wrap="none" lIns="91440" tIns="45720" rIns="91440" bIns="45720" numCol="1" spcCol="0" rtlCol="0" fromWordArt="0" anchor="t" anchorCtr="0" forceAA="0" compatLnSpc="1">
                <a:prstTxWarp prst="textNoShape">
                  <a:avLst/>
                </a:prstTxWarp>
                <a:noAutofit/>
              </a:bodyPr>
              <a:lstStyle/>
              <a:p>
                <a:pPr>
                  <a:spcAft>
                    <a:spcPts val="0"/>
                  </a:spcAft>
                </a:pPr>
                <a:r>
                  <a:rPr lang="zh-CN" altLang="en-US" sz="1600" b="1" dirty="0">
                    <a:latin typeface="Times New Roman" panose="02020603050405020304" pitchFamily="18" charset="0"/>
                    <a:ea typeface="SimSun" panose="02010600030101010101" pitchFamily="2" charset="-122"/>
                  </a:rPr>
                  <a:t>耶稣的</a:t>
                </a:r>
                <a:r>
                  <a:rPr lang="zh-CN" sz="1600" b="1" dirty="0">
                    <a:effectLst/>
                    <a:latin typeface="Times New Roman" panose="02020603050405020304" pitchFamily="18" charset="0"/>
                    <a:ea typeface="SimSun" panose="02010600030101010101" pitchFamily="2" charset="-122"/>
                  </a:rPr>
                  <a:t>解释</a:t>
                </a:r>
                <a:endParaRPr lang="en-SG" sz="1600" b="1" dirty="0">
                  <a:effectLst/>
                  <a:latin typeface="Times New Roman" panose="02020603050405020304" pitchFamily="18" charset="0"/>
                  <a:ea typeface="SimSun" panose="02010600030101010101" pitchFamily="2" charset="-122"/>
                </a:endParaRPr>
              </a:p>
            </p:txBody>
          </p:sp>
          <p:sp>
            <p:nvSpPr>
              <p:cNvPr id="14" name="Right Arrow 13">
                <a:extLst>
                  <a:ext uri="{FF2B5EF4-FFF2-40B4-BE49-F238E27FC236}">
                    <a16:creationId xmlns:a16="http://schemas.microsoft.com/office/drawing/2014/main" id="{EE28836B-638B-5240-8054-14D23745B01D}"/>
                  </a:ext>
                </a:extLst>
              </p:cNvPr>
              <p:cNvSpPr/>
              <p:nvPr/>
            </p:nvSpPr>
            <p:spPr>
              <a:xfrm>
                <a:off x="8256070" y="5946684"/>
                <a:ext cx="311150" cy="1968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sz="2400" b="1"/>
              </a:p>
            </p:txBody>
          </p:sp>
        </p:grpSp>
      </p:grpSp>
    </p:spTree>
    <p:extLst>
      <p:ext uri="{BB962C8B-B14F-4D97-AF65-F5344CB8AC3E}">
        <p14:creationId xmlns:p14="http://schemas.microsoft.com/office/powerpoint/2010/main" val="8389901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605A7-6531-FA48-B454-1C80C892C855}"/>
              </a:ext>
            </a:extLst>
          </p:cNvPr>
          <p:cNvSpPr>
            <a:spLocks noGrp="1"/>
          </p:cNvSpPr>
          <p:nvPr>
            <p:ph type="title"/>
          </p:nvPr>
        </p:nvSpPr>
        <p:spPr>
          <a:xfrm>
            <a:off x="1295402" y="318052"/>
            <a:ext cx="9601196" cy="1303867"/>
          </a:xfrm>
        </p:spPr>
        <p:txBody>
          <a:bodyPr/>
          <a:lstStyle/>
          <a:p>
            <a:r>
              <a:rPr lang="zh-CN" altLang="en-US" b="1" dirty="0">
                <a:latin typeface="Heiti TC Medium" pitchFamily="2" charset="-128"/>
                <a:ea typeface="Heiti TC Medium" pitchFamily="2" charset="-128"/>
              </a:rPr>
              <a:t>圣经内的广义循环论</a:t>
            </a:r>
            <a:r>
              <a:rPr lang="ja-JP" altLang="en-US" b="1">
                <a:latin typeface="Heiti TC Medium" pitchFamily="2" charset="-128"/>
                <a:ea typeface="Heiti TC Medium" pitchFamily="2" charset="-128"/>
              </a:rPr>
              <a:t>证</a:t>
            </a:r>
            <a:r>
              <a:rPr lang="zh-CN" altLang="en-US" b="1" dirty="0">
                <a:latin typeface="Heiti TC Medium" pitchFamily="2" charset="-128"/>
                <a:ea typeface="Heiti TC Medium" pitchFamily="2" charset="-128"/>
              </a:rPr>
              <a:t>  ：</a:t>
            </a:r>
            <a:r>
              <a:rPr lang="ja-JP" altLang="en-US" b="1">
                <a:latin typeface="Heiti TC Medium" pitchFamily="2" charset="-128"/>
                <a:ea typeface="Heiti TC Medium" pitchFamily="2" charset="-128"/>
              </a:rPr>
              <a:t>处境</a:t>
            </a:r>
            <a:r>
              <a:rPr lang="zh-CN" altLang="en-US" b="1" dirty="0">
                <a:latin typeface="Heiti TC Medium" pitchFamily="2" charset="-128"/>
                <a:ea typeface="Heiti TC Medium" pitchFamily="2" charset="-128"/>
              </a:rPr>
              <a:t> </a:t>
            </a:r>
            <a:endParaRPr lang="en-SG" dirty="0">
              <a:latin typeface="Heiti TC Medium" pitchFamily="2" charset="-128"/>
              <a:ea typeface="Heiti TC Medium" pitchFamily="2" charset="-128"/>
            </a:endParaRPr>
          </a:p>
        </p:txBody>
      </p:sp>
      <p:sp>
        <p:nvSpPr>
          <p:cNvPr id="3" name="Content Placeholder 2">
            <a:extLst>
              <a:ext uri="{FF2B5EF4-FFF2-40B4-BE49-F238E27FC236}">
                <a16:creationId xmlns:a16="http://schemas.microsoft.com/office/drawing/2014/main" id="{E0D079D1-52A2-1C47-875C-DA9130AF8713}"/>
              </a:ext>
            </a:extLst>
          </p:cNvPr>
          <p:cNvSpPr>
            <a:spLocks noGrp="1"/>
          </p:cNvSpPr>
          <p:nvPr>
            <p:ph idx="1"/>
          </p:nvPr>
        </p:nvSpPr>
        <p:spPr>
          <a:xfrm>
            <a:off x="715617" y="2295939"/>
            <a:ext cx="10664687" cy="4244009"/>
          </a:xfrm>
        </p:spPr>
        <p:txBody>
          <a:bodyPr>
            <a:normAutofit fontScale="77500" lnSpcReduction="20000"/>
          </a:bodyPr>
          <a:lstStyle/>
          <a:p>
            <a:pPr marL="0" indent="0">
              <a:lnSpc>
                <a:spcPct val="170000"/>
              </a:lnSpc>
              <a:spcBef>
                <a:spcPts val="0"/>
              </a:spcBef>
              <a:buNone/>
            </a:pPr>
            <a:r>
              <a:rPr lang="ja-JP" altLang="en-US" sz="2900" b="1">
                <a:latin typeface="Heiti TC Medium" pitchFamily="2" charset="-128"/>
                <a:ea typeface="Heiti TC Medium" pitchFamily="2" charset="-128"/>
              </a:rPr>
              <a:t>约</a:t>
            </a:r>
            <a:r>
              <a:rPr lang="en-SG" sz="2900" b="1" dirty="0">
                <a:latin typeface="Heiti TC Medium" pitchFamily="2" charset="-128"/>
                <a:ea typeface="Heiti TC Medium" pitchFamily="2" charset="-128"/>
              </a:rPr>
              <a:t> 20:24  </a:t>
            </a:r>
            <a:r>
              <a:rPr lang="zh-CN" altLang="en-US" sz="2900" dirty="0">
                <a:latin typeface="Heiti TC Medium" pitchFamily="2" charset="-128"/>
                <a:ea typeface="Heiti TC Medium" pitchFamily="2" charset="-128"/>
              </a:rPr>
              <a:t>那十二个门徒中，有称为低土马的多马；耶稣来的时候，他没有和他们同在。</a:t>
            </a:r>
            <a:r>
              <a:rPr lang="en-SG" sz="2900" dirty="0">
                <a:latin typeface="Heiti TC Medium" pitchFamily="2" charset="-128"/>
                <a:ea typeface="Heiti TC Medium" pitchFamily="2" charset="-128"/>
              </a:rPr>
              <a:t>25  </a:t>
            </a:r>
            <a:r>
              <a:rPr lang="zh-CN" altLang="en-US" sz="2900" dirty="0">
                <a:latin typeface="Heiti TC Medium" pitchFamily="2" charset="-128"/>
                <a:ea typeface="Heiti TC Medium" pitchFamily="2" charset="-128"/>
              </a:rPr>
              <a:t>那些门徒就对他说：「我们已经看见主了。」多马却说：「我非看见他手上的钉痕，用指头探入那钉痕，又用手探入他的肋旁，我总不信。」</a:t>
            </a:r>
            <a:r>
              <a:rPr lang="en-SG" sz="2900" dirty="0">
                <a:latin typeface="Heiti TC Medium" pitchFamily="2" charset="-128"/>
                <a:ea typeface="Heiti TC Medium" pitchFamily="2" charset="-128"/>
              </a:rPr>
              <a:t>26  </a:t>
            </a:r>
            <a:r>
              <a:rPr lang="zh-CN" altLang="en-US" sz="2900" dirty="0">
                <a:latin typeface="Heiti TC Medium" pitchFamily="2" charset="-128"/>
                <a:ea typeface="Heiti TC Medium" pitchFamily="2" charset="-128"/>
              </a:rPr>
              <a:t>过了八日，门徒又在屋里，多马也和他们同在，门都关了。耶稣来，站在当中说：「愿你们平安！」</a:t>
            </a:r>
            <a:r>
              <a:rPr lang="en-SG" sz="2900" dirty="0">
                <a:latin typeface="Heiti TC Medium" pitchFamily="2" charset="-128"/>
                <a:ea typeface="Heiti TC Medium" pitchFamily="2" charset="-128"/>
              </a:rPr>
              <a:t>27  </a:t>
            </a:r>
            <a:r>
              <a:rPr lang="zh-CN" altLang="en-US" sz="2900" dirty="0">
                <a:latin typeface="Heiti TC Medium" pitchFamily="2" charset="-128"/>
                <a:ea typeface="Heiti TC Medium" pitchFamily="2" charset="-128"/>
              </a:rPr>
              <a:t>就对多马说：「</a:t>
            </a:r>
            <a:r>
              <a:rPr lang="zh-CN" altLang="en-US" sz="2900" dirty="0">
                <a:highlight>
                  <a:srgbClr val="00FF00"/>
                </a:highlight>
                <a:latin typeface="Heiti TC Medium" pitchFamily="2" charset="-128"/>
                <a:ea typeface="Heiti TC Medium" pitchFamily="2" charset="-128"/>
              </a:rPr>
              <a:t>伸过你的指头来，摸（原文作看）我的手；伸出你的手来，探入我的肋旁。不要疑惑，总要信</a:t>
            </a:r>
            <a:r>
              <a:rPr lang="zh-CN" altLang="en-US" sz="2900" dirty="0">
                <a:latin typeface="Heiti TC Medium" pitchFamily="2" charset="-128"/>
                <a:ea typeface="Heiti TC Medium" pitchFamily="2" charset="-128"/>
              </a:rPr>
              <a:t>。」</a:t>
            </a:r>
            <a:r>
              <a:rPr lang="en-SG" sz="2900" dirty="0">
                <a:latin typeface="Heiti TC Medium" pitchFamily="2" charset="-128"/>
                <a:ea typeface="Heiti TC Medium" pitchFamily="2" charset="-128"/>
              </a:rPr>
              <a:t>28  </a:t>
            </a:r>
            <a:r>
              <a:rPr lang="zh-CN" altLang="en-US" sz="2900" dirty="0">
                <a:latin typeface="Heiti TC Medium" pitchFamily="2" charset="-128"/>
                <a:ea typeface="Heiti TC Medium" pitchFamily="2" charset="-128"/>
              </a:rPr>
              <a:t>多马说：「我的主！我的神！」</a:t>
            </a:r>
            <a:r>
              <a:rPr lang="en-SG" sz="2900" dirty="0">
                <a:latin typeface="Heiti TC Medium" pitchFamily="2" charset="-128"/>
                <a:ea typeface="Heiti TC Medium" pitchFamily="2" charset="-128"/>
              </a:rPr>
              <a:t>29  </a:t>
            </a:r>
            <a:r>
              <a:rPr lang="zh-CN" altLang="en-US" sz="2900" dirty="0">
                <a:latin typeface="Heiti TC Medium" pitchFamily="2" charset="-128"/>
                <a:ea typeface="Heiti TC Medium" pitchFamily="2" charset="-128"/>
              </a:rPr>
              <a:t>耶稣对他说：「</a:t>
            </a:r>
            <a:r>
              <a:rPr lang="zh-CN" altLang="en-US" sz="2900" b="1" dirty="0">
                <a:latin typeface="Heiti TC Medium" pitchFamily="2" charset="-128"/>
                <a:ea typeface="Heiti TC Medium" pitchFamily="2" charset="-128"/>
              </a:rPr>
              <a:t>你因看见了我才信；那没有看见就信的有福了</a:t>
            </a:r>
            <a:r>
              <a:rPr lang="zh-CN" altLang="en-US" sz="2900" dirty="0">
                <a:latin typeface="Heiti TC Medium" pitchFamily="2" charset="-128"/>
                <a:ea typeface="Heiti TC Medium" pitchFamily="2" charset="-128"/>
              </a:rPr>
              <a:t>。</a:t>
            </a:r>
            <a:endParaRPr lang="en-SG" altLang="zh-CN" sz="2900" dirty="0">
              <a:latin typeface="Heiti TC Medium" pitchFamily="2" charset="-128"/>
              <a:ea typeface="Heiti TC Medium" pitchFamily="2" charset="-128"/>
            </a:endParaRPr>
          </a:p>
          <a:p>
            <a:pPr marL="0" indent="0">
              <a:buNone/>
            </a:pPr>
            <a:endParaRPr lang="en-SG" sz="3200" dirty="0"/>
          </a:p>
        </p:txBody>
      </p:sp>
      <p:sp>
        <p:nvSpPr>
          <p:cNvPr id="5" name="TextBox 4">
            <a:extLst>
              <a:ext uri="{FF2B5EF4-FFF2-40B4-BE49-F238E27FC236}">
                <a16:creationId xmlns:a16="http://schemas.microsoft.com/office/drawing/2014/main" id="{6CF28C45-3D20-6C4A-794B-35B7DC402B7F}"/>
              </a:ext>
            </a:extLst>
          </p:cNvPr>
          <p:cNvSpPr txBox="1"/>
          <p:nvPr/>
        </p:nvSpPr>
        <p:spPr>
          <a:xfrm>
            <a:off x="496957" y="1344017"/>
            <a:ext cx="11367053" cy="614912"/>
          </a:xfrm>
          <a:prstGeom prst="rect">
            <a:avLst/>
          </a:prstGeom>
          <a:noFill/>
        </p:spPr>
        <p:txBody>
          <a:bodyPr wrap="square">
            <a:spAutoFit/>
          </a:bodyPr>
          <a:lstStyle/>
          <a:p>
            <a:pPr>
              <a:lnSpc>
                <a:spcPct val="170000"/>
              </a:lnSpc>
              <a:spcBef>
                <a:spcPts val="0"/>
              </a:spcBef>
            </a:pPr>
            <a:r>
              <a:rPr lang="zh-CN" altLang="en-US" sz="2400" b="1" dirty="0">
                <a:solidFill>
                  <a:srgbClr val="C00000"/>
                </a:solidFill>
                <a:latin typeface="Heiti TC Medium" pitchFamily="2" charset="-128"/>
                <a:ea typeface="Heiti TC Medium" pitchFamily="2" charset="-128"/>
              </a:rPr>
              <a:t>先知预言基督受死复活 </a:t>
            </a:r>
            <a:r>
              <a:rPr lang="en-US" altLang="zh-CN" sz="2400" b="1" dirty="0">
                <a:solidFill>
                  <a:srgbClr val="C00000"/>
                </a:solidFill>
                <a:latin typeface="Heiti TC Medium" pitchFamily="2" charset="-128"/>
                <a:ea typeface="Heiti TC Medium" pitchFamily="2" charset="-128"/>
              </a:rPr>
              <a:t>》</a:t>
            </a:r>
            <a:r>
              <a:rPr lang="zh-CN" altLang="en-US" sz="2400" b="1" dirty="0">
                <a:solidFill>
                  <a:srgbClr val="C00000"/>
                </a:solidFill>
                <a:latin typeface="Heiti TC Medium" pitchFamily="2" charset="-128"/>
                <a:ea typeface="Heiti TC Medium" pitchFamily="2" charset="-128"/>
              </a:rPr>
              <a:t>基督预言祂受死复活</a:t>
            </a:r>
            <a:r>
              <a:rPr lang="en-US" altLang="zh-CN" sz="2400" b="1" dirty="0">
                <a:solidFill>
                  <a:srgbClr val="C00000"/>
                </a:solidFill>
                <a:latin typeface="Heiti TC Medium" pitchFamily="2" charset="-128"/>
                <a:ea typeface="Heiti TC Medium" pitchFamily="2" charset="-128"/>
              </a:rPr>
              <a:t>》</a:t>
            </a:r>
            <a:r>
              <a:rPr lang="zh-CN" altLang="en-US" sz="2400" b="1" dirty="0">
                <a:solidFill>
                  <a:srgbClr val="C00000"/>
                </a:solidFill>
                <a:highlight>
                  <a:srgbClr val="00FFFF"/>
                </a:highlight>
                <a:latin typeface="Heiti TC Medium" pitchFamily="2" charset="-128"/>
                <a:ea typeface="Heiti TC Medium" pitchFamily="2" charset="-128"/>
              </a:rPr>
              <a:t>基督复活显出凭据</a:t>
            </a:r>
            <a:r>
              <a:rPr lang="en-US" altLang="zh-CN" sz="2400" b="1" dirty="0">
                <a:solidFill>
                  <a:srgbClr val="C00000"/>
                </a:solidFill>
                <a:latin typeface="Heiti TC Medium" pitchFamily="2" charset="-128"/>
                <a:ea typeface="Heiti TC Medium" pitchFamily="2" charset="-128"/>
              </a:rPr>
              <a:t>》</a:t>
            </a:r>
            <a:r>
              <a:rPr lang="zh-CN" altLang="en-US" sz="2400" b="1" dirty="0">
                <a:solidFill>
                  <a:srgbClr val="C00000"/>
                </a:solidFill>
                <a:latin typeface="Heiti TC Medium" pitchFamily="2" charset="-128"/>
                <a:ea typeface="Heiti TC Medium" pitchFamily="2" charset="-128"/>
              </a:rPr>
              <a:t>基督的解释</a:t>
            </a:r>
            <a:endParaRPr lang="en-SG" sz="2400" dirty="0">
              <a:solidFill>
                <a:srgbClr val="C00000"/>
              </a:solidFill>
              <a:latin typeface="Heiti TC Medium" pitchFamily="2" charset="-128"/>
              <a:ea typeface="Heiti TC Medium" pitchFamily="2" charset="-128"/>
            </a:endParaRPr>
          </a:p>
        </p:txBody>
      </p:sp>
    </p:spTree>
    <p:extLst>
      <p:ext uri="{BB962C8B-B14F-4D97-AF65-F5344CB8AC3E}">
        <p14:creationId xmlns:p14="http://schemas.microsoft.com/office/powerpoint/2010/main" val="8794370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9C3EA61-2EB2-6621-B7B4-2E616431F2D9}"/>
              </a:ext>
            </a:extLst>
          </p:cNvPr>
          <p:cNvPicPr>
            <a:picLocks noChangeAspect="1"/>
          </p:cNvPicPr>
          <p:nvPr/>
        </p:nvPicPr>
        <p:blipFill>
          <a:blip r:embed="rId2"/>
          <a:stretch>
            <a:fillRect/>
          </a:stretch>
        </p:blipFill>
        <p:spPr>
          <a:xfrm>
            <a:off x="6754743" y="709838"/>
            <a:ext cx="4844221" cy="5438324"/>
          </a:xfrm>
          <a:prstGeom prst="rect">
            <a:avLst/>
          </a:prstGeom>
        </p:spPr>
      </p:pic>
      <p:sp>
        <p:nvSpPr>
          <p:cNvPr id="5" name="TextBox 4">
            <a:extLst>
              <a:ext uri="{FF2B5EF4-FFF2-40B4-BE49-F238E27FC236}">
                <a16:creationId xmlns:a16="http://schemas.microsoft.com/office/drawing/2014/main" id="{9EFACB1C-33AC-8C2F-D865-002DB1625910}"/>
              </a:ext>
            </a:extLst>
          </p:cNvPr>
          <p:cNvSpPr txBox="1"/>
          <p:nvPr/>
        </p:nvSpPr>
        <p:spPr>
          <a:xfrm>
            <a:off x="1388992" y="1256511"/>
            <a:ext cx="4844220" cy="523220"/>
          </a:xfrm>
          <a:prstGeom prst="rect">
            <a:avLst/>
          </a:prstGeom>
          <a:noFill/>
        </p:spPr>
        <p:txBody>
          <a:bodyPr wrap="square">
            <a:spAutoFit/>
          </a:bodyPr>
          <a:lstStyle/>
          <a:p>
            <a:r>
              <a:rPr lang="zh-CN" altLang="en-US" sz="2800" b="1" dirty="0">
                <a:highlight>
                  <a:srgbClr val="00FF00"/>
                </a:highlight>
              </a:rPr>
              <a:t>窄圆</a:t>
            </a:r>
            <a:r>
              <a:rPr lang="zh-CN" altLang="en-US" sz="2800" b="1" dirty="0"/>
              <a:t>的循环论证的假设例子</a:t>
            </a:r>
            <a:r>
              <a:rPr lang="en-US" altLang="zh-CN" sz="2800" b="1" dirty="0"/>
              <a:t> </a:t>
            </a:r>
            <a:endParaRPr lang="en-US" sz="2800" dirty="0"/>
          </a:p>
        </p:txBody>
      </p:sp>
      <p:sp>
        <p:nvSpPr>
          <p:cNvPr id="6" name="TextBox 5">
            <a:extLst>
              <a:ext uri="{FF2B5EF4-FFF2-40B4-BE49-F238E27FC236}">
                <a16:creationId xmlns:a16="http://schemas.microsoft.com/office/drawing/2014/main" id="{3F4F4195-00C3-89A3-BE30-0E96A2277C74}"/>
              </a:ext>
            </a:extLst>
          </p:cNvPr>
          <p:cNvSpPr txBox="1"/>
          <p:nvPr/>
        </p:nvSpPr>
        <p:spPr>
          <a:xfrm>
            <a:off x="781600" y="2812774"/>
            <a:ext cx="6059004" cy="2523768"/>
          </a:xfrm>
          <a:prstGeom prst="rect">
            <a:avLst/>
          </a:prstGeom>
          <a:noFill/>
        </p:spPr>
        <p:txBody>
          <a:bodyPr wrap="square" rtlCol="0">
            <a:spAutoFit/>
          </a:bodyPr>
          <a:lstStyle/>
          <a:p>
            <a:pPr>
              <a:lnSpc>
                <a:spcPct val="150000"/>
              </a:lnSpc>
            </a:pPr>
            <a:r>
              <a:rPr lang="zh-CN" altLang="en-US" sz="2400" dirty="0"/>
              <a:t>例如：你们要信我，因为我就是绝对的真理。没有任何人、事物或证据能够证明我的身份。因为我是真理，所以我的话自我证明。所以你们要相信我。</a:t>
            </a:r>
          </a:p>
          <a:p>
            <a:endParaRPr lang="en-US" sz="1400" dirty="0"/>
          </a:p>
        </p:txBody>
      </p:sp>
    </p:spTree>
    <p:extLst>
      <p:ext uri="{BB962C8B-B14F-4D97-AF65-F5344CB8AC3E}">
        <p14:creationId xmlns:p14="http://schemas.microsoft.com/office/powerpoint/2010/main" val="9328995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37CC30-D3B5-C79D-1833-AA2AFDF0B6C1}"/>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BB8194BE-F874-2D2F-00C8-39074A507577}"/>
              </a:ext>
            </a:extLst>
          </p:cNvPr>
          <p:cNvSpPr txBox="1"/>
          <p:nvPr/>
        </p:nvSpPr>
        <p:spPr>
          <a:xfrm>
            <a:off x="834567" y="1748379"/>
            <a:ext cx="10877000" cy="2253246"/>
          </a:xfrm>
          <a:prstGeom prst="rect">
            <a:avLst/>
          </a:prstGeom>
          <a:noFill/>
        </p:spPr>
        <p:txBody>
          <a:bodyPr wrap="square" rtlCol="0">
            <a:spAutoFit/>
          </a:bodyPr>
          <a:lstStyle/>
          <a:p>
            <a:pPr>
              <a:lnSpc>
                <a:spcPct val="150000"/>
              </a:lnSpc>
            </a:pPr>
            <a:r>
              <a:rPr lang="zh-CN" altLang="en-US" sz="2400" dirty="0"/>
              <a:t>约翰福音</a:t>
            </a:r>
            <a:endParaRPr lang="en-SG" altLang="zh-CN" sz="2400" dirty="0"/>
          </a:p>
          <a:p>
            <a:pPr>
              <a:lnSpc>
                <a:spcPct val="150000"/>
              </a:lnSpc>
            </a:pPr>
            <a:r>
              <a:rPr lang="en-US" altLang="zh-CN" sz="2400" dirty="0"/>
              <a:t>8:17.</a:t>
            </a:r>
            <a:r>
              <a:rPr lang="zh-CN" altLang="en-US" sz="2400" dirty="0"/>
              <a:t>你们的律法上也记着说：</a:t>
            </a:r>
            <a:r>
              <a:rPr lang="en-US" altLang="zh-CN" sz="2400" dirty="0"/>
              <a:t>『</a:t>
            </a:r>
            <a:r>
              <a:rPr lang="zh-CN" altLang="en-US" sz="2400" dirty="0"/>
              <a:t>两个人的见证是真的。</a:t>
            </a:r>
            <a:r>
              <a:rPr lang="en-US" altLang="zh-CN" sz="2400" dirty="0"/>
              <a:t>』18.</a:t>
            </a:r>
            <a:r>
              <a:rPr lang="zh-CN" altLang="en-US" sz="2400" dirty="0">
                <a:highlight>
                  <a:srgbClr val="FFFF00"/>
                </a:highlight>
              </a:rPr>
              <a:t>我是为自己作见证</a:t>
            </a:r>
            <a:r>
              <a:rPr lang="zh-CN" altLang="en-US" sz="2400" dirty="0"/>
              <a:t>，还有差我来的</a:t>
            </a:r>
            <a:r>
              <a:rPr lang="zh-CN" altLang="en-US" sz="2400" dirty="0">
                <a:highlight>
                  <a:srgbClr val="FFFF00"/>
                </a:highlight>
              </a:rPr>
              <a:t>父也是为我作见证</a:t>
            </a:r>
            <a:r>
              <a:rPr lang="zh-CN" altLang="en-US" sz="2400" dirty="0"/>
              <a:t>。」</a:t>
            </a:r>
            <a:r>
              <a:rPr lang="en-US" altLang="zh-CN" sz="2400" dirty="0"/>
              <a:t>19.</a:t>
            </a:r>
            <a:r>
              <a:rPr lang="zh-CN" altLang="en-US" sz="2400" dirty="0"/>
              <a:t>他们就问他说：「你的父在哪里？」耶稣回答说：「你们不认识我，也不认识我的父；若是认识我，也就认识我的父。」</a:t>
            </a:r>
            <a:endParaRPr lang="en-US" sz="1400" b="1" u="sng" dirty="0"/>
          </a:p>
        </p:txBody>
      </p:sp>
    </p:spTree>
    <p:extLst>
      <p:ext uri="{BB962C8B-B14F-4D97-AF65-F5344CB8AC3E}">
        <p14:creationId xmlns:p14="http://schemas.microsoft.com/office/powerpoint/2010/main" val="52158378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605A7-6531-FA48-B454-1C80C892C855}"/>
              </a:ext>
            </a:extLst>
          </p:cNvPr>
          <p:cNvSpPr>
            <a:spLocks noGrp="1"/>
          </p:cNvSpPr>
          <p:nvPr>
            <p:ph type="title"/>
          </p:nvPr>
        </p:nvSpPr>
        <p:spPr/>
        <p:txBody>
          <a:bodyPr/>
          <a:lstStyle/>
          <a:p>
            <a:r>
              <a:rPr lang="zh-CN" altLang="en-US" b="1" dirty="0">
                <a:latin typeface="Heiti TC Medium" pitchFamily="2" charset="-128"/>
                <a:ea typeface="Heiti TC Medium" pitchFamily="2" charset="-128"/>
              </a:rPr>
              <a:t>广义的循环论</a:t>
            </a:r>
            <a:r>
              <a:rPr lang="ja-JP" altLang="en-US" b="1">
                <a:latin typeface="Heiti TC Medium" pitchFamily="2" charset="-128"/>
                <a:ea typeface="Heiti TC Medium" pitchFamily="2" charset="-128"/>
              </a:rPr>
              <a:t>证</a:t>
            </a:r>
            <a:r>
              <a:rPr lang="zh-CN" altLang="en-US" b="1" dirty="0">
                <a:latin typeface="Heiti TC Medium" pitchFamily="2" charset="-128"/>
                <a:ea typeface="Heiti TC Medium" pitchFamily="2" charset="-128"/>
              </a:rPr>
              <a:t>  ：</a:t>
            </a:r>
            <a:r>
              <a:rPr lang="ja-JP" altLang="en-US" b="1">
                <a:latin typeface="Heiti TC Medium" pitchFamily="2" charset="-128"/>
                <a:ea typeface="Heiti TC Medium" pitchFamily="2" charset="-128"/>
              </a:rPr>
              <a:t>处境</a:t>
            </a:r>
            <a:r>
              <a:rPr lang="zh-CN" altLang="en-US" b="1" dirty="0">
                <a:latin typeface="Heiti TC Medium" pitchFamily="2" charset="-128"/>
                <a:ea typeface="Heiti TC Medium" pitchFamily="2" charset="-128"/>
              </a:rPr>
              <a:t> </a:t>
            </a:r>
            <a:endParaRPr lang="en-SG" dirty="0">
              <a:latin typeface="Heiti TC Medium" pitchFamily="2" charset="-128"/>
              <a:ea typeface="Heiti TC Medium" pitchFamily="2" charset="-128"/>
            </a:endParaRPr>
          </a:p>
        </p:txBody>
      </p:sp>
      <p:sp>
        <p:nvSpPr>
          <p:cNvPr id="3" name="Content Placeholder 2">
            <a:extLst>
              <a:ext uri="{FF2B5EF4-FFF2-40B4-BE49-F238E27FC236}">
                <a16:creationId xmlns:a16="http://schemas.microsoft.com/office/drawing/2014/main" id="{E0D079D1-52A2-1C47-875C-DA9130AF8713}"/>
              </a:ext>
            </a:extLst>
          </p:cNvPr>
          <p:cNvSpPr>
            <a:spLocks noGrp="1"/>
          </p:cNvSpPr>
          <p:nvPr>
            <p:ph idx="1"/>
          </p:nvPr>
        </p:nvSpPr>
        <p:spPr>
          <a:xfrm>
            <a:off x="675862" y="2594112"/>
            <a:ext cx="10644808" cy="4244009"/>
          </a:xfrm>
        </p:spPr>
        <p:txBody>
          <a:bodyPr>
            <a:normAutofit/>
          </a:bodyPr>
          <a:lstStyle/>
          <a:p>
            <a:pPr marL="0" indent="0">
              <a:lnSpc>
                <a:spcPct val="150000"/>
              </a:lnSpc>
              <a:spcBef>
                <a:spcPts val="0"/>
              </a:spcBef>
              <a:buNone/>
            </a:pPr>
            <a:r>
              <a:rPr lang="zh-CN" altLang="en-US" dirty="0"/>
              <a:t>在这本福音书中，有七个为耶稣作见证的。三一真神的每一位都作见证</a:t>
            </a:r>
            <a:r>
              <a:rPr lang="en-US" altLang="zh-CN" dirty="0"/>
              <a:t>——</a:t>
            </a:r>
            <a:r>
              <a:rPr lang="zh-CN" altLang="en-US" dirty="0"/>
              <a:t>父（</a:t>
            </a:r>
            <a:r>
              <a:rPr lang="en-US" altLang="zh-CN" dirty="0"/>
              <a:t>5:31–32, 34, 37</a:t>
            </a:r>
            <a:r>
              <a:rPr lang="zh-CN" altLang="en-US" dirty="0"/>
              <a:t>；</a:t>
            </a:r>
            <a:r>
              <a:rPr lang="en-US" altLang="zh-CN" dirty="0"/>
              <a:t>8:18</a:t>
            </a:r>
            <a:r>
              <a:rPr lang="zh-CN" altLang="en-US" dirty="0"/>
              <a:t>）、基督自己（</a:t>
            </a:r>
            <a:r>
              <a:rPr lang="en-US" altLang="zh-CN" dirty="0"/>
              <a:t>8:14, 18</a:t>
            </a:r>
            <a:r>
              <a:rPr lang="zh-CN" altLang="en-US" dirty="0"/>
              <a:t>；参 </a:t>
            </a:r>
            <a:r>
              <a:rPr lang="en-US" altLang="zh-CN" dirty="0"/>
              <a:t>3:11, 32</a:t>
            </a:r>
            <a:r>
              <a:rPr lang="zh-CN" altLang="en-US" dirty="0"/>
              <a:t>；</a:t>
            </a:r>
            <a:r>
              <a:rPr lang="en-US" altLang="zh-CN" dirty="0"/>
              <a:t>8:37</a:t>
            </a:r>
            <a:r>
              <a:rPr lang="zh-CN" altLang="en-US" dirty="0"/>
              <a:t>），以及圣灵（</a:t>
            </a:r>
            <a:r>
              <a:rPr lang="en-US" altLang="zh-CN" dirty="0"/>
              <a:t>15:26</a:t>
            </a:r>
            <a:r>
              <a:rPr lang="zh-CN" altLang="en-US" dirty="0"/>
              <a:t>；参 </a:t>
            </a:r>
            <a:r>
              <a:rPr lang="en-US" altLang="zh-CN" dirty="0"/>
              <a:t>16:14</a:t>
            </a:r>
            <a:r>
              <a:rPr lang="zh-CN" altLang="en-US" dirty="0"/>
              <a:t>）。耶稣的作为也为他作见证（</a:t>
            </a:r>
            <a:r>
              <a:rPr lang="en-US" altLang="zh-CN" dirty="0"/>
              <a:t>5:36</a:t>
            </a:r>
            <a:r>
              <a:rPr lang="zh-CN" altLang="en-US" dirty="0"/>
              <a:t>；</a:t>
            </a:r>
            <a:r>
              <a:rPr lang="en-US" altLang="zh-CN" dirty="0"/>
              <a:t>10:25</a:t>
            </a:r>
            <a:r>
              <a:rPr lang="zh-CN" altLang="en-US" dirty="0"/>
              <a:t>；参 </a:t>
            </a:r>
            <a:r>
              <a:rPr lang="en-US" altLang="zh-CN" dirty="0"/>
              <a:t>14:11</a:t>
            </a:r>
            <a:r>
              <a:rPr lang="zh-CN" altLang="en-US" dirty="0"/>
              <a:t>；</a:t>
            </a:r>
            <a:r>
              <a:rPr lang="en-US" altLang="zh-CN" dirty="0"/>
              <a:t>15:24</a:t>
            </a:r>
            <a:r>
              <a:rPr lang="zh-CN" altLang="en-US" dirty="0"/>
              <a:t>），圣经同样为他作见证（</a:t>
            </a:r>
            <a:r>
              <a:rPr lang="en-US" altLang="zh-CN" dirty="0"/>
              <a:t>5:39</a:t>
            </a:r>
            <a:r>
              <a:rPr lang="zh-CN" altLang="en-US" dirty="0"/>
              <a:t>；参 </a:t>
            </a:r>
            <a:r>
              <a:rPr lang="en-US" altLang="zh-CN" dirty="0"/>
              <a:t>5:45–46</a:t>
            </a:r>
            <a:r>
              <a:rPr lang="zh-CN" altLang="en-US" dirty="0"/>
              <a:t>）。第六位见证人是施洗约翰，第七则是因耶稣事工而兴起的各样人的见证：门徒（</a:t>
            </a:r>
            <a:r>
              <a:rPr lang="en-US" altLang="zh-CN" dirty="0"/>
              <a:t>15:27</a:t>
            </a:r>
            <a:r>
              <a:rPr lang="zh-CN" altLang="en-US" dirty="0"/>
              <a:t>；参 </a:t>
            </a:r>
            <a:r>
              <a:rPr lang="en-US" altLang="zh-CN" dirty="0"/>
              <a:t>19:35</a:t>
            </a:r>
            <a:r>
              <a:rPr lang="zh-CN" altLang="en-US" dirty="0"/>
              <a:t>；</a:t>
            </a:r>
            <a:r>
              <a:rPr lang="en-US" altLang="zh-CN" dirty="0"/>
              <a:t>21:24</a:t>
            </a:r>
            <a:r>
              <a:rPr lang="zh-CN" altLang="en-US" dirty="0"/>
              <a:t>）、撒玛利亚妇人（</a:t>
            </a:r>
            <a:r>
              <a:rPr lang="en-US" altLang="zh-CN" dirty="0"/>
              <a:t>4:39</a:t>
            </a:r>
            <a:r>
              <a:rPr lang="zh-CN" altLang="en-US" dirty="0"/>
              <a:t>）和群众（</a:t>
            </a:r>
            <a:r>
              <a:rPr lang="en-US" altLang="zh-CN" dirty="0"/>
              <a:t>12:17</a:t>
            </a:r>
            <a:r>
              <a:rPr lang="zh-CN" altLang="en-US" dirty="0"/>
              <a:t>）。这种对见证的强调是不容忽视的。</a:t>
            </a:r>
            <a:endParaRPr lang="en-SG" dirty="0"/>
          </a:p>
        </p:txBody>
      </p:sp>
    </p:spTree>
    <p:extLst>
      <p:ext uri="{BB962C8B-B14F-4D97-AF65-F5344CB8AC3E}">
        <p14:creationId xmlns:p14="http://schemas.microsoft.com/office/powerpoint/2010/main" val="69700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1DFCAA-305D-C6DA-2BAD-2A200E8DD2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C23076-8BD7-794D-01D5-29F99F357653}"/>
              </a:ext>
            </a:extLst>
          </p:cNvPr>
          <p:cNvSpPr>
            <a:spLocks noGrp="1"/>
          </p:cNvSpPr>
          <p:nvPr>
            <p:ph type="title"/>
          </p:nvPr>
        </p:nvSpPr>
        <p:spPr/>
        <p:txBody>
          <a:bodyPr/>
          <a:lstStyle/>
          <a:p>
            <a:r>
              <a:rPr lang="zh-CN" altLang="en-US" b="1" dirty="0">
                <a:latin typeface="Heiti TC Medium" pitchFamily="2" charset="-128"/>
                <a:ea typeface="Heiti TC Medium" pitchFamily="2" charset="-128"/>
              </a:rPr>
              <a:t>广义的循环论</a:t>
            </a:r>
            <a:r>
              <a:rPr lang="ja-JP" altLang="en-US" b="1">
                <a:latin typeface="Heiti TC Medium" pitchFamily="2" charset="-128"/>
                <a:ea typeface="Heiti TC Medium" pitchFamily="2" charset="-128"/>
              </a:rPr>
              <a:t>证</a:t>
            </a:r>
            <a:r>
              <a:rPr lang="zh-CN" altLang="en-US" b="1" dirty="0">
                <a:latin typeface="Heiti TC Medium" pitchFamily="2" charset="-128"/>
                <a:ea typeface="Heiti TC Medium" pitchFamily="2" charset="-128"/>
              </a:rPr>
              <a:t>  ：</a:t>
            </a:r>
            <a:r>
              <a:rPr lang="ja-JP" altLang="en-US" b="1">
                <a:latin typeface="Heiti TC Medium" pitchFamily="2" charset="-128"/>
                <a:ea typeface="Heiti TC Medium" pitchFamily="2" charset="-128"/>
              </a:rPr>
              <a:t>处境</a:t>
            </a:r>
            <a:r>
              <a:rPr lang="zh-CN" altLang="en-US" b="1" dirty="0">
                <a:latin typeface="Heiti TC Medium" pitchFamily="2" charset="-128"/>
                <a:ea typeface="Heiti TC Medium" pitchFamily="2" charset="-128"/>
              </a:rPr>
              <a:t> </a:t>
            </a:r>
            <a:endParaRPr lang="en-SG" dirty="0">
              <a:latin typeface="Heiti TC Medium" pitchFamily="2" charset="-128"/>
              <a:ea typeface="Heiti TC Medium" pitchFamily="2" charset="-128"/>
            </a:endParaRPr>
          </a:p>
        </p:txBody>
      </p:sp>
      <p:sp>
        <p:nvSpPr>
          <p:cNvPr id="3" name="Content Placeholder 2">
            <a:extLst>
              <a:ext uri="{FF2B5EF4-FFF2-40B4-BE49-F238E27FC236}">
                <a16:creationId xmlns:a16="http://schemas.microsoft.com/office/drawing/2014/main" id="{AE080B90-F605-6E3A-D293-F4B0CD96566C}"/>
              </a:ext>
            </a:extLst>
          </p:cNvPr>
          <p:cNvSpPr>
            <a:spLocks noGrp="1"/>
          </p:cNvSpPr>
          <p:nvPr>
            <p:ph idx="1"/>
          </p:nvPr>
        </p:nvSpPr>
        <p:spPr>
          <a:xfrm>
            <a:off x="675862" y="2594112"/>
            <a:ext cx="10644808" cy="4244009"/>
          </a:xfrm>
        </p:spPr>
        <p:txBody>
          <a:bodyPr>
            <a:normAutofit/>
          </a:bodyPr>
          <a:lstStyle/>
          <a:p>
            <a:r>
              <a:rPr lang="en-SG" sz="2000" dirty="0"/>
              <a:t>In this Gospel there are seven who bear witness to Jesus. Each of the three Persons of the Trinity does this—</a:t>
            </a:r>
            <a:r>
              <a:rPr lang="en-SG" sz="2000" b="1" dirty="0">
                <a:highlight>
                  <a:srgbClr val="00FF00"/>
                </a:highlight>
              </a:rPr>
              <a:t>the Father </a:t>
            </a:r>
            <a:r>
              <a:rPr lang="en-SG" sz="2000" dirty="0"/>
              <a:t>(5:31–32, 34, 37; 8:18), </a:t>
            </a:r>
            <a:r>
              <a:rPr lang="en-SG" sz="2000" b="1" dirty="0">
                <a:highlight>
                  <a:srgbClr val="00FF00"/>
                </a:highlight>
              </a:rPr>
              <a:t>Christ himself </a:t>
            </a:r>
            <a:r>
              <a:rPr lang="en-SG" sz="2000" dirty="0"/>
              <a:t>(8:14, 18; cf. 3:11, 32; 8:37), and </a:t>
            </a:r>
            <a:r>
              <a:rPr lang="en-SG" sz="2000" b="1" dirty="0">
                <a:highlight>
                  <a:srgbClr val="00FF00"/>
                </a:highlight>
              </a:rPr>
              <a:t>the Spirit </a:t>
            </a:r>
            <a:r>
              <a:rPr lang="en-SG" sz="2000" dirty="0"/>
              <a:t>(15:26; cf. 16:14</a:t>
            </a:r>
            <a:r>
              <a:rPr lang="en-SG" sz="2000" b="1" dirty="0"/>
              <a:t>). </a:t>
            </a:r>
            <a:r>
              <a:rPr lang="en-SG" sz="2000" b="1" dirty="0">
                <a:highlight>
                  <a:srgbClr val="FFFF00"/>
                </a:highlight>
              </a:rPr>
              <a:t>The works of Jesus </a:t>
            </a:r>
            <a:r>
              <a:rPr lang="en-SG" sz="2000" dirty="0"/>
              <a:t>bear witness (5:36; 10:25; cf. 14:11; 15:24), as does </a:t>
            </a:r>
            <a:r>
              <a:rPr lang="en-SG" sz="2000" b="1" dirty="0">
                <a:highlight>
                  <a:srgbClr val="FFFF00"/>
                </a:highlight>
              </a:rPr>
              <a:t>sacred Scripture</a:t>
            </a:r>
            <a:r>
              <a:rPr lang="en-SG" sz="2000" b="1" dirty="0"/>
              <a:t> </a:t>
            </a:r>
            <a:r>
              <a:rPr lang="en-SG" sz="2000" dirty="0"/>
              <a:t>(5:39; cf. 5:45–46). A sixth witness is </a:t>
            </a:r>
            <a:r>
              <a:rPr lang="en-SG" sz="2000" b="1" dirty="0">
                <a:highlight>
                  <a:srgbClr val="FFFF00"/>
                </a:highlight>
              </a:rPr>
              <a:t>John the Baptist</a:t>
            </a:r>
            <a:r>
              <a:rPr lang="en-SG" sz="2000" dirty="0"/>
              <a:t>, while seventh is the </a:t>
            </a:r>
            <a:r>
              <a:rPr lang="en-SG" sz="2000" b="1" dirty="0">
                <a:highlight>
                  <a:srgbClr val="FFFF00"/>
                </a:highlight>
              </a:rPr>
              <a:t>variety of human witness </a:t>
            </a:r>
            <a:r>
              <a:rPr lang="en-SG" sz="2000" b="1" dirty="0"/>
              <a:t>consequent on the ministry of Jesus</a:t>
            </a:r>
            <a:r>
              <a:rPr lang="en-SG" sz="2000" dirty="0"/>
              <a:t>, that of the disciples (15:27; cf. 19:35; 21:24), the Samaritan woman (4:39), and the multitude (12:17). This emphasis on testimony should not be minimized.</a:t>
            </a:r>
          </a:p>
          <a:p>
            <a:r>
              <a:rPr lang="en-SG" sz="2000" dirty="0"/>
              <a:t> </a:t>
            </a:r>
            <a:r>
              <a:rPr lang="en-SG" sz="1600" dirty="0"/>
              <a:t>Morris, L. (1995). </a:t>
            </a:r>
            <a:r>
              <a:rPr lang="en-SG" sz="1600" i="1" u="sng" dirty="0">
                <a:hlinkClick r:id="rId2"/>
              </a:rPr>
              <a:t>The Gospel according to John</a:t>
            </a:r>
            <a:r>
              <a:rPr lang="en-SG" sz="1600" dirty="0"/>
              <a:t> (p. 80). Grand Rapids, MI: Wm. B. Eerdmans Publishing Co.</a:t>
            </a:r>
          </a:p>
          <a:p>
            <a:pPr marL="0" indent="0">
              <a:buNone/>
            </a:pPr>
            <a:endParaRPr lang="en-SG" sz="2800" dirty="0"/>
          </a:p>
        </p:txBody>
      </p:sp>
    </p:spTree>
    <p:extLst>
      <p:ext uri="{BB962C8B-B14F-4D97-AF65-F5344CB8AC3E}">
        <p14:creationId xmlns:p14="http://schemas.microsoft.com/office/powerpoint/2010/main" val="186582956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CF6BE7-C139-E877-CCF9-00CE60EE8C70}"/>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BBB3C3A3-DCAC-9CB8-1CD1-2E5039EBBBB4}"/>
              </a:ext>
            </a:extLst>
          </p:cNvPr>
          <p:cNvSpPr txBox="1"/>
          <p:nvPr/>
        </p:nvSpPr>
        <p:spPr>
          <a:xfrm>
            <a:off x="811418" y="646043"/>
            <a:ext cx="10877000" cy="4469237"/>
          </a:xfrm>
          <a:prstGeom prst="rect">
            <a:avLst/>
          </a:prstGeom>
          <a:noFill/>
        </p:spPr>
        <p:txBody>
          <a:bodyPr wrap="square" rtlCol="0">
            <a:spAutoFit/>
          </a:bodyPr>
          <a:lstStyle/>
          <a:p>
            <a:pPr>
              <a:lnSpc>
                <a:spcPct val="150000"/>
              </a:lnSpc>
            </a:pPr>
            <a:r>
              <a:rPr lang="zh-CN" altLang="en-US" sz="2400" dirty="0"/>
              <a:t>约翰福音 </a:t>
            </a:r>
            <a:r>
              <a:rPr lang="en-US" altLang="zh-CN" sz="2400" dirty="0"/>
              <a:t>5:31.</a:t>
            </a:r>
            <a:r>
              <a:rPr lang="zh-CN" altLang="en-US" sz="2400" dirty="0"/>
              <a:t>「</a:t>
            </a:r>
            <a:r>
              <a:rPr lang="zh-CN" altLang="en-US" sz="2400" dirty="0">
                <a:solidFill>
                  <a:srgbClr val="FF0000"/>
                </a:solidFill>
              </a:rPr>
              <a:t>我若为自己作见证，我的见证就不真</a:t>
            </a:r>
            <a:r>
              <a:rPr lang="zh-CN" altLang="en-US" sz="2400" dirty="0"/>
              <a:t>。</a:t>
            </a:r>
            <a:r>
              <a:rPr lang="en-US" altLang="zh-CN" sz="2400" dirty="0"/>
              <a:t>32.</a:t>
            </a:r>
            <a:r>
              <a:rPr lang="zh-CN" altLang="en-US" sz="2400" dirty="0">
                <a:highlight>
                  <a:srgbClr val="00FF00"/>
                </a:highlight>
              </a:rPr>
              <a:t>另有一位给我作见证</a:t>
            </a:r>
            <a:r>
              <a:rPr lang="zh-CN" altLang="en-US" sz="2400" dirty="0"/>
              <a:t>，我也知道他给我作的见证是真的。</a:t>
            </a:r>
            <a:r>
              <a:rPr lang="en-US" altLang="zh-CN" sz="2400" dirty="0"/>
              <a:t>33.</a:t>
            </a:r>
            <a:r>
              <a:rPr lang="zh-CN" altLang="en-US" sz="2400" dirty="0"/>
              <a:t>你们曾差人到约翰那里，他为真理作过见证。</a:t>
            </a:r>
            <a:r>
              <a:rPr lang="en-US" altLang="zh-CN" sz="2400" dirty="0"/>
              <a:t>34.</a:t>
            </a:r>
            <a:r>
              <a:rPr lang="zh-CN" altLang="en-US" sz="2400" dirty="0">
                <a:highlight>
                  <a:srgbClr val="FFFF00"/>
                </a:highlight>
              </a:rPr>
              <a:t>其实，我所受的见证不是从人来的</a:t>
            </a:r>
            <a:r>
              <a:rPr lang="zh-CN" altLang="en-US" sz="2400" dirty="0"/>
              <a:t>；然而，我说这些话，为要叫你们得救。</a:t>
            </a:r>
            <a:r>
              <a:rPr lang="en-US" altLang="zh-CN" sz="2400" dirty="0"/>
              <a:t>35.</a:t>
            </a:r>
            <a:r>
              <a:rPr lang="zh-CN" altLang="en-US" sz="2400" dirty="0"/>
              <a:t>约翰是点着的明灯，你们情愿暂时喜欢他的光。</a:t>
            </a:r>
            <a:r>
              <a:rPr lang="en-US" altLang="zh-CN" sz="2400" dirty="0"/>
              <a:t>36.</a:t>
            </a:r>
            <a:r>
              <a:rPr lang="zh-CN" altLang="en-US" sz="2400" dirty="0"/>
              <a:t>但</a:t>
            </a:r>
            <a:r>
              <a:rPr lang="zh-CN" altLang="en-US" sz="2400" dirty="0">
                <a:highlight>
                  <a:srgbClr val="00FFFF"/>
                </a:highlight>
              </a:rPr>
              <a:t>我有比约翰更大的见证</a:t>
            </a:r>
            <a:r>
              <a:rPr lang="zh-CN" altLang="en-US" sz="2400" dirty="0"/>
              <a:t>；因为父交给我要我</a:t>
            </a:r>
            <a:r>
              <a:rPr lang="zh-CN" altLang="en-US" sz="2400" dirty="0">
                <a:highlight>
                  <a:srgbClr val="00FFFF"/>
                </a:highlight>
              </a:rPr>
              <a:t>成就的事</a:t>
            </a:r>
            <a:r>
              <a:rPr lang="zh-CN" altLang="en-US" sz="2400" dirty="0"/>
              <a:t>，就是我所做的事，这便见证我是父所差来的。</a:t>
            </a:r>
            <a:r>
              <a:rPr lang="en-US" altLang="zh-CN" sz="2400" dirty="0"/>
              <a:t>37.</a:t>
            </a:r>
            <a:r>
              <a:rPr lang="zh-CN" altLang="en-US" sz="2400" dirty="0">
                <a:solidFill>
                  <a:srgbClr val="C00000"/>
                </a:solidFill>
              </a:rPr>
              <a:t>差我来的父也为我作过见证</a:t>
            </a:r>
            <a:r>
              <a:rPr lang="zh-CN" altLang="en-US" sz="2400" dirty="0"/>
              <a:t>。你们从来没有听见他的声音，也没有看见他的形象。</a:t>
            </a:r>
            <a:r>
              <a:rPr lang="en-US" altLang="zh-CN" sz="2400" dirty="0"/>
              <a:t>38.</a:t>
            </a:r>
            <a:r>
              <a:rPr lang="zh-CN" altLang="en-US" sz="2400" dirty="0"/>
              <a:t>你们并没有他的道存在心里；因为他所差来的，你们不信。</a:t>
            </a:r>
            <a:r>
              <a:rPr lang="en-US" altLang="zh-CN" sz="2400" dirty="0"/>
              <a:t>39.</a:t>
            </a:r>
            <a:r>
              <a:rPr lang="zh-CN" altLang="en-US" sz="2400" dirty="0"/>
              <a:t>你们查考圣经，因你们以为内中有永生；</a:t>
            </a:r>
            <a:r>
              <a:rPr lang="zh-CN" altLang="en-US" sz="2400" b="1" u="sng" dirty="0"/>
              <a:t>给我作见证的就是这经。</a:t>
            </a:r>
            <a:endParaRPr lang="en-US" sz="1400" b="1" u="sng" dirty="0"/>
          </a:p>
        </p:txBody>
      </p:sp>
      <p:sp>
        <p:nvSpPr>
          <p:cNvPr id="3" name="TextBox 2">
            <a:extLst>
              <a:ext uri="{FF2B5EF4-FFF2-40B4-BE49-F238E27FC236}">
                <a16:creationId xmlns:a16="http://schemas.microsoft.com/office/drawing/2014/main" id="{A05F2B04-2B61-D3C2-5313-804CE8597D54}"/>
              </a:ext>
            </a:extLst>
          </p:cNvPr>
          <p:cNvSpPr txBox="1"/>
          <p:nvPr/>
        </p:nvSpPr>
        <p:spPr>
          <a:xfrm>
            <a:off x="971549" y="5512400"/>
            <a:ext cx="10448511" cy="646331"/>
          </a:xfrm>
          <a:prstGeom prst="rect">
            <a:avLst/>
          </a:prstGeom>
          <a:noFill/>
        </p:spPr>
        <p:txBody>
          <a:bodyPr wrap="square">
            <a:spAutoFit/>
          </a:bodyPr>
          <a:lstStyle/>
          <a:p>
            <a:r>
              <a:rPr lang="zh-CN" altLang="en-US" dirty="0"/>
              <a:t>耶稣在这里不是说祂的话本身不真，而是按照 </a:t>
            </a:r>
            <a:r>
              <a:rPr lang="zh-CN" altLang="en-US" b="1" dirty="0"/>
              <a:t>犹太律法的见证原则</a:t>
            </a:r>
            <a:r>
              <a:rPr lang="zh-CN" altLang="en-US" dirty="0"/>
              <a:t> 来说的。根据申命记 </a:t>
            </a:r>
            <a:r>
              <a:rPr lang="en-US" altLang="zh-CN" dirty="0"/>
              <a:t>19:15</a:t>
            </a:r>
            <a:r>
              <a:rPr lang="zh-CN" altLang="en-US" dirty="0"/>
              <a:t>，「凭两三个人的口作见证，才可定案」。若只有祂一人作见证，犹太人就不接受。</a:t>
            </a:r>
            <a:endParaRPr lang="en-US" dirty="0"/>
          </a:p>
        </p:txBody>
      </p:sp>
    </p:spTree>
    <p:extLst>
      <p:ext uri="{BB962C8B-B14F-4D97-AF65-F5344CB8AC3E}">
        <p14:creationId xmlns:p14="http://schemas.microsoft.com/office/powerpoint/2010/main" val="296110106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3FD47-E953-F00A-D535-0AEC13C5DBB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450744E-A227-1DB2-24E6-2483E4195F4E}"/>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4579280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D079D1-52A2-1C47-875C-DA9130AF8713}"/>
              </a:ext>
            </a:extLst>
          </p:cNvPr>
          <p:cNvSpPr>
            <a:spLocks noGrp="1"/>
          </p:cNvSpPr>
          <p:nvPr>
            <p:ph idx="1"/>
          </p:nvPr>
        </p:nvSpPr>
        <p:spPr>
          <a:xfrm>
            <a:off x="645771" y="1749287"/>
            <a:ext cx="10900458" cy="4444226"/>
          </a:xfrm>
        </p:spPr>
        <p:txBody>
          <a:bodyPr>
            <a:normAutofit lnSpcReduction="10000"/>
          </a:bodyPr>
          <a:lstStyle/>
          <a:p>
            <a:pPr>
              <a:lnSpc>
                <a:spcPct val="170000"/>
              </a:lnSpc>
              <a:spcBef>
                <a:spcPts val="0"/>
              </a:spcBef>
            </a:pPr>
            <a:r>
              <a:rPr lang="ja-JP" altLang="en-SG" b="1">
                <a:latin typeface="Heiti TC Medium" pitchFamily="2" charset="-128"/>
                <a:ea typeface="Heiti TC Medium" pitchFamily="2" charset="-128"/>
              </a:rPr>
              <a:t>约</a:t>
            </a:r>
            <a:r>
              <a:rPr lang="en-SG" b="1" dirty="0">
                <a:latin typeface="Heiti TC Medium" pitchFamily="2" charset="-128"/>
                <a:ea typeface="Heiti TC Medium" pitchFamily="2" charset="-128"/>
              </a:rPr>
              <a:t> 20:30  </a:t>
            </a:r>
            <a:r>
              <a:rPr lang="ja-JP" altLang="en-US">
                <a:latin typeface="Heiti TC Medium" pitchFamily="2" charset="-128"/>
                <a:ea typeface="Heiti TC Medium" pitchFamily="2" charset="-128"/>
              </a:rPr>
              <a:t>耶稣在门徒面前另外行了许多神迹</a:t>
            </a:r>
            <a:r>
              <a:rPr lang="el-GR" dirty="0" err="1">
                <a:ea typeface="Heiti TC Medium" pitchFamily="2" charset="-128"/>
              </a:rPr>
              <a:t>σημεῖον</a:t>
            </a:r>
            <a:r>
              <a:rPr lang="el-GR" dirty="0">
                <a:ea typeface="Heiti TC Medium" pitchFamily="2" charset="-128"/>
              </a:rPr>
              <a:t>，</a:t>
            </a:r>
            <a:r>
              <a:rPr lang="ja-JP" altLang="en-US">
                <a:latin typeface="Heiti TC Medium" pitchFamily="2" charset="-128"/>
                <a:ea typeface="Heiti TC Medium" pitchFamily="2" charset="-128"/>
              </a:rPr>
              <a:t>没有记在这书上。</a:t>
            </a:r>
            <a:r>
              <a:rPr lang="en-US" altLang="ja-JP" dirty="0">
                <a:latin typeface="Heiti TC Medium" pitchFamily="2" charset="-128"/>
                <a:ea typeface="Heiti TC Medium" pitchFamily="2" charset="-128"/>
              </a:rPr>
              <a:t>31  </a:t>
            </a:r>
            <a:r>
              <a:rPr lang="ja-JP" altLang="en-US">
                <a:highlight>
                  <a:srgbClr val="00FF00"/>
                </a:highlight>
                <a:latin typeface="Heiti TC Medium" pitchFamily="2" charset="-128"/>
                <a:ea typeface="Heiti TC Medium" pitchFamily="2" charset="-128"/>
              </a:rPr>
              <a:t>但记这些事要叫你们信</a:t>
            </a:r>
            <a:r>
              <a:rPr lang="ja-JP" altLang="en-US">
                <a:latin typeface="Heiti TC Medium" pitchFamily="2" charset="-128"/>
                <a:ea typeface="Heiti TC Medium" pitchFamily="2" charset="-128"/>
              </a:rPr>
              <a:t>耶稣是基督，是神的儿子，并且叫你们信了他，就可以因他的名得生命。</a:t>
            </a:r>
          </a:p>
          <a:p>
            <a:pPr>
              <a:lnSpc>
                <a:spcPct val="170000"/>
              </a:lnSpc>
              <a:spcBef>
                <a:spcPts val="0"/>
              </a:spcBef>
            </a:pPr>
            <a:r>
              <a:rPr lang="ja-JP" altLang="en-SG" b="1">
                <a:latin typeface="Heiti TC Medium" pitchFamily="2" charset="-128"/>
                <a:ea typeface="Heiti TC Medium" pitchFamily="2" charset="-128"/>
              </a:rPr>
              <a:t>约</a:t>
            </a:r>
            <a:r>
              <a:rPr lang="en-SG" b="1" dirty="0">
                <a:latin typeface="Heiti TC Medium" pitchFamily="2" charset="-128"/>
                <a:ea typeface="Heiti TC Medium" pitchFamily="2" charset="-128"/>
              </a:rPr>
              <a:t> 14:11  </a:t>
            </a:r>
            <a:r>
              <a:rPr lang="ja-JP" altLang="en-US">
                <a:latin typeface="Heiti TC Medium" pitchFamily="2" charset="-128"/>
                <a:ea typeface="Heiti TC Medium" pitchFamily="2" charset="-128"/>
              </a:rPr>
              <a:t>你们当信我，我在父里面，父在我里面；即或不信，</a:t>
            </a:r>
            <a:r>
              <a:rPr lang="ja-JP" altLang="en-US" u="sng">
                <a:highlight>
                  <a:srgbClr val="00FF00"/>
                </a:highlight>
                <a:latin typeface="Heiti TC Medium" pitchFamily="2" charset="-128"/>
                <a:ea typeface="Heiti TC Medium" pitchFamily="2" charset="-128"/>
              </a:rPr>
              <a:t>也当因我所做的事信我</a:t>
            </a:r>
            <a:r>
              <a:rPr lang="ja-JP" altLang="en-US">
                <a:highlight>
                  <a:srgbClr val="00FF00"/>
                </a:highlight>
                <a:latin typeface="Heiti TC Medium" pitchFamily="2" charset="-128"/>
                <a:ea typeface="Heiti TC Medium" pitchFamily="2" charset="-128"/>
              </a:rPr>
              <a:t>。</a:t>
            </a:r>
          </a:p>
          <a:p>
            <a:pPr>
              <a:lnSpc>
                <a:spcPct val="170000"/>
              </a:lnSpc>
              <a:spcBef>
                <a:spcPts val="0"/>
              </a:spcBef>
            </a:pPr>
            <a:r>
              <a:rPr lang="ja-JP" altLang="en-SG" b="1">
                <a:latin typeface="Heiti TC Medium" pitchFamily="2" charset="-128"/>
                <a:ea typeface="Heiti TC Medium" pitchFamily="2" charset="-128"/>
              </a:rPr>
              <a:t>徒</a:t>
            </a:r>
            <a:r>
              <a:rPr lang="en-SG" b="1" dirty="0">
                <a:latin typeface="Heiti TC Medium" pitchFamily="2" charset="-128"/>
                <a:ea typeface="Heiti TC Medium" pitchFamily="2" charset="-128"/>
              </a:rPr>
              <a:t> 1:3  </a:t>
            </a:r>
            <a:r>
              <a:rPr lang="ja-JP" altLang="en-US">
                <a:latin typeface="Heiti TC Medium" pitchFamily="2" charset="-128"/>
                <a:ea typeface="Heiti TC Medium" pitchFamily="2" charset="-128"/>
              </a:rPr>
              <a:t>他受害之後，</a:t>
            </a:r>
            <a:r>
              <a:rPr lang="ja-JP" altLang="en-US" b="1" u="sng">
                <a:highlight>
                  <a:srgbClr val="00FF00"/>
                </a:highlight>
                <a:latin typeface="Heiti TC Medium" pitchFamily="2" charset="-128"/>
                <a:ea typeface="Heiti TC Medium" pitchFamily="2" charset="-128"/>
              </a:rPr>
              <a:t>用许多的凭据</a:t>
            </a:r>
            <a:r>
              <a:rPr lang="ja-JP" altLang="en-US">
                <a:highlight>
                  <a:srgbClr val="00FF00"/>
                </a:highlight>
                <a:latin typeface="Heiti TC Medium" pitchFamily="2" charset="-128"/>
                <a:ea typeface="Heiti TC Medium" pitchFamily="2" charset="-128"/>
              </a:rPr>
              <a:t>将自己活活的显给使徒看</a:t>
            </a:r>
            <a:r>
              <a:rPr lang="ja-JP" altLang="en-US">
                <a:latin typeface="Heiti TC Medium" pitchFamily="2" charset="-128"/>
                <a:ea typeface="Heiti TC Medium" pitchFamily="2" charset="-128"/>
              </a:rPr>
              <a:t>，四十天之久向他们显现，讲说神国的事。</a:t>
            </a:r>
          </a:p>
        </p:txBody>
      </p:sp>
      <p:sp>
        <p:nvSpPr>
          <p:cNvPr id="6" name="Title 1">
            <a:extLst>
              <a:ext uri="{FF2B5EF4-FFF2-40B4-BE49-F238E27FC236}">
                <a16:creationId xmlns:a16="http://schemas.microsoft.com/office/drawing/2014/main" id="{A2C98551-7917-2D8D-08F3-4E140E235155}"/>
              </a:ext>
            </a:extLst>
          </p:cNvPr>
          <p:cNvSpPr txBox="1">
            <a:spLocks/>
          </p:cNvSpPr>
          <p:nvPr/>
        </p:nvSpPr>
        <p:spPr>
          <a:xfrm>
            <a:off x="1295402" y="318052"/>
            <a:ext cx="9601196" cy="1303867"/>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zh-CN" altLang="en-US" b="1" dirty="0">
                <a:latin typeface="Heiti TC Medium" pitchFamily="2" charset="-128"/>
                <a:ea typeface="Heiti TC Medium" pitchFamily="2" charset="-128"/>
              </a:rPr>
              <a:t>圣经内的广义循环论</a:t>
            </a:r>
            <a:r>
              <a:rPr lang="ja-JP" altLang="en-US" b="1">
                <a:latin typeface="Heiti TC Medium" pitchFamily="2" charset="-128"/>
                <a:ea typeface="Heiti TC Medium" pitchFamily="2" charset="-128"/>
              </a:rPr>
              <a:t>证</a:t>
            </a:r>
            <a:r>
              <a:rPr lang="zh-CN" altLang="en-US" b="1" dirty="0">
                <a:latin typeface="Heiti TC Medium" pitchFamily="2" charset="-128"/>
                <a:ea typeface="Heiti TC Medium" pitchFamily="2" charset="-128"/>
              </a:rPr>
              <a:t>  ：</a:t>
            </a:r>
            <a:r>
              <a:rPr lang="ja-JP" altLang="en-US" b="1">
                <a:latin typeface="Heiti TC Medium" pitchFamily="2" charset="-128"/>
                <a:ea typeface="Heiti TC Medium" pitchFamily="2" charset="-128"/>
              </a:rPr>
              <a:t>处境</a:t>
            </a:r>
            <a:r>
              <a:rPr lang="zh-CN" altLang="en-US" b="1" dirty="0">
                <a:latin typeface="Heiti TC Medium" pitchFamily="2" charset="-128"/>
                <a:ea typeface="Heiti TC Medium" pitchFamily="2" charset="-128"/>
              </a:rPr>
              <a:t> </a:t>
            </a:r>
            <a:endParaRPr lang="en-SG" dirty="0">
              <a:latin typeface="Heiti TC Medium" pitchFamily="2" charset="-128"/>
              <a:ea typeface="Heiti TC Medium" pitchFamily="2" charset="-128"/>
            </a:endParaRPr>
          </a:p>
        </p:txBody>
      </p:sp>
    </p:spTree>
    <p:extLst>
      <p:ext uri="{BB962C8B-B14F-4D97-AF65-F5344CB8AC3E}">
        <p14:creationId xmlns:p14="http://schemas.microsoft.com/office/powerpoint/2010/main" val="37869145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605A7-6531-FA48-B454-1C80C892C855}"/>
              </a:ext>
            </a:extLst>
          </p:cNvPr>
          <p:cNvSpPr>
            <a:spLocks noGrp="1"/>
          </p:cNvSpPr>
          <p:nvPr>
            <p:ph type="title"/>
          </p:nvPr>
        </p:nvSpPr>
        <p:spPr/>
        <p:txBody>
          <a:bodyPr/>
          <a:lstStyle/>
          <a:p>
            <a:r>
              <a:rPr lang="zh-CN" altLang="en-US" b="1" dirty="0">
                <a:highlight>
                  <a:srgbClr val="00FF00"/>
                </a:highlight>
                <a:latin typeface="Heiti TC Medium" pitchFamily="2" charset="-128"/>
                <a:ea typeface="Heiti TC Medium" pitchFamily="2" charset="-128"/>
              </a:rPr>
              <a:t>圣灵</a:t>
            </a:r>
            <a:r>
              <a:rPr lang="zh-CN" altLang="en-US" b="1" dirty="0">
                <a:latin typeface="Heiti TC Medium" pitchFamily="2" charset="-128"/>
                <a:ea typeface="Heiti TC Medium" pitchFamily="2" charset="-128"/>
              </a:rPr>
              <a:t>的</a:t>
            </a:r>
            <a:r>
              <a:rPr lang="ja-JP" altLang="en-SG" b="1">
                <a:latin typeface="Heiti TC Medium" pitchFamily="2" charset="-128"/>
                <a:ea typeface="Heiti TC Medium" pitchFamily="2" charset="-128"/>
              </a:rPr>
              <a:t>内在</a:t>
            </a:r>
            <a:r>
              <a:rPr lang="ja-JP" altLang="en-US" b="1">
                <a:latin typeface="Heiti TC Medium" pitchFamily="2" charset="-128"/>
                <a:ea typeface="Heiti TC Medium" pitchFamily="2" charset="-128"/>
              </a:rPr>
              <a:t>见证</a:t>
            </a:r>
            <a:endParaRPr lang="en-SG" dirty="0">
              <a:latin typeface="Heiti TC Medium" pitchFamily="2" charset="-128"/>
              <a:ea typeface="Heiti TC Medium" pitchFamily="2" charset="-128"/>
            </a:endParaRPr>
          </a:p>
        </p:txBody>
      </p:sp>
      <p:sp>
        <p:nvSpPr>
          <p:cNvPr id="3" name="Content Placeholder 2">
            <a:extLst>
              <a:ext uri="{FF2B5EF4-FFF2-40B4-BE49-F238E27FC236}">
                <a16:creationId xmlns:a16="http://schemas.microsoft.com/office/drawing/2014/main" id="{E0D079D1-52A2-1C47-875C-DA9130AF8713}"/>
              </a:ext>
            </a:extLst>
          </p:cNvPr>
          <p:cNvSpPr>
            <a:spLocks noGrp="1"/>
          </p:cNvSpPr>
          <p:nvPr>
            <p:ph idx="1"/>
          </p:nvPr>
        </p:nvSpPr>
        <p:spPr>
          <a:xfrm>
            <a:off x="745434" y="2295939"/>
            <a:ext cx="10515601" cy="4244009"/>
          </a:xfrm>
        </p:spPr>
        <p:txBody>
          <a:bodyPr>
            <a:normAutofit/>
          </a:bodyPr>
          <a:lstStyle/>
          <a:p>
            <a:pPr>
              <a:lnSpc>
                <a:spcPct val="170000"/>
              </a:lnSpc>
              <a:spcBef>
                <a:spcPts val="0"/>
              </a:spcBef>
            </a:pPr>
            <a:r>
              <a:rPr lang="zh-CN" altLang="en-US" sz="2900" b="1" dirty="0">
                <a:latin typeface="Heiti TC Medium" pitchFamily="2" charset="-128"/>
                <a:ea typeface="Heiti TC Medium" pitchFamily="2" charset="-128"/>
              </a:rPr>
              <a:t>先知预言基督受死复活 </a:t>
            </a:r>
            <a:r>
              <a:rPr lang="en-US" altLang="zh-CN" sz="2900" b="1" dirty="0">
                <a:latin typeface="Heiti TC Medium" pitchFamily="2" charset="-128"/>
                <a:ea typeface="Heiti TC Medium" pitchFamily="2" charset="-128"/>
              </a:rPr>
              <a:t>》</a:t>
            </a:r>
            <a:r>
              <a:rPr lang="zh-CN" altLang="en-US" sz="2900" b="1" dirty="0">
                <a:latin typeface="Heiti TC Medium" pitchFamily="2" charset="-128"/>
                <a:ea typeface="Heiti TC Medium" pitchFamily="2" charset="-128"/>
              </a:rPr>
              <a:t>基督预言祂受死复活</a:t>
            </a:r>
            <a:r>
              <a:rPr lang="en-US" altLang="zh-CN" sz="2900" b="1" dirty="0">
                <a:latin typeface="Heiti TC Medium" pitchFamily="2" charset="-128"/>
                <a:ea typeface="Heiti TC Medium" pitchFamily="2" charset="-128"/>
              </a:rPr>
              <a:t>》</a:t>
            </a:r>
            <a:r>
              <a:rPr lang="zh-CN" altLang="en-US" sz="2900" b="1" dirty="0">
                <a:latin typeface="Heiti TC Medium" pitchFamily="2" charset="-128"/>
                <a:ea typeface="Heiti TC Medium" pitchFamily="2" charset="-128"/>
              </a:rPr>
              <a:t>基督复活显出凭据</a:t>
            </a:r>
            <a:r>
              <a:rPr lang="en-US" altLang="zh-CN" sz="2900" b="1" dirty="0">
                <a:latin typeface="Heiti TC Medium" pitchFamily="2" charset="-128"/>
                <a:ea typeface="Heiti TC Medium" pitchFamily="2" charset="-128"/>
              </a:rPr>
              <a:t>》</a:t>
            </a:r>
            <a:r>
              <a:rPr lang="zh-CN" altLang="en-US" sz="2900" b="1" dirty="0">
                <a:latin typeface="Heiti TC Medium" pitchFamily="2" charset="-128"/>
                <a:ea typeface="Heiti TC Medium" pitchFamily="2" charset="-128"/>
              </a:rPr>
              <a:t>基督的解释</a:t>
            </a:r>
            <a:r>
              <a:rPr lang="en-US" altLang="zh-CN" sz="2900" b="1" dirty="0">
                <a:latin typeface="Heiti TC Medium" pitchFamily="2" charset="-128"/>
                <a:ea typeface="Heiti TC Medium" pitchFamily="2" charset="-128"/>
              </a:rPr>
              <a:t>》</a:t>
            </a:r>
            <a:r>
              <a:rPr lang="zh-CN" altLang="en-US" sz="2900" b="1" dirty="0">
                <a:latin typeface="Heiti TC Medium" pitchFamily="2" charset="-128"/>
                <a:ea typeface="Heiti TC Medium" pitchFamily="2" charset="-128"/>
              </a:rPr>
              <a:t>圣灵的见证</a:t>
            </a:r>
            <a:endParaRPr lang="en-SG" sz="2900" dirty="0">
              <a:latin typeface="Heiti TC Medium" pitchFamily="2" charset="-128"/>
              <a:ea typeface="Heiti TC Medium" pitchFamily="2" charset="-128"/>
            </a:endParaRPr>
          </a:p>
          <a:p>
            <a:pPr marL="0" indent="0">
              <a:lnSpc>
                <a:spcPct val="170000"/>
              </a:lnSpc>
              <a:spcBef>
                <a:spcPts val="0"/>
              </a:spcBef>
              <a:buNone/>
            </a:pPr>
            <a:r>
              <a:rPr lang="ja-JP" altLang="en-SG">
                <a:latin typeface="Heiti TC Medium" pitchFamily="2" charset="-128"/>
                <a:ea typeface="Heiti TC Medium" pitchFamily="2" charset="-128"/>
              </a:rPr>
              <a:t>罗</a:t>
            </a:r>
            <a:r>
              <a:rPr lang="en-SG" altLang="zh-CN" dirty="0">
                <a:latin typeface="Heiti TC Medium" pitchFamily="2" charset="-128"/>
                <a:ea typeface="Heiti TC Medium" pitchFamily="2" charset="-128"/>
              </a:rPr>
              <a:t> 8:15  </a:t>
            </a:r>
            <a:r>
              <a:rPr lang="zh-CN" altLang="en-US" dirty="0">
                <a:latin typeface="Heiti TC Medium" pitchFamily="2" charset="-128"/>
                <a:ea typeface="Heiti TC Medium" pitchFamily="2" charset="-128"/>
              </a:rPr>
              <a:t>你们所受的，不是奴仆的心，仍旧害怕；所受的，乃是儿子的心，因此我们呼叫：「阿爸！父！」</a:t>
            </a:r>
            <a:r>
              <a:rPr lang="en-SG" altLang="zh-CN" dirty="0">
                <a:latin typeface="Heiti TC Medium" pitchFamily="2" charset="-128"/>
                <a:ea typeface="Heiti TC Medium" pitchFamily="2" charset="-128"/>
              </a:rPr>
              <a:t>16 </a:t>
            </a:r>
            <a:r>
              <a:rPr lang="en-SG" altLang="zh-CN" dirty="0">
                <a:highlight>
                  <a:srgbClr val="FFFF00"/>
                </a:highlight>
                <a:latin typeface="Heiti TC Medium" pitchFamily="2" charset="-128"/>
                <a:ea typeface="Heiti TC Medium" pitchFamily="2" charset="-128"/>
              </a:rPr>
              <a:t> </a:t>
            </a:r>
            <a:r>
              <a:rPr lang="zh-CN" altLang="en-US" dirty="0">
                <a:highlight>
                  <a:srgbClr val="00FF00"/>
                </a:highlight>
                <a:latin typeface="Heiti TC Medium" pitchFamily="2" charset="-128"/>
                <a:ea typeface="Heiti TC Medium" pitchFamily="2" charset="-128"/>
              </a:rPr>
              <a:t>圣灵与我们的心同证</a:t>
            </a:r>
            <a:r>
              <a:rPr lang="zh-CN" altLang="en-US" dirty="0">
                <a:latin typeface="Heiti TC Medium" pitchFamily="2" charset="-128"/>
                <a:ea typeface="Heiti TC Medium" pitchFamily="2" charset="-128"/>
              </a:rPr>
              <a:t>我们是神的儿女</a:t>
            </a:r>
            <a:endParaRPr lang="en-US" altLang="zh-CN" dirty="0">
              <a:latin typeface="Heiti TC Medium" pitchFamily="2" charset="-128"/>
              <a:ea typeface="Heiti TC Medium" pitchFamily="2" charset="-128"/>
            </a:endParaRPr>
          </a:p>
        </p:txBody>
      </p:sp>
    </p:spTree>
    <p:extLst>
      <p:ext uri="{BB962C8B-B14F-4D97-AF65-F5344CB8AC3E}">
        <p14:creationId xmlns:p14="http://schemas.microsoft.com/office/powerpoint/2010/main" val="146657226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605A7-6531-FA48-B454-1C80C892C855}"/>
              </a:ext>
            </a:extLst>
          </p:cNvPr>
          <p:cNvSpPr>
            <a:spLocks noGrp="1"/>
          </p:cNvSpPr>
          <p:nvPr>
            <p:ph type="title"/>
          </p:nvPr>
        </p:nvSpPr>
        <p:spPr/>
        <p:txBody>
          <a:bodyPr/>
          <a:lstStyle/>
          <a:p>
            <a:r>
              <a:rPr lang="zh-CN" altLang="en-US" b="1" dirty="0">
                <a:highlight>
                  <a:srgbClr val="00FF00"/>
                </a:highlight>
                <a:latin typeface="Heiti TC Medium" pitchFamily="2" charset="-128"/>
                <a:ea typeface="Heiti TC Medium" pitchFamily="2" charset="-128"/>
              </a:rPr>
              <a:t>圣灵</a:t>
            </a:r>
            <a:r>
              <a:rPr lang="zh-CN" altLang="en-US" b="1" dirty="0">
                <a:latin typeface="Heiti TC Medium" pitchFamily="2" charset="-128"/>
                <a:ea typeface="Heiti TC Medium" pitchFamily="2" charset="-128"/>
              </a:rPr>
              <a:t>的</a:t>
            </a:r>
            <a:r>
              <a:rPr lang="ja-JP" altLang="en-SG" b="1">
                <a:latin typeface="Heiti TC Medium" pitchFamily="2" charset="-128"/>
                <a:ea typeface="Heiti TC Medium" pitchFamily="2" charset="-128"/>
              </a:rPr>
              <a:t>内在</a:t>
            </a:r>
            <a:r>
              <a:rPr lang="ja-JP" altLang="en-US" b="1">
                <a:latin typeface="Heiti TC Medium" pitchFamily="2" charset="-128"/>
                <a:ea typeface="Heiti TC Medium" pitchFamily="2" charset="-128"/>
              </a:rPr>
              <a:t>见证</a:t>
            </a:r>
            <a:endParaRPr lang="en-SG" dirty="0">
              <a:latin typeface="Heiti TC Medium" pitchFamily="2" charset="-128"/>
              <a:ea typeface="Heiti TC Medium" pitchFamily="2" charset="-128"/>
            </a:endParaRPr>
          </a:p>
        </p:txBody>
      </p:sp>
      <p:sp>
        <p:nvSpPr>
          <p:cNvPr id="3" name="Content Placeholder 2">
            <a:extLst>
              <a:ext uri="{FF2B5EF4-FFF2-40B4-BE49-F238E27FC236}">
                <a16:creationId xmlns:a16="http://schemas.microsoft.com/office/drawing/2014/main" id="{E0D079D1-52A2-1C47-875C-DA9130AF8713}"/>
              </a:ext>
            </a:extLst>
          </p:cNvPr>
          <p:cNvSpPr>
            <a:spLocks noGrp="1"/>
          </p:cNvSpPr>
          <p:nvPr>
            <p:ph idx="1"/>
          </p:nvPr>
        </p:nvSpPr>
        <p:spPr>
          <a:xfrm>
            <a:off x="745434" y="2295939"/>
            <a:ext cx="10515601" cy="4244009"/>
          </a:xfrm>
        </p:spPr>
        <p:txBody>
          <a:bodyPr>
            <a:normAutofit fontScale="77500" lnSpcReduction="20000"/>
          </a:bodyPr>
          <a:lstStyle/>
          <a:p>
            <a:pPr>
              <a:lnSpc>
                <a:spcPct val="170000"/>
              </a:lnSpc>
              <a:spcBef>
                <a:spcPts val="0"/>
              </a:spcBef>
            </a:pPr>
            <a:r>
              <a:rPr lang="zh-CN" altLang="en-US" sz="2900" b="1" dirty="0">
                <a:latin typeface="Heiti TC Medium" pitchFamily="2" charset="-128"/>
                <a:ea typeface="Heiti TC Medium" pitchFamily="2" charset="-128"/>
              </a:rPr>
              <a:t>先知预言基督受死复活 </a:t>
            </a:r>
            <a:r>
              <a:rPr lang="en-US" altLang="zh-CN" sz="2900" b="1" dirty="0">
                <a:latin typeface="Heiti TC Medium" pitchFamily="2" charset="-128"/>
                <a:ea typeface="Heiti TC Medium" pitchFamily="2" charset="-128"/>
              </a:rPr>
              <a:t>》</a:t>
            </a:r>
            <a:r>
              <a:rPr lang="zh-CN" altLang="en-US" sz="2900" b="1" dirty="0">
                <a:latin typeface="Heiti TC Medium" pitchFamily="2" charset="-128"/>
                <a:ea typeface="Heiti TC Medium" pitchFamily="2" charset="-128"/>
              </a:rPr>
              <a:t>基督预言祂受死复活</a:t>
            </a:r>
            <a:r>
              <a:rPr lang="en-US" altLang="zh-CN" sz="2900" b="1" dirty="0">
                <a:latin typeface="Heiti TC Medium" pitchFamily="2" charset="-128"/>
                <a:ea typeface="Heiti TC Medium" pitchFamily="2" charset="-128"/>
              </a:rPr>
              <a:t>》</a:t>
            </a:r>
            <a:r>
              <a:rPr lang="zh-CN" altLang="en-US" sz="2900" b="1" dirty="0">
                <a:latin typeface="Heiti TC Medium" pitchFamily="2" charset="-128"/>
                <a:ea typeface="Heiti TC Medium" pitchFamily="2" charset="-128"/>
              </a:rPr>
              <a:t>基督复活显出凭据</a:t>
            </a:r>
            <a:r>
              <a:rPr lang="en-US" altLang="zh-CN" sz="2900" b="1" dirty="0">
                <a:latin typeface="Heiti TC Medium" pitchFamily="2" charset="-128"/>
                <a:ea typeface="Heiti TC Medium" pitchFamily="2" charset="-128"/>
              </a:rPr>
              <a:t>》</a:t>
            </a:r>
            <a:r>
              <a:rPr lang="zh-CN" altLang="en-US" sz="2900" b="1" dirty="0">
                <a:latin typeface="Heiti TC Medium" pitchFamily="2" charset="-128"/>
                <a:ea typeface="Heiti TC Medium" pitchFamily="2" charset="-128"/>
              </a:rPr>
              <a:t>基督的解释</a:t>
            </a:r>
            <a:endParaRPr lang="en-SG" sz="2900" dirty="0">
              <a:latin typeface="Heiti TC Medium" pitchFamily="2" charset="-128"/>
              <a:ea typeface="Heiti TC Medium" pitchFamily="2" charset="-128"/>
            </a:endParaRPr>
          </a:p>
          <a:p>
            <a:pPr marL="0" indent="0">
              <a:lnSpc>
                <a:spcPct val="170000"/>
              </a:lnSpc>
              <a:spcBef>
                <a:spcPts val="0"/>
              </a:spcBef>
              <a:buNone/>
            </a:pPr>
            <a:r>
              <a:rPr lang="ja-JP" altLang="en-SG" sz="2900">
                <a:latin typeface="Heiti TC Medium" pitchFamily="2" charset="-128"/>
                <a:ea typeface="Heiti TC Medium" pitchFamily="2" charset="-128"/>
              </a:rPr>
              <a:t>约</a:t>
            </a:r>
            <a:r>
              <a:rPr lang="en-SG" altLang="zh-CN" sz="2900" dirty="0">
                <a:latin typeface="Heiti TC Medium" pitchFamily="2" charset="-128"/>
                <a:ea typeface="Heiti TC Medium" pitchFamily="2" charset="-128"/>
              </a:rPr>
              <a:t> 14:15  </a:t>
            </a:r>
            <a:r>
              <a:rPr lang="zh-CN" altLang="en-SG" sz="2900" dirty="0">
                <a:latin typeface="Heiti TC Medium" pitchFamily="2" charset="-128"/>
                <a:ea typeface="Heiti TC Medium" pitchFamily="2" charset="-128"/>
              </a:rPr>
              <a:t>「</a:t>
            </a:r>
            <a:r>
              <a:rPr lang="zh-CN" altLang="en-US" sz="2900" dirty="0">
                <a:latin typeface="Heiti TC Medium" pitchFamily="2" charset="-128"/>
                <a:ea typeface="Heiti TC Medium" pitchFamily="2" charset="-128"/>
              </a:rPr>
              <a:t>你们若爱我，就必遵守我的命令。</a:t>
            </a:r>
            <a:r>
              <a:rPr lang="en-SG" altLang="zh-CN" sz="2900" dirty="0">
                <a:latin typeface="Heiti TC Medium" pitchFamily="2" charset="-128"/>
                <a:ea typeface="Heiti TC Medium" pitchFamily="2" charset="-128"/>
              </a:rPr>
              <a:t>16  </a:t>
            </a:r>
            <a:r>
              <a:rPr lang="zh-CN" altLang="en-US" sz="2900" dirty="0">
                <a:latin typeface="Heiti TC Medium" pitchFamily="2" charset="-128"/>
                <a:ea typeface="Heiti TC Medium" pitchFamily="2" charset="-128"/>
              </a:rPr>
              <a:t>我要求父，父就另外赐给你们一位保惠师（或作：训慰师；下同），叫他永远与你们同在，</a:t>
            </a:r>
            <a:r>
              <a:rPr lang="en-SG" altLang="zh-CN" sz="2900" dirty="0">
                <a:latin typeface="Heiti TC Medium" pitchFamily="2" charset="-128"/>
                <a:ea typeface="Heiti TC Medium" pitchFamily="2" charset="-128"/>
              </a:rPr>
              <a:t>17  </a:t>
            </a:r>
            <a:r>
              <a:rPr lang="zh-CN" altLang="en-US" sz="2900" dirty="0">
                <a:highlight>
                  <a:srgbClr val="00FF00"/>
                </a:highlight>
                <a:latin typeface="Heiti TC Medium" pitchFamily="2" charset="-128"/>
                <a:ea typeface="Heiti TC Medium" pitchFamily="2" charset="-128"/>
              </a:rPr>
              <a:t>就是真理的圣灵，乃世人不能接受的；因为不见他，也不认识他。你们却认识他，因他常与你们同在，也要在你们里面</a:t>
            </a:r>
            <a:r>
              <a:rPr lang="zh-CN" altLang="en-US" sz="2900" dirty="0">
                <a:latin typeface="Heiti TC Medium" pitchFamily="2" charset="-128"/>
                <a:ea typeface="Heiti TC Medium" pitchFamily="2" charset="-128"/>
              </a:rPr>
              <a:t>。</a:t>
            </a:r>
            <a:r>
              <a:rPr lang="en-SG" altLang="zh-CN" sz="2900" dirty="0">
                <a:latin typeface="Heiti TC Medium" pitchFamily="2" charset="-128"/>
                <a:ea typeface="Heiti TC Medium" pitchFamily="2" charset="-128"/>
              </a:rPr>
              <a:t>18  </a:t>
            </a:r>
            <a:r>
              <a:rPr lang="zh-CN" altLang="en-US" sz="2900" dirty="0">
                <a:latin typeface="Heiti TC Medium" pitchFamily="2" charset="-128"/>
                <a:ea typeface="Heiti TC Medium" pitchFamily="2" charset="-128"/>
              </a:rPr>
              <a:t>我不撇下你们为孤儿，我必到你们这里来。</a:t>
            </a:r>
            <a:r>
              <a:rPr lang="en-SG" altLang="zh-CN" sz="2900" dirty="0">
                <a:latin typeface="Heiti TC Medium" pitchFamily="2" charset="-128"/>
                <a:ea typeface="Heiti TC Medium" pitchFamily="2" charset="-128"/>
              </a:rPr>
              <a:t>19  </a:t>
            </a:r>
            <a:r>
              <a:rPr lang="zh-CN" altLang="en-US" sz="2900" dirty="0">
                <a:latin typeface="Heiti TC Medium" pitchFamily="2" charset="-128"/>
                <a:ea typeface="Heiti TC Medium" pitchFamily="2" charset="-128"/>
              </a:rPr>
              <a:t>还有不多的时候，世人不再看见我，你们却看见我；因为我活著，你们也要活著。</a:t>
            </a:r>
            <a:r>
              <a:rPr lang="en-SG" altLang="zh-CN" sz="2900" dirty="0">
                <a:latin typeface="Heiti TC Medium" pitchFamily="2" charset="-128"/>
                <a:ea typeface="Heiti TC Medium" pitchFamily="2" charset="-128"/>
              </a:rPr>
              <a:t>20  </a:t>
            </a:r>
            <a:r>
              <a:rPr lang="zh-CN" altLang="en-US" sz="2900" dirty="0">
                <a:latin typeface="Heiti TC Medium" pitchFamily="2" charset="-128"/>
                <a:ea typeface="Heiti TC Medium" pitchFamily="2" charset="-128"/>
              </a:rPr>
              <a:t>到那日，你们就知道我在父里面，你们在我里面，我也在你们里面。</a:t>
            </a:r>
          </a:p>
        </p:txBody>
      </p:sp>
    </p:spTree>
    <p:extLst>
      <p:ext uri="{BB962C8B-B14F-4D97-AF65-F5344CB8AC3E}">
        <p14:creationId xmlns:p14="http://schemas.microsoft.com/office/powerpoint/2010/main" val="335638416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605A7-6531-FA48-B454-1C80C892C855}"/>
              </a:ext>
            </a:extLst>
          </p:cNvPr>
          <p:cNvSpPr>
            <a:spLocks noGrp="1"/>
          </p:cNvSpPr>
          <p:nvPr>
            <p:ph type="title"/>
          </p:nvPr>
        </p:nvSpPr>
        <p:spPr/>
        <p:txBody>
          <a:bodyPr/>
          <a:lstStyle/>
          <a:p>
            <a:r>
              <a:rPr lang="zh-CN" altLang="en-US" b="1" dirty="0">
                <a:solidFill>
                  <a:srgbClr val="FF0000"/>
                </a:solidFill>
              </a:rPr>
              <a:t>狭义</a:t>
            </a:r>
            <a:r>
              <a:rPr lang="zh-CN" altLang="en-US" b="1" dirty="0"/>
              <a:t>的循环论证</a:t>
            </a:r>
            <a:endParaRPr lang="en-SG" dirty="0"/>
          </a:p>
        </p:txBody>
      </p:sp>
      <p:sp>
        <p:nvSpPr>
          <p:cNvPr id="3" name="Content Placeholder 2">
            <a:extLst>
              <a:ext uri="{FF2B5EF4-FFF2-40B4-BE49-F238E27FC236}">
                <a16:creationId xmlns:a16="http://schemas.microsoft.com/office/drawing/2014/main" id="{E0D079D1-52A2-1C47-875C-DA9130AF8713}"/>
              </a:ext>
            </a:extLst>
          </p:cNvPr>
          <p:cNvSpPr>
            <a:spLocks noGrp="1"/>
          </p:cNvSpPr>
          <p:nvPr>
            <p:ph idx="1"/>
          </p:nvPr>
        </p:nvSpPr>
        <p:spPr>
          <a:xfrm>
            <a:off x="724705" y="2551434"/>
            <a:ext cx="11151705" cy="596348"/>
          </a:xfrm>
        </p:spPr>
        <p:txBody>
          <a:bodyPr>
            <a:normAutofit/>
          </a:bodyPr>
          <a:lstStyle/>
          <a:p>
            <a:r>
              <a:rPr lang="zh-CN" altLang="en-US" b="1" dirty="0"/>
              <a:t>狭义的循环论证：圣经是神的话，因为圣经说她就是神的话。</a:t>
            </a:r>
            <a:endParaRPr lang="en-SG" dirty="0"/>
          </a:p>
        </p:txBody>
      </p:sp>
      <p:grpSp>
        <p:nvGrpSpPr>
          <p:cNvPr id="5" name="Group 4">
            <a:extLst>
              <a:ext uri="{FF2B5EF4-FFF2-40B4-BE49-F238E27FC236}">
                <a16:creationId xmlns:a16="http://schemas.microsoft.com/office/drawing/2014/main" id="{384D8ACE-CC3B-9F41-895E-BC74B50B382D}"/>
              </a:ext>
            </a:extLst>
          </p:cNvPr>
          <p:cNvGrpSpPr/>
          <p:nvPr/>
        </p:nvGrpSpPr>
        <p:grpSpPr>
          <a:xfrm>
            <a:off x="3270567" y="3571323"/>
            <a:ext cx="3516732" cy="1924504"/>
            <a:chOff x="0" y="0"/>
            <a:chExt cx="1536065" cy="908050"/>
          </a:xfrm>
        </p:grpSpPr>
        <p:sp>
          <p:nvSpPr>
            <p:cNvPr id="6" name="Text Box 18">
              <a:extLst>
                <a:ext uri="{FF2B5EF4-FFF2-40B4-BE49-F238E27FC236}">
                  <a16:creationId xmlns:a16="http://schemas.microsoft.com/office/drawing/2014/main" id="{8B609D45-AEED-E447-A562-10D3B4C6384D}"/>
                </a:ext>
              </a:extLst>
            </p:cNvPr>
            <p:cNvSpPr txBox="1"/>
            <p:nvPr/>
          </p:nvSpPr>
          <p:spPr>
            <a:xfrm>
              <a:off x="0" y="317500"/>
              <a:ext cx="494665" cy="292100"/>
            </a:xfrm>
            <a:prstGeom prst="rect">
              <a:avLst/>
            </a:prstGeom>
            <a:solidFill>
              <a:schemeClr val="lt1"/>
            </a:solidFill>
            <a:ln w="6350">
              <a:solidFill>
                <a:prstClr val="black"/>
              </a:solidFill>
            </a:ln>
          </p:spPr>
          <p:txBody>
            <a:bodyPr rot="0" spcFirstLastPara="0" vert="horz" wrap="none" lIns="91440" tIns="45720" rIns="91440" bIns="45720" numCol="1" spcCol="0" rtlCol="0" fromWordArt="0" anchor="t" anchorCtr="0" forceAA="0" compatLnSpc="1">
              <a:prstTxWarp prst="textNoShape">
                <a:avLst/>
              </a:prstTxWarp>
              <a:noAutofit/>
            </a:bodyPr>
            <a:lstStyle/>
            <a:p>
              <a:pPr>
                <a:spcAft>
                  <a:spcPts val="0"/>
                </a:spcAft>
              </a:pPr>
              <a:r>
                <a:rPr lang="zh-CN" sz="2400">
                  <a:effectLst/>
                  <a:latin typeface="Times New Roman" panose="02020603050405020304" pitchFamily="18" charset="0"/>
                  <a:ea typeface="SimSun" panose="02010600030101010101" pitchFamily="2" charset="-122"/>
                </a:rPr>
                <a:t>圣经</a:t>
              </a:r>
              <a:endParaRPr lang="en-SG" sz="2400">
                <a:effectLst/>
                <a:latin typeface="Times New Roman" panose="02020603050405020304" pitchFamily="18" charset="0"/>
                <a:ea typeface="SimSun" panose="02010600030101010101" pitchFamily="2" charset="-122"/>
              </a:endParaRPr>
            </a:p>
          </p:txBody>
        </p:sp>
        <p:sp>
          <p:nvSpPr>
            <p:cNvPr id="7" name="Text Box 19">
              <a:extLst>
                <a:ext uri="{FF2B5EF4-FFF2-40B4-BE49-F238E27FC236}">
                  <a16:creationId xmlns:a16="http://schemas.microsoft.com/office/drawing/2014/main" id="{6D831FFA-3E3B-2B48-8B15-FB89806887A6}"/>
                </a:ext>
              </a:extLst>
            </p:cNvPr>
            <p:cNvSpPr txBox="1"/>
            <p:nvPr/>
          </p:nvSpPr>
          <p:spPr>
            <a:xfrm>
              <a:off x="1041400" y="317500"/>
              <a:ext cx="494665" cy="292100"/>
            </a:xfrm>
            <a:prstGeom prst="rect">
              <a:avLst/>
            </a:prstGeom>
            <a:solidFill>
              <a:schemeClr val="lt1"/>
            </a:solidFill>
            <a:ln w="6350">
              <a:solidFill>
                <a:prstClr val="black"/>
              </a:solidFill>
            </a:ln>
          </p:spPr>
          <p:txBody>
            <a:bodyPr rot="0" spcFirstLastPara="0" vert="horz" wrap="none" lIns="91440" tIns="45720" rIns="91440" bIns="45720" numCol="1" spcCol="0" rtlCol="0" fromWordArt="0" anchor="t" anchorCtr="0" forceAA="0" compatLnSpc="1">
              <a:prstTxWarp prst="textNoShape">
                <a:avLst/>
              </a:prstTxWarp>
              <a:noAutofit/>
            </a:bodyPr>
            <a:lstStyle/>
            <a:p>
              <a:pPr>
                <a:spcAft>
                  <a:spcPts val="0"/>
                </a:spcAft>
              </a:pPr>
              <a:r>
                <a:rPr lang="zh-CN" sz="2400" dirty="0">
                  <a:effectLst/>
                  <a:latin typeface="Times New Roman" panose="02020603050405020304" pitchFamily="18" charset="0"/>
                  <a:ea typeface="SimSun" panose="02010600030101010101" pitchFamily="2" charset="-122"/>
                </a:rPr>
                <a:t>圣经</a:t>
              </a:r>
              <a:endParaRPr lang="en-SG" sz="2400" dirty="0">
                <a:effectLst/>
                <a:latin typeface="Times New Roman" panose="02020603050405020304" pitchFamily="18" charset="0"/>
                <a:ea typeface="SimSun" panose="02010600030101010101" pitchFamily="2" charset="-122"/>
              </a:endParaRPr>
            </a:p>
          </p:txBody>
        </p:sp>
        <p:sp>
          <p:nvSpPr>
            <p:cNvPr id="8" name="Curved Down Arrow 7">
              <a:extLst>
                <a:ext uri="{FF2B5EF4-FFF2-40B4-BE49-F238E27FC236}">
                  <a16:creationId xmlns:a16="http://schemas.microsoft.com/office/drawing/2014/main" id="{74F31D3F-3D49-C448-B784-36E5838386C4}"/>
                </a:ext>
              </a:extLst>
            </p:cNvPr>
            <p:cNvSpPr/>
            <p:nvPr/>
          </p:nvSpPr>
          <p:spPr>
            <a:xfrm>
              <a:off x="222250" y="0"/>
              <a:ext cx="1009650" cy="24130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sz="3600"/>
            </a:p>
          </p:txBody>
        </p:sp>
        <p:sp>
          <p:nvSpPr>
            <p:cNvPr id="9" name="Curved Down Arrow 8">
              <a:extLst>
                <a:ext uri="{FF2B5EF4-FFF2-40B4-BE49-F238E27FC236}">
                  <a16:creationId xmlns:a16="http://schemas.microsoft.com/office/drawing/2014/main" id="{5B2810F5-93C2-1D49-AE56-293D9CADBFDE}"/>
                </a:ext>
              </a:extLst>
            </p:cNvPr>
            <p:cNvSpPr/>
            <p:nvPr/>
          </p:nvSpPr>
          <p:spPr>
            <a:xfrm flipH="1" flipV="1">
              <a:off x="184150" y="654050"/>
              <a:ext cx="1016000" cy="25400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sz="3600"/>
            </a:p>
          </p:txBody>
        </p:sp>
      </p:grpSp>
    </p:spTree>
    <p:extLst>
      <p:ext uri="{BB962C8B-B14F-4D97-AF65-F5344CB8AC3E}">
        <p14:creationId xmlns:p14="http://schemas.microsoft.com/office/powerpoint/2010/main" val="44732039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11B04-FAD1-544A-8A6C-1C80415FAEDC}"/>
              </a:ext>
            </a:extLst>
          </p:cNvPr>
          <p:cNvSpPr>
            <a:spLocks noGrp="1"/>
          </p:cNvSpPr>
          <p:nvPr>
            <p:ph type="title"/>
          </p:nvPr>
        </p:nvSpPr>
        <p:spPr/>
        <p:txBody>
          <a:bodyPr/>
          <a:lstStyle/>
          <a:p>
            <a:r>
              <a:rPr lang="zh-CN" altLang="en-US" b="1" dirty="0"/>
              <a:t>狭义的循环式论证 </a:t>
            </a:r>
            <a:r>
              <a:rPr lang="en-GB" b="1" dirty="0"/>
              <a:t>circularity </a:t>
            </a:r>
            <a:endParaRPr lang="en-US" dirty="0"/>
          </a:p>
        </p:txBody>
      </p:sp>
      <p:sp>
        <p:nvSpPr>
          <p:cNvPr id="4" name="TextBox 3">
            <a:extLst>
              <a:ext uri="{FF2B5EF4-FFF2-40B4-BE49-F238E27FC236}">
                <a16:creationId xmlns:a16="http://schemas.microsoft.com/office/drawing/2014/main" id="{EDBCC37D-171A-0243-AC46-C4CB3159EEF5}"/>
              </a:ext>
            </a:extLst>
          </p:cNvPr>
          <p:cNvSpPr txBox="1"/>
          <p:nvPr/>
        </p:nvSpPr>
        <p:spPr>
          <a:xfrm>
            <a:off x="7576776" y="2632924"/>
            <a:ext cx="1107996" cy="369332"/>
          </a:xfrm>
          <a:prstGeom prst="rect">
            <a:avLst/>
          </a:prstGeom>
          <a:noFill/>
        </p:spPr>
        <p:txBody>
          <a:bodyPr wrap="none" rtlCol="0">
            <a:spAutoFit/>
          </a:bodyPr>
          <a:lstStyle/>
          <a:p>
            <a:r>
              <a:rPr lang="ja-JP" altLang="en-US"/>
              <a:t>上帝存在</a:t>
            </a:r>
            <a:endParaRPr lang="en-US" dirty="0"/>
          </a:p>
        </p:txBody>
      </p:sp>
      <p:sp>
        <p:nvSpPr>
          <p:cNvPr id="6" name="TextBox 5">
            <a:extLst>
              <a:ext uri="{FF2B5EF4-FFF2-40B4-BE49-F238E27FC236}">
                <a16:creationId xmlns:a16="http://schemas.microsoft.com/office/drawing/2014/main" id="{A82202AC-29E3-3540-A054-4F11C5AAAF27}"/>
              </a:ext>
            </a:extLst>
          </p:cNvPr>
          <p:cNvSpPr txBox="1"/>
          <p:nvPr/>
        </p:nvSpPr>
        <p:spPr>
          <a:xfrm>
            <a:off x="7224828" y="4299149"/>
            <a:ext cx="3877985" cy="1477328"/>
          </a:xfrm>
          <a:prstGeom prst="rect">
            <a:avLst/>
          </a:prstGeom>
          <a:noFill/>
        </p:spPr>
        <p:txBody>
          <a:bodyPr wrap="none" rtlCol="0">
            <a:spAutoFit/>
          </a:bodyPr>
          <a:lstStyle/>
          <a:p>
            <a:r>
              <a:rPr lang="ja-JP" altLang="en-US">
                <a:latin typeface="SimSun" panose="02010600030101010101" pitchFamily="2" charset="-122"/>
                <a:ea typeface="SimSun" panose="02010600030101010101" pitchFamily="2" charset="-122"/>
              </a:rPr>
              <a:t>因为圣经告诉我</a:t>
            </a:r>
            <a:endParaRPr lang="en-SG" altLang="ja-JP" dirty="0">
              <a:latin typeface="SimSun" panose="02010600030101010101" pitchFamily="2" charset="-122"/>
              <a:ea typeface="SimSun" panose="02010600030101010101" pitchFamily="2" charset="-122"/>
            </a:endParaRPr>
          </a:p>
          <a:p>
            <a:endParaRPr lang="en-SG" dirty="0">
              <a:latin typeface="SimSun" panose="02010600030101010101" pitchFamily="2" charset="-122"/>
              <a:ea typeface="SimSun" panose="02010600030101010101" pitchFamily="2" charset="-122"/>
            </a:endParaRPr>
          </a:p>
          <a:p>
            <a:r>
              <a:rPr lang="ja-JP" altLang="en-US">
                <a:latin typeface="SimSun" panose="02010600030101010101" pitchFamily="2" charset="-122"/>
                <a:ea typeface="SimSun" panose="02010600030101010101" pitchFamily="2" charset="-122"/>
              </a:rPr>
              <a:t>圣经是上帝的话</a:t>
            </a:r>
            <a:endParaRPr lang="en-US" altLang="ja-JP" dirty="0">
              <a:latin typeface="SimSun" panose="02010600030101010101" pitchFamily="2" charset="-122"/>
              <a:ea typeface="SimSun" panose="02010600030101010101" pitchFamily="2" charset="-122"/>
            </a:endParaRPr>
          </a:p>
          <a:p>
            <a:endParaRPr lang="en-US" dirty="0">
              <a:latin typeface="SimSun" panose="02010600030101010101" pitchFamily="2" charset="-122"/>
              <a:ea typeface="SimSun" panose="02010600030101010101" pitchFamily="2" charset="-122"/>
            </a:endParaRPr>
          </a:p>
          <a:p>
            <a:r>
              <a:rPr lang="ja-JP" altLang="en-US">
                <a:latin typeface="SimSun" panose="02010600030101010101" pitchFamily="2" charset="-122"/>
                <a:ea typeface="SimSun" panose="02010600030101010101" pitchFamily="2" charset="-122"/>
              </a:rPr>
              <a:t>上帝是绝对的</a:t>
            </a:r>
            <a:r>
              <a:rPr lang="zh-CN" altLang="en-US" dirty="0">
                <a:latin typeface="SimSun" panose="02010600030101010101" pitchFamily="2" charset="-122"/>
                <a:ea typeface="SimSun" panose="02010600030101010101" pitchFamily="2" charset="-122"/>
              </a:rPr>
              <a:t>，所以祂的话是绝对的</a:t>
            </a:r>
            <a:endParaRPr lang="en-US" dirty="0">
              <a:latin typeface="SimSun" panose="02010600030101010101" pitchFamily="2" charset="-122"/>
              <a:ea typeface="SimSun" panose="02010600030101010101" pitchFamily="2" charset="-122"/>
            </a:endParaRPr>
          </a:p>
        </p:txBody>
      </p:sp>
      <p:sp>
        <p:nvSpPr>
          <p:cNvPr id="12" name="Curved Down Arrow 11">
            <a:extLst>
              <a:ext uri="{FF2B5EF4-FFF2-40B4-BE49-F238E27FC236}">
                <a16:creationId xmlns:a16="http://schemas.microsoft.com/office/drawing/2014/main" id="{4495B4A8-7650-BB4D-B5EA-F98FC8CCC836}"/>
              </a:ext>
            </a:extLst>
          </p:cNvPr>
          <p:cNvSpPr/>
          <p:nvPr/>
        </p:nvSpPr>
        <p:spPr>
          <a:xfrm rot="5400000">
            <a:off x="8761845" y="3360078"/>
            <a:ext cx="1666224" cy="581249"/>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14" name="Curved Down Arrow 13">
            <a:extLst>
              <a:ext uri="{FF2B5EF4-FFF2-40B4-BE49-F238E27FC236}">
                <a16:creationId xmlns:a16="http://schemas.microsoft.com/office/drawing/2014/main" id="{877EF51A-D9CF-FC43-86BA-A4F7F9D84E72}"/>
              </a:ext>
            </a:extLst>
          </p:cNvPr>
          <p:cNvSpPr/>
          <p:nvPr/>
        </p:nvSpPr>
        <p:spPr>
          <a:xfrm rot="5400000" flipV="1">
            <a:off x="5833480" y="3360079"/>
            <a:ext cx="1666224" cy="581249"/>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3" name="Rectangle 2">
            <a:extLst>
              <a:ext uri="{FF2B5EF4-FFF2-40B4-BE49-F238E27FC236}">
                <a16:creationId xmlns:a16="http://schemas.microsoft.com/office/drawing/2014/main" id="{6720E271-19A5-574E-AF02-76D62F48BDF8}"/>
              </a:ext>
            </a:extLst>
          </p:cNvPr>
          <p:cNvSpPr/>
          <p:nvPr/>
        </p:nvSpPr>
        <p:spPr>
          <a:xfrm>
            <a:off x="1475224" y="2841703"/>
            <a:ext cx="4216271" cy="3084499"/>
          </a:xfrm>
          <a:prstGeom prst="rect">
            <a:avLst/>
          </a:prstGeom>
        </p:spPr>
        <p:txBody>
          <a:bodyPr wrap="square">
            <a:spAutoFit/>
          </a:bodyPr>
          <a:lstStyle/>
          <a:p>
            <a:pPr>
              <a:lnSpc>
                <a:spcPct val="150000"/>
              </a:lnSpc>
              <a:spcBef>
                <a:spcPts val="600"/>
              </a:spcBef>
            </a:pPr>
            <a:r>
              <a:rPr lang="en-US" sz="2800" dirty="0" err="1">
                <a:latin typeface="SimHei" panose="02010609060101010101" pitchFamily="49" charset="-122"/>
                <a:ea typeface="SimHei" panose="02010609060101010101" pitchFamily="49" charset="-122"/>
              </a:rPr>
              <a:t>这理论是</a:t>
            </a:r>
            <a:r>
              <a:rPr lang="en-US" sz="2800" dirty="0" err="1">
                <a:highlight>
                  <a:srgbClr val="00FF00"/>
                </a:highlight>
                <a:latin typeface="SimHei" panose="02010609060101010101" pitchFamily="49" charset="-122"/>
                <a:ea typeface="SimHei" panose="02010609060101010101" pitchFamily="49" charset="-122"/>
              </a:rPr>
              <a:t>正确与合理</a:t>
            </a:r>
            <a:r>
              <a:rPr lang="en-US" sz="2800" dirty="0" err="1">
                <a:latin typeface="SimHei" panose="02010609060101010101" pitchFamily="49" charset="-122"/>
                <a:ea typeface="SimHei" panose="02010609060101010101" pitchFamily="49" charset="-122"/>
              </a:rPr>
              <a:t>的</a:t>
            </a:r>
            <a:r>
              <a:rPr lang="zh-CN" altLang="en-US" sz="2800" dirty="0">
                <a:latin typeface="SimHei" panose="02010609060101010101" pitchFamily="49" charset="-122"/>
                <a:ea typeface="SimHei" panose="02010609060101010101" pitchFamily="49" charset="-122"/>
              </a:rPr>
              <a:t>，</a:t>
            </a:r>
            <a:endParaRPr lang="en-SG" altLang="zh-CN" sz="2800" dirty="0">
              <a:latin typeface="SimHei" panose="02010609060101010101" pitchFamily="49" charset="-122"/>
              <a:ea typeface="SimHei" panose="02010609060101010101" pitchFamily="49" charset="-122"/>
            </a:endParaRPr>
          </a:p>
          <a:p>
            <a:pPr>
              <a:lnSpc>
                <a:spcPct val="150000"/>
              </a:lnSpc>
              <a:spcBef>
                <a:spcPts val="600"/>
              </a:spcBef>
            </a:pPr>
            <a:r>
              <a:rPr lang="zh-CN" altLang="en-US" sz="4000" b="1" dirty="0">
                <a:solidFill>
                  <a:srgbClr val="FF0000"/>
                </a:solidFill>
                <a:latin typeface="SimHei" panose="02010609060101010101" pitchFamily="49" charset="-122"/>
                <a:ea typeface="SimHei" panose="02010609060101010101" pitchFamily="49" charset="-122"/>
              </a:rPr>
              <a:t>但是缺乏说服力</a:t>
            </a:r>
            <a:r>
              <a:rPr lang="en-US" altLang="zh-CN" sz="3200" b="1" dirty="0">
                <a:solidFill>
                  <a:srgbClr val="FF0000"/>
                </a:solidFill>
                <a:latin typeface="SimHei" panose="02010609060101010101" pitchFamily="49" charset="-122"/>
                <a:ea typeface="SimHei" panose="02010609060101010101" pitchFamily="49" charset="-122"/>
              </a:rPr>
              <a:t>!</a:t>
            </a:r>
            <a:endParaRPr lang="en-SG" altLang="zh-CN" sz="3200" b="1" dirty="0">
              <a:latin typeface="SimHei" panose="02010609060101010101" pitchFamily="49" charset="-122"/>
              <a:ea typeface="SimHei" panose="02010609060101010101" pitchFamily="49" charset="-122"/>
            </a:endParaRPr>
          </a:p>
          <a:p>
            <a:pPr>
              <a:lnSpc>
                <a:spcPct val="150000"/>
              </a:lnSpc>
              <a:spcBef>
                <a:spcPts val="600"/>
              </a:spcBef>
            </a:pPr>
            <a:endParaRPr lang="en-SG" altLang="zh-CN" sz="2800" dirty="0">
              <a:latin typeface="SimHei" panose="02010609060101010101" pitchFamily="49" charset="-122"/>
              <a:ea typeface="SimHei" panose="02010609060101010101" pitchFamily="49" charset="-122"/>
            </a:endParaRPr>
          </a:p>
          <a:p>
            <a:pPr>
              <a:lnSpc>
                <a:spcPct val="150000"/>
              </a:lnSpc>
              <a:spcBef>
                <a:spcPts val="600"/>
              </a:spcBef>
            </a:pPr>
            <a:r>
              <a:rPr lang="zh-CN" altLang="en-US" sz="2800" dirty="0">
                <a:latin typeface="SimHei" panose="02010609060101010101" pitchFamily="49" charset="-122"/>
                <a:ea typeface="SimHei" panose="02010609060101010101" pitchFamily="49" charset="-122"/>
              </a:rPr>
              <a:t>为什么是合理的？ </a:t>
            </a:r>
            <a:endParaRPr lang="en-US" sz="2000" dirty="0">
              <a:latin typeface="SimHei" panose="02010609060101010101" pitchFamily="49" charset="-122"/>
              <a:ea typeface="SimHei" panose="02010609060101010101" pitchFamily="49" charset="-122"/>
            </a:endParaRPr>
          </a:p>
        </p:txBody>
      </p:sp>
    </p:spTree>
    <p:extLst>
      <p:ext uri="{BB962C8B-B14F-4D97-AF65-F5344CB8AC3E}">
        <p14:creationId xmlns:p14="http://schemas.microsoft.com/office/powerpoint/2010/main" val="338738000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605A7-6531-FA48-B454-1C80C892C855}"/>
              </a:ext>
            </a:extLst>
          </p:cNvPr>
          <p:cNvSpPr>
            <a:spLocks noGrp="1"/>
          </p:cNvSpPr>
          <p:nvPr>
            <p:ph type="title"/>
          </p:nvPr>
        </p:nvSpPr>
        <p:spPr/>
        <p:txBody>
          <a:bodyPr/>
          <a:lstStyle/>
          <a:p>
            <a:r>
              <a:rPr lang="en-US" sz="2400" b="1" dirty="0"/>
              <a:t>Competing Circularities </a:t>
            </a:r>
            <a:r>
              <a:rPr lang="zh-CN" altLang="en-US" b="1" dirty="0"/>
              <a:t>互相对立的循环论证 </a:t>
            </a:r>
            <a:endParaRPr lang="en-SG" dirty="0"/>
          </a:p>
        </p:txBody>
      </p:sp>
      <p:sp>
        <p:nvSpPr>
          <p:cNvPr id="3" name="Content Placeholder 2">
            <a:extLst>
              <a:ext uri="{FF2B5EF4-FFF2-40B4-BE49-F238E27FC236}">
                <a16:creationId xmlns:a16="http://schemas.microsoft.com/office/drawing/2014/main" id="{E0D079D1-52A2-1C47-875C-DA9130AF8713}"/>
              </a:ext>
            </a:extLst>
          </p:cNvPr>
          <p:cNvSpPr>
            <a:spLocks noGrp="1"/>
          </p:cNvSpPr>
          <p:nvPr>
            <p:ph idx="1"/>
          </p:nvPr>
        </p:nvSpPr>
        <p:spPr>
          <a:xfrm>
            <a:off x="763468" y="2467879"/>
            <a:ext cx="10765923" cy="3082924"/>
          </a:xfrm>
        </p:spPr>
        <p:txBody>
          <a:bodyPr>
            <a:normAutofit/>
          </a:bodyPr>
          <a:lstStyle/>
          <a:p>
            <a:pPr lvl="0"/>
            <a:r>
              <a:rPr lang="en-US" sz="2400" dirty="0">
                <a:latin typeface="Heiti TC Medium" pitchFamily="2" charset="-128"/>
                <a:ea typeface="Heiti TC Medium" pitchFamily="2" charset="-128"/>
              </a:rPr>
              <a:t>1.</a:t>
            </a:r>
            <a:r>
              <a:rPr lang="zh-CN" altLang="en-US" sz="2400" dirty="0">
                <a:latin typeface="Heiti TC Medium" pitchFamily="2" charset="-128"/>
                <a:ea typeface="Heiti TC Medium" pitchFamily="2" charset="-128"/>
              </a:rPr>
              <a:t>我们必须按我们的标准与准则来审核并衡量他们的准则，我们便知他们的错误</a:t>
            </a:r>
            <a:endParaRPr lang="en-SG" sz="2400" dirty="0">
              <a:latin typeface="Heiti TC Medium" pitchFamily="2" charset="-128"/>
              <a:ea typeface="Heiti TC Medium" pitchFamily="2" charset="-128"/>
            </a:endParaRPr>
          </a:p>
          <a:p>
            <a:pPr lvl="0"/>
            <a:r>
              <a:rPr lang="en-US" sz="2400" dirty="0">
                <a:latin typeface="Heiti TC Medium" pitchFamily="2" charset="-128"/>
                <a:ea typeface="Heiti TC Medium" pitchFamily="2" charset="-128"/>
              </a:rPr>
              <a:t>e.g. </a:t>
            </a:r>
            <a:r>
              <a:rPr lang="zh-CN" altLang="en-US" sz="2400" dirty="0">
                <a:latin typeface="Heiti TC Medium" pitchFamily="2" charset="-128"/>
                <a:ea typeface="Heiti TC Medium" pitchFamily="2" charset="-128"/>
              </a:rPr>
              <a:t>真钞票 看 假钞票</a:t>
            </a:r>
            <a:endParaRPr lang="en-US" altLang="zh-CN" sz="2400" dirty="0">
              <a:latin typeface="Heiti TC Medium" pitchFamily="2" charset="-128"/>
              <a:ea typeface="Heiti TC Medium" pitchFamily="2" charset="-128"/>
            </a:endParaRPr>
          </a:p>
          <a:p>
            <a:pPr lvl="0"/>
            <a:r>
              <a:rPr lang="zh-CN" altLang="en-US" dirty="0">
                <a:latin typeface="Heiti TC Medium" pitchFamily="2" charset="-128"/>
                <a:ea typeface="Heiti TC Medium" pitchFamily="2" charset="-128"/>
              </a:rPr>
              <a:t>你不能按别人的标准，来定义、审核自家的钞票</a:t>
            </a:r>
            <a:endParaRPr lang="en-SG" sz="2400" dirty="0">
              <a:latin typeface="Heiti TC Medium" pitchFamily="2" charset="-128"/>
              <a:ea typeface="Heiti TC Medium" pitchFamily="2" charset="-128"/>
            </a:endParaRPr>
          </a:p>
        </p:txBody>
      </p:sp>
      <p:pic>
        <p:nvPicPr>
          <p:cNvPr id="4" name="Picture 3">
            <a:extLst>
              <a:ext uri="{FF2B5EF4-FFF2-40B4-BE49-F238E27FC236}">
                <a16:creationId xmlns:a16="http://schemas.microsoft.com/office/drawing/2014/main" id="{3BCB984D-46E3-4E4C-E158-5F9CAA4AFB3D}"/>
              </a:ext>
            </a:extLst>
          </p:cNvPr>
          <p:cNvPicPr>
            <a:picLocks noChangeAspect="1"/>
          </p:cNvPicPr>
          <p:nvPr/>
        </p:nvPicPr>
        <p:blipFill>
          <a:blip r:embed="rId2"/>
          <a:stretch>
            <a:fillRect/>
          </a:stretch>
        </p:blipFill>
        <p:spPr>
          <a:xfrm>
            <a:off x="1295402" y="4553065"/>
            <a:ext cx="3363840" cy="1547366"/>
          </a:xfrm>
          <a:prstGeom prst="rect">
            <a:avLst/>
          </a:prstGeom>
        </p:spPr>
      </p:pic>
    </p:spTree>
    <p:extLst>
      <p:ext uri="{BB962C8B-B14F-4D97-AF65-F5344CB8AC3E}">
        <p14:creationId xmlns:p14="http://schemas.microsoft.com/office/powerpoint/2010/main" val="1431918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DC7BB5-B60A-3849-943E-5829375F2375}"/>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FCDC74F0-C6C8-146B-2290-B77BAEFCE442}"/>
              </a:ext>
            </a:extLst>
          </p:cNvPr>
          <p:cNvSpPr txBox="1"/>
          <p:nvPr/>
        </p:nvSpPr>
        <p:spPr>
          <a:xfrm>
            <a:off x="834567" y="1748379"/>
            <a:ext cx="10877000" cy="3361241"/>
          </a:xfrm>
          <a:prstGeom prst="rect">
            <a:avLst/>
          </a:prstGeom>
          <a:noFill/>
        </p:spPr>
        <p:txBody>
          <a:bodyPr wrap="square" rtlCol="0">
            <a:spAutoFit/>
          </a:bodyPr>
          <a:lstStyle/>
          <a:p>
            <a:pPr>
              <a:lnSpc>
                <a:spcPct val="150000"/>
              </a:lnSpc>
            </a:pPr>
            <a:r>
              <a:rPr lang="zh-CN" altLang="en-US" sz="2400" dirty="0"/>
              <a:t>约翰福音 </a:t>
            </a:r>
            <a:r>
              <a:rPr lang="en-US" altLang="zh-CN" sz="2400" dirty="0"/>
              <a:t>5:34.</a:t>
            </a:r>
            <a:r>
              <a:rPr lang="zh-CN" altLang="en-US" sz="2400" dirty="0">
                <a:highlight>
                  <a:srgbClr val="00FF00"/>
                </a:highlight>
              </a:rPr>
              <a:t>其实，我所受的见证不是从人来的</a:t>
            </a:r>
            <a:r>
              <a:rPr lang="zh-CN" altLang="en-US" sz="2400" dirty="0"/>
              <a:t>；然而，我说这些话，为要叫你们得救。</a:t>
            </a:r>
            <a:r>
              <a:rPr lang="en-US" altLang="zh-CN" sz="2400" dirty="0"/>
              <a:t>35.</a:t>
            </a:r>
            <a:r>
              <a:rPr lang="zh-CN" altLang="en-US" sz="2400" dirty="0"/>
              <a:t>约翰是点着的明灯，你们情愿暂时喜欢他的光。</a:t>
            </a:r>
            <a:r>
              <a:rPr lang="en-US" altLang="zh-CN" sz="2400" dirty="0"/>
              <a:t>36.</a:t>
            </a:r>
            <a:r>
              <a:rPr lang="zh-CN" altLang="en-US" sz="2400" dirty="0"/>
              <a:t>但我有比约翰更大的见证；因为</a:t>
            </a:r>
            <a:r>
              <a:rPr lang="zh-CN" altLang="en-US" sz="2400" dirty="0">
                <a:highlight>
                  <a:srgbClr val="00FFFF"/>
                </a:highlight>
              </a:rPr>
              <a:t>父交给我要我成就的事</a:t>
            </a:r>
            <a:r>
              <a:rPr lang="zh-CN" altLang="en-US" sz="2400" dirty="0"/>
              <a:t>，就是我所做的事，这便见证我是父所差来的。</a:t>
            </a:r>
            <a:r>
              <a:rPr lang="en-US" altLang="zh-CN" sz="2400" dirty="0"/>
              <a:t>37.</a:t>
            </a:r>
            <a:r>
              <a:rPr lang="zh-CN" altLang="en-US" sz="2400" b="1" dirty="0">
                <a:solidFill>
                  <a:srgbClr val="C00000"/>
                </a:solidFill>
                <a:highlight>
                  <a:srgbClr val="FFFF00"/>
                </a:highlight>
              </a:rPr>
              <a:t>差我来的父也为我作过见证</a:t>
            </a:r>
            <a:r>
              <a:rPr lang="zh-CN" altLang="en-US" sz="2400" dirty="0"/>
              <a:t>。你们从来没有听见他的声音，也没有看见他的形象。</a:t>
            </a:r>
            <a:r>
              <a:rPr lang="en-US" altLang="zh-CN" sz="2400" dirty="0"/>
              <a:t>38.</a:t>
            </a:r>
            <a:r>
              <a:rPr lang="zh-CN" altLang="en-US" sz="2400" dirty="0"/>
              <a:t>你们并没有他的道存在心里；因为他所差来的，你们不信。</a:t>
            </a:r>
            <a:r>
              <a:rPr lang="en-US" altLang="zh-CN" sz="2400" dirty="0"/>
              <a:t>39.</a:t>
            </a:r>
            <a:r>
              <a:rPr lang="zh-CN" altLang="en-US" sz="2400" dirty="0"/>
              <a:t>你们查考圣经，因你们以为内中有永生；</a:t>
            </a:r>
            <a:r>
              <a:rPr lang="zh-CN" altLang="en-US" sz="2400" b="1" u="sng" dirty="0">
                <a:solidFill>
                  <a:srgbClr val="FF0000"/>
                </a:solidFill>
                <a:highlight>
                  <a:srgbClr val="FFFF00"/>
                </a:highlight>
              </a:rPr>
              <a:t>给我作见证的就是这经</a:t>
            </a:r>
            <a:r>
              <a:rPr lang="zh-CN" altLang="en-US" sz="2400" b="1" u="sng" dirty="0"/>
              <a:t>。</a:t>
            </a:r>
            <a:endParaRPr lang="en-US" sz="1400" b="1" u="sng" dirty="0"/>
          </a:p>
        </p:txBody>
      </p:sp>
    </p:spTree>
    <p:extLst>
      <p:ext uri="{BB962C8B-B14F-4D97-AF65-F5344CB8AC3E}">
        <p14:creationId xmlns:p14="http://schemas.microsoft.com/office/powerpoint/2010/main" val="211636405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605A7-6531-FA48-B454-1C80C892C855}"/>
              </a:ext>
            </a:extLst>
          </p:cNvPr>
          <p:cNvSpPr>
            <a:spLocks noGrp="1"/>
          </p:cNvSpPr>
          <p:nvPr>
            <p:ph type="title"/>
          </p:nvPr>
        </p:nvSpPr>
        <p:spPr/>
        <p:txBody>
          <a:bodyPr/>
          <a:lstStyle/>
          <a:p>
            <a:r>
              <a:rPr lang="en-US" sz="2400" b="1" dirty="0"/>
              <a:t>Competing Circularities </a:t>
            </a:r>
            <a:r>
              <a:rPr lang="zh-CN" altLang="en-US" b="1" dirty="0"/>
              <a:t>互相对立的循环论证 </a:t>
            </a:r>
            <a:endParaRPr lang="en-SG" dirty="0"/>
          </a:p>
        </p:txBody>
      </p:sp>
      <p:sp>
        <p:nvSpPr>
          <p:cNvPr id="3" name="Content Placeholder 2">
            <a:extLst>
              <a:ext uri="{FF2B5EF4-FFF2-40B4-BE49-F238E27FC236}">
                <a16:creationId xmlns:a16="http://schemas.microsoft.com/office/drawing/2014/main" id="{E0D079D1-52A2-1C47-875C-DA9130AF8713}"/>
              </a:ext>
            </a:extLst>
          </p:cNvPr>
          <p:cNvSpPr>
            <a:spLocks noGrp="1"/>
          </p:cNvSpPr>
          <p:nvPr>
            <p:ph idx="1"/>
          </p:nvPr>
        </p:nvSpPr>
        <p:spPr>
          <a:xfrm>
            <a:off x="615157" y="2491053"/>
            <a:ext cx="10961686" cy="3082924"/>
          </a:xfrm>
        </p:spPr>
        <p:txBody>
          <a:bodyPr>
            <a:normAutofit/>
          </a:bodyPr>
          <a:lstStyle/>
          <a:p>
            <a:pPr lvl="0"/>
            <a:r>
              <a:rPr lang="en-US" sz="2400" dirty="0">
                <a:latin typeface="Heiti TC Medium" pitchFamily="2" charset="-128"/>
                <a:ea typeface="Heiti TC Medium" pitchFamily="2" charset="-128"/>
              </a:rPr>
              <a:t>2.</a:t>
            </a:r>
            <a:r>
              <a:rPr lang="zh-CN" altLang="en-US" sz="2400" dirty="0">
                <a:latin typeface="Heiti TC Medium" pitchFamily="2" charset="-128"/>
                <a:ea typeface="Heiti TC Medium" pitchFamily="2" charset="-128"/>
              </a:rPr>
              <a:t>内在一致连贯性 </a:t>
            </a:r>
            <a:r>
              <a:rPr lang="en-US" sz="2400" dirty="0">
                <a:solidFill>
                  <a:srgbClr val="FF0000"/>
                </a:solidFill>
                <a:latin typeface="Heiti TC Medium" pitchFamily="2" charset="-128"/>
                <a:ea typeface="Heiti TC Medium" pitchFamily="2" charset="-128"/>
              </a:rPr>
              <a:t>inter coherence</a:t>
            </a:r>
            <a:r>
              <a:rPr lang="zh-CN" altLang="en-US" sz="2400" dirty="0">
                <a:latin typeface="Heiti TC Medium" pitchFamily="2" charset="-128"/>
                <a:ea typeface="Heiti TC Medium" pitchFamily="2" charset="-128"/>
              </a:rPr>
              <a:t>， </a:t>
            </a:r>
            <a:r>
              <a:rPr lang="en-US" altLang="zh-CN" sz="2400" dirty="0">
                <a:latin typeface="Heiti TC Medium" pitchFamily="2" charset="-128"/>
                <a:ea typeface="Heiti TC Medium" pitchFamily="2" charset="-128"/>
              </a:rPr>
              <a:t>fufillment </a:t>
            </a:r>
            <a:r>
              <a:rPr lang="zh-CN" altLang="en-US" sz="2400" dirty="0">
                <a:latin typeface="Heiti TC Medium" pitchFamily="2" charset="-128"/>
                <a:ea typeface="Heiti TC Medium" pitchFamily="2" charset="-128"/>
              </a:rPr>
              <a:t>经上的应验</a:t>
            </a:r>
            <a:endParaRPr lang="en-SG" sz="2400" dirty="0">
              <a:latin typeface="Heiti TC Medium" pitchFamily="2" charset="-128"/>
              <a:ea typeface="Heiti TC Medium" pitchFamily="2" charset="-128"/>
            </a:endParaRPr>
          </a:p>
          <a:p>
            <a:pPr lvl="0"/>
            <a:r>
              <a:rPr lang="en-US" sz="2400" dirty="0" err="1">
                <a:latin typeface="Heiti TC Medium" pitchFamily="2" charset="-128"/>
                <a:ea typeface="Heiti TC Medium" pitchFamily="2" charset="-128"/>
              </a:rPr>
              <a:t>路</a:t>
            </a:r>
            <a:r>
              <a:rPr lang="en-US" sz="2400" dirty="0">
                <a:latin typeface="Heiti TC Medium" pitchFamily="2" charset="-128"/>
                <a:ea typeface="Heiti TC Medium" pitchFamily="2" charset="-128"/>
              </a:rPr>
              <a:t> 24:27</a:t>
            </a:r>
            <a:r>
              <a:rPr lang="zh-CN" altLang="en-US" sz="2400" dirty="0">
                <a:latin typeface="Heiti TC Medium" pitchFamily="2" charset="-128"/>
                <a:ea typeface="Heiti TC Medium" pitchFamily="2" charset="-128"/>
              </a:rPr>
              <a:t> 於是</a:t>
            </a:r>
            <a:r>
              <a:rPr lang="zh-CN" altLang="en-US" sz="2400" b="1" dirty="0">
                <a:highlight>
                  <a:srgbClr val="FFFF00"/>
                </a:highlight>
                <a:latin typeface="HEITI TC MEDIUM" pitchFamily="2" charset="-128"/>
                <a:ea typeface="HEITI TC MEDIUM" pitchFamily="2" charset="-128"/>
              </a:rPr>
              <a:t>从摩西和众先知起</a:t>
            </a:r>
            <a:r>
              <a:rPr lang="zh-CN" altLang="en-US" sz="2400" dirty="0">
                <a:latin typeface="Heiti TC Medium" pitchFamily="2" charset="-128"/>
                <a:ea typeface="Heiti TC Medium" pitchFamily="2" charset="-128"/>
              </a:rPr>
              <a:t>，凡经上所指著自己的话都给他们讲解明白了。 </a:t>
            </a:r>
            <a:endParaRPr lang="en-SG" sz="2400" dirty="0">
              <a:latin typeface="Heiti TC Medium" pitchFamily="2" charset="-128"/>
              <a:ea typeface="Heiti TC Medium" pitchFamily="2" charset="-128"/>
            </a:endParaRPr>
          </a:p>
          <a:p>
            <a:pPr lvl="0"/>
            <a:r>
              <a:rPr lang="en-US" sz="2400" dirty="0">
                <a:latin typeface="Heiti TC Medium" pitchFamily="2" charset="-128"/>
                <a:ea typeface="Heiti TC Medium" pitchFamily="2" charset="-128"/>
              </a:rPr>
              <a:t>罗1:2 </a:t>
            </a:r>
            <a:r>
              <a:rPr lang="zh-CN" altLang="en-US" sz="2400" dirty="0">
                <a:latin typeface="Heiti TC Medium" pitchFamily="2" charset="-128"/>
                <a:ea typeface="Heiti TC Medium" pitchFamily="2" charset="-128"/>
              </a:rPr>
              <a:t>这福音是神从前</a:t>
            </a:r>
            <a:r>
              <a:rPr lang="zh-CN" altLang="en-US" sz="2400" b="1" dirty="0">
                <a:highlight>
                  <a:srgbClr val="FFFF00"/>
                </a:highlight>
                <a:latin typeface="HEITI TC MEDIUM" pitchFamily="2" charset="-128"/>
                <a:ea typeface="HEITI TC MEDIUM" pitchFamily="2" charset="-128"/>
              </a:rPr>
              <a:t>藉众先知</a:t>
            </a:r>
            <a:r>
              <a:rPr lang="zh-CN" altLang="en-US" sz="2400" dirty="0">
                <a:latin typeface="Heiti TC Medium" pitchFamily="2" charset="-128"/>
                <a:ea typeface="Heiti TC Medium" pitchFamily="2" charset="-128"/>
              </a:rPr>
              <a:t>在圣经上所应许的，</a:t>
            </a:r>
            <a:endParaRPr lang="en-SG" sz="2400" dirty="0">
              <a:latin typeface="Heiti TC Medium" pitchFamily="2" charset="-128"/>
              <a:ea typeface="Heiti TC Medium" pitchFamily="2" charset="-128"/>
            </a:endParaRPr>
          </a:p>
          <a:p>
            <a:pPr lvl="0"/>
            <a:r>
              <a:rPr lang="en-GB" sz="2400" dirty="0" err="1">
                <a:latin typeface="Heiti TC Medium" pitchFamily="2" charset="-128"/>
                <a:ea typeface="Heiti TC Medium" pitchFamily="2" charset="-128"/>
              </a:rPr>
              <a:t>徒</a:t>
            </a:r>
            <a:r>
              <a:rPr lang="en-GB" sz="2400" dirty="0">
                <a:latin typeface="Heiti TC Medium" pitchFamily="2" charset="-128"/>
                <a:ea typeface="Heiti TC Medium" pitchFamily="2" charset="-128"/>
              </a:rPr>
              <a:t> 17:11 </a:t>
            </a:r>
            <a:r>
              <a:rPr lang="zh-CN" altLang="en-US" sz="2400" dirty="0">
                <a:latin typeface="Heiti TC Medium" pitchFamily="2" charset="-128"/>
                <a:ea typeface="Heiti TC Medium" pitchFamily="2" charset="-128"/>
              </a:rPr>
              <a:t>这地方的人贤於帖撒罗尼迦的人，甘心领受这道，</a:t>
            </a:r>
            <a:r>
              <a:rPr lang="zh-CN" altLang="en-US" sz="2400" dirty="0">
                <a:highlight>
                  <a:srgbClr val="FFFF00"/>
                </a:highlight>
                <a:latin typeface="Heiti TC Medium" pitchFamily="2" charset="-128"/>
                <a:ea typeface="Heiti TC Medium" pitchFamily="2" charset="-128"/>
              </a:rPr>
              <a:t>天天考查圣经</a:t>
            </a:r>
            <a:r>
              <a:rPr lang="zh-CN" altLang="en-US" sz="2400" dirty="0">
                <a:latin typeface="Heiti TC Medium" pitchFamily="2" charset="-128"/>
                <a:ea typeface="Heiti TC Medium" pitchFamily="2" charset="-128"/>
              </a:rPr>
              <a:t>，要晓得这道是与不是。</a:t>
            </a:r>
            <a:endParaRPr lang="en-SG" sz="2400" dirty="0">
              <a:latin typeface="Heiti TC Medium" pitchFamily="2" charset="-128"/>
              <a:ea typeface="Heiti TC Medium" pitchFamily="2" charset="-128"/>
            </a:endParaRPr>
          </a:p>
        </p:txBody>
      </p:sp>
      <p:grpSp>
        <p:nvGrpSpPr>
          <p:cNvPr id="5" name="Group 4">
            <a:extLst>
              <a:ext uri="{FF2B5EF4-FFF2-40B4-BE49-F238E27FC236}">
                <a16:creationId xmlns:a16="http://schemas.microsoft.com/office/drawing/2014/main" id="{384D8ACE-CC3B-9F41-895E-BC74B50B382D}"/>
              </a:ext>
            </a:extLst>
          </p:cNvPr>
          <p:cNvGrpSpPr/>
          <p:nvPr/>
        </p:nvGrpSpPr>
        <p:grpSpPr>
          <a:xfrm>
            <a:off x="3000776" y="5378862"/>
            <a:ext cx="2023711" cy="1144486"/>
            <a:chOff x="0" y="0"/>
            <a:chExt cx="1536065" cy="908050"/>
          </a:xfrm>
        </p:grpSpPr>
        <p:sp>
          <p:nvSpPr>
            <p:cNvPr id="6" name="Text Box 18">
              <a:extLst>
                <a:ext uri="{FF2B5EF4-FFF2-40B4-BE49-F238E27FC236}">
                  <a16:creationId xmlns:a16="http://schemas.microsoft.com/office/drawing/2014/main" id="{8B609D45-AEED-E447-A562-10D3B4C6384D}"/>
                </a:ext>
              </a:extLst>
            </p:cNvPr>
            <p:cNvSpPr txBox="1"/>
            <p:nvPr/>
          </p:nvSpPr>
          <p:spPr>
            <a:xfrm>
              <a:off x="0" y="317500"/>
              <a:ext cx="494665" cy="292100"/>
            </a:xfrm>
            <a:prstGeom prst="rect">
              <a:avLst/>
            </a:prstGeom>
            <a:solidFill>
              <a:schemeClr val="lt1"/>
            </a:solidFill>
            <a:ln w="6350">
              <a:solidFill>
                <a:prstClr val="black"/>
              </a:solidFill>
            </a:ln>
          </p:spPr>
          <p:txBody>
            <a:bodyPr rot="0" spcFirstLastPara="0" vert="horz" wrap="none" lIns="91440" tIns="45720" rIns="91440" bIns="45720" numCol="1" spcCol="0" rtlCol="0" fromWordArt="0" anchor="t" anchorCtr="0" forceAA="0" compatLnSpc="1">
              <a:prstTxWarp prst="textNoShape">
                <a:avLst/>
              </a:prstTxWarp>
              <a:noAutofit/>
            </a:bodyPr>
            <a:lstStyle/>
            <a:p>
              <a:pPr>
                <a:spcAft>
                  <a:spcPts val="0"/>
                </a:spcAft>
              </a:pPr>
              <a:r>
                <a:rPr lang="zh-CN" sz="1600">
                  <a:effectLst/>
                  <a:latin typeface="Times New Roman" panose="02020603050405020304" pitchFamily="18" charset="0"/>
                  <a:ea typeface="SimSun" panose="02010600030101010101" pitchFamily="2" charset="-122"/>
                </a:rPr>
                <a:t>圣经</a:t>
              </a:r>
              <a:endParaRPr lang="en-SG" sz="1600">
                <a:effectLst/>
                <a:latin typeface="Times New Roman" panose="02020603050405020304" pitchFamily="18" charset="0"/>
                <a:ea typeface="SimSun" panose="02010600030101010101" pitchFamily="2" charset="-122"/>
              </a:endParaRPr>
            </a:p>
          </p:txBody>
        </p:sp>
        <p:sp>
          <p:nvSpPr>
            <p:cNvPr id="7" name="Text Box 19">
              <a:extLst>
                <a:ext uri="{FF2B5EF4-FFF2-40B4-BE49-F238E27FC236}">
                  <a16:creationId xmlns:a16="http://schemas.microsoft.com/office/drawing/2014/main" id="{6D831FFA-3E3B-2B48-8B15-FB89806887A6}"/>
                </a:ext>
              </a:extLst>
            </p:cNvPr>
            <p:cNvSpPr txBox="1"/>
            <p:nvPr/>
          </p:nvSpPr>
          <p:spPr>
            <a:xfrm>
              <a:off x="1041400" y="317500"/>
              <a:ext cx="494665" cy="292100"/>
            </a:xfrm>
            <a:prstGeom prst="rect">
              <a:avLst/>
            </a:prstGeom>
            <a:solidFill>
              <a:schemeClr val="lt1"/>
            </a:solidFill>
            <a:ln w="6350">
              <a:solidFill>
                <a:prstClr val="black"/>
              </a:solidFill>
            </a:ln>
          </p:spPr>
          <p:txBody>
            <a:bodyPr rot="0" spcFirstLastPara="0" vert="horz" wrap="none" lIns="91440" tIns="45720" rIns="91440" bIns="45720" numCol="1" spcCol="0" rtlCol="0" fromWordArt="0" anchor="t" anchorCtr="0" forceAA="0" compatLnSpc="1">
              <a:prstTxWarp prst="textNoShape">
                <a:avLst/>
              </a:prstTxWarp>
              <a:noAutofit/>
            </a:bodyPr>
            <a:lstStyle/>
            <a:p>
              <a:pPr>
                <a:spcAft>
                  <a:spcPts val="0"/>
                </a:spcAft>
              </a:pPr>
              <a:r>
                <a:rPr lang="zh-CN" sz="1600" dirty="0">
                  <a:effectLst/>
                  <a:latin typeface="Times New Roman" panose="02020603050405020304" pitchFamily="18" charset="0"/>
                  <a:ea typeface="SimSun" panose="02010600030101010101" pitchFamily="2" charset="-122"/>
                </a:rPr>
                <a:t>圣经</a:t>
              </a:r>
              <a:endParaRPr lang="en-SG" sz="1600" dirty="0">
                <a:effectLst/>
                <a:latin typeface="Times New Roman" panose="02020603050405020304" pitchFamily="18" charset="0"/>
                <a:ea typeface="SimSun" panose="02010600030101010101" pitchFamily="2" charset="-122"/>
              </a:endParaRPr>
            </a:p>
          </p:txBody>
        </p:sp>
        <p:sp>
          <p:nvSpPr>
            <p:cNvPr id="8" name="Curved Down Arrow 7">
              <a:extLst>
                <a:ext uri="{FF2B5EF4-FFF2-40B4-BE49-F238E27FC236}">
                  <a16:creationId xmlns:a16="http://schemas.microsoft.com/office/drawing/2014/main" id="{74F31D3F-3D49-C448-B784-36E5838386C4}"/>
                </a:ext>
              </a:extLst>
            </p:cNvPr>
            <p:cNvSpPr/>
            <p:nvPr/>
          </p:nvSpPr>
          <p:spPr>
            <a:xfrm>
              <a:off x="222250" y="0"/>
              <a:ext cx="1009650" cy="24130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sz="2400"/>
            </a:p>
          </p:txBody>
        </p:sp>
        <p:sp>
          <p:nvSpPr>
            <p:cNvPr id="9" name="Curved Down Arrow 8">
              <a:extLst>
                <a:ext uri="{FF2B5EF4-FFF2-40B4-BE49-F238E27FC236}">
                  <a16:creationId xmlns:a16="http://schemas.microsoft.com/office/drawing/2014/main" id="{5B2810F5-93C2-1D49-AE56-293D9CADBFDE}"/>
                </a:ext>
              </a:extLst>
            </p:cNvPr>
            <p:cNvSpPr/>
            <p:nvPr/>
          </p:nvSpPr>
          <p:spPr>
            <a:xfrm flipH="1" flipV="1">
              <a:off x="184150" y="654050"/>
              <a:ext cx="1016000" cy="25400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sz="2400"/>
            </a:p>
          </p:txBody>
        </p:sp>
      </p:grpSp>
      <p:grpSp>
        <p:nvGrpSpPr>
          <p:cNvPr id="10" name="Group 9">
            <a:extLst>
              <a:ext uri="{FF2B5EF4-FFF2-40B4-BE49-F238E27FC236}">
                <a16:creationId xmlns:a16="http://schemas.microsoft.com/office/drawing/2014/main" id="{602CB15F-9847-B245-9451-E1F7D8806E9A}"/>
              </a:ext>
            </a:extLst>
          </p:cNvPr>
          <p:cNvGrpSpPr/>
          <p:nvPr/>
        </p:nvGrpSpPr>
        <p:grpSpPr>
          <a:xfrm>
            <a:off x="5590096" y="5515386"/>
            <a:ext cx="1996180" cy="1073949"/>
            <a:chOff x="0" y="0"/>
            <a:chExt cx="1688465" cy="908050"/>
          </a:xfrm>
        </p:grpSpPr>
        <p:sp>
          <p:nvSpPr>
            <p:cNvPr id="11" name="Text Box 13">
              <a:extLst>
                <a:ext uri="{FF2B5EF4-FFF2-40B4-BE49-F238E27FC236}">
                  <a16:creationId xmlns:a16="http://schemas.microsoft.com/office/drawing/2014/main" id="{D3E3FCCB-F6B4-7943-8018-BB6430A39D19}"/>
                </a:ext>
              </a:extLst>
            </p:cNvPr>
            <p:cNvSpPr txBox="1"/>
            <p:nvPr/>
          </p:nvSpPr>
          <p:spPr>
            <a:xfrm>
              <a:off x="0" y="317500"/>
              <a:ext cx="647065" cy="292100"/>
            </a:xfrm>
            <a:prstGeom prst="rect">
              <a:avLst/>
            </a:prstGeom>
            <a:solidFill>
              <a:schemeClr val="lt1"/>
            </a:solidFill>
            <a:ln w="6350">
              <a:solidFill>
                <a:prstClr val="black"/>
              </a:solidFill>
            </a:ln>
          </p:spPr>
          <p:txBody>
            <a:bodyPr rot="0" spcFirstLastPara="0" vert="horz" wrap="none" lIns="91440" tIns="45720" rIns="91440" bIns="45720" numCol="1" spcCol="0" rtlCol="0" fromWordArt="0" anchor="t" anchorCtr="0" forceAA="0" compatLnSpc="1">
              <a:prstTxWarp prst="textNoShape">
                <a:avLst/>
              </a:prstTxWarp>
              <a:noAutofit/>
            </a:bodyPr>
            <a:lstStyle/>
            <a:p>
              <a:pPr>
                <a:spcAft>
                  <a:spcPts val="0"/>
                </a:spcAft>
              </a:pPr>
              <a:r>
                <a:rPr lang="zh-CN" sz="1600" dirty="0">
                  <a:effectLst/>
                  <a:latin typeface="Times New Roman" panose="02020603050405020304" pitchFamily="18" charset="0"/>
                  <a:ea typeface="SimSun" panose="02010600030101010101" pitchFamily="2" charset="-122"/>
                </a:rPr>
                <a:t>摩门经</a:t>
              </a:r>
              <a:endParaRPr lang="en-SG" sz="1600" dirty="0">
                <a:effectLst/>
                <a:latin typeface="Times New Roman" panose="02020603050405020304" pitchFamily="18" charset="0"/>
                <a:ea typeface="SimSun" panose="02010600030101010101" pitchFamily="2" charset="-122"/>
              </a:endParaRPr>
            </a:p>
          </p:txBody>
        </p:sp>
        <p:sp>
          <p:nvSpPr>
            <p:cNvPr id="12" name="Text Box 14">
              <a:extLst>
                <a:ext uri="{FF2B5EF4-FFF2-40B4-BE49-F238E27FC236}">
                  <a16:creationId xmlns:a16="http://schemas.microsoft.com/office/drawing/2014/main" id="{467451B4-10C4-E94C-A41D-4EAB62EB671B}"/>
                </a:ext>
              </a:extLst>
            </p:cNvPr>
            <p:cNvSpPr txBox="1"/>
            <p:nvPr/>
          </p:nvSpPr>
          <p:spPr>
            <a:xfrm>
              <a:off x="1041400" y="317500"/>
              <a:ext cx="647065" cy="292100"/>
            </a:xfrm>
            <a:prstGeom prst="rect">
              <a:avLst/>
            </a:prstGeom>
            <a:solidFill>
              <a:schemeClr val="lt1"/>
            </a:solidFill>
            <a:ln w="6350">
              <a:solidFill>
                <a:prstClr val="black"/>
              </a:solidFill>
            </a:ln>
          </p:spPr>
          <p:txBody>
            <a:bodyPr rot="0" spcFirstLastPara="0" vert="horz" wrap="none" lIns="91440" tIns="45720" rIns="91440" bIns="45720" numCol="1" spcCol="0" rtlCol="0" fromWordArt="0" anchor="t" anchorCtr="0" forceAA="0" compatLnSpc="1">
              <a:prstTxWarp prst="textNoShape">
                <a:avLst/>
              </a:prstTxWarp>
              <a:noAutofit/>
            </a:bodyPr>
            <a:lstStyle/>
            <a:p>
              <a:pPr>
                <a:spcAft>
                  <a:spcPts val="0"/>
                </a:spcAft>
              </a:pPr>
              <a:r>
                <a:rPr lang="zh-CN" sz="1600">
                  <a:effectLst/>
                  <a:latin typeface="Times New Roman" panose="02020603050405020304" pitchFamily="18" charset="0"/>
                  <a:ea typeface="SimSun" panose="02010600030101010101" pitchFamily="2" charset="-122"/>
                </a:rPr>
                <a:t>摩门经</a:t>
              </a:r>
              <a:endParaRPr lang="en-SG" sz="1600">
                <a:effectLst/>
                <a:latin typeface="Times New Roman" panose="02020603050405020304" pitchFamily="18" charset="0"/>
                <a:ea typeface="SimSun" panose="02010600030101010101" pitchFamily="2" charset="-122"/>
              </a:endParaRPr>
            </a:p>
          </p:txBody>
        </p:sp>
        <p:sp>
          <p:nvSpPr>
            <p:cNvPr id="13" name="Curved Down Arrow 12">
              <a:extLst>
                <a:ext uri="{FF2B5EF4-FFF2-40B4-BE49-F238E27FC236}">
                  <a16:creationId xmlns:a16="http://schemas.microsoft.com/office/drawing/2014/main" id="{32854621-E1DC-6B4F-AB09-3BA1EC04872F}"/>
                </a:ext>
              </a:extLst>
            </p:cNvPr>
            <p:cNvSpPr/>
            <p:nvPr/>
          </p:nvSpPr>
          <p:spPr>
            <a:xfrm>
              <a:off x="222250" y="0"/>
              <a:ext cx="1009650" cy="24130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sz="2400"/>
            </a:p>
          </p:txBody>
        </p:sp>
        <p:sp>
          <p:nvSpPr>
            <p:cNvPr id="14" name="Curved Down Arrow 13">
              <a:extLst>
                <a:ext uri="{FF2B5EF4-FFF2-40B4-BE49-F238E27FC236}">
                  <a16:creationId xmlns:a16="http://schemas.microsoft.com/office/drawing/2014/main" id="{F5F98DFF-DA3C-CF48-9CDB-D7E62719E27D}"/>
                </a:ext>
              </a:extLst>
            </p:cNvPr>
            <p:cNvSpPr/>
            <p:nvPr/>
          </p:nvSpPr>
          <p:spPr>
            <a:xfrm flipH="1" flipV="1">
              <a:off x="184150" y="654050"/>
              <a:ext cx="1016000" cy="25400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sz="2400"/>
            </a:p>
          </p:txBody>
        </p:sp>
      </p:grpSp>
    </p:spTree>
    <p:extLst>
      <p:ext uri="{BB962C8B-B14F-4D97-AF65-F5344CB8AC3E}">
        <p14:creationId xmlns:p14="http://schemas.microsoft.com/office/powerpoint/2010/main" val="140405015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8D8F1-2D74-16AF-F745-858C571529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7BF15F-4A70-4FB1-8F21-D66E2F13EB5F}"/>
              </a:ext>
            </a:extLst>
          </p:cNvPr>
          <p:cNvSpPr>
            <a:spLocks noGrp="1"/>
          </p:cNvSpPr>
          <p:nvPr>
            <p:ph type="title"/>
          </p:nvPr>
        </p:nvSpPr>
        <p:spPr/>
        <p:txBody>
          <a:bodyPr/>
          <a:lstStyle/>
          <a:p>
            <a:r>
              <a:rPr lang="en-US" sz="2400" b="1" dirty="0"/>
              <a:t>Competing Circularities </a:t>
            </a:r>
            <a:r>
              <a:rPr lang="zh-CN" altLang="en-US" b="1" dirty="0"/>
              <a:t>互相对立的循环论证 </a:t>
            </a:r>
            <a:endParaRPr lang="en-SG" dirty="0"/>
          </a:p>
        </p:txBody>
      </p:sp>
      <p:sp>
        <p:nvSpPr>
          <p:cNvPr id="3" name="Content Placeholder 2">
            <a:extLst>
              <a:ext uri="{FF2B5EF4-FFF2-40B4-BE49-F238E27FC236}">
                <a16:creationId xmlns:a16="http://schemas.microsoft.com/office/drawing/2014/main" id="{B8C2A8A9-1001-A0CF-B346-030DBCF3707A}"/>
              </a:ext>
            </a:extLst>
          </p:cNvPr>
          <p:cNvSpPr>
            <a:spLocks noGrp="1"/>
          </p:cNvSpPr>
          <p:nvPr>
            <p:ph idx="1"/>
          </p:nvPr>
        </p:nvSpPr>
        <p:spPr>
          <a:xfrm>
            <a:off x="1295401" y="2491053"/>
            <a:ext cx="10281441" cy="3082924"/>
          </a:xfrm>
        </p:spPr>
        <p:txBody>
          <a:bodyPr>
            <a:normAutofit/>
          </a:bodyPr>
          <a:lstStyle/>
          <a:p>
            <a:pPr lvl="0"/>
            <a:r>
              <a:rPr lang="en-SG" sz="3200" dirty="0" err="1">
                <a:latin typeface="Heiti TC Medium" pitchFamily="2" charset="-128"/>
                <a:ea typeface="Heiti TC Medium" pitchFamily="2" charset="-128"/>
              </a:rPr>
              <a:t>为何与圣经冲突</a:t>
            </a:r>
            <a:r>
              <a:rPr lang="zh-CN" altLang="en-US" sz="3200" dirty="0">
                <a:latin typeface="Heiti TC Medium" pitchFamily="2" charset="-128"/>
                <a:ea typeface="Heiti TC Medium" pitchFamily="2" charset="-128"/>
              </a:rPr>
              <a:t>？</a:t>
            </a:r>
            <a:endParaRPr lang="en-US" altLang="zh-CN" sz="3200" dirty="0">
              <a:latin typeface="Heiti TC Medium" pitchFamily="2" charset="-128"/>
              <a:ea typeface="Heiti TC Medium" pitchFamily="2" charset="-128"/>
            </a:endParaRPr>
          </a:p>
          <a:p>
            <a:r>
              <a:rPr lang="ja-JP" altLang="en-US" sz="3200">
                <a:latin typeface="SimSun" panose="02010600030101010101" pitchFamily="2" charset="-122"/>
                <a:ea typeface="SimSun" panose="02010600030101010101" pitchFamily="2" charset="-122"/>
              </a:rPr>
              <a:t>为何连贯性</a:t>
            </a:r>
            <a:r>
              <a:rPr lang="zh-CN" altLang="en-US" sz="3200" dirty="0">
                <a:latin typeface="SimSun" panose="02010600030101010101" pitchFamily="2" charset="-122"/>
                <a:ea typeface="SimSun" panose="02010600030101010101" pitchFamily="2" charset="-122"/>
              </a:rPr>
              <a:t>？</a:t>
            </a:r>
            <a:endParaRPr lang="en-US" altLang="zh-CN" sz="3200" dirty="0">
              <a:latin typeface="SimSun" panose="02010600030101010101" pitchFamily="2" charset="-122"/>
              <a:ea typeface="SimSun" panose="02010600030101010101" pitchFamily="2" charset="-122"/>
            </a:endParaRPr>
          </a:p>
          <a:p>
            <a:r>
              <a:rPr lang="zh-CN" altLang="en-US" sz="3200" dirty="0">
                <a:latin typeface="SimSun" panose="02010600030101010101" pitchFamily="2" charset="-122"/>
                <a:ea typeface="SimSun" panose="02010600030101010101" pitchFamily="2" charset="-122"/>
              </a:rPr>
              <a:t>为何</a:t>
            </a:r>
            <a:r>
              <a:rPr lang="ja-JP" altLang="en-US" sz="3200">
                <a:latin typeface="SimSun" panose="02010600030101010101" pitchFamily="2" charset="-122"/>
                <a:ea typeface="SimSun" panose="02010600030101010101" pitchFamily="2" charset="-122"/>
              </a:rPr>
              <a:t>矛盾</a:t>
            </a:r>
            <a:r>
              <a:rPr lang="zh-CN" altLang="en-US" sz="3200" dirty="0">
                <a:latin typeface="SimSun" panose="02010600030101010101" pitchFamily="2" charset="-122"/>
                <a:ea typeface="SimSun" panose="02010600030101010101" pitchFamily="2" charset="-122"/>
              </a:rPr>
              <a:t>？</a:t>
            </a:r>
            <a:endParaRPr lang="en-US" altLang="zh-CN" sz="3200" dirty="0">
              <a:latin typeface="SimSun" panose="02010600030101010101" pitchFamily="2" charset="-122"/>
              <a:ea typeface="SimSun" panose="02010600030101010101" pitchFamily="2" charset="-122"/>
            </a:endParaRPr>
          </a:p>
          <a:p>
            <a:r>
              <a:rPr lang="zh-CN" altLang="en-US" sz="3200" dirty="0">
                <a:latin typeface="SimSun" panose="02010600030101010101" pitchFamily="2" charset="-122"/>
                <a:ea typeface="SimSun" panose="02010600030101010101" pitchFamily="2" charset="-122"/>
              </a:rPr>
              <a:t>为何不</a:t>
            </a:r>
            <a:r>
              <a:rPr lang="ja-JP" altLang="en-US" sz="3200">
                <a:latin typeface="SimSun" panose="02010600030101010101" pitchFamily="2" charset="-122"/>
                <a:ea typeface="SimSun" panose="02010600030101010101" pitchFamily="2" charset="-122"/>
              </a:rPr>
              <a:t>一致性</a:t>
            </a:r>
            <a:r>
              <a:rPr lang="zh-CN" altLang="en-US" sz="3200" dirty="0">
                <a:latin typeface="SimSun" panose="02010600030101010101" pitchFamily="2" charset="-122"/>
                <a:ea typeface="SimSun" panose="02010600030101010101" pitchFamily="2" charset="-122"/>
              </a:rPr>
              <a:t>？</a:t>
            </a:r>
            <a:endParaRPr lang="en-US" altLang="zh-CN" sz="3200" dirty="0">
              <a:latin typeface="SimSun" panose="02010600030101010101" pitchFamily="2" charset="-122"/>
              <a:ea typeface="SimSun" panose="02010600030101010101" pitchFamily="2" charset="-122"/>
            </a:endParaRPr>
          </a:p>
          <a:p>
            <a:pPr lvl="0"/>
            <a:endParaRPr lang="en-US" altLang="zh-CN" sz="3200" dirty="0">
              <a:latin typeface="Heiti TC Medium" pitchFamily="2" charset="-128"/>
              <a:ea typeface="Heiti TC Medium" pitchFamily="2" charset="-128"/>
            </a:endParaRPr>
          </a:p>
          <a:p>
            <a:pPr lvl="0"/>
            <a:endParaRPr lang="en-SG" sz="3200" dirty="0">
              <a:latin typeface="Heiti TC Medium" pitchFamily="2" charset="-128"/>
              <a:ea typeface="Heiti TC Medium" pitchFamily="2" charset="-128"/>
            </a:endParaRPr>
          </a:p>
        </p:txBody>
      </p:sp>
      <p:grpSp>
        <p:nvGrpSpPr>
          <p:cNvPr id="10" name="Group 9">
            <a:extLst>
              <a:ext uri="{FF2B5EF4-FFF2-40B4-BE49-F238E27FC236}">
                <a16:creationId xmlns:a16="http://schemas.microsoft.com/office/drawing/2014/main" id="{90D807DE-AD00-D62D-483B-44CE0505FE78}"/>
              </a:ext>
            </a:extLst>
          </p:cNvPr>
          <p:cNvGrpSpPr/>
          <p:nvPr/>
        </p:nvGrpSpPr>
        <p:grpSpPr>
          <a:xfrm>
            <a:off x="7315200" y="3189629"/>
            <a:ext cx="2825432" cy="1471823"/>
            <a:chOff x="0" y="0"/>
            <a:chExt cx="1688465" cy="908050"/>
          </a:xfrm>
        </p:grpSpPr>
        <p:sp>
          <p:nvSpPr>
            <p:cNvPr id="11" name="Text Box 13">
              <a:extLst>
                <a:ext uri="{FF2B5EF4-FFF2-40B4-BE49-F238E27FC236}">
                  <a16:creationId xmlns:a16="http://schemas.microsoft.com/office/drawing/2014/main" id="{D6511AB3-CF7E-7BFF-B6DC-371C5E417AF5}"/>
                </a:ext>
              </a:extLst>
            </p:cNvPr>
            <p:cNvSpPr txBox="1"/>
            <p:nvPr/>
          </p:nvSpPr>
          <p:spPr>
            <a:xfrm>
              <a:off x="0" y="317500"/>
              <a:ext cx="647065" cy="292100"/>
            </a:xfrm>
            <a:prstGeom prst="rect">
              <a:avLst/>
            </a:prstGeom>
            <a:solidFill>
              <a:schemeClr val="lt1"/>
            </a:solidFill>
            <a:ln w="6350">
              <a:solidFill>
                <a:prstClr val="black"/>
              </a:solidFill>
            </a:ln>
          </p:spPr>
          <p:txBody>
            <a:bodyPr rot="0" spcFirstLastPara="0" vert="horz" wrap="none" lIns="91440" tIns="45720" rIns="91440" bIns="45720" numCol="1" spcCol="0" rtlCol="0" fromWordArt="0" anchor="t" anchorCtr="0" forceAA="0" compatLnSpc="1">
              <a:prstTxWarp prst="textNoShape">
                <a:avLst/>
              </a:prstTxWarp>
              <a:noAutofit/>
            </a:bodyPr>
            <a:lstStyle/>
            <a:p>
              <a:pPr>
                <a:spcAft>
                  <a:spcPts val="0"/>
                </a:spcAft>
              </a:pPr>
              <a:r>
                <a:rPr lang="zh-CN" sz="2400" dirty="0">
                  <a:effectLst/>
                  <a:latin typeface="Times New Roman" panose="02020603050405020304" pitchFamily="18" charset="0"/>
                  <a:ea typeface="SimSun" panose="02010600030101010101" pitchFamily="2" charset="-122"/>
                </a:rPr>
                <a:t>摩门经</a:t>
              </a:r>
              <a:endParaRPr lang="en-SG" sz="2400" dirty="0">
                <a:effectLst/>
                <a:latin typeface="Times New Roman" panose="02020603050405020304" pitchFamily="18" charset="0"/>
                <a:ea typeface="SimSun" panose="02010600030101010101" pitchFamily="2" charset="-122"/>
              </a:endParaRPr>
            </a:p>
          </p:txBody>
        </p:sp>
        <p:sp>
          <p:nvSpPr>
            <p:cNvPr id="12" name="Text Box 14">
              <a:extLst>
                <a:ext uri="{FF2B5EF4-FFF2-40B4-BE49-F238E27FC236}">
                  <a16:creationId xmlns:a16="http://schemas.microsoft.com/office/drawing/2014/main" id="{40117428-268B-2260-9FCE-8D663FC212E1}"/>
                </a:ext>
              </a:extLst>
            </p:cNvPr>
            <p:cNvSpPr txBox="1"/>
            <p:nvPr/>
          </p:nvSpPr>
          <p:spPr>
            <a:xfrm>
              <a:off x="1041400" y="317500"/>
              <a:ext cx="647065" cy="292100"/>
            </a:xfrm>
            <a:prstGeom prst="rect">
              <a:avLst/>
            </a:prstGeom>
            <a:solidFill>
              <a:schemeClr val="lt1"/>
            </a:solidFill>
            <a:ln w="6350">
              <a:solidFill>
                <a:prstClr val="black"/>
              </a:solidFill>
            </a:ln>
          </p:spPr>
          <p:txBody>
            <a:bodyPr rot="0" spcFirstLastPara="0" vert="horz" wrap="none" lIns="91440" tIns="45720" rIns="91440" bIns="45720" numCol="1" spcCol="0" rtlCol="0" fromWordArt="0" anchor="t" anchorCtr="0" forceAA="0" compatLnSpc="1">
              <a:prstTxWarp prst="textNoShape">
                <a:avLst/>
              </a:prstTxWarp>
              <a:noAutofit/>
            </a:bodyPr>
            <a:lstStyle/>
            <a:p>
              <a:pPr>
                <a:spcAft>
                  <a:spcPts val="0"/>
                </a:spcAft>
              </a:pPr>
              <a:r>
                <a:rPr lang="zh-CN" sz="2400" dirty="0">
                  <a:effectLst/>
                  <a:latin typeface="Times New Roman" panose="02020603050405020304" pitchFamily="18" charset="0"/>
                  <a:ea typeface="SimSun" panose="02010600030101010101" pitchFamily="2" charset="-122"/>
                </a:rPr>
                <a:t>摩门经</a:t>
              </a:r>
              <a:endParaRPr lang="en-SG" sz="2400" dirty="0">
                <a:effectLst/>
                <a:latin typeface="Times New Roman" panose="02020603050405020304" pitchFamily="18" charset="0"/>
                <a:ea typeface="SimSun" panose="02010600030101010101" pitchFamily="2" charset="-122"/>
              </a:endParaRPr>
            </a:p>
          </p:txBody>
        </p:sp>
        <p:sp>
          <p:nvSpPr>
            <p:cNvPr id="13" name="Curved Down Arrow 12">
              <a:extLst>
                <a:ext uri="{FF2B5EF4-FFF2-40B4-BE49-F238E27FC236}">
                  <a16:creationId xmlns:a16="http://schemas.microsoft.com/office/drawing/2014/main" id="{2612463D-E14A-A383-E799-3997F5D0FB49}"/>
                </a:ext>
              </a:extLst>
            </p:cNvPr>
            <p:cNvSpPr/>
            <p:nvPr/>
          </p:nvSpPr>
          <p:spPr>
            <a:xfrm>
              <a:off x="222250" y="0"/>
              <a:ext cx="1009650" cy="24130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sz="2400"/>
            </a:p>
          </p:txBody>
        </p:sp>
        <p:sp>
          <p:nvSpPr>
            <p:cNvPr id="14" name="Curved Down Arrow 13">
              <a:extLst>
                <a:ext uri="{FF2B5EF4-FFF2-40B4-BE49-F238E27FC236}">
                  <a16:creationId xmlns:a16="http://schemas.microsoft.com/office/drawing/2014/main" id="{60D02691-022A-A9A9-EB37-9D54B36632B8}"/>
                </a:ext>
              </a:extLst>
            </p:cNvPr>
            <p:cNvSpPr/>
            <p:nvPr/>
          </p:nvSpPr>
          <p:spPr>
            <a:xfrm flipH="1" flipV="1">
              <a:off x="184150" y="654050"/>
              <a:ext cx="1016000" cy="25400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sz="2400"/>
            </a:p>
          </p:txBody>
        </p:sp>
      </p:grpSp>
    </p:spTree>
    <p:extLst>
      <p:ext uri="{BB962C8B-B14F-4D97-AF65-F5344CB8AC3E}">
        <p14:creationId xmlns:p14="http://schemas.microsoft.com/office/powerpoint/2010/main" val="198580005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ADFAD4-4D59-4538-6267-9462533524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A4ECE6-9EBE-40F1-CA79-6D4507C23687}"/>
              </a:ext>
            </a:extLst>
          </p:cNvPr>
          <p:cNvSpPr>
            <a:spLocks noGrp="1"/>
          </p:cNvSpPr>
          <p:nvPr>
            <p:ph type="title"/>
          </p:nvPr>
        </p:nvSpPr>
        <p:spPr/>
        <p:txBody>
          <a:bodyPr/>
          <a:lstStyle/>
          <a:p>
            <a:r>
              <a:rPr lang="zh-CN" altLang="en-US" b="1" dirty="0"/>
              <a:t>审核他们</a:t>
            </a:r>
            <a:r>
              <a:rPr lang="zh-CN" altLang="en-US" b="1"/>
              <a:t>的内证</a:t>
            </a:r>
            <a:endParaRPr lang="en-SG" dirty="0"/>
          </a:p>
        </p:txBody>
      </p:sp>
      <p:grpSp>
        <p:nvGrpSpPr>
          <p:cNvPr id="10" name="Group 9">
            <a:extLst>
              <a:ext uri="{FF2B5EF4-FFF2-40B4-BE49-F238E27FC236}">
                <a16:creationId xmlns:a16="http://schemas.microsoft.com/office/drawing/2014/main" id="{78B2F31A-F0E7-76C6-0781-E920E283E5AE}"/>
              </a:ext>
            </a:extLst>
          </p:cNvPr>
          <p:cNvGrpSpPr/>
          <p:nvPr/>
        </p:nvGrpSpPr>
        <p:grpSpPr>
          <a:xfrm>
            <a:off x="7315200" y="3189629"/>
            <a:ext cx="2825432" cy="1471823"/>
            <a:chOff x="0" y="0"/>
            <a:chExt cx="1688465" cy="908050"/>
          </a:xfrm>
        </p:grpSpPr>
        <p:sp>
          <p:nvSpPr>
            <p:cNvPr id="11" name="Text Box 13">
              <a:extLst>
                <a:ext uri="{FF2B5EF4-FFF2-40B4-BE49-F238E27FC236}">
                  <a16:creationId xmlns:a16="http://schemas.microsoft.com/office/drawing/2014/main" id="{3770DCC7-DE3C-4979-E3CE-B48CA6BD1164}"/>
                </a:ext>
              </a:extLst>
            </p:cNvPr>
            <p:cNvSpPr txBox="1"/>
            <p:nvPr/>
          </p:nvSpPr>
          <p:spPr>
            <a:xfrm>
              <a:off x="0" y="317500"/>
              <a:ext cx="647065" cy="292100"/>
            </a:xfrm>
            <a:prstGeom prst="rect">
              <a:avLst/>
            </a:prstGeom>
            <a:solidFill>
              <a:schemeClr val="lt1"/>
            </a:solidFill>
            <a:ln w="6350">
              <a:solidFill>
                <a:prstClr val="black"/>
              </a:solidFill>
            </a:ln>
          </p:spPr>
          <p:txBody>
            <a:bodyPr rot="0" spcFirstLastPara="0" vert="horz" wrap="none" lIns="91440" tIns="45720" rIns="91440" bIns="45720" numCol="1" spcCol="0" rtlCol="0" fromWordArt="0" anchor="t" anchorCtr="0" forceAA="0" compatLnSpc="1">
              <a:prstTxWarp prst="textNoShape">
                <a:avLst/>
              </a:prstTxWarp>
              <a:noAutofit/>
            </a:bodyPr>
            <a:lstStyle/>
            <a:p>
              <a:pPr>
                <a:spcAft>
                  <a:spcPts val="0"/>
                </a:spcAft>
              </a:pPr>
              <a:r>
                <a:rPr lang="en-SG" sz="2400" dirty="0" err="1">
                  <a:effectLst/>
                  <a:latin typeface="Times New Roman" panose="02020603050405020304" pitchFamily="18" charset="0"/>
                  <a:ea typeface="SimSun" panose="02010600030101010101" pitchFamily="2" charset="-122"/>
                </a:rPr>
                <a:t>佛教</a:t>
              </a:r>
              <a:endParaRPr lang="en-SG" sz="2400" dirty="0">
                <a:effectLst/>
                <a:latin typeface="Times New Roman" panose="02020603050405020304" pitchFamily="18" charset="0"/>
                <a:ea typeface="SimSun" panose="02010600030101010101" pitchFamily="2" charset="-122"/>
              </a:endParaRPr>
            </a:p>
          </p:txBody>
        </p:sp>
        <p:sp>
          <p:nvSpPr>
            <p:cNvPr id="12" name="Text Box 14">
              <a:extLst>
                <a:ext uri="{FF2B5EF4-FFF2-40B4-BE49-F238E27FC236}">
                  <a16:creationId xmlns:a16="http://schemas.microsoft.com/office/drawing/2014/main" id="{3D2A3CA6-1BAA-2C1C-ED22-9021A89BD388}"/>
                </a:ext>
              </a:extLst>
            </p:cNvPr>
            <p:cNvSpPr txBox="1"/>
            <p:nvPr/>
          </p:nvSpPr>
          <p:spPr>
            <a:xfrm>
              <a:off x="1041400" y="317500"/>
              <a:ext cx="647065" cy="292100"/>
            </a:xfrm>
            <a:prstGeom prst="rect">
              <a:avLst/>
            </a:prstGeom>
            <a:solidFill>
              <a:schemeClr val="lt1"/>
            </a:solidFill>
            <a:ln w="6350">
              <a:solidFill>
                <a:prstClr val="black"/>
              </a:solidFill>
            </a:ln>
          </p:spPr>
          <p:txBody>
            <a:bodyPr rot="0" spcFirstLastPara="0" vert="horz" wrap="none" lIns="91440" tIns="45720" rIns="91440" bIns="45720" numCol="1" spcCol="0" rtlCol="0" fromWordArt="0" anchor="t" anchorCtr="0" forceAA="0" compatLnSpc="1">
              <a:prstTxWarp prst="textNoShape">
                <a:avLst/>
              </a:prstTxWarp>
              <a:noAutofit/>
            </a:bodyPr>
            <a:lstStyle/>
            <a:p>
              <a:pPr>
                <a:spcAft>
                  <a:spcPts val="0"/>
                </a:spcAft>
              </a:pPr>
              <a:r>
                <a:rPr lang="zh-CN" altLang="en-US" sz="2400" dirty="0">
                  <a:latin typeface="Times New Roman" panose="02020603050405020304" pitchFamily="18" charset="0"/>
                  <a:ea typeface="SimSun" panose="02010600030101010101" pitchFamily="2" charset="-122"/>
                </a:rPr>
                <a:t>佛</a:t>
              </a:r>
              <a:r>
                <a:rPr lang="zh-CN" sz="2400" dirty="0">
                  <a:effectLst/>
                  <a:latin typeface="Times New Roman" panose="02020603050405020304" pitchFamily="18" charset="0"/>
                  <a:ea typeface="SimSun" panose="02010600030101010101" pitchFamily="2" charset="-122"/>
                </a:rPr>
                <a:t>经</a:t>
              </a:r>
              <a:endParaRPr lang="en-SG" sz="2400" dirty="0">
                <a:effectLst/>
                <a:latin typeface="Times New Roman" panose="02020603050405020304" pitchFamily="18" charset="0"/>
                <a:ea typeface="SimSun" panose="02010600030101010101" pitchFamily="2" charset="-122"/>
              </a:endParaRPr>
            </a:p>
          </p:txBody>
        </p:sp>
        <p:sp>
          <p:nvSpPr>
            <p:cNvPr id="13" name="Curved Down Arrow 12">
              <a:extLst>
                <a:ext uri="{FF2B5EF4-FFF2-40B4-BE49-F238E27FC236}">
                  <a16:creationId xmlns:a16="http://schemas.microsoft.com/office/drawing/2014/main" id="{011B952C-3253-3D6D-66AB-4786C16723DD}"/>
                </a:ext>
              </a:extLst>
            </p:cNvPr>
            <p:cNvSpPr/>
            <p:nvPr/>
          </p:nvSpPr>
          <p:spPr>
            <a:xfrm>
              <a:off x="222250" y="0"/>
              <a:ext cx="1009650" cy="24130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sz="2400"/>
            </a:p>
          </p:txBody>
        </p:sp>
        <p:sp>
          <p:nvSpPr>
            <p:cNvPr id="14" name="Curved Down Arrow 13">
              <a:extLst>
                <a:ext uri="{FF2B5EF4-FFF2-40B4-BE49-F238E27FC236}">
                  <a16:creationId xmlns:a16="http://schemas.microsoft.com/office/drawing/2014/main" id="{FCBB9C5E-B025-E4A8-DE3F-739B685B473B}"/>
                </a:ext>
              </a:extLst>
            </p:cNvPr>
            <p:cNvSpPr/>
            <p:nvPr/>
          </p:nvSpPr>
          <p:spPr>
            <a:xfrm flipH="1" flipV="1">
              <a:off x="184150" y="654050"/>
              <a:ext cx="1016000" cy="25400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sz="2400"/>
            </a:p>
          </p:txBody>
        </p:sp>
      </p:grpSp>
      <p:sp>
        <p:nvSpPr>
          <p:cNvPr id="6" name="Content Placeholder 2">
            <a:extLst>
              <a:ext uri="{FF2B5EF4-FFF2-40B4-BE49-F238E27FC236}">
                <a16:creationId xmlns:a16="http://schemas.microsoft.com/office/drawing/2014/main" id="{8A998A75-8E56-DC12-DB56-F1DBB2AD0922}"/>
              </a:ext>
            </a:extLst>
          </p:cNvPr>
          <p:cNvSpPr>
            <a:spLocks noGrp="1"/>
          </p:cNvSpPr>
          <p:nvPr>
            <p:ph idx="1"/>
          </p:nvPr>
        </p:nvSpPr>
        <p:spPr>
          <a:xfrm>
            <a:off x="1295401" y="2491053"/>
            <a:ext cx="10281441" cy="3082924"/>
          </a:xfrm>
        </p:spPr>
        <p:txBody>
          <a:bodyPr>
            <a:normAutofit lnSpcReduction="10000"/>
          </a:bodyPr>
          <a:lstStyle/>
          <a:p>
            <a:pPr lvl="0"/>
            <a:r>
              <a:rPr lang="ja-JP" altLang="en-US" sz="3200">
                <a:latin typeface="Heiti TC Medium" pitchFamily="2" charset="-128"/>
                <a:ea typeface="Heiti TC Medium" pitchFamily="2" charset="-128"/>
              </a:rPr>
              <a:t>不同佛经</a:t>
            </a:r>
            <a:endParaRPr lang="en-US" altLang="ja-JP" sz="3200" dirty="0">
              <a:latin typeface="Heiti TC Medium" pitchFamily="2" charset="-128"/>
              <a:ea typeface="Heiti TC Medium" pitchFamily="2" charset="-128"/>
            </a:endParaRPr>
          </a:p>
          <a:p>
            <a:pPr lvl="0"/>
            <a:r>
              <a:rPr lang="ja-JP" altLang="en-US" sz="3200">
                <a:latin typeface="SimSun" panose="02010600030101010101" pitchFamily="2" charset="-122"/>
                <a:ea typeface="SimSun" panose="02010600030101010101" pitchFamily="2" charset="-122"/>
              </a:rPr>
              <a:t>为何</a:t>
            </a:r>
            <a:r>
              <a:rPr lang="ja-JP" altLang="en-US" sz="3200">
                <a:latin typeface="Heiti TC Medium" pitchFamily="2" charset="-128"/>
                <a:ea typeface="Heiti TC Medium" pitchFamily="2" charset="-128"/>
              </a:rPr>
              <a:t>佛经</a:t>
            </a:r>
            <a:r>
              <a:rPr lang="ja-JP" altLang="en-US" sz="3200">
                <a:latin typeface="SimSun" panose="02010600030101010101" pitchFamily="2" charset="-122"/>
                <a:ea typeface="SimSun" panose="02010600030101010101" pitchFamily="2" charset="-122"/>
              </a:rPr>
              <a:t>不连贯性</a:t>
            </a:r>
            <a:r>
              <a:rPr lang="zh-CN" altLang="en-US" sz="3200" dirty="0">
                <a:latin typeface="SimSun" panose="02010600030101010101" pitchFamily="2" charset="-122"/>
                <a:ea typeface="SimSun" panose="02010600030101010101" pitchFamily="2" charset="-122"/>
              </a:rPr>
              <a:t>？</a:t>
            </a:r>
            <a:endParaRPr lang="en-US" altLang="zh-CN" sz="3200" dirty="0">
              <a:latin typeface="SimSun" panose="02010600030101010101" pitchFamily="2" charset="-122"/>
              <a:ea typeface="SimSun" panose="02010600030101010101" pitchFamily="2" charset="-122"/>
            </a:endParaRPr>
          </a:p>
          <a:p>
            <a:r>
              <a:rPr lang="zh-CN" altLang="en-US" sz="3200" dirty="0">
                <a:latin typeface="SimSun" panose="02010600030101010101" pitchFamily="2" charset="-122"/>
                <a:ea typeface="SimSun" panose="02010600030101010101" pitchFamily="2" charset="-122"/>
              </a:rPr>
              <a:t>为何</a:t>
            </a:r>
            <a:r>
              <a:rPr lang="ja-JP" altLang="en-US" sz="3200">
                <a:latin typeface="Heiti TC Medium" pitchFamily="2" charset="-128"/>
                <a:ea typeface="Heiti TC Medium" pitchFamily="2" charset="-128"/>
              </a:rPr>
              <a:t>佛经</a:t>
            </a:r>
            <a:r>
              <a:rPr lang="ja-JP" altLang="en-US" sz="3200">
                <a:latin typeface="SimSun" panose="02010600030101010101" pitchFamily="2" charset="-122"/>
                <a:ea typeface="SimSun" panose="02010600030101010101" pitchFamily="2" charset="-122"/>
              </a:rPr>
              <a:t>矛盾</a:t>
            </a:r>
            <a:r>
              <a:rPr lang="zh-CN" altLang="en-US" sz="3200" dirty="0">
                <a:latin typeface="SimSun" panose="02010600030101010101" pitchFamily="2" charset="-122"/>
                <a:ea typeface="SimSun" panose="02010600030101010101" pitchFamily="2" charset="-122"/>
              </a:rPr>
              <a:t>？</a:t>
            </a:r>
            <a:endParaRPr lang="en-US" altLang="zh-CN" sz="3200" dirty="0">
              <a:latin typeface="SimSun" panose="02010600030101010101" pitchFamily="2" charset="-122"/>
              <a:ea typeface="SimSun" panose="02010600030101010101" pitchFamily="2" charset="-122"/>
            </a:endParaRPr>
          </a:p>
          <a:p>
            <a:r>
              <a:rPr lang="zh-CN" altLang="en-US" sz="3200" dirty="0">
                <a:latin typeface="SimSun" panose="02010600030101010101" pitchFamily="2" charset="-122"/>
                <a:ea typeface="SimSun" panose="02010600030101010101" pitchFamily="2" charset="-122"/>
              </a:rPr>
              <a:t>为何</a:t>
            </a:r>
            <a:r>
              <a:rPr lang="ja-JP" altLang="en-US" sz="3200">
                <a:latin typeface="Heiti TC Medium" pitchFamily="2" charset="-128"/>
                <a:ea typeface="Heiti TC Medium" pitchFamily="2" charset="-128"/>
              </a:rPr>
              <a:t>佛经</a:t>
            </a:r>
            <a:r>
              <a:rPr lang="zh-CN" altLang="en-US" sz="3200" dirty="0">
                <a:latin typeface="SimSun" panose="02010600030101010101" pitchFamily="2" charset="-122"/>
                <a:ea typeface="SimSun" panose="02010600030101010101" pitchFamily="2" charset="-122"/>
              </a:rPr>
              <a:t>不</a:t>
            </a:r>
            <a:r>
              <a:rPr lang="ja-JP" altLang="en-US" sz="3200">
                <a:latin typeface="SimSun" panose="02010600030101010101" pitchFamily="2" charset="-122"/>
                <a:ea typeface="SimSun" panose="02010600030101010101" pitchFamily="2" charset="-122"/>
              </a:rPr>
              <a:t>一致性</a:t>
            </a:r>
            <a:r>
              <a:rPr lang="zh-CN" altLang="en-US" sz="3200" dirty="0">
                <a:latin typeface="SimSun" panose="02010600030101010101" pitchFamily="2" charset="-122"/>
                <a:ea typeface="SimSun" panose="02010600030101010101" pitchFamily="2" charset="-122"/>
              </a:rPr>
              <a:t>？</a:t>
            </a:r>
            <a:endParaRPr lang="en-US" altLang="zh-CN" sz="3200" dirty="0">
              <a:latin typeface="SimSun" panose="02010600030101010101" pitchFamily="2" charset="-122"/>
              <a:ea typeface="SimSun" panose="02010600030101010101" pitchFamily="2" charset="-122"/>
            </a:endParaRPr>
          </a:p>
          <a:p>
            <a:r>
              <a:rPr lang="ja-JP" altLang="en-US" sz="3200">
                <a:latin typeface="Heiti TC Medium" pitchFamily="2" charset="-128"/>
                <a:ea typeface="Heiti TC Medium" pitchFamily="2" charset="-128"/>
              </a:rPr>
              <a:t>佛经</a:t>
            </a:r>
            <a:r>
              <a:rPr lang="zh-CN" altLang="en-US" sz="3200" dirty="0">
                <a:latin typeface="SimSun" panose="02010600030101010101" pitchFamily="2" charset="-122"/>
                <a:ea typeface="SimSun" panose="02010600030101010101" pitchFamily="2" charset="-122"/>
              </a:rPr>
              <a:t>世界观中的矛盾 </a:t>
            </a:r>
            <a:r>
              <a:rPr lang="en-US" altLang="zh-CN" sz="3200" dirty="0">
                <a:latin typeface="SimSun" panose="02010600030101010101" pitchFamily="2" charset="-122"/>
                <a:ea typeface="SimSun" panose="02010600030101010101" pitchFamily="2" charset="-122"/>
              </a:rPr>
              <a:t>e.g. </a:t>
            </a:r>
            <a:r>
              <a:rPr lang="zh-CN" altLang="en-US" sz="3200" dirty="0">
                <a:latin typeface="SimSun" panose="02010600030101010101" pitchFamily="2" charset="-122"/>
                <a:ea typeface="SimSun" panose="02010600030101010101" pitchFamily="2" charset="-122"/>
              </a:rPr>
              <a:t>轮回</a:t>
            </a:r>
            <a:endParaRPr lang="en-US" altLang="zh-CN" sz="3200" dirty="0">
              <a:latin typeface="SimSun" panose="02010600030101010101" pitchFamily="2" charset="-122"/>
              <a:ea typeface="SimSun" panose="02010600030101010101" pitchFamily="2" charset="-122"/>
            </a:endParaRPr>
          </a:p>
          <a:p>
            <a:pPr lvl="0"/>
            <a:endParaRPr lang="en-US" altLang="zh-CN" sz="3200" dirty="0">
              <a:latin typeface="Heiti TC Medium" pitchFamily="2" charset="-128"/>
              <a:ea typeface="Heiti TC Medium" pitchFamily="2" charset="-128"/>
            </a:endParaRPr>
          </a:p>
          <a:p>
            <a:pPr lvl="0"/>
            <a:endParaRPr lang="en-SG" sz="3200" dirty="0">
              <a:latin typeface="Heiti TC Medium" pitchFamily="2" charset="-128"/>
              <a:ea typeface="Heiti TC Medium" pitchFamily="2" charset="-128"/>
            </a:endParaRPr>
          </a:p>
        </p:txBody>
      </p:sp>
    </p:spTree>
    <p:extLst>
      <p:ext uri="{BB962C8B-B14F-4D97-AF65-F5344CB8AC3E}">
        <p14:creationId xmlns:p14="http://schemas.microsoft.com/office/powerpoint/2010/main" val="28502778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788CE6-4A6C-A747-A622-D747EA195E49}"/>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56FEA1EC-1D35-B0E3-CAC4-19FF5562852C}"/>
              </a:ext>
            </a:extLst>
          </p:cNvPr>
          <p:cNvSpPr txBox="1"/>
          <p:nvPr/>
        </p:nvSpPr>
        <p:spPr>
          <a:xfrm>
            <a:off x="834567" y="1748379"/>
            <a:ext cx="10877000" cy="2234843"/>
          </a:xfrm>
          <a:prstGeom prst="rect">
            <a:avLst/>
          </a:prstGeom>
          <a:noFill/>
        </p:spPr>
        <p:txBody>
          <a:bodyPr wrap="square" rtlCol="0">
            <a:spAutoFit/>
          </a:bodyPr>
          <a:lstStyle/>
          <a:p>
            <a:pPr>
              <a:lnSpc>
                <a:spcPct val="150000"/>
              </a:lnSpc>
            </a:pPr>
            <a:r>
              <a:rPr lang="zh-CN" altLang="en-US" sz="3200" dirty="0"/>
              <a:t>约翰福音  </a:t>
            </a:r>
            <a:r>
              <a:rPr lang="en-US" altLang="zh-CN" sz="3200" dirty="0"/>
              <a:t>15:26.</a:t>
            </a:r>
          </a:p>
          <a:p>
            <a:pPr>
              <a:lnSpc>
                <a:spcPct val="150000"/>
              </a:lnSpc>
            </a:pPr>
            <a:r>
              <a:rPr lang="zh-CN" altLang="en-US" sz="3200" dirty="0"/>
              <a:t>但我要从父那里差保惠师来，就是从父出来</a:t>
            </a:r>
            <a:r>
              <a:rPr lang="zh-CN" altLang="en-US" sz="3200" dirty="0">
                <a:highlight>
                  <a:srgbClr val="FFFF00"/>
                </a:highlight>
              </a:rPr>
              <a:t>真理的圣灵；他来了，就要为我作见证。</a:t>
            </a:r>
            <a:endParaRPr lang="en-US" b="1" u="sng" dirty="0">
              <a:highlight>
                <a:srgbClr val="FFFF00"/>
              </a:highlight>
            </a:endParaRPr>
          </a:p>
        </p:txBody>
      </p:sp>
    </p:spTree>
    <p:extLst>
      <p:ext uri="{BB962C8B-B14F-4D97-AF65-F5344CB8AC3E}">
        <p14:creationId xmlns:p14="http://schemas.microsoft.com/office/powerpoint/2010/main" val="38996811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D56E41F-B8E0-4D18-B554-FD40260DE0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2DB31E17-E562-4F82-98D0-858C84120F3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2" name="Picture 11">
              <a:extLst>
                <a:ext uri="{FF2B5EF4-FFF2-40B4-BE49-F238E27FC236}">
                  <a16:creationId xmlns:a16="http://schemas.microsoft.com/office/drawing/2014/main" id="{58BF3B07-5EF6-4E5B-834E-C1398DB60ADA}"/>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Rectangle 12">
              <a:extLst>
                <a:ext uri="{FF2B5EF4-FFF2-40B4-BE49-F238E27FC236}">
                  <a16:creationId xmlns:a16="http://schemas.microsoft.com/office/drawing/2014/main" id="{3DDA1859-D108-4C60-B38B-C85485AB38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4" name="Picture 13">
              <a:extLst>
                <a:ext uri="{FF2B5EF4-FFF2-40B4-BE49-F238E27FC236}">
                  <a16:creationId xmlns:a16="http://schemas.microsoft.com/office/drawing/2014/main" id="{E498EA77-084B-43CC-B94D-566F1D8E1EE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5" name="Picture 14">
              <a:extLst>
                <a:ext uri="{FF2B5EF4-FFF2-40B4-BE49-F238E27FC236}">
                  <a16:creationId xmlns:a16="http://schemas.microsoft.com/office/drawing/2014/main" id="{99B16D3F-47E8-419E-9C4E-ED6FC918FBB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17" name="Rectangle 16">
            <a:extLst>
              <a:ext uri="{FF2B5EF4-FFF2-40B4-BE49-F238E27FC236}">
                <a16:creationId xmlns:a16="http://schemas.microsoft.com/office/drawing/2014/main" id="{23E937B9-07EE-456A-A31C-41A8866E28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5942687"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A90BC7E3-8ED6-664A-A087-E09D90E735CE}"/>
              </a:ext>
            </a:extLst>
          </p:cNvPr>
          <p:cNvPicPr>
            <a:picLocks noChangeAspect="1"/>
          </p:cNvPicPr>
          <p:nvPr/>
        </p:nvPicPr>
        <p:blipFill>
          <a:blip r:embed="rId5"/>
          <a:stretch>
            <a:fillRect/>
          </a:stretch>
        </p:blipFill>
        <p:spPr>
          <a:xfrm>
            <a:off x="1412683" y="2125479"/>
            <a:ext cx="5278777" cy="2428237"/>
          </a:xfrm>
          <a:prstGeom prst="rect">
            <a:avLst/>
          </a:prstGeom>
        </p:spPr>
      </p:pic>
      <p:cxnSp>
        <p:nvCxnSpPr>
          <p:cNvPr id="19" name="Straight Connector 18">
            <a:extLst>
              <a:ext uri="{FF2B5EF4-FFF2-40B4-BE49-F238E27FC236}">
                <a16:creationId xmlns:a16="http://schemas.microsoft.com/office/drawing/2014/main" id="{FD2308B7-2829-44DD-B213-27EEBDED14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20089" y="2400639"/>
            <a:ext cx="337650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E871E794-F094-8144-8D94-C1B288875DC6}"/>
              </a:ext>
            </a:extLst>
          </p:cNvPr>
          <p:cNvSpPr>
            <a:spLocks noGrp="1"/>
          </p:cNvSpPr>
          <p:nvPr>
            <p:ph idx="1"/>
          </p:nvPr>
        </p:nvSpPr>
        <p:spPr>
          <a:xfrm>
            <a:off x="7197369" y="2532211"/>
            <a:ext cx="4214343" cy="3318936"/>
          </a:xfrm>
        </p:spPr>
        <p:txBody>
          <a:bodyPr>
            <a:normAutofit/>
          </a:bodyPr>
          <a:lstStyle/>
          <a:p>
            <a:r>
              <a:rPr lang="en-US" b="1" dirty="0" err="1">
                <a:solidFill>
                  <a:srgbClr val="262626"/>
                </a:solidFill>
                <a:latin typeface="SimHei" panose="02010609060101010101" pitchFamily="49" charset="-122"/>
                <a:ea typeface="SimHei" panose="02010609060101010101" pitchFamily="49" charset="-122"/>
              </a:rPr>
              <a:t>钞票自身的特质</a:t>
            </a:r>
            <a:r>
              <a:rPr lang="zh-CN" altLang="en-US" b="1" dirty="0">
                <a:solidFill>
                  <a:srgbClr val="262626"/>
                </a:solidFill>
                <a:latin typeface="SimHei" panose="02010609060101010101" pitchFamily="49" charset="-122"/>
                <a:ea typeface="SimHei" panose="02010609060101010101" pitchFamily="49" charset="-122"/>
              </a:rPr>
              <a:t> （内证）</a:t>
            </a:r>
            <a:endParaRPr lang="en-US" b="1" dirty="0">
              <a:solidFill>
                <a:srgbClr val="262626"/>
              </a:solidFill>
              <a:latin typeface="SimHei" panose="02010609060101010101" pitchFamily="49" charset="-122"/>
              <a:ea typeface="SimHei" panose="02010609060101010101" pitchFamily="49" charset="-122"/>
            </a:endParaRPr>
          </a:p>
          <a:p>
            <a:r>
              <a:rPr lang="en-US" b="1" dirty="0" err="1">
                <a:solidFill>
                  <a:srgbClr val="262626"/>
                </a:solidFill>
                <a:latin typeface="SimHei" panose="02010609060101010101" pitchFamily="49" charset="-122"/>
                <a:ea typeface="SimHei" panose="02010609060101010101" pitchFamily="49" charset="-122"/>
              </a:rPr>
              <a:t>发行钞票的国家银行</a:t>
            </a:r>
            <a:r>
              <a:rPr lang="zh-CN" altLang="en-US" b="1" dirty="0">
                <a:solidFill>
                  <a:srgbClr val="262626"/>
                </a:solidFill>
                <a:latin typeface="SimHei" panose="02010609060101010101" pitchFamily="49" charset="-122"/>
                <a:ea typeface="SimHei" panose="02010609060101010101" pitchFamily="49" charset="-122"/>
              </a:rPr>
              <a:t>（外证）</a:t>
            </a:r>
            <a:endParaRPr lang="en-US" b="1" dirty="0">
              <a:solidFill>
                <a:srgbClr val="262626"/>
              </a:solidFill>
              <a:latin typeface="SimHei" panose="02010609060101010101" pitchFamily="49" charset="-122"/>
              <a:ea typeface="SimHei" panose="02010609060101010101" pitchFamily="49" charset="-122"/>
            </a:endParaRPr>
          </a:p>
          <a:p>
            <a:endParaRPr lang="en-US" b="1" dirty="0">
              <a:solidFill>
                <a:srgbClr val="262626"/>
              </a:solidFill>
              <a:latin typeface="SimHei" panose="02010609060101010101" pitchFamily="49" charset="-122"/>
              <a:ea typeface="SimHei" panose="02010609060101010101" pitchFamily="49" charset="-122"/>
            </a:endParaRPr>
          </a:p>
          <a:p>
            <a:r>
              <a:rPr lang="en-US" b="1" dirty="0" err="1">
                <a:solidFill>
                  <a:srgbClr val="262626"/>
                </a:solidFill>
                <a:latin typeface="SimHei" panose="02010609060101010101" pitchFamily="49" charset="-122"/>
                <a:ea typeface="SimHei" panose="02010609060101010101" pitchFamily="49" charset="-122"/>
              </a:rPr>
              <a:t>不接受任何其它国家的鉴定</a:t>
            </a:r>
            <a:endParaRPr lang="en-US" b="1" dirty="0">
              <a:solidFill>
                <a:srgbClr val="262626"/>
              </a:solidFill>
              <a:latin typeface="SimHei" panose="02010609060101010101" pitchFamily="49" charset="-122"/>
              <a:ea typeface="SimHei" panose="02010609060101010101" pitchFamily="49" charset="-122"/>
            </a:endParaRPr>
          </a:p>
          <a:p>
            <a:r>
              <a:rPr lang="en-US" b="1" dirty="0" err="1">
                <a:solidFill>
                  <a:srgbClr val="262626"/>
                </a:solidFill>
                <a:latin typeface="SimHei" panose="02010609060101010101" pitchFamily="49" charset="-122"/>
                <a:ea typeface="SimHei" panose="02010609060101010101" pitchFamily="49" charset="-122"/>
              </a:rPr>
              <a:t>不</a:t>
            </a:r>
            <a:r>
              <a:rPr lang="en-US" b="1" dirty="0" err="1">
                <a:solidFill>
                  <a:srgbClr val="262626"/>
                </a:solidFill>
                <a:highlight>
                  <a:srgbClr val="FFFF00"/>
                </a:highlight>
                <a:latin typeface="SimHei" panose="02010609060101010101" pitchFamily="49" charset="-122"/>
                <a:ea typeface="SimHei" panose="02010609060101010101" pitchFamily="49" charset="-122"/>
              </a:rPr>
              <a:t>接受</a:t>
            </a:r>
            <a:r>
              <a:rPr lang="en-US" b="1" dirty="0" err="1">
                <a:solidFill>
                  <a:srgbClr val="262626"/>
                </a:solidFill>
                <a:latin typeface="SimHei" panose="02010609060101010101" pitchFamily="49" charset="-122"/>
                <a:ea typeface="SimHei" panose="02010609060101010101" pitchFamily="49" charset="-122"/>
              </a:rPr>
              <a:t>任何其它国家的钞票特质为标准</a:t>
            </a:r>
            <a:r>
              <a:rPr lang="zh-CN" altLang="en-US" b="1" dirty="0">
                <a:solidFill>
                  <a:srgbClr val="262626"/>
                </a:solidFill>
                <a:latin typeface="SimHei" panose="02010609060101010101" pitchFamily="49" charset="-122"/>
                <a:ea typeface="SimHei" panose="02010609060101010101" pitchFamily="49" charset="-122"/>
              </a:rPr>
              <a:t>。</a:t>
            </a:r>
            <a:endParaRPr lang="en-US" b="1" dirty="0">
              <a:solidFill>
                <a:srgbClr val="262626"/>
              </a:solidFill>
              <a:latin typeface="SimHei" panose="02010609060101010101" pitchFamily="49" charset="-122"/>
              <a:ea typeface="SimHei" panose="02010609060101010101" pitchFamily="49" charset="-122"/>
            </a:endParaRPr>
          </a:p>
        </p:txBody>
      </p:sp>
    </p:spTree>
    <p:extLst>
      <p:ext uri="{BB962C8B-B14F-4D97-AF65-F5344CB8AC3E}">
        <p14:creationId xmlns:p14="http://schemas.microsoft.com/office/powerpoint/2010/main" val="3376076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D56E41F-B8E0-4D18-B554-FD40260DE0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2DB31E17-E562-4F82-98D0-858C84120F3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2" name="Picture 11">
              <a:extLst>
                <a:ext uri="{FF2B5EF4-FFF2-40B4-BE49-F238E27FC236}">
                  <a16:creationId xmlns:a16="http://schemas.microsoft.com/office/drawing/2014/main" id="{58BF3B07-5EF6-4E5B-834E-C1398DB60ADA}"/>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Rectangle 12">
              <a:extLst>
                <a:ext uri="{FF2B5EF4-FFF2-40B4-BE49-F238E27FC236}">
                  <a16:creationId xmlns:a16="http://schemas.microsoft.com/office/drawing/2014/main" id="{3DDA1859-D108-4C60-B38B-C85485AB38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4" name="Picture 13">
              <a:extLst>
                <a:ext uri="{FF2B5EF4-FFF2-40B4-BE49-F238E27FC236}">
                  <a16:creationId xmlns:a16="http://schemas.microsoft.com/office/drawing/2014/main" id="{E498EA77-084B-43CC-B94D-566F1D8E1EE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5" name="Picture 14">
              <a:extLst>
                <a:ext uri="{FF2B5EF4-FFF2-40B4-BE49-F238E27FC236}">
                  <a16:creationId xmlns:a16="http://schemas.microsoft.com/office/drawing/2014/main" id="{99B16D3F-47E8-419E-9C4E-ED6FC918FBB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17" name="Rectangle 16">
            <a:extLst>
              <a:ext uri="{FF2B5EF4-FFF2-40B4-BE49-F238E27FC236}">
                <a16:creationId xmlns:a16="http://schemas.microsoft.com/office/drawing/2014/main" id="{23E937B9-07EE-456A-A31C-41A8866E28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5942687"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FD2308B7-2829-44DD-B213-27EEBDED14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20089" y="2400639"/>
            <a:ext cx="337650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E871E794-F094-8144-8D94-C1B288875DC6}"/>
              </a:ext>
            </a:extLst>
          </p:cNvPr>
          <p:cNvSpPr>
            <a:spLocks noGrp="1"/>
          </p:cNvSpPr>
          <p:nvPr>
            <p:ph idx="1"/>
          </p:nvPr>
        </p:nvSpPr>
        <p:spPr>
          <a:xfrm>
            <a:off x="7019723" y="1379962"/>
            <a:ext cx="4633209" cy="3318936"/>
          </a:xfrm>
        </p:spPr>
        <p:txBody>
          <a:bodyPr>
            <a:normAutofit/>
          </a:bodyPr>
          <a:lstStyle/>
          <a:p>
            <a:r>
              <a:rPr lang="en-US" b="1" dirty="0" err="1">
                <a:solidFill>
                  <a:srgbClr val="262626"/>
                </a:solidFill>
                <a:latin typeface="HEITI TC MEDIUM" pitchFamily="2" charset="-128"/>
                <a:ea typeface="HEITI TC MEDIUM" pitchFamily="2" charset="-128"/>
              </a:rPr>
              <a:t>圣经自身的特质</a:t>
            </a:r>
            <a:r>
              <a:rPr lang="zh-CN" altLang="en-US" b="1" dirty="0">
                <a:solidFill>
                  <a:srgbClr val="262626"/>
                </a:solidFill>
                <a:latin typeface="HEITI TC MEDIUM" pitchFamily="2" charset="-128"/>
                <a:ea typeface="HEITI TC MEDIUM" pitchFamily="2" charset="-128"/>
              </a:rPr>
              <a:t>（内证</a:t>
            </a:r>
            <a:r>
              <a:rPr lang="en-US" altLang="zh-CN" b="1" dirty="0">
                <a:solidFill>
                  <a:srgbClr val="262626"/>
                </a:solidFill>
                <a:latin typeface="HEITI TC MEDIUM" pitchFamily="2" charset="-128"/>
                <a:ea typeface="HEITI TC MEDIUM" pitchFamily="2" charset="-128"/>
              </a:rPr>
              <a:t>/</a:t>
            </a:r>
            <a:r>
              <a:rPr lang="zh-CN" altLang="en-US" b="1" dirty="0">
                <a:solidFill>
                  <a:srgbClr val="262626"/>
                </a:solidFill>
                <a:latin typeface="HEITI TC MEDIUM" pitchFamily="2" charset="-128"/>
                <a:ea typeface="HEITI TC MEDIUM" pitchFamily="2" charset="-128"/>
              </a:rPr>
              <a:t>自证）</a:t>
            </a:r>
            <a:endParaRPr lang="en-US" b="1" dirty="0">
              <a:solidFill>
                <a:srgbClr val="262626"/>
              </a:solidFill>
              <a:latin typeface="HEITI TC MEDIUM" pitchFamily="2" charset="-128"/>
              <a:ea typeface="HEITI TC MEDIUM" pitchFamily="2" charset="-128"/>
            </a:endParaRPr>
          </a:p>
          <a:p>
            <a:r>
              <a:rPr lang="en-US" b="1" dirty="0" err="1">
                <a:solidFill>
                  <a:srgbClr val="262626"/>
                </a:solidFill>
                <a:latin typeface="HEITI TC MEDIUM" pitchFamily="2" charset="-128"/>
                <a:ea typeface="HEITI TC MEDIUM" pitchFamily="2" charset="-128"/>
              </a:rPr>
              <a:t>默示圣经的圣灵</a:t>
            </a:r>
            <a:r>
              <a:rPr lang="zh-CN" altLang="en-US" b="1" dirty="0">
                <a:solidFill>
                  <a:srgbClr val="262626"/>
                </a:solidFill>
                <a:latin typeface="HEITI TC MEDIUM" pitchFamily="2" charset="-128"/>
                <a:ea typeface="HEITI TC MEDIUM" pitchFamily="2" charset="-128"/>
              </a:rPr>
              <a:t> （外证</a:t>
            </a:r>
            <a:r>
              <a:rPr lang="en-US" altLang="zh-CN" b="1" dirty="0">
                <a:solidFill>
                  <a:srgbClr val="262626"/>
                </a:solidFill>
                <a:latin typeface="HEITI TC MEDIUM" pitchFamily="2" charset="-128"/>
                <a:ea typeface="HEITI TC MEDIUM" pitchFamily="2" charset="-128"/>
              </a:rPr>
              <a:t>/</a:t>
            </a:r>
            <a:r>
              <a:rPr lang="zh-CN" altLang="en-US" b="1" dirty="0">
                <a:solidFill>
                  <a:srgbClr val="262626"/>
                </a:solidFill>
                <a:latin typeface="HEITI TC MEDIUM" pitchFamily="2" charset="-128"/>
                <a:ea typeface="HEITI TC MEDIUM" pitchFamily="2" charset="-128"/>
              </a:rPr>
              <a:t>作者）</a:t>
            </a:r>
            <a:endParaRPr lang="en-US" b="1" dirty="0">
              <a:solidFill>
                <a:srgbClr val="262626"/>
              </a:solidFill>
              <a:latin typeface="HEITI TC MEDIUM" pitchFamily="2" charset="-128"/>
              <a:ea typeface="HEITI TC MEDIUM" pitchFamily="2" charset="-128"/>
            </a:endParaRPr>
          </a:p>
        </p:txBody>
      </p:sp>
      <p:pic>
        <p:nvPicPr>
          <p:cNvPr id="2" name="Picture 1">
            <a:extLst>
              <a:ext uri="{FF2B5EF4-FFF2-40B4-BE49-F238E27FC236}">
                <a16:creationId xmlns:a16="http://schemas.microsoft.com/office/drawing/2014/main" id="{6E7E81FD-A0D2-7F46-88FE-4AF485851407}"/>
              </a:ext>
            </a:extLst>
          </p:cNvPr>
          <p:cNvPicPr>
            <a:picLocks noChangeAspect="1"/>
          </p:cNvPicPr>
          <p:nvPr/>
        </p:nvPicPr>
        <p:blipFill>
          <a:blip r:embed="rId5"/>
          <a:stretch>
            <a:fillRect/>
          </a:stretch>
        </p:blipFill>
        <p:spPr>
          <a:xfrm>
            <a:off x="2151183" y="2043807"/>
            <a:ext cx="3810000" cy="2768600"/>
          </a:xfrm>
          <a:prstGeom prst="rect">
            <a:avLst/>
          </a:prstGeom>
        </p:spPr>
      </p:pic>
    </p:spTree>
    <p:extLst>
      <p:ext uri="{BB962C8B-B14F-4D97-AF65-F5344CB8AC3E}">
        <p14:creationId xmlns:p14="http://schemas.microsoft.com/office/powerpoint/2010/main" val="27427437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{B9B64D82-EEBB-1542-9765-E34A6575CCF3}tf10001064</Template>
  <TotalTime>958</TotalTime>
  <Words>4552</Words>
  <Application>Microsoft Macintosh PowerPoint</Application>
  <PresentationFormat>Widescreen</PresentationFormat>
  <Paragraphs>373</Paragraphs>
  <Slides>62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62</vt:i4>
      </vt:variant>
    </vt:vector>
  </HeadingPairs>
  <TitlesOfParts>
    <vt:vector size="70" baseType="lpstr">
      <vt:lpstr>HEITI TC MEDIUM</vt:lpstr>
      <vt:lpstr>HEITI TC MEDIUM</vt:lpstr>
      <vt:lpstr>SimHei</vt:lpstr>
      <vt:lpstr>SimSun</vt:lpstr>
      <vt:lpstr>Arial</vt:lpstr>
      <vt:lpstr>Garamond</vt:lpstr>
      <vt:lpstr>Times New Roman</vt:lpstr>
      <vt:lpstr>Organic</vt:lpstr>
      <vt:lpstr>护教学 05</vt:lpstr>
      <vt:lpstr>基督教信仰的预设</vt:lpstr>
      <vt:lpstr>宗教性性质</vt:lpstr>
      <vt:lpstr>基督徒的前提 Christian presuppositions</vt:lpstr>
      <vt:lpstr>PowerPoint Presentation</vt:lpstr>
      <vt:lpstr>PowerPoint Presentation</vt:lpstr>
      <vt:lpstr>PowerPoint Presentation</vt:lpstr>
      <vt:lpstr>PowerPoint Presentation</vt:lpstr>
      <vt:lpstr>PowerPoint Presentation</vt:lpstr>
      <vt:lpstr>PowerPoint Presentation</vt:lpstr>
      <vt:lpstr>循环式论证 circularity </vt:lpstr>
      <vt:lpstr>所相信的依据是什么？依据从哪里来？  What is the basis of your justification?</vt:lpstr>
      <vt:lpstr>循环式论证 circularity </vt:lpstr>
      <vt:lpstr>循环式论证 circularity </vt:lpstr>
      <vt:lpstr>循环式论证 circularity </vt:lpstr>
      <vt:lpstr>循环式论证 circularity </vt:lpstr>
      <vt:lpstr>循环式论证 circularity </vt:lpstr>
      <vt:lpstr>循环式论证 circularity </vt:lpstr>
      <vt:lpstr>循环式论证 circularity  泛神或多佛宗教  </vt:lpstr>
      <vt:lpstr>循环式论证 circularity  泛神或多佛宗教  </vt:lpstr>
      <vt:lpstr>PowerPoint Presentation</vt:lpstr>
      <vt:lpstr>循环式论证 circularity </vt:lpstr>
      <vt:lpstr>循环式论证 circularity 科学主义</vt:lpstr>
      <vt:lpstr>循环式论证 circularity 科学主义</vt:lpstr>
      <vt:lpstr>循环式论证 circularity 独一神宗教  </vt:lpstr>
      <vt:lpstr>旧约圣经见证基督</vt:lpstr>
      <vt:lpstr>循环式论证 circularity 独一神宗教  </vt:lpstr>
      <vt:lpstr>可兰经是上帝的话?</vt:lpstr>
      <vt:lpstr>PowerPoint Presentation</vt:lpstr>
      <vt:lpstr>PowerPoint Presentation</vt:lpstr>
      <vt:lpstr>PowerPoint Presentation</vt:lpstr>
      <vt:lpstr>回到圣经来审核</vt:lpstr>
      <vt:lpstr>PowerPoint Presentation</vt:lpstr>
      <vt:lpstr>终极准则 Ultimate criterion  </vt:lpstr>
      <vt:lpstr>循环式论证 circularity </vt:lpstr>
      <vt:lpstr>循环式论证 circularity 科学实证主义</vt:lpstr>
      <vt:lpstr>循环式论证 circularity </vt:lpstr>
      <vt:lpstr>循环式论证 circularity </vt:lpstr>
      <vt:lpstr>PowerPoint Presentation</vt:lpstr>
      <vt:lpstr>循环式论证 circularity </vt:lpstr>
      <vt:lpstr>循环式论证 circularity ：终极的准则ultimate criterion</vt:lpstr>
      <vt:lpstr>循环式论证 circularity ：终极的准则ultimate criterion</vt:lpstr>
      <vt:lpstr>循环式论证 circularity ：终极的准则ultimate criterion</vt:lpstr>
      <vt:lpstr>PowerPoint Presentation</vt:lpstr>
      <vt:lpstr>窄圆的循环论证 vs 广义的循环论证</vt:lpstr>
      <vt:lpstr>广义的循环论证</vt:lpstr>
      <vt:lpstr>广义的循环论证</vt:lpstr>
      <vt:lpstr>圣经内的广义循环论证  ：处境 </vt:lpstr>
      <vt:lpstr>PowerPoint Presentation</vt:lpstr>
      <vt:lpstr>广义的循环论证  ：处境 </vt:lpstr>
      <vt:lpstr>广义的循环论证  ：处境 </vt:lpstr>
      <vt:lpstr>PowerPoint Presentation</vt:lpstr>
      <vt:lpstr>PowerPoint Presentation</vt:lpstr>
      <vt:lpstr>PowerPoint Presentation</vt:lpstr>
      <vt:lpstr>圣灵的内在见证</vt:lpstr>
      <vt:lpstr>圣灵的内在见证</vt:lpstr>
      <vt:lpstr>狭义的循环论证</vt:lpstr>
      <vt:lpstr>狭义的循环式论证 circularity </vt:lpstr>
      <vt:lpstr>Competing Circularities 互相对立的循环论证 </vt:lpstr>
      <vt:lpstr>Competing Circularities 互相对立的循环论证 </vt:lpstr>
      <vt:lpstr>Competing Circularities 互相对立的循环论证 </vt:lpstr>
      <vt:lpstr>审核他们的内证</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护教学 06</dc:title>
  <dc:creator>nelson lee</dc:creator>
  <cp:lastModifiedBy>nelson lee</cp:lastModifiedBy>
  <cp:revision>109</cp:revision>
  <dcterms:created xsi:type="dcterms:W3CDTF">2020-05-27T05:29:03Z</dcterms:created>
  <dcterms:modified xsi:type="dcterms:W3CDTF">2025-09-24T04:36:01Z</dcterms:modified>
</cp:coreProperties>
</file>