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4" r:id="rId2"/>
    <p:sldMasterId id="2147483706" r:id="rId3"/>
  </p:sldMasterIdLst>
  <p:notesMasterIdLst>
    <p:notesMasterId r:id="rId21"/>
  </p:notesMasterIdLst>
  <p:sldIdLst>
    <p:sldId id="489" r:id="rId4"/>
    <p:sldId id="622" r:id="rId5"/>
    <p:sldId id="490" r:id="rId6"/>
    <p:sldId id="3387" r:id="rId7"/>
    <p:sldId id="3388" r:id="rId8"/>
    <p:sldId id="3389" r:id="rId9"/>
    <p:sldId id="3390" r:id="rId10"/>
    <p:sldId id="3398" r:id="rId11"/>
    <p:sldId id="3391" r:id="rId12"/>
    <p:sldId id="3392" r:id="rId13"/>
    <p:sldId id="3386" r:id="rId14"/>
    <p:sldId id="3385" r:id="rId15"/>
    <p:sldId id="3369" r:id="rId16"/>
    <p:sldId id="3394" r:id="rId17"/>
    <p:sldId id="3395" r:id="rId18"/>
    <p:sldId id="3396" r:id="rId19"/>
    <p:sldId id="33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490"/>
  </p:normalViewPr>
  <p:slideViewPr>
    <p:cSldViewPr snapToGrid="0">
      <p:cViewPr varScale="1">
        <p:scale>
          <a:sx n="107" d="100"/>
          <a:sy n="107" d="100"/>
        </p:scale>
        <p:origin x="128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8/8/25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232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04AF-2D31-4630-934A-550AB4903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62216-5B29-E6EC-8162-FB845F0ACC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A10000-32C0-C66D-75C9-0BD6584D27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897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DF336-4A86-E0A8-4171-DB44EF35C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EBD53-8C66-DA9F-D7C4-BF1C1AFC0A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081F87-CABA-369C-9440-EE324B7F95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5608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B944-EA47-5EFA-98BA-B58B561E3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B9856-0EB4-0C7D-A789-8BF14F2F8D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C7BE23-CC35-23E2-1DB5-FE205B2814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961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5ED6-C905-816E-57BB-4E4D70297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774E9-21E1-13BB-7C5A-7A7B44032B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30C5E8-EB39-3E58-7F85-351E267439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61267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849C8-7766-7029-C64C-1B1A23F38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4679D-C0CE-DECD-9C99-B7200E1F68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C57662-6804-4DEF-AECD-7CB9E2557B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761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29778-0EC2-CEA5-FA2D-F2AEF9E14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EDF8A-D795-A9E9-35F6-52425685A5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9C44BB-84EC-703F-658E-7DDB1AC5BA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179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9478-90C7-9C60-AEDA-27D10B3F4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A4C34-CF49-4FA7-DB7C-82BE6DD01F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4433DB-208F-A881-AFB1-AFFAB379EE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930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8D4CE-4943-9BE5-DAE0-2359BB382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450D7-6705-CE1F-26A6-CA4BF9FC0E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CC7A42-7045-E3C7-2A44-7D4A56BB98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903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561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81145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8854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8/8/25</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3834298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345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261961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319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25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673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65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33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044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89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768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8/8/25</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94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827316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366915014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496426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152131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032722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16723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0559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00825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221964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8/8/25</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348814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942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2274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4232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691300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47705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8/8/25</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81376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8/8/25</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442014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8/8/25</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519167357"/>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16640477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 name="Rectangle 35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person touching a person's face&#10;&#10;AI-generated content may be incorrect.">
            <a:extLst>
              <a:ext uri="{FF2B5EF4-FFF2-40B4-BE49-F238E27FC236}">
                <a16:creationId xmlns:a16="http://schemas.microsoft.com/office/drawing/2014/main" id="{6F3AE271-446A-CE9C-50DF-86AB782B9CE9}"/>
              </a:ext>
            </a:extLst>
          </p:cNvPr>
          <p:cNvPicPr>
            <a:picLocks noChangeAspect="1"/>
          </p:cNvPicPr>
          <p:nvPr/>
        </p:nvPicPr>
        <p:blipFill>
          <a:blip r:embed="rId3"/>
          <a:srcRect r="23298" b="9091"/>
          <a:stretch>
            <a:fillRect/>
          </a:stretch>
        </p:blipFill>
        <p:spPr>
          <a:xfrm>
            <a:off x="3523488" y="10"/>
            <a:ext cx="8668512" cy="6857990"/>
          </a:xfrm>
          <a:prstGeom prst="rect">
            <a:avLst/>
          </a:prstGeom>
        </p:spPr>
      </p:pic>
      <p:sp>
        <p:nvSpPr>
          <p:cNvPr id="359" name="Rectangle 35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我们若认自己的罪，神是信实的，…">
            <a:extLst>
              <a:ext uri="{FF2B5EF4-FFF2-40B4-BE49-F238E27FC236}">
                <a16:creationId xmlns:a16="http://schemas.microsoft.com/office/drawing/2014/main" id="{0694EFE4-726E-9326-0DCB-1833237F5557}"/>
              </a:ext>
            </a:extLst>
          </p:cNvPr>
          <p:cNvSpPr txBox="1"/>
          <p:nvPr/>
        </p:nvSpPr>
        <p:spPr>
          <a:xfrm>
            <a:off x="477980" y="1122363"/>
            <a:ext cx="4367151" cy="32041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p>
            <a:pPr>
              <a:lnSpc>
                <a:spcPct val="90000"/>
              </a:lnSpc>
              <a:spcBef>
                <a:spcPct val="0"/>
              </a:spcBef>
              <a:spcAft>
                <a:spcPts val="800"/>
              </a:spcAft>
            </a:pPr>
            <a:r>
              <a:rPr lang="en-US" sz="4000" b="1" dirty="0">
                <a:latin typeface="+mj-lt"/>
                <a:ea typeface="+mj-ea"/>
                <a:cs typeface="+mj-cs"/>
              </a:rPr>
              <a:t>07 </a:t>
            </a:r>
          </a:p>
          <a:p>
            <a:pPr>
              <a:lnSpc>
                <a:spcPct val="90000"/>
              </a:lnSpc>
              <a:spcBef>
                <a:spcPct val="0"/>
              </a:spcBef>
              <a:spcAft>
                <a:spcPts val="800"/>
              </a:spcAft>
            </a:pPr>
            <a:r>
              <a:rPr lang="en-US" sz="4000" b="1" dirty="0">
                <a:latin typeface="Arial Narrow" panose="020B0604020202020204" pitchFamily="34" charset="0"/>
                <a:ea typeface="+mj-ea"/>
                <a:cs typeface="Arial Narrow" panose="020B0604020202020204" pitchFamily="34" charset="0"/>
              </a:rPr>
              <a:t>Jesus heals a Leper </a:t>
            </a:r>
          </a:p>
          <a:p>
            <a:pPr>
              <a:lnSpc>
                <a:spcPct val="90000"/>
              </a:lnSpc>
              <a:spcBef>
                <a:spcPct val="0"/>
              </a:spcBef>
              <a:spcAft>
                <a:spcPts val="800"/>
              </a:spcAft>
            </a:pPr>
            <a:r>
              <a:rPr lang="en-US" sz="4000" dirty="0">
                <a:latin typeface="+mj-lt"/>
                <a:ea typeface="+mj-ea"/>
                <a:cs typeface="+mj-cs"/>
              </a:rPr>
              <a:t> </a:t>
            </a:r>
            <a:r>
              <a:rPr lang="en-US" sz="3200" b="1" dirty="0">
                <a:latin typeface="+mj-lt"/>
                <a:ea typeface="+mj-ea"/>
                <a:cs typeface="+mj-cs"/>
              </a:rPr>
              <a:t>(</a:t>
            </a:r>
            <a:r>
              <a:rPr lang="en-US" sz="3200" b="1" dirty="0">
                <a:effectLst/>
                <a:latin typeface="+mj-lt"/>
                <a:ea typeface="+mj-ea"/>
                <a:cs typeface="+mj-cs"/>
              </a:rPr>
              <a:t>Mark 1:40-45)</a:t>
            </a:r>
            <a:endParaRPr lang="en-US" sz="4000" b="1" dirty="0">
              <a:effectLst/>
              <a:latin typeface="+mj-lt"/>
              <a:ea typeface="+mj-ea"/>
              <a:cs typeface="+mj-cs"/>
            </a:endParaRPr>
          </a:p>
        </p:txBody>
      </p:sp>
      <p:sp>
        <p:nvSpPr>
          <p:cNvPr id="360" name="Rectangle 35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7" name="Rectangle 3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 name="认罪祷告"/>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235116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E778B8-D126-A1E0-2BA2-8C4B294EE04A}"/>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C5DD4C71-BA69-0805-6569-0ADC2288BEB8}"/>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DB92AC7D-5859-0015-1C87-4E3861FB947C}"/>
              </a:ext>
            </a:extLst>
          </p:cNvPr>
          <p:cNvSpPr txBox="1"/>
          <p:nvPr/>
        </p:nvSpPr>
        <p:spPr>
          <a:xfrm>
            <a:off x="297366" y="1446686"/>
            <a:ext cx="11597268" cy="2975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【4】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Jesus gave clear instructions to the Leper </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08293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1485B6-A693-BD99-CE8A-2B351736FE36}"/>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849DEF6B-C4BC-44CB-9B98-1CEAD6B0D18A}"/>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BEDCA871-C1EA-961A-896B-8F6A37ED4373}"/>
              </a:ext>
            </a:extLst>
          </p:cNvPr>
          <p:cNvSpPr txBox="1"/>
          <p:nvPr/>
        </p:nvSpPr>
        <p:spPr>
          <a:xfrm>
            <a:off x="39029" y="1330036"/>
            <a:ext cx="12113941" cy="3881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43.And Jesus sternly charged him and sent him away at once,44.and said to him, "See that you say nothing to anyone, but go, show yourself to the priest and offer for your cleansing what Moses commanded, for a proof to them."45.But he went out and began to talk freely about it, and to spread the news, so that Jesus could no longer openly enter a town, but was out in desolate places, and people were coming to him from every quarter.</a:t>
            </a:r>
            <a:endParaRPr kumimoji="0" lang="en-US" sz="28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78357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647AC0E-CBEB-6CE5-B97A-EFB516C4D73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949119A0-4084-48AD-003E-8E93A927E090}"/>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679362C7-A21D-5418-586F-CCB9F51048D1}"/>
              </a:ext>
            </a:extLst>
          </p:cNvPr>
          <p:cNvSpPr txBox="1"/>
          <p:nvPr/>
        </p:nvSpPr>
        <p:spPr>
          <a:xfrm>
            <a:off x="122157" y="1070823"/>
            <a:ext cx="11947686" cy="516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a:lnSpc>
                <a:spcPct val="150000"/>
              </a:lnSpc>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Jesus told me, but I didn’t listen. </a:t>
            </a:r>
          </a:p>
          <a:p>
            <a:pPr algn="ctr">
              <a:lnSpc>
                <a:spcPct val="150000"/>
              </a:lnSpc>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When I listened, I didn’t understand. </a:t>
            </a:r>
          </a:p>
          <a:p>
            <a:pPr algn="ctr">
              <a:lnSpc>
                <a:spcPct val="150000"/>
              </a:lnSpc>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When I understood, I didn’t obey.</a:t>
            </a:r>
          </a:p>
          <a:p>
            <a:pPr algn="ctr">
              <a:lnSpc>
                <a:spcPct val="150000"/>
              </a:lnSpc>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When I obeyed, I still got it wrong. </a:t>
            </a:r>
          </a:p>
          <a:p>
            <a:pPr algn="ctr">
              <a:lnSpc>
                <a:spcPct val="150000"/>
              </a:lnSpc>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When I was wrong, I didn’t confess. </a:t>
            </a:r>
          </a:p>
          <a:p>
            <a:pPr algn="ctr">
              <a:lnSpc>
                <a:spcPct val="150000"/>
              </a:lnSpc>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When I confessed, I didn’t repent.</a:t>
            </a:r>
          </a:p>
          <a:p>
            <a:pPr>
              <a:lnSpc>
                <a:spcPct val="150000"/>
              </a:lnSpc>
            </a:pP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799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0953D-BEAC-60C8-F33A-76B4D696DF9A}"/>
              </a:ext>
            </a:extLst>
          </p:cNvPr>
          <p:cNvSpPr txBox="1"/>
          <p:nvPr/>
        </p:nvSpPr>
        <p:spPr>
          <a:xfrm>
            <a:off x="7700341" y="1922429"/>
            <a:ext cx="392560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altLang="zh-CN" sz="7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F0D9"/>
                </a:solidFill>
                <a:effectLst/>
                <a:uLnTx/>
                <a:uFillTx/>
                <a:latin typeface="Heiti TC Medium" pitchFamily="2" charset="-128"/>
                <a:ea typeface="Heiti TC Medium" pitchFamily="2" charset="-128"/>
                <a:cs typeface="Arial" panose="020B0604020202020204" pitchFamily="34" charset="0"/>
              </a:rPr>
              <a:t>Holy Communion </a:t>
            </a:r>
            <a:endParaRPr kumimoji="0" lang="en-US" sz="2800" b="1" i="0" u="none" strike="noStrike" kern="1200" cap="none" spc="0" normalizeH="0" baseline="0" noProof="0" dirty="0">
              <a:ln>
                <a:noFill/>
              </a:ln>
              <a:solidFill>
                <a:srgbClr val="FFFFFF"/>
              </a:solidFill>
              <a:effectLst/>
              <a:uLnTx/>
              <a:uFillTx/>
              <a:latin typeface="Neue Haas Grotesk Text Pro"/>
              <a:ea typeface="+mn-ea"/>
              <a:cs typeface="+mn-cs"/>
            </a:endParaRPr>
          </a:p>
        </p:txBody>
      </p:sp>
      <p:pic>
        <p:nvPicPr>
          <p:cNvPr id="6" name="Picture 5" descr="A bread and wine on a table&#10;&#10;Description automatically generated">
            <a:extLst>
              <a:ext uri="{FF2B5EF4-FFF2-40B4-BE49-F238E27FC236}">
                <a16:creationId xmlns:a16="http://schemas.microsoft.com/office/drawing/2014/main" id="{C1B47606-3E2A-1245-B686-F1AB5101ECFF}"/>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93181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335D-E6A7-C843-9105-D4C9D50E1FA3}"/>
            </a:ext>
          </a:extLst>
        </p:cNvPr>
        <p:cNvGrpSpPr/>
        <p:nvPr/>
      </p:nvGrpSpPr>
      <p:grpSpPr>
        <a:xfrm>
          <a:off x="0" y="0"/>
          <a:ext cx="0" cy="0"/>
          <a:chOff x="0" y="0"/>
          <a:chExt cx="0" cy="0"/>
        </a:xfrm>
      </p:grpSpPr>
      <p:sp>
        <p:nvSpPr>
          <p:cNvPr id="248" name="Title 1">
            <a:extLst>
              <a:ext uri="{FF2B5EF4-FFF2-40B4-BE49-F238E27FC236}">
                <a16:creationId xmlns:a16="http://schemas.microsoft.com/office/drawing/2014/main" id="{5FB8BB7A-2868-6A36-E431-35A8D2C15DE0}"/>
              </a:ext>
            </a:extLst>
          </p:cNvPr>
          <p:cNvSpPr txBox="1">
            <a:spLocks noGrp="1"/>
          </p:cNvSpPr>
          <p:nvPr>
            <p:ph type="title"/>
          </p:nvPr>
        </p:nvSpPr>
        <p:spPr>
          <a:xfrm>
            <a:off x="1427357" y="962413"/>
            <a:ext cx="10064031" cy="1643051"/>
          </a:xfrm>
          <a:prstGeom prst="rect">
            <a:avLst/>
          </a:prstGeom>
        </p:spPr>
        <p:txBody>
          <a:bodyPr>
            <a:normAutofit/>
          </a:bodyPr>
          <a:lstStyle/>
          <a:p>
            <a:pPr defTabSz="832103">
              <a:defRPr sz="3200" b="1">
                <a:solidFill>
                  <a:srgbClr val="002060"/>
                </a:solidFill>
              </a:defRPr>
            </a:pPr>
            <a:r>
              <a:rPr lang="en-US" sz="3200" b="1" dirty="0"/>
              <a:t>The Holy Communion fulfills the Passover meal.</a:t>
            </a:r>
            <a:endParaRPr sz="4000" dirty="0">
              <a:solidFill>
                <a:srgbClr val="262626"/>
              </a:solidFill>
            </a:endParaRPr>
          </a:p>
        </p:txBody>
      </p:sp>
      <p:pic>
        <p:nvPicPr>
          <p:cNvPr id="249" name="Picture 2" descr="Picture 2">
            <a:extLst>
              <a:ext uri="{FF2B5EF4-FFF2-40B4-BE49-F238E27FC236}">
                <a16:creationId xmlns:a16="http://schemas.microsoft.com/office/drawing/2014/main" id="{810307DD-D67B-1693-E9B5-C7E63BBFFCBB}"/>
              </a:ext>
            </a:extLst>
          </p:cNvPr>
          <p:cNvPicPr>
            <a:picLocks noChangeAspect="1"/>
          </p:cNvPicPr>
          <p:nvPr/>
        </p:nvPicPr>
        <p:blipFill>
          <a:blip r:embed="rId2"/>
          <a:stretch>
            <a:fillRect/>
          </a:stretch>
        </p:blipFill>
        <p:spPr>
          <a:xfrm>
            <a:off x="1106381" y="1908522"/>
            <a:ext cx="3676249" cy="3987065"/>
          </a:xfrm>
          <a:prstGeom prst="rect">
            <a:avLst/>
          </a:prstGeom>
          <a:ln w="12700">
            <a:miter lim="400000"/>
          </a:ln>
        </p:spPr>
      </p:pic>
      <p:pic>
        <p:nvPicPr>
          <p:cNvPr id="2" name="Picture 1">
            <a:extLst>
              <a:ext uri="{FF2B5EF4-FFF2-40B4-BE49-F238E27FC236}">
                <a16:creationId xmlns:a16="http://schemas.microsoft.com/office/drawing/2014/main" id="{8F810C94-8B7B-DA0F-179F-18A4601E9E49}"/>
              </a:ext>
            </a:extLst>
          </p:cNvPr>
          <p:cNvPicPr>
            <a:picLocks noChangeAspect="1"/>
          </p:cNvPicPr>
          <p:nvPr/>
        </p:nvPicPr>
        <p:blipFill>
          <a:blip r:embed="rId3"/>
          <a:stretch>
            <a:fillRect/>
          </a:stretch>
        </p:blipFill>
        <p:spPr>
          <a:xfrm>
            <a:off x="5278803" y="1908522"/>
            <a:ext cx="6370309" cy="3987064"/>
          </a:xfrm>
          <a:prstGeom prst="rect">
            <a:avLst/>
          </a:prstGeom>
        </p:spPr>
      </p:pic>
    </p:spTree>
    <p:extLst>
      <p:ext uri="{BB962C8B-B14F-4D97-AF65-F5344CB8AC3E}">
        <p14:creationId xmlns:p14="http://schemas.microsoft.com/office/powerpoint/2010/main" val="2519028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EBA1-03E4-1FE7-34AE-7E9419C357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746F3A-8AD7-86E7-097F-CEE80333BDF1}"/>
              </a:ext>
            </a:extLst>
          </p:cNvPr>
          <p:cNvSpPr/>
          <p:nvPr/>
        </p:nvSpPr>
        <p:spPr>
          <a:xfrm>
            <a:off x="-1" y="0"/>
            <a:ext cx="12191999" cy="6858000"/>
          </a:xfrm>
          <a:prstGeom prst="rect">
            <a:avLst/>
          </a:prstGeom>
          <a:solidFill>
            <a:srgbClr val="EFEDE5"/>
          </a:solidFill>
          <a:ln>
            <a:solidFill>
              <a:srgbClr val="EFE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A336CA3B-335A-8A68-9B96-9A83B6C7B16D}"/>
              </a:ext>
            </a:extLst>
          </p:cNvPr>
          <p:cNvSpPr txBox="1"/>
          <p:nvPr/>
        </p:nvSpPr>
        <p:spPr>
          <a:xfrm>
            <a:off x="1" y="100361"/>
            <a:ext cx="12192000" cy="64546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800">
                <a:solidFill>
                  <a:srgbClr val="002060"/>
                </a:solidFill>
                <a:latin typeface="宋体"/>
                <a:ea typeface="宋体"/>
                <a:cs typeface="宋体"/>
                <a:sym typeface="宋体"/>
              </a:defRPr>
            </a:pPr>
            <a:r>
              <a:rPr kumimoji="0" lang="en-US" sz="2800" b="1" i="0" u="none" strike="noStrike" kern="1200" cap="none" spc="0" normalizeH="0" baseline="0" noProof="0" dirty="0">
                <a:ln>
                  <a:noFill/>
                </a:ln>
                <a:solidFill>
                  <a:srgbClr val="002060"/>
                </a:solidFill>
                <a:effectLst/>
                <a:uLnTx/>
                <a:uFillTx/>
                <a:latin typeface="宋体"/>
                <a:ea typeface="宋体"/>
                <a:sym typeface="宋体"/>
              </a:rPr>
              <a:t>Exodus 12:21.Then Moses called all the elders of Israel and said to them, "Go and select lambs for yourselves according to your clans, </a:t>
            </a:r>
            <a:r>
              <a:rPr kumimoji="0" lang="en-US" sz="2800" b="1" i="0" u="none" strike="noStrike" kern="1200" cap="none" spc="0" normalizeH="0" baseline="0" noProof="0" dirty="0">
                <a:ln>
                  <a:noFill/>
                </a:ln>
                <a:solidFill>
                  <a:srgbClr val="002060"/>
                </a:solidFill>
                <a:effectLst/>
                <a:highlight>
                  <a:srgbClr val="FFFF00"/>
                </a:highlight>
                <a:uLnTx/>
                <a:uFillTx/>
                <a:latin typeface="宋体"/>
                <a:ea typeface="宋体"/>
                <a:sym typeface="宋体"/>
              </a:rPr>
              <a:t>and kill the Passover lamb</a:t>
            </a:r>
            <a:r>
              <a:rPr kumimoji="0" lang="en-US" sz="2800" b="1" i="0" u="none" strike="noStrike" kern="1200" cap="none" spc="0" normalizeH="0" baseline="0" noProof="0" dirty="0">
                <a:ln>
                  <a:noFill/>
                </a:ln>
                <a:solidFill>
                  <a:srgbClr val="002060"/>
                </a:solidFill>
                <a:effectLst/>
                <a:uLnTx/>
                <a:uFillTx/>
                <a:latin typeface="宋体"/>
                <a:ea typeface="宋体"/>
                <a:sym typeface="宋体"/>
              </a:rPr>
              <a:t>.22.Take a bunch of hyssop and dip it in the blood that is in the basin, and touch the lintel and the two doorposts with the blood that is in the basin. None of you shall go out of the door of his house until the morning. 23.For the Lord will pass through to strike the Egyptians, and </a:t>
            </a:r>
            <a:r>
              <a:rPr kumimoji="0" lang="en-US" sz="2800" b="1" i="0" u="none" strike="noStrike" kern="1200" cap="none" spc="0" normalizeH="0" baseline="0" noProof="0" dirty="0">
                <a:ln>
                  <a:noFill/>
                </a:ln>
                <a:solidFill>
                  <a:srgbClr val="002060"/>
                </a:solidFill>
                <a:effectLst/>
                <a:highlight>
                  <a:srgbClr val="FFFF00"/>
                </a:highlight>
                <a:uLnTx/>
                <a:uFillTx/>
                <a:latin typeface="宋体"/>
                <a:ea typeface="宋体"/>
                <a:sym typeface="宋体"/>
              </a:rPr>
              <a:t>when he sees the blood</a:t>
            </a:r>
            <a:r>
              <a:rPr kumimoji="0" lang="en-US" sz="2800" b="1" i="0" u="none" strike="noStrike" kern="1200" cap="none" spc="0" normalizeH="0" baseline="0" noProof="0" dirty="0">
                <a:ln>
                  <a:noFill/>
                </a:ln>
                <a:solidFill>
                  <a:srgbClr val="002060"/>
                </a:solidFill>
                <a:effectLst/>
                <a:uLnTx/>
                <a:uFillTx/>
                <a:latin typeface="宋体"/>
                <a:ea typeface="宋体"/>
                <a:sym typeface="宋体"/>
              </a:rPr>
              <a:t> on the lin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宋体"/>
                <a:cs typeface="Arial" panose="020B0604020202020204" pitchFamily="34" charset="0"/>
                <a:sym typeface="宋体"/>
              </a:rPr>
              <a:t>te</a:t>
            </a:r>
            <a:r>
              <a:rPr kumimoji="0" lang="en-US" sz="2800" b="1" i="0" u="none" strike="noStrike" kern="1200" cap="none" spc="0" normalizeH="0" baseline="0" noProof="0" dirty="0">
                <a:ln>
                  <a:noFill/>
                </a:ln>
                <a:solidFill>
                  <a:srgbClr val="002060"/>
                </a:solidFill>
                <a:effectLst/>
                <a:uLnTx/>
                <a:uFillTx/>
                <a:latin typeface="宋体"/>
                <a:ea typeface="宋体"/>
                <a:sym typeface="宋体"/>
              </a:rPr>
              <a:t>l and on the two doorposts, </a:t>
            </a:r>
            <a:r>
              <a:rPr kumimoji="0" lang="en-US" sz="2800" b="1" i="0" u="none" strike="noStrike" kern="1200" cap="none" spc="0" normalizeH="0" baseline="0" noProof="0" dirty="0">
                <a:ln>
                  <a:noFill/>
                </a:ln>
                <a:solidFill>
                  <a:srgbClr val="002060"/>
                </a:solidFill>
                <a:effectLst/>
                <a:highlight>
                  <a:srgbClr val="00FF00"/>
                </a:highlight>
                <a:uLnTx/>
                <a:uFillTx/>
                <a:latin typeface="宋体"/>
                <a:ea typeface="宋体"/>
                <a:sym typeface="宋体"/>
              </a:rPr>
              <a:t>the Lord will pass over </a:t>
            </a:r>
            <a:r>
              <a:rPr kumimoji="0" lang="en-US" sz="2800" b="1" i="0" u="none" strike="noStrike" kern="1200" cap="none" spc="0" normalizeH="0" baseline="0" noProof="0" dirty="0">
                <a:ln>
                  <a:noFill/>
                </a:ln>
                <a:solidFill>
                  <a:srgbClr val="002060"/>
                </a:solidFill>
                <a:effectLst/>
                <a:uLnTx/>
                <a:uFillTx/>
                <a:latin typeface="宋体"/>
                <a:ea typeface="宋体"/>
                <a:sym typeface="宋体"/>
              </a:rPr>
              <a:t>the door and will not allow the destroyer to enter your houses to strike you.</a:t>
            </a:r>
          </a:p>
        </p:txBody>
      </p:sp>
    </p:spTree>
    <p:extLst>
      <p:ext uri="{BB962C8B-B14F-4D97-AF65-F5344CB8AC3E}">
        <p14:creationId xmlns:p14="http://schemas.microsoft.com/office/powerpoint/2010/main" val="2463868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7B1FD-DAB4-7E7E-6802-AD60BA4AD2C4}"/>
            </a:ext>
          </a:extLst>
        </p:cNvPr>
        <p:cNvGrpSpPr/>
        <p:nvPr/>
      </p:nvGrpSpPr>
      <p:grpSpPr>
        <a:xfrm>
          <a:off x="0" y="0"/>
          <a:ext cx="0" cy="0"/>
          <a:chOff x="0" y="0"/>
          <a:chExt cx="0" cy="0"/>
        </a:xfrm>
      </p:grpSpPr>
      <p:pic>
        <p:nvPicPr>
          <p:cNvPr id="255" name="Picture 4" descr="Picture 4">
            <a:extLst>
              <a:ext uri="{FF2B5EF4-FFF2-40B4-BE49-F238E27FC236}">
                <a16:creationId xmlns:a16="http://schemas.microsoft.com/office/drawing/2014/main" id="{B62452F6-CA7C-996F-E093-4A2356A1BB8B}"/>
              </a:ext>
            </a:extLst>
          </p:cNvPr>
          <p:cNvPicPr>
            <a:picLocks noChangeAspect="1"/>
          </p:cNvPicPr>
          <p:nvPr/>
        </p:nvPicPr>
        <p:blipFill>
          <a:blip r:embed="rId2"/>
          <a:srcRect l="17306" t="1705" r="16131" b="2840"/>
          <a:stretch>
            <a:fillRect/>
          </a:stretch>
        </p:blipFill>
        <p:spPr>
          <a:xfrm>
            <a:off x="3038653" y="2338320"/>
            <a:ext cx="3802710" cy="4259033"/>
          </a:xfrm>
          <a:prstGeom prst="rect">
            <a:avLst/>
          </a:prstGeom>
          <a:ln w="12700">
            <a:miter lim="400000"/>
          </a:ln>
        </p:spPr>
      </p:pic>
      <p:pic>
        <p:nvPicPr>
          <p:cNvPr id="256" name="Picture 6" descr="Picture 6">
            <a:extLst>
              <a:ext uri="{FF2B5EF4-FFF2-40B4-BE49-F238E27FC236}">
                <a16:creationId xmlns:a16="http://schemas.microsoft.com/office/drawing/2014/main" id="{D8C71C46-E7F4-1B98-4DA1-8D802CA974EA}"/>
              </a:ext>
            </a:extLst>
          </p:cNvPr>
          <p:cNvPicPr>
            <a:picLocks noChangeAspect="1"/>
          </p:cNvPicPr>
          <p:nvPr/>
        </p:nvPicPr>
        <p:blipFill>
          <a:blip r:embed="rId3"/>
          <a:stretch>
            <a:fillRect/>
          </a:stretch>
        </p:blipFill>
        <p:spPr>
          <a:xfrm>
            <a:off x="6841363" y="260647"/>
            <a:ext cx="5100035" cy="6336706"/>
          </a:xfrm>
          <a:prstGeom prst="rect">
            <a:avLst/>
          </a:prstGeom>
          <a:ln w="12700">
            <a:miter lim="400000"/>
          </a:ln>
        </p:spPr>
      </p:pic>
      <p:sp>
        <p:nvSpPr>
          <p:cNvPr id="257" name="Content Placeholder 2">
            <a:extLst>
              <a:ext uri="{FF2B5EF4-FFF2-40B4-BE49-F238E27FC236}">
                <a16:creationId xmlns:a16="http://schemas.microsoft.com/office/drawing/2014/main" id="{AF1A0053-2DDF-8A38-B02B-CEF90752ACC5}"/>
              </a:ext>
            </a:extLst>
          </p:cNvPr>
          <p:cNvSpPr txBox="1">
            <a:spLocks noGrp="1"/>
          </p:cNvSpPr>
          <p:nvPr>
            <p:ph idx="1"/>
          </p:nvPr>
        </p:nvSpPr>
        <p:spPr>
          <a:xfrm>
            <a:off x="914399" y="116631"/>
            <a:ext cx="5469635" cy="2221689"/>
          </a:xfrm>
          <a:prstGeom prst="rect">
            <a:avLst/>
          </a:prstGeom>
        </p:spPr>
        <p:txBody>
          <a:bodyPr>
            <a:normAutofit/>
          </a:bodyPr>
          <a:lstStyle/>
          <a:p>
            <a:pPr marL="0" indent="0">
              <a:lnSpc>
                <a:spcPct val="150000"/>
              </a:lnSpc>
              <a:spcBef>
                <a:spcPts val="200"/>
              </a:spcBef>
              <a:buSzTx/>
              <a:buNone/>
              <a:defRPr>
                <a:solidFill>
                  <a:srgbClr val="002060"/>
                </a:solidFill>
                <a:latin typeface="宋体"/>
                <a:ea typeface="宋体"/>
                <a:cs typeface="宋体"/>
                <a:sym typeface="宋体"/>
              </a:defRPr>
            </a:pPr>
            <a:r>
              <a:rPr lang="en-US" sz="2800" b="1" dirty="0"/>
              <a:t>1 Corinthians 5:7 ....</a:t>
            </a:r>
          </a:p>
          <a:p>
            <a:pPr marL="0" indent="0">
              <a:lnSpc>
                <a:spcPct val="150000"/>
              </a:lnSpc>
              <a:spcBef>
                <a:spcPts val="200"/>
              </a:spcBef>
              <a:buSzTx/>
              <a:buNone/>
              <a:defRPr>
                <a:solidFill>
                  <a:srgbClr val="002060"/>
                </a:solidFill>
                <a:latin typeface="宋体"/>
                <a:ea typeface="宋体"/>
                <a:cs typeface="宋体"/>
                <a:sym typeface="宋体"/>
              </a:defRPr>
            </a:pPr>
            <a:r>
              <a:rPr lang="en-US" sz="2800" b="1" dirty="0"/>
              <a:t>For Christ, </a:t>
            </a:r>
            <a:r>
              <a:rPr lang="en-US" sz="2800" b="1" dirty="0">
                <a:highlight>
                  <a:srgbClr val="00FF00"/>
                </a:highlight>
              </a:rPr>
              <a:t>our Passover lamb</a:t>
            </a:r>
            <a:r>
              <a:rPr lang="en-US" sz="2800" b="1" dirty="0"/>
              <a:t>, has been sacrificed.</a:t>
            </a:r>
            <a:endParaRPr sz="3600" b="1" dirty="0"/>
          </a:p>
        </p:txBody>
      </p:sp>
    </p:spTree>
    <p:extLst>
      <p:ext uri="{BB962C8B-B14F-4D97-AF65-F5344CB8AC3E}">
        <p14:creationId xmlns:p14="http://schemas.microsoft.com/office/powerpoint/2010/main" val="2567751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5629F-EA58-0E8D-C0FF-95B0D378262E}"/>
            </a:ext>
          </a:extLst>
        </p:cNvPr>
        <p:cNvGrpSpPr/>
        <p:nvPr/>
      </p:nvGrpSpPr>
      <p:grpSpPr>
        <a:xfrm>
          <a:off x="0" y="0"/>
          <a:ext cx="0" cy="0"/>
          <a:chOff x="0" y="0"/>
          <a:chExt cx="0" cy="0"/>
        </a:xfrm>
      </p:grpSpPr>
      <p:pic>
        <p:nvPicPr>
          <p:cNvPr id="260" name="Picture 3" descr="Picture 3">
            <a:extLst>
              <a:ext uri="{FF2B5EF4-FFF2-40B4-BE49-F238E27FC236}">
                <a16:creationId xmlns:a16="http://schemas.microsoft.com/office/drawing/2014/main" id="{91872439-FBDF-BD4D-5D62-E52F36225878}"/>
              </a:ext>
            </a:extLst>
          </p:cNvPr>
          <p:cNvPicPr>
            <a:picLocks noChangeAspect="1"/>
          </p:cNvPicPr>
          <p:nvPr/>
        </p:nvPicPr>
        <p:blipFill rotWithShape="1">
          <a:blip r:embed="rId2"/>
          <a:srcRect t="34742" r="-2057" b="1339"/>
          <a:stretch/>
        </p:blipFill>
        <p:spPr>
          <a:xfrm>
            <a:off x="1098713" y="2160459"/>
            <a:ext cx="9994571" cy="3521048"/>
          </a:xfrm>
          <a:prstGeom prst="rect">
            <a:avLst/>
          </a:prstGeom>
          <a:ln w="12700">
            <a:miter lim="400000"/>
          </a:ln>
        </p:spPr>
      </p:pic>
      <p:sp>
        <p:nvSpPr>
          <p:cNvPr id="3" name="TextBox 2">
            <a:extLst>
              <a:ext uri="{FF2B5EF4-FFF2-40B4-BE49-F238E27FC236}">
                <a16:creationId xmlns:a16="http://schemas.microsoft.com/office/drawing/2014/main" id="{5D7B0A2B-7F38-4F9C-4F3D-583DE09D04E7}"/>
              </a:ext>
            </a:extLst>
          </p:cNvPr>
          <p:cNvSpPr txBox="1"/>
          <p:nvPr/>
        </p:nvSpPr>
        <p:spPr>
          <a:xfrm>
            <a:off x="1226054" y="975592"/>
            <a:ext cx="9739891"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262626"/>
                </a:solidFill>
                <a:effectLst/>
                <a:uLnTx/>
                <a:uFillTx/>
                <a:latin typeface="Century Gothic"/>
                <a:ea typeface="Century Gothic"/>
                <a:cs typeface="Century Gothic"/>
                <a:sym typeface="Century Gothic"/>
              </a:rPr>
              <a:t>Because of what Lord Jesus (our Passover lamb) has done for us, God’s judgment has passed over us.</a:t>
            </a:r>
            <a:endParaRPr kumimoji="0" lang="en-US" sz="28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61439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78059" y="0"/>
            <a:ext cx="12113941" cy="6466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Mark 1:40. And a leper came to him, imploring him, and kneeling said to him, "</a:t>
            </a:r>
            <a:r>
              <a:rPr lang="en-US" sz="2800" dirty="0">
                <a:solidFill>
                  <a:srgbClr val="FFFF00"/>
                </a:solidFill>
                <a:latin typeface="Helvetica" pitchFamily="2" charset="0"/>
                <a:ea typeface="SimSun" panose="02010600030101010101" pitchFamily="2" charset="-122"/>
                <a:cs typeface="Times New Roman" panose="02020603050405020304" pitchFamily="18" charset="0"/>
              </a:rPr>
              <a:t>If you will, you can make me clean</a:t>
            </a:r>
            <a:r>
              <a:rPr lang="en-US" sz="2800" dirty="0">
                <a:solidFill>
                  <a:srgbClr val="FFF2CC"/>
                </a:solidFill>
                <a:latin typeface="Helvetica" pitchFamily="2" charset="0"/>
                <a:ea typeface="SimSun" panose="02010600030101010101" pitchFamily="2" charset="-122"/>
                <a:cs typeface="Times New Roman" panose="02020603050405020304" pitchFamily="18" charset="0"/>
              </a:rPr>
              <a:t>."41.Moved with pity, he stretched out his hand and touched him and said to him, "I will; be clean."42.And immediately the leprosy left him, and he was made clean.43.And Jesus sternly charged him and sent him away at once,44.and said to him, "See that you say nothing to anyone, but go, show yourself to the priest and offer for your cleansing what Moses commanded, for a proof to them."45.But he went out and began to talk freely about it, and to spread the news, so that Jesus could no longer openly enter a town, but was out in desolate places, and people were coming to him from every quarter.</a:t>
            </a:r>
            <a:endParaRPr lang="en-US" sz="2800" dirty="0">
              <a:solidFill>
                <a:srgbClr val="FFF2CC"/>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37" name="Rectangle 33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719EBF2-364B-843D-31DD-4453461EE6F7}"/>
              </a:ext>
            </a:extLst>
          </p:cNvPr>
          <p:cNvPicPr>
            <a:picLocks noChangeAspect="1"/>
          </p:cNvPicPr>
          <p:nvPr/>
        </p:nvPicPr>
        <p:blipFill>
          <a:blip r:embed="rId3"/>
          <a:srcRect t="12157" b="1651"/>
          <a:stretch>
            <a:fillRect/>
          </a:stretch>
        </p:blipFill>
        <p:spPr>
          <a:xfrm>
            <a:off x="6421035" y="643467"/>
            <a:ext cx="5129784" cy="5571066"/>
          </a:xfrm>
          <a:prstGeom prst="rect">
            <a:avLst/>
          </a:prstGeom>
        </p:spPr>
      </p:pic>
      <p:sp>
        <p:nvSpPr>
          <p:cNvPr id="341" name="Rectangle 340">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A50673-DCF8-0D0C-1DA4-4CE727B33E53}"/>
              </a:ext>
            </a:extLst>
          </p:cNvPr>
          <p:cNvPicPr>
            <a:picLocks noChangeAspect="1"/>
          </p:cNvPicPr>
          <p:nvPr/>
        </p:nvPicPr>
        <p:blipFill>
          <a:blip r:embed="rId4"/>
          <a:srcRect l="14856" r="10076" b="1"/>
          <a:stretch>
            <a:fillRect/>
          </a:stretch>
        </p:blipFill>
        <p:spPr>
          <a:xfrm>
            <a:off x="641180" y="643467"/>
            <a:ext cx="5129784" cy="5571066"/>
          </a:xfrm>
          <a:prstGeom prst="rect">
            <a:avLst/>
          </a:prstGeom>
        </p:spPr>
      </p:pic>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55659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297366" y="1446686"/>
            <a:ext cx="11597268" cy="2975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【1】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Sin behaves like leprosy </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364229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C48898-3FBF-437C-4A7E-B4786436EA13}"/>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DDEBA03-7BA2-A37F-C0D2-749E057E9532}"/>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C571181-7B81-E520-F805-58060F11E8A2}"/>
              </a:ext>
            </a:extLst>
          </p:cNvPr>
          <p:cNvSpPr txBox="1"/>
          <p:nvPr/>
        </p:nvSpPr>
        <p:spPr>
          <a:xfrm>
            <a:off x="297366" y="1446686"/>
            <a:ext cx="11597268" cy="2975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【1】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 humble and desperate faith </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163358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44BDC7-5BA9-BC60-214B-10EF0EA0384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BF2FFC8-694C-5548-4EF7-D3341A7AC5A3}"/>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06313FCE-BE64-4F3E-E0C6-4D9EC6FF2E4D}"/>
              </a:ext>
            </a:extLst>
          </p:cNvPr>
          <p:cNvSpPr txBox="1"/>
          <p:nvPr/>
        </p:nvSpPr>
        <p:spPr>
          <a:xfrm>
            <a:off x="297366" y="1446686"/>
            <a:ext cx="11597268" cy="2975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【3】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Jesus was moved with compassion</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9396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ED4BB4-2242-6E9E-FF98-1FABE2B32F1E}"/>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7208C89-CF29-1705-C668-8557A60D258E}"/>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8FB0770-61B4-3711-3665-535CC5E9A81E}"/>
              </a:ext>
            </a:extLst>
          </p:cNvPr>
          <p:cNvSpPr txBox="1"/>
          <p:nvPr/>
        </p:nvSpPr>
        <p:spPr>
          <a:xfrm>
            <a:off x="279939" y="2517278"/>
            <a:ext cx="12113941" cy="1295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2800" dirty="0">
                <a:solidFill>
                  <a:schemeClr val="bg1"/>
                </a:solidFill>
                <a:latin typeface="Helvetica" pitchFamily="2" charset="0"/>
                <a:ea typeface="SimSun" panose="02010600030101010101" pitchFamily="2" charset="-122"/>
                <a:cs typeface="Times New Roman" panose="02020603050405020304" pitchFamily="18" charset="0"/>
              </a:rPr>
              <a:t>Matthew 23: 23</a:t>
            </a:r>
          </a:p>
          <a:p>
            <a:pPr>
              <a:lnSpc>
                <a:spcPct val="150000"/>
              </a:lnSpc>
            </a:pPr>
            <a:r>
              <a:rPr lang="en-US" sz="2800" dirty="0">
                <a:solidFill>
                  <a:schemeClr val="bg1"/>
                </a:solidFill>
                <a:latin typeface="Helvetica" pitchFamily="2" charset="0"/>
                <a:ea typeface="SimSun" panose="02010600030101010101" pitchFamily="2" charset="-122"/>
                <a:cs typeface="Times New Roman" panose="02020603050405020304" pitchFamily="18" charset="0"/>
              </a:rPr>
              <a:t>... </a:t>
            </a:r>
            <a:r>
              <a:rPr lang="en-US" sz="2800" dirty="0">
                <a:solidFill>
                  <a:srgbClr val="FFFF00"/>
                </a:solidFill>
                <a:latin typeface="Helvetica" pitchFamily="2" charset="0"/>
                <a:ea typeface="SimSun" panose="02010600030101010101" pitchFamily="2" charset="-122"/>
                <a:cs typeface="Times New Roman" panose="02020603050405020304" pitchFamily="18" charset="0"/>
              </a:rPr>
              <a:t>the weightier matters of the law</a:t>
            </a:r>
            <a:r>
              <a:rPr lang="en-US" sz="2800" dirty="0">
                <a:solidFill>
                  <a:schemeClr val="bg1"/>
                </a:solidFill>
                <a:latin typeface="Helvetica" pitchFamily="2" charset="0"/>
                <a:ea typeface="SimSun" panose="02010600030101010101" pitchFamily="2" charset="-122"/>
                <a:cs typeface="Times New Roman" panose="02020603050405020304" pitchFamily="18" charset="0"/>
              </a:rPr>
              <a:t>: justice and mercy and faithfulness. .....</a:t>
            </a:r>
            <a:endParaRPr kumimoji="0" lang="en-US" sz="28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71731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C706BC-45A8-F61A-699D-7C79DA9388BA}"/>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C22A9E92-FDA5-7AFD-489B-C3EB044C35E3}"/>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73AA92B5-7C66-9300-A77E-E92FE07E6611}"/>
              </a:ext>
            </a:extLst>
          </p:cNvPr>
          <p:cNvSpPr txBox="1"/>
          <p:nvPr/>
        </p:nvSpPr>
        <p:spPr>
          <a:xfrm>
            <a:off x="481820" y="2457902"/>
            <a:ext cx="12113941" cy="1942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Matthew 9:13 </a:t>
            </a:r>
          </a:p>
          <a:p>
            <a:pPr>
              <a:lnSpc>
                <a:spcPct val="150000"/>
              </a:lnSpc>
            </a:pP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Go and learn what this means: ‘</a:t>
            </a:r>
            <a:r>
              <a:rPr kumimoji="0" lang="en-US" sz="2800" b="1" i="0" u="none" strike="noStrike" kern="1200" cap="none" spc="0" normalizeH="0" baseline="0" noProof="0" dirty="0">
                <a:ln>
                  <a:noFill/>
                </a:ln>
                <a:solidFill>
                  <a:srgbClr val="FFFF00"/>
                </a:solidFill>
                <a:effectLst/>
                <a:uLnTx/>
                <a:uFillTx/>
                <a:latin typeface="Helvetica" pitchFamily="2" charset="0"/>
                <a:ea typeface="SimSun" panose="02010600030101010101" pitchFamily="2" charset="-122"/>
                <a:cs typeface="Times New Roman" panose="02020603050405020304" pitchFamily="18" charset="0"/>
              </a:rPr>
              <a:t>I desire mercy, and not sacrifice</a:t>
            </a: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 …</a:t>
            </a:r>
          </a:p>
          <a:p>
            <a:pPr>
              <a:lnSpc>
                <a:spcPct val="150000"/>
              </a:lnSpc>
            </a:pPr>
            <a:endParaRPr kumimoji="0" lang="en-US" sz="28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4297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4B16D5-521F-2EB0-E5B8-70AF96DE77DA}"/>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2AFBF366-C7C8-A2A5-67AB-1A21B29D8FA9}"/>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797FE0EF-1C8E-A68D-C492-BC0BA5E22AE7}"/>
              </a:ext>
            </a:extLst>
          </p:cNvPr>
          <p:cNvSpPr txBox="1"/>
          <p:nvPr/>
        </p:nvSpPr>
        <p:spPr>
          <a:xfrm>
            <a:off x="156119" y="1602878"/>
            <a:ext cx="12113941" cy="3234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Col 2:16.</a:t>
            </a:r>
          </a:p>
          <a:p>
            <a:pPr>
              <a:lnSpc>
                <a:spcPct val="150000"/>
              </a:lnSpc>
            </a:pP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Therefore let no one pass judgment on you in questions of food and drink, or with regard to a festival or a new moon or a Sabbath.17.</a:t>
            </a:r>
            <a:r>
              <a:rPr kumimoji="0" lang="en-US" sz="2800" b="0" i="0" u="none" strike="noStrike" kern="1200" cap="none" spc="0" normalizeH="0" baseline="0" noProof="0" dirty="0">
                <a:ln>
                  <a:noFill/>
                </a:ln>
                <a:solidFill>
                  <a:srgbClr val="FFFF00"/>
                </a:solidFill>
                <a:effectLst/>
                <a:uLnTx/>
                <a:uFillTx/>
                <a:latin typeface="Helvetica" pitchFamily="2" charset="0"/>
                <a:ea typeface="SimSun" panose="02010600030101010101" pitchFamily="2" charset="-122"/>
                <a:cs typeface="Times New Roman" panose="02020603050405020304" pitchFamily="18" charset="0"/>
              </a:rPr>
              <a:t>These are a shadow of the things to come</a:t>
            </a: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 </a:t>
            </a:r>
            <a:r>
              <a:rPr kumimoji="0" lang="en-US" sz="2800" b="0" i="0" u="none" strike="noStrike" kern="1200" cap="none" spc="0" normalizeH="0" baseline="0" noProof="0" dirty="0">
                <a:ln>
                  <a:noFill/>
                </a:ln>
                <a:solidFill>
                  <a:srgbClr val="00C0FF"/>
                </a:solidFill>
                <a:effectLst/>
                <a:uLnTx/>
                <a:uFillTx/>
                <a:latin typeface="Helvetica" pitchFamily="2" charset="0"/>
                <a:ea typeface="SimSun" panose="02010600030101010101" pitchFamily="2" charset="-122"/>
                <a:cs typeface="Times New Roman" panose="02020603050405020304" pitchFamily="18" charset="0"/>
              </a:rPr>
              <a:t>but the substance belongs to Christ</a:t>
            </a:r>
            <a:r>
              <a:rPr kumimoji="0" lang="en-US" sz="2800" b="0" i="0" u="none" strike="noStrike" kern="1200" cap="none" spc="0" normalizeH="0" baseline="0" noProof="0" dirty="0">
                <a:ln>
                  <a:noFill/>
                </a:ln>
                <a:solidFill>
                  <a:schemeClr val="bg1"/>
                </a:solidFill>
                <a:effectLst/>
                <a:uLnTx/>
                <a:uFillTx/>
                <a:latin typeface="Helvetica" pitchFamily="2" charset="0"/>
                <a:ea typeface="SimSun" panose="02010600030101010101" pitchFamily="2" charset="-122"/>
                <a:cs typeface="Times New Roman" panose="02020603050405020304" pitchFamily="18" charset="0"/>
              </a:rPr>
              <a:t>.</a:t>
            </a:r>
          </a:p>
          <a:p>
            <a:pPr>
              <a:lnSpc>
                <a:spcPct val="150000"/>
              </a:lnSpc>
            </a:pPr>
            <a:endParaRPr kumimoji="0" lang="en-US" sz="2800" b="0" i="0" u="none" strike="noStrike" kern="1200" cap="none" spc="0" normalizeH="0" baseline="0" noProof="0" dirty="0">
              <a:ln>
                <a:noFill/>
              </a:ln>
              <a:solidFill>
                <a:srgbClr val="FFF2CC"/>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261128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weaveVTI">
  <a:themeElements>
    <a:clrScheme name="AnalogousFromRegularSeedRightStep">
      <a:dk1>
        <a:srgbClr val="000000"/>
      </a:dk1>
      <a:lt1>
        <a:srgbClr val="FFFFFF"/>
      </a:lt1>
      <a:dk2>
        <a:srgbClr val="301D1B"/>
      </a:dk2>
      <a:lt2>
        <a:srgbClr val="F3F1F0"/>
      </a:lt2>
      <a:accent1>
        <a:srgbClr val="23B0C5"/>
      </a:accent1>
      <a:accent2>
        <a:srgbClr val="176DD5"/>
      </a:accent2>
      <a:accent3>
        <a:srgbClr val="2D34E7"/>
      </a:accent3>
      <a:accent4>
        <a:srgbClr val="5F17D5"/>
      </a:accent4>
      <a:accent5>
        <a:srgbClr val="C029E7"/>
      </a:accent5>
      <a:accent6>
        <a:srgbClr val="D517AC"/>
      </a:accent6>
      <a:hlink>
        <a:srgbClr val="BF503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3.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726</TotalTime>
  <Words>643</Words>
  <Application>Microsoft Macintosh PowerPoint</Application>
  <PresentationFormat>Widescreen</PresentationFormat>
  <Paragraphs>37</Paragraphs>
  <Slides>17</Slides>
  <Notes>12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Heiti TC Medium</vt:lpstr>
      <vt:lpstr>Microsoft YaHei</vt:lpstr>
      <vt:lpstr>宋体</vt:lpstr>
      <vt:lpstr>Aptos</vt:lpstr>
      <vt:lpstr>Arial</vt:lpstr>
      <vt:lpstr>Arial Narrow</vt:lpstr>
      <vt:lpstr>Calibri</vt:lpstr>
      <vt:lpstr>Calibri Light</vt:lpstr>
      <vt:lpstr>Century Gothic</vt:lpstr>
      <vt:lpstr>Franklin Gothic Book</vt:lpstr>
      <vt:lpstr>Helvetica</vt:lpstr>
      <vt:lpstr>Helvetica Neue</vt:lpstr>
      <vt:lpstr>Neue Haas Grotesk Text Pro</vt:lpstr>
      <vt:lpstr>1_Office Theme</vt:lpstr>
      <vt:lpstr>InterweaveVTI</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Holy Communion fulfills the Passover meal.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34</cp:revision>
  <dcterms:created xsi:type="dcterms:W3CDTF">2025-01-10T02:07:28Z</dcterms:created>
  <dcterms:modified xsi:type="dcterms:W3CDTF">2025-08-08T08:55:02Z</dcterms:modified>
</cp:coreProperties>
</file>