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 id="2147483706" r:id="rId2"/>
    <p:sldMasterId id="2147483748" r:id="rId3"/>
  </p:sldMasterIdLst>
  <p:notesMasterIdLst>
    <p:notesMasterId r:id="rId23"/>
  </p:notesMasterIdLst>
  <p:sldIdLst>
    <p:sldId id="3399" r:id="rId4"/>
    <p:sldId id="622" r:id="rId5"/>
    <p:sldId id="3400" r:id="rId6"/>
    <p:sldId id="490" r:id="rId7"/>
    <p:sldId id="3387" r:id="rId8"/>
    <p:sldId id="3401" r:id="rId9"/>
    <p:sldId id="3403" r:id="rId10"/>
    <p:sldId id="3388" r:id="rId11"/>
    <p:sldId id="3404" r:id="rId12"/>
    <p:sldId id="3405" r:id="rId13"/>
    <p:sldId id="3406" r:id="rId14"/>
    <p:sldId id="3407" r:id="rId15"/>
    <p:sldId id="3408" r:id="rId16"/>
    <p:sldId id="3409" r:id="rId17"/>
    <p:sldId id="3389" r:id="rId18"/>
    <p:sldId id="3411" r:id="rId19"/>
    <p:sldId id="3410" r:id="rId20"/>
    <p:sldId id="3369" r:id="rId21"/>
    <p:sldId id="33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F86"/>
    <a:srgbClr val="00C0FF"/>
    <a:srgbClr val="FFF2CC"/>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7"/>
    <p:restoredTop sz="94490"/>
  </p:normalViewPr>
  <p:slideViewPr>
    <p:cSldViewPr snapToGrid="0">
      <p:cViewPr varScale="1">
        <p:scale>
          <a:sx n="104" d="100"/>
          <a:sy n="104" d="100"/>
        </p:scale>
        <p:origin x="240"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9/13/25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4F7DA-647C-FA49-6930-554701BD5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B8748-0D45-871E-CBAA-3C4962D52A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31912F-187F-C06A-D1E6-202A9A73BB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1487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CFE88-2478-EC3A-7764-B1DBC5E45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B191C-34CB-1C36-571B-00CCF0FB0E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5F04C1-2F0E-51D2-992C-316E92B900A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6615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C2BA-FD76-F402-8C0C-59F6FA4DA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63BFB-BAB4-C29F-90B7-8A6FB1668BB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487967-00BA-16E1-9F96-A751171C3E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854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849C8-7766-7029-C64C-1B1A23F38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4679D-C0CE-DECD-9C99-B7200E1F68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C57662-6804-4DEF-AECD-7CB9E2557B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7612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CE05F-D727-AF48-198D-3A1F0C457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D8A0F-2261-9CA7-C81F-29ED0B0A96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0333758-CEE1-9416-3FDD-28EA4ED4BB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5816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4F5D7-38A2-40C8-9265-7BCCFF57C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06B2C-3BC8-6AF0-87D8-91774EAF99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C5DC0D-E130-7C3C-2F6A-AA5BEE9955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218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507E1-B46A-D1CC-795A-C5D655664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8B59E-A55F-1564-3A2E-D50772CF33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5EFEA1-E081-1F3E-3491-D769D68A6D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2580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5ED6-C905-816E-57BB-4E4D70297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774E9-21E1-13BB-7C5A-7A7B44032B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30C5E8-EB39-3E58-7F85-351E267439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6126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0122A-3BE5-D82F-C60A-E3613597E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D6DF3-4A80-69AE-CFD5-AC4AF08B03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A56D45-7F0D-7A6C-891B-E246B0B26DC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824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94F5F-FABC-B60A-1D69-1D878E8C4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36CE0-A5F8-736F-116C-CE33C4DE59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AF6F48-AFDB-2E33-41AE-9B300B5580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5971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176F3-AA5D-BB73-5A90-AFF031E3E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5D82D-ACD6-E427-1516-231D600B44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E082D3-5DCE-4863-4223-4F2CB1D91F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62078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9/13/25</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383429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768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94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82731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36691501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49642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152131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032722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16723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80559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22196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345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9/13/25</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3488148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489-A7D1-8855-FFD1-96B05051EA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60511-4458-A42E-D4F5-A21DE7F79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7F305-E083-587C-3E1E-631657CABB20}"/>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5" name="Footer Placeholder 4">
            <a:extLst>
              <a:ext uri="{FF2B5EF4-FFF2-40B4-BE49-F238E27FC236}">
                <a16:creationId xmlns:a16="http://schemas.microsoft.com/office/drawing/2014/main" id="{DD9E4D59-CE79-5340-1B9F-6EBF67EC44D7}"/>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BBAB6B7F-7D44-760C-AE74-1116B50ACBEE}"/>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195377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7A55-0F2B-DBDB-A591-46199E848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A035-F688-AB9F-568A-FCB516156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3B311-E3A5-279D-32B6-6D75E59CD06A}"/>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5" name="Footer Placeholder 4">
            <a:extLst>
              <a:ext uri="{FF2B5EF4-FFF2-40B4-BE49-F238E27FC236}">
                <a16:creationId xmlns:a16="http://schemas.microsoft.com/office/drawing/2014/main" id="{B0A98569-73F3-E8AA-A5F9-97D5911D27CD}"/>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45E6989F-3988-1DFB-4360-C2FFCF4DDBD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140717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50B-93A2-A126-6962-37CA3F44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6380C-67E7-99E5-1CB3-6388262EFF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2A58F-B7CA-D235-A3AC-3EF9556C29D8}"/>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5" name="Footer Placeholder 4">
            <a:extLst>
              <a:ext uri="{FF2B5EF4-FFF2-40B4-BE49-F238E27FC236}">
                <a16:creationId xmlns:a16="http://schemas.microsoft.com/office/drawing/2014/main" id="{0877794E-A992-E667-4F18-121FE49423BA}"/>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831B7597-7CA9-D97D-B758-F0E58878915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6949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205-F7CA-4006-0526-AEDCFDE3F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F275-DE76-EC5C-9728-9AB897B69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1BB3C-192E-62F5-ABA1-2A34FA20E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4EC33-F294-1AF6-1EF5-44A7D10AD4A4}"/>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6" name="Footer Placeholder 5">
            <a:extLst>
              <a:ext uri="{FF2B5EF4-FFF2-40B4-BE49-F238E27FC236}">
                <a16:creationId xmlns:a16="http://schemas.microsoft.com/office/drawing/2014/main" id="{9C8A6473-8F07-04B3-1532-AB03909198D5}"/>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62600E38-87A6-1360-50CE-AA8A7DA1251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552896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ADB-90F2-A7EC-D920-78436F65A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8843E-6209-CF2F-7715-088F3E15D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533AD-2326-9649-F6C5-44AAB11AE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E8640-472B-3B17-C84E-3EF3384FD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C1E4F-583B-5741-9D94-65C7FC77D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D9CB8D-924B-4483-E522-33965F5F7C20}"/>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8" name="Footer Placeholder 7">
            <a:extLst>
              <a:ext uri="{FF2B5EF4-FFF2-40B4-BE49-F238E27FC236}">
                <a16:creationId xmlns:a16="http://schemas.microsoft.com/office/drawing/2014/main" id="{F9BFA045-36FB-CD54-1C9D-C3B893D6EEB4}"/>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24E6FBCA-1D72-B3D6-0AD6-8DCE0D10106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0461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98DB-A667-2B07-4472-7E093AD67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ECF1F-9A8E-B7FE-35CA-7C16BF26AFB8}"/>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4" name="Footer Placeholder 3">
            <a:extLst>
              <a:ext uri="{FF2B5EF4-FFF2-40B4-BE49-F238E27FC236}">
                <a16:creationId xmlns:a16="http://schemas.microsoft.com/office/drawing/2014/main" id="{970015A7-C878-0C52-CCF2-768C72EF6355}"/>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E5B0380D-DB21-60CE-DCB0-B41A61ED6AED}"/>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77206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D0716-1D07-D0B5-E675-2033838F1DDA}"/>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3" name="Footer Placeholder 2">
            <a:extLst>
              <a:ext uri="{FF2B5EF4-FFF2-40B4-BE49-F238E27FC236}">
                <a16:creationId xmlns:a16="http://schemas.microsoft.com/office/drawing/2014/main" id="{271D38A5-D0D2-B4E4-BBD0-E3315A86A830}"/>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221087BA-0F64-55C5-A6F8-82BED04BC49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32578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BE6C-27BD-6D5F-E2DD-FEE412B24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1B9076-C2A4-88A2-CC29-329234668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98E84-B9D9-EF25-9711-5872193B1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D9BD7-0572-E4E4-09F1-4180F07AE21F}"/>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6" name="Footer Placeholder 5">
            <a:extLst>
              <a:ext uri="{FF2B5EF4-FFF2-40B4-BE49-F238E27FC236}">
                <a16:creationId xmlns:a16="http://schemas.microsoft.com/office/drawing/2014/main" id="{B84C08CB-BF9B-5F9D-FF01-81F9DCD4B7B1}"/>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7BDB6EB4-1BC7-E10F-05A4-9CFCF837E53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731813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262A-CB3C-DF44-DCDA-3E04BB09A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5A350-5BE5-204E-7955-A6ED0D0D9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47D2C-EE2C-43A6-C7EF-CFA8CC330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4833-889B-8317-6211-0F35821D5C46}"/>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6" name="Footer Placeholder 5">
            <a:extLst>
              <a:ext uri="{FF2B5EF4-FFF2-40B4-BE49-F238E27FC236}">
                <a16:creationId xmlns:a16="http://schemas.microsoft.com/office/drawing/2014/main" id="{6DFFDB96-D661-BE76-A9E3-708E75F6303A}"/>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2E41130-56EE-C517-490B-4708875F587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98646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261961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EA62-1A67-473C-AE1B-D18086F26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15B5-902F-9702-6D4A-AD88FF78A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F539-97AF-DFF3-D2CA-3ABE30F29712}"/>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5" name="Footer Placeholder 4">
            <a:extLst>
              <a:ext uri="{FF2B5EF4-FFF2-40B4-BE49-F238E27FC236}">
                <a16:creationId xmlns:a16="http://schemas.microsoft.com/office/drawing/2014/main" id="{87F2E077-78D5-C3C0-3E85-694F507D0668}"/>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5C0DF6EE-2CC9-910F-DAA2-6C050D726944}"/>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61804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FF7E5-57C7-AA13-56D8-7E1E24D38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56155-496A-55C7-9C53-F7EECF58B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B0F7C-3E69-CD4E-9D95-7EC2CCC027BF}"/>
              </a:ext>
            </a:extLst>
          </p:cNvPr>
          <p:cNvSpPr>
            <a:spLocks noGrp="1"/>
          </p:cNvSpPr>
          <p:nvPr>
            <p:ph type="dt" sz="half" idx="10"/>
          </p:nvPr>
        </p:nvSpPr>
        <p:spPr/>
        <p:txBody>
          <a:bodyPr/>
          <a:lstStyle/>
          <a:p>
            <a:fld id="{62BFBA3C-AF41-438F-92FB-0CC48C23B1E9}" type="datetimeFigureOut">
              <a:rPr lang="en-SG" smtClean="0"/>
              <a:t>13/9/25</a:t>
            </a:fld>
            <a:endParaRPr lang="en-SG" dirty="0"/>
          </a:p>
        </p:txBody>
      </p:sp>
      <p:sp>
        <p:nvSpPr>
          <p:cNvPr id="5" name="Footer Placeholder 4">
            <a:extLst>
              <a:ext uri="{FF2B5EF4-FFF2-40B4-BE49-F238E27FC236}">
                <a16:creationId xmlns:a16="http://schemas.microsoft.com/office/drawing/2014/main" id="{0B7770A1-0C6C-DEFF-27CF-CA6544F29B02}"/>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20645836-A344-9E92-65B0-ADC08F7132A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7879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31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25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673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65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33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9/13/25</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89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9/13/25</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519167357"/>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16640477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F35C4-9FBF-FE95-D7C7-069AB718E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6382D-3A2A-E507-11FB-164F2B11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A6723-5E80-0C6D-FB58-1777ECBC4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49AA12-8195-4182-A7AC-2E7E59DFBDAF}" type="datetimeFigureOut">
              <a:rPr lang="en-US" smtClean="0"/>
              <a:pPr/>
              <a:t>9/13/25</a:t>
            </a:fld>
            <a:endParaRPr lang="en-US"/>
          </a:p>
        </p:txBody>
      </p:sp>
      <p:sp>
        <p:nvSpPr>
          <p:cNvPr id="5" name="Footer Placeholder 4">
            <a:extLst>
              <a:ext uri="{FF2B5EF4-FFF2-40B4-BE49-F238E27FC236}">
                <a16:creationId xmlns:a16="http://schemas.microsoft.com/office/drawing/2014/main" id="{B5AD2E0D-9749-3904-7A6C-785D35D9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90D64C1-6B35-6A55-1BDB-EB56F2D61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8099965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ainting of a person being held by a group of people&#10;&#10;AI-generated content may be incorrect.">
            <a:extLst>
              <a:ext uri="{FF2B5EF4-FFF2-40B4-BE49-F238E27FC236}">
                <a16:creationId xmlns:a16="http://schemas.microsoft.com/office/drawing/2014/main" id="{C84F98D0-B094-7659-BB3E-B316B221FC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33757" r="6453" b="9993"/>
          <a:stretch>
            <a:fillRect/>
          </a:stretch>
        </p:blipFill>
        <p:spPr>
          <a:xfrm>
            <a:off x="1" y="10"/>
            <a:ext cx="12192000" cy="6857990"/>
          </a:xfrm>
          <a:prstGeom prst="rect">
            <a:avLst/>
          </a:prstGeom>
        </p:spPr>
      </p:pic>
      <p:sp>
        <p:nvSpPr>
          <p:cNvPr id="2" name="Title 1">
            <a:extLst>
              <a:ext uri="{FF2B5EF4-FFF2-40B4-BE49-F238E27FC236}">
                <a16:creationId xmlns:a16="http://schemas.microsoft.com/office/drawing/2014/main" id="{EBA6BE3C-708C-CB5E-7096-63C05A6B9F62}"/>
              </a:ext>
            </a:extLst>
          </p:cNvPr>
          <p:cNvSpPr>
            <a:spLocks noGrp="1"/>
          </p:cNvSpPr>
          <p:nvPr>
            <p:ph type="ctrTitle"/>
          </p:nvPr>
        </p:nvSpPr>
        <p:spPr>
          <a:xfrm>
            <a:off x="693519" y="751707"/>
            <a:ext cx="10058400" cy="3574778"/>
          </a:xfrm>
          <a:effectLst>
            <a:outerShdw blurRad="50800" dist="38100" dir="2700000" algn="tl" rotWithShape="0">
              <a:prstClr val="black">
                <a:alpha val="40000"/>
              </a:prstClr>
            </a:outerShdw>
          </a:effectLst>
        </p:spPr>
        <p:txBody>
          <a:bodyPr>
            <a:normAutofit/>
          </a:bodyPr>
          <a:lstStyle/>
          <a:p>
            <a:r>
              <a:rPr lang="en-US" sz="4800" dirty="0">
                <a:solidFill>
                  <a:srgbClr val="FFFFFF"/>
                </a:solidFill>
              </a:rPr>
              <a:t>08 </a:t>
            </a:r>
            <a:br>
              <a:rPr lang="en-US" sz="4800" dirty="0">
                <a:solidFill>
                  <a:srgbClr val="FFFFFF"/>
                </a:solidFill>
              </a:rPr>
            </a:br>
            <a:r>
              <a:rPr lang="en-US" sz="4800" dirty="0">
                <a:solidFill>
                  <a:srgbClr val="FFFFFF"/>
                </a:solidFill>
              </a:rPr>
              <a:t>Who Can Forgive sins? </a:t>
            </a:r>
            <a:br>
              <a:rPr lang="en-US" sz="4800" dirty="0">
                <a:solidFill>
                  <a:srgbClr val="FFFFFF"/>
                </a:solidFill>
              </a:rPr>
            </a:br>
            <a:r>
              <a:rPr lang="en-US" sz="3200" dirty="0">
                <a:solidFill>
                  <a:srgbClr val="FFFFFF"/>
                </a:solidFill>
              </a:rPr>
              <a:t>Mark 2:1–12 </a:t>
            </a:r>
            <a:endParaRPr lang="en-US" sz="4800" dirty="0">
              <a:solidFill>
                <a:srgbClr val="FFFFFF"/>
              </a:solidFill>
            </a:endParaRPr>
          </a:p>
        </p:txBody>
      </p:sp>
    </p:spTree>
    <p:extLst>
      <p:ext uri="{BB962C8B-B14F-4D97-AF65-F5344CB8AC3E}">
        <p14:creationId xmlns:p14="http://schemas.microsoft.com/office/powerpoint/2010/main" val="180577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3A9513-FC40-43BA-7FB9-DC0F5343A76C}"/>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21CD5523-E5E7-4513-1F82-8FD1E09238BF}"/>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8A328D7A-8AF3-BB65-90D3-8056B0D9BA05}"/>
              </a:ext>
            </a:extLst>
          </p:cNvPr>
          <p:cNvSpPr txBox="1"/>
          <p:nvPr/>
        </p:nvSpPr>
        <p:spPr>
          <a:xfrm>
            <a:off x="316757" y="2291210"/>
            <a:ext cx="12113941" cy="1647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5.And when </a:t>
            </a:r>
            <a:r>
              <a:rPr kumimoji="0" lang="en-US" sz="3600" b="0" i="0" u="none" strike="noStrike" kern="1200" cap="none" spc="0" normalizeH="0" baseline="0" noProof="0" dirty="0">
                <a:ln>
                  <a:noFill/>
                </a:ln>
                <a:solidFill>
                  <a:srgbClr val="AEE673"/>
                </a:solidFill>
                <a:effectLst/>
                <a:uLnTx/>
                <a:uFillTx/>
                <a:latin typeface="Helvetica" pitchFamily="2" charset="0"/>
                <a:ea typeface="SimSun" panose="02010600030101010101" pitchFamily="2" charset="-122"/>
                <a:cs typeface="Times New Roman" panose="02020603050405020304" pitchFamily="18" charset="0"/>
              </a:rPr>
              <a:t>Jesus saw their faith</a:t>
            </a:r>
            <a:r>
              <a:rPr kumimoji="0" lang="en-US" sz="3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he said to the paralytic, "</a:t>
            </a:r>
            <a:r>
              <a:rPr kumimoji="0" lang="en-US" sz="3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Son, your sins are forgiven</a:t>
            </a:r>
            <a:r>
              <a:rPr kumimoji="0" lang="en-US" sz="3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a:t>
            </a:r>
            <a:endParaRPr kumimoji="0" lang="en-US" sz="36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1104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4E4A4D-C168-CDE2-5731-0E1048D79D8B}"/>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4C486B2-F11E-0095-2B72-1BB2E4E3CEDA}"/>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2B6AE55B-5098-1CCC-3898-F41A2D464378}"/>
              </a:ext>
            </a:extLst>
          </p:cNvPr>
          <p:cNvSpPr txBox="1"/>
          <p:nvPr/>
        </p:nvSpPr>
        <p:spPr>
          <a:xfrm>
            <a:off x="78059" y="2291210"/>
            <a:ext cx="12352639" cy="247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lvl="0">
              <a:lnSpc>
                <a:spcPct val="150000"/>
              </a:lnSpc>
              <a:defRPr/>
            </a:pPr>
            <a:r>
              <a:rPr lang="en-US" sz="3600" dirty="0">
                <a:solidFill>
                  <a:srgbClr val="FFF2CC"/>
                </a:solidFill>
                <a:latin typeface="Helvetica" pitchFamily="2" charset="0"/>
                <a:ea typeface="SimSun" panose="02010600030101010101" pitchFamily="2" charset="-122"/>
                <a:cs typeface="Times New Roman" panose="02020603050405020304" pitchFamily="18" charset="0"/>
              </a:rPr>
              <a:t>Acts 10:43. To him all the prophets bear witness that </a:t>
            </a:r>
            <a:r>
              <a:rPr lang="en-US" sz="3600" dirty="0">
                <a:solidFill>
                  <a:srgbClr val="C2FF86"/>
                </a:solidFill>
                <a:latin typeface="Helvetica" pitchFamily="2" charset="0"/>
                <a:ea typeface="SimSun" panose="02010600030101010101" pitchFamily="2" charset="-122"/>
                <a:cs typeface="Times New Roman" panose="02020603050405020304" pitchFamily="18" charset="0"/>
              </a:rPr>
              <a:t>everyone who believes in him receives forgiveness of sins </a:t>
            </a:r>
            <a:r>
              <a:rPr lang="en-US" sz="3600" dirty="0">
                <a:solidFill>
                  <a:srgbClr val="FFF2CC"/>
                </a:solidFill>
                <a:latin typeface="Helvetica" pitchFamily="2" charset="0"/>
                <a:ea typeface="SimSun" panose="02010600030101010101" pitchFamily="2" charset="-122"/>
                <a:cs typeface="Times New Roman" panose="02020603050405020304" pitchFamily="18" charset="0"/>
              </a:rPr>
              <a:t>through his name."</a:t>
            </a:r>
            <a:endParaRPr kumimoji="0" lang="en-US" sz="36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0321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6813A6-9C2C-379A-8B7B-77B972C875D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AD7A39AA-9549-A96C-5AAC-8BE96DCA1828}"/>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8804C27-ABEE-9650-9568-3565CC6759D8}"/>
              </a:ext>
            </a:extLst>
          </p:cNvPr>
          <p:cNvSpPr txBox="1"/>
          <p:nvPr/>
        </p:nvSpPr>
        <p:spPr>
          <a:xfrm>
            <a:off x="254974" y="2624842"/>
            <a:ext cx="11619870" cy="1471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5.And when Jesus </a:t>
            </a:r>
            <a:r>
              <a:rPr kumimoji="0" lang="en-US" sz="3200" b="1"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saw their faith</a:t>
            </a: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t>
            </a:r>
            <a:r>
              <a:rPr kumimoji="0" lang="en-US" sz="3200" b="1" i="0" u="sng" strike="noStrike" kern="1200" cap="none" spc="0" normalizeH="0" baseline="0" noProof="0" dirty="0">
                <a:ln>
                  <a:noFill/>
                </a:ln>
                <a:solidFill>
                  <a:srgbClr val="00C0FF"/>
                </a:solidFill>
                <a:effectLst/>
                <a:uLnTx/>
                <a:uFillTx/>
                <a:latin typeface="Helvetica" pitchFamily="2" charset="0"/>
                <a:ea typeface="SimSun" panose="02010600030101010101" pitchFamily="2" charset="-122"/>
                <a:cs typeface="Times New Roman" panose="02020603050405020304" pitchFamily="18" charset="0"/>
              </a:rPr>
              <a:t>he said to the paralytic</a:t>
            </a: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"Son, your sins are forgiven."</a:t>
            </a:r>
            <a:endParaRPr kumimoji="0" lang="en-US" sz="32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00146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43FFCE-9A98-F6C1-3CA8-D8E25CBB0ECC}"/>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6BBEB159-7E15-015B-DA4D-FDD5766C5B9C}"/>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0B6077A1-3A40-2C9D-DE52-F77D68A8A94E}"/>
              </a:ext>
            </a:extLst>
          </p:cNvPr>
          <p:cNvSpPr txBox="1"/>
          <p:nvPr/>
        </p:nvSpPr>
        <p:spPr>
          <a:xfrm>
            <a:off x="297366" y="1446686"/>
            <a:ext cx="11597268" cy="3806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【4】 </a:t>
            </a:r>
          </a:p>
          <a:p>
            <a:pPr algn="ctr" defTabSz="325120">
              <a:lnSpc>
                <a:spcPct val="150000"/>
              </a:lnSpc>
              <a:defRPr sz="5400">
                <a:latin typeface="Helvetica"/>
                <a:ea typeface="Helvetica"/>
                <a:cs typeface="Helvetica"/>
                <a:sym typeface="Helvetica"/>
              </a:defRPr>
            </a:pPr>
            <a:r>
              <a:rPr lang="en-US" altLang="zh-CN" sz="3600" b="1" spc="150" dirty="0">
                <a:solidFill>
                  <a:srgbClr val="FFC000">
                    <a:lumMod val="20000"/>
                    <a:lumOff val="80000"/>
                  </a:srgbClr>
                </a:solidFill>
                <a:latin typeface="Arial" panose="020B0604020202020204" pitchFamily="34" charset="0"/>
                <a:ea typeface="SimHei" panose="02010609060101010101" pitchFamily="49" charset="-122"/>
                <a:cs typeface="Arial" panose="020B0604020202020204" pitchFamily="34" charset="0"/>
                <a:sym typeface="Helvetica"/>
              </a:rPr>
              <a:t>W</a:t>
            </a: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ho has the authority to forgive sins?</a:t>
            </a:r>
          </a:p>
          <a:p>
            <a:pPr algn="ctr" defTabSz="325120">
              <a:lnSpc>
                <a:spcPct val="150000"/>
              </a:lnSpc>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916214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48CB2C-04F5-15D7-4B98-70C105408D41}"/>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3F0D2EB9-F2C0-8B55-E09D-BA989CBD5C82}"/>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0765CFCF-C61C-24C0-BAEE-1DD301A80340}"/>
              </a:ext>
            </a:extLst>
          </p:cNvPr>
          <p:cNvSpPr txBox="1"/>
          <p:nvPr/>
        </p:nvSpPr>
        <p:spPr>
          <a:xfrm>
            <a:off x="251054" y="1890583"/>
            <a:ext cx="11747357" cy="3669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9.</a:t>
            </a:r>
            <a:r>
              <a:rPr kumimoji="0" lang="en-US" sz="40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Which is easier</a:t>
            </a:r>
            <a:r>
              <a:rPr kumimoji="0" lang="en-US" sz="40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to say to the paralytic, Your sins are forgiven, or to say, Rise, take up your bed and walk?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23288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44BDC7-5BA9-BC60-214B-10EF0EA03841}"/>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BF2FFC8-694C-5548-4EF7-D3341A7AC5A3}"/>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2" name="TextBox 1">
            <a:extLst>
              <a:ext uri="{FF2B5EF4-FFF2-40B4-BE49-F238E27FC236}">
                <a16:creationId xmlns:a16="http://schemas.microsoft.com/office/drawing/2014/main" id="{1C0A35A5-4A50-C8F6-4B67-2EC1D5B1A95A}"/>
              </a:ext>
            </a:extLst>
          </p:cNvPr>
          <p:cNvSpPr txBox="1"/>
          <p:nvPr/>
        </p:nvSpPr>
        <p:spPr>
          <a:xfrm>
            <a:off x="580766" y="3105834"/>
            <a:ext cx="4757353" cy="646331"/>
          </a:xfrm>
          <a:prstGeom prst="rect">
            <a:avLst/>
          </a:prstGeom>
          <a:noFill/>
        </p:spPr>
        <p:txBody>
          <a:bodyPr wrap="square" rtlCol="0">
            <a:spAutoFit/>
          </a:bodyPr>
          <a:lstStyle/>
          <a:p>
            <a:pPr algn="ctr"/>
            <a:r>
              <a:rPr lang="en-US" sz="3600" b="1" dirty="0">
                <a:solidFill>
                  <a:schemeClr val="bg1"/>
                </a:solidFill>
              </a:rPr>
              <a:t>Your sins are forgiven</a:t>
            </a:r>
            <a:r>
              <a:rPr lang="en-US" sz="3600" b="1" dirty="0"/>
              <a:t> </a:t>
            </a:r>
          </a:p>
        </p:txBody>
      </p:sp>
      <p:sp>
        <p:nvSpPr>
          <p:cNvPr id="3" name="TextBox 2">
            <a:extLst>
              <a:ext uri="{FF2B5EF4-FFF2-40B4-BE49-F238E27FC236}">
                <a16:creationId xmlns:a16="http://schemas.microsoft.com/office/drawing/2014/main" id="{AB733C41-52D4-53BD-B048-1A90D9893211}"/>
              </a:ext>
            </a:extLst>
          </p:cNvPr>
          <p:cNvSpPr txBox="1"/>
          <p:nvPr/>
        </p:nvSpPr>
        <p:spPr>
          <a:xfrm>
            <a:off x="6853881" y="3105833"/>
            <a:ext cx="4757353" cy="646331"/>
          </a:xfrm>
          <a:prstGeom prst="rect">
            <a:avLst/>
          </a:prstGeom>
          <a:noFill/>
        </p:spPr>
        <p:txBody>
          <a:bodyPr wrap="square" rtlCol="0">
            <a:spAutoFit/>
          </a:bodyPr>
          <a:lstStyle/>
          <a:p>
            <a:pPr algn="ctr"/>
            <a:r>
              <a:rPr lang="en-US" sz="3600" b="1" dirty="0">
                <a:solidFill>
                  <a:schemeClr val="bg1"/>
                </a:solidFill>
              </a:rPr>
              <a:t>Perform miracle heal</a:t>
            </a:r>
            <a:endParaRPr lang="en-US" sz="3600" b="1" dirty="0"/>
          </a:p>
        </p:txBody>
      </p:sp>
      <p:sp>
        <p:nvSpPr>
          <p:cNvPr id="5" name="TextBox 4">
            <a:extLst>
              <a:ext uri="{FF2B5EF4-FFF2-40B4-BE49-F238E27FC236}">
                <a16:creationId xmlns:a16="http://schemas.microsoft.com/office/drawing/2014/main" id="{C3673A1B-2D6E-B2C4-354D-7640F71CDC97}"/>
              </a:ext>
            </a:extLst>
          </p:cNvPr>
          <p:cNvSpPr txBox="1"/>
          <p:nvPr/>
        </p:nvSpPr>
        <p:spPr>
          <a:xfrm>
            <a:off x="3786317" y="468094"/>
            <a:ext cx="6135128"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Which is easier?</a:t>
            </a:r>
            <a:endParaRPr lang="en-US" sz="4400" dirty="0"/>
          </a:p>
        </p:txBody>
      </p:sp>
      <p:cxnSp>
        <p:nvCxnSpPr>
          <p:cNvPr id="7" name="Straight Connector 6">
            <a:extLst>
              <a:ext uri="{FF2B5EF4-FFF2-40B4-BE49-F238E27FC236}">
                <a16:creationId xmlns:a16="http://schemas.microsoft.com/office/drawing/2014/main" id="{BFAAF000-5751-A98E-E397-6637572C373D}"/>
              </a:ext>
            </a:extLst>
          </p:cNvPr>
          <p:cNvCxnSpPr/>
          <p:nvPr/>
        </p:nvCxnSpPr>
        <p:spPr>
          <a:xfrm>
            <a:off x="6174059" y="1690705"/>
            <a:ext cx="0" cy="5167295"/>
          </a:xfrm>
          <a:prstGeom prst="line">
            <a:avLst/>
          </a:prstGeom>
          <a:ln w="88900">
            <a:solidFill>
              <a:srgbClr val="C2FF8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969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282B3C-8654-9F3C-7765-478B0F7AA0E8}"/>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8A67226B-92F8-0D72-2943-4CEAC8E0A448}"/>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DEF40F26-F195-CA66-FB28-F53D847C5634}"/>
              </a:ext>
            </a:extLst>
          </p:cNvPr>
          <p:cNvSpPr txBox="1"/>
          <p:nvPr/>
        </p:nvSpPr>
        <p:spPr>
          <a:xfrm>
            <a:off x="78059" y="1445741"/>
            <a:ext cx="12113941" cy="442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10.But that you may know that </a:t>
            </a:r>
            <a:r>
              <a:rPr kumimoji="0" lang="en-US" sz="3200" b="0" i="0" u="none" strike="noStrike" kern="1200" cap="none" spc="0" normalizeH="0" baseline="0" noProof="0" dirty="0">
                <a:ln>
                  <a:noFill/>
                </a:ln>
                <a:solidFill>
                  <a:srgbClr val="AEE673"/>
                </a:solidFill>
                <a:effectLst/>
                <a:uLnTx/>
                <a:uFillTx/>
                <a:latin typeface="Helvetica" pitchFamily="2" charset="0"/>
                <a:ea typeface="SimSun" panose="02010600030101010101" pitchFamily="2" charset="-122"/>
                <a:cs typeface="Times New Roman" panose="02020603050405020304" pitchFamily="18" charset="0"/>
              </a:rPr>
              <a:t>the Son of Man has authority on earth to forgive sins</a:t>
            </a:r>
            <a:r>
              <a:rPr kumimoji="0" lang="en-US" sz="32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—he said to the paralytic—11."I say to you, rise, pick up your bed, and go home."12.And he rose and immediately picked up his bed and went out before them all, so that they were all amazed and glorified God, saying, "We never saw anything like this!"</a:t>
            </a:r>
            <a:endParaRPr kumimoji="0" lang="en-US" sz="32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9183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carrying a roll of carpet&#10;&#10;AI-generated content may be incorrect.">
            <a:extLst>
              <a:ext uri="{FF2B5EF4-FFF2-40B4-BE49-F238E27FC236}">
                <a16:creationId xmlns:a16="http://schemas.microsoft.com/office/drawing/2014/main" id="{48563954-96E8-3854-C344-8E818FEB4A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b="15746"/>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9B407C70-077C-2EEF-C22D-6FB97B8C367C}"/>
              </a:ext>
            </a:extLst>
          </p:cNvPr>
          <p:cNvSpPr txBox="1"/>
          <p:nvPr/>
        </p:nvSpPr>
        <p:spPr>
          <a:xfrm>
            <a:off x="1464035" y="5264941"/>
            <a:ext cx="9329542" cy="646331"/>
          </a:xfrm>
          <a:prstGeom prst="rect">
            <a:avLst/>
          </a:prstGeom>
          <a:noFill/>
        </p:spPr>
        <p:txBody>
          <a:bodyPr wrap="none" rtlCol="0">
            <a:spAutoFit/>
          </a:bodyPr>
          <a:lstStyle/>
          <a:p>
            <a:r>
              <a:rPr lang="en-US" sz="3600" b="1" dirty="0">
                <a:solidFill>
                  <a:schemeClr val="bg1"/>
                </a:solidFill>
              </a:rPr>
              <a:t>A new life after sins are forgiven and healed </a:t>
            </a:r>
          </a:p>
        </p:txBody>
      </p:sp>
    </p:spTree>
    <p:extLst>
      <p:ext uri="{BB962C8B-B14F-4D97-AF65-F5344CB8AC3E}">
        <p14:creationId xmlns:p14="http://schemas.microsoft.com/office/powerpoint/2010/main" val="203722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0953D-BEAC-60C8-F33A-76B4D696DF9A}"/>
              </a:ext>
            </a:extLst>
          </p:cNvPr>
          <p:cNvSpPr txBox="1"/>
          <p:nvPr/>
        </p:nvSpPr>
        <p:spPr>
          <a:xfrm>
            <a:off x="7700341" y="1922429"/>
            <a:ext cx="3925602"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altLang="zh-CN" sz="7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rPr>
              <a:t>Holy Communion </a:t>
            </a:r>
            <a:endParaRPr kumimoji="0" lang="en-US" sz="2800" b="1" i="0" u="none" strike="noStrike" kern="1200" cap="none" spc="0" normalizeH="0" baseline="0" noProof="0" dirty="0">
              <a:ln>
                <a:noFill/>
              </a:ln>
              <a:solidFill>
                <a:srgbClr val="FFFFFF"/>
              </a:solidFill>
              <a:effectLst/>
              <a:uLnTx/>
              <a:uFillTx/>
              <a:latin typeface="Neue Haas Grotesk Text Pro"/>
              <a:ea typeface="+mn-ea"/>
              <a:cs typeface="+mn-cs"/>
            </a:endParaRPr>
          </a:p>
        </p:txBody>
      </p:sp>
      <p:pic>
        <p:nvPicPr>
          <p:cNvPr id="6" name="Picture 5" descr="A bread and wine on a table&#10;&#10;Description automatically generated">
            <a:extLst>
              <a:ext uri="{FF2B5EF4-FFF2-40B4-BE49-F238E27FC236}">
                <a16:creationId xmlns:a16="http://schemas.microsoft.com/office/drawing/2014/main" id="{C1B47606-3E2A-1245-B686-F1AB5101ECFF}"/>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193181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68478F-B315-9008-E3DB-17DF27C259F9}"/>
              </a:ext>
            </a:extLst>
          </p:cNvPr>
          <p:cNvPicPr>
            <a:picLocks noChangeAspect="1"/>
          </p:cNvPicPr>
          <p:nvPr/>
        </p:nvPicPr>
        <p:blipFill>
          <a:blip r:embed="rId3"/>
          <a:srcRect r="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Rectangle 3">
            <a:extLst>
              <a:ext uri="{FF2B5EF4-FFF2-40B4-BE49-F238E27FC236}">
                <a16:creationId xmlns:a16="http://schemas.microsoft.com/office/drawing/2014/main" id="{BAF33742-1EFF-8AEB-5D5D-02BC688AD034}"/>
              </a:ext>
            </a:extLst>
          </p:cNvPr>
          <p:cNvSpPr txBox="1"/>
          <p:nvPr/>
        </p:nvSpPr>
        <p:spPr>
          <a:xfrm>
            <a:off x="143496" y="5534565"/>
            <a:ext cx="789829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u="sng">
                <a:solidFill>
                  <a:srgbClr val="FFFFFF"/>
                </a:solidFill>
                <a:latin typeface="Helvetica Neue"/>
                <a:ea typeface="Helvetica Neue"/>
                <a:cs typeface="Helvetica Neue"/>
                <a:sym typeface="Helvetica Neue"/>
              </a:defRPr>
            </a:pPr>
            <a:endParaRPr kumimoji="0" sz="1600" b="0" i="0" u="none" strike="noStrike" kern="0" cap="none" spc="0" normalizeH="0" baseline="0" noProof="0">
              <a:ln>
                <a:noFill/>
              </a:ln>
              <a:solidFill>
                <a:srgbClr val="FF0000"/>
              </a:solidFill>
              <a:effectLst/>
              <a:uLnTx/>
              <a:uFillTx/>
              <a:latin typeface="Helvetica Neue"/>
              <a:ea typeface="Helvetica Neue"/>
              <a:cs typeface="Helvetica Neue"/>
              <a:sym typeface="Helvetica Neue"/>
            </a:endParaRPr>
          </a:p>
        </p:txBody>
      </p:sp>
      <p:sp>
        <p:nvSpPr>
          <p:cNvPr id="12" name="Content Placeholder 7">
            <a:extLst>
              <a:ext uri="{FF2B5EF4-FFF2-40B4-BE49-F238E27FC236}">
                <a16:creationId xmlns:a16="http://schemas.microsoft.com/office/drawing/2014/main" id="{AFD6F7F6-3D8D-C5F4-9FE7-8CD100B73120}"/>
              </a:ext>
            </a:extLst>
          </p:cNvPr>
          <p:cNvSpPr>
            <a:spLocks noGrp="1"/>
          </p:cNvSpPr>
          <p:nvPr>
            <p:ph idx="1"/>
          </p:nvPr>
        </p:nvSpPr>
        <p:spPr>
          <a:xfrm>
            <a:off x="6266652" y="106878"/>
            <a:ext cx="5781851" cy="6751121"/>
          </a:xfrm>
        </p:spPr>
        <p:txBody>
          <a:bodyPr>
            <a:normAutofit fontScale="92500" lnSpcReduction="20000"/>
          </a:bodyPr>
          <a:lstStyle/>
          <a:p>
            <a:pPr marL="0" indent="0">
              <a:lnSpc>
                <a:spcPct val="160000"/>
              </a:lnSpc>
              <a:spcBef>
                <a:spcPts val="0"/>
              </a:spcBef>
              <a:buNone/>
            </a:pPr>
            <a:r>
              <a:rPr lang="en-SG" altLang="zh-CN" sz="2800" dirty="0">
                <a:latin typeface="Helvetica" pitchFamily="2" charset="0"/>
              </a:rPr>
              <a:t>lev 16:15 “Then he shall </a:t>
            </a:r>
            <a:r>
              <a:rPr lang="en-SG" altLang="zh-CN" sz="2800" dirty="0">
                <a:solidFill>
                  <a:srgbClr val="C00000"/>
                </a:solidFill>
                <a:latin typeface="Helvetica" pitchFamily="2" charset="0"/>
              </a:rPr>
              <a:t>kill the goat of the sin offering</a:t>
            </a:r>
            <a:r>
              <a:rPr lang="en-SG" altLang="zh-CN" sz="2800" dirty="0">
                <a:latin typeface="Helvetica" pitchFamily="2" charset="0"/>
              </a:rPr>
              <a:t> that is for the people … 21 And Aaron shall lay both his hands on the head of the live goat, and confess over it all the iniquities of the people of Israel, and all their transgressions, all their sins. And he shall put them on the head of the goat and send it away into the wilderness by the hand of a man who is in readiness. 22 </a:t>
            </a:r>
            <a:r>
              <a:rPr lang="en-SG" altLang="zh-CN" sz="2800" dirty="0">
                <a:solidFill>
                  <a:srgbClr val="C00000"/>
                </a:solidFill>
                <a:latin typeface="Helvetica" pitchFamily="2" charset="0"/>
              </a:rPr>
              <a:t>The goat shall bear all their iniquities</a:t>
            </a:r>
          </a:p>
        </p:txBody>
      </p:sp>
    </p:spTree>
    <p:extLst>
      <p:ext uri="{BB962C8B-B14F-4D97-AF65-F5344CB8AC3E}">
        <p14:creationId xmlns:p14="http://schemas.microsoft.com/office/powerpoint/2010/main" val="245586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156119" y="412983"/>
            <a:ext cx="12113941" cy="5820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Mark 2:1.And when he returned to Capernaum after some days, it was reported that he was at home.2.And many were gathered together, so that there was no more room, not even at the door. And he was preaching the word to them.3.And they came, bringing to him a paralytic carried by four men.4.And when they could not get near him because of the crowd, they removed the roof above him, and when they had made an opening, they let down the bed on which the paralytic lay.5.And when </a:t>
            </a:r>
            <a:r>
              <a:rPr lang="en-US" sz="2800" dirty="0">
                <a:solidFill>
                  <a:srgbClr val="AEE673"/>
                </a:solidFill>
                <a:latin typeface="Helvetica" pitchFamily="2" charset="0"/>
                <a:ea typeface="SimSun" panose="02010600030101010101" pitchFamily="2" charset="-122"/>
                <a:cs typeface="Times New Roman" panose="02020603050405020304" pitchFamily="18" charset="0"/>
              </a:rPr>
              <a:t>Jesus saw their faith</a:t>
            </a:r>
            <a:r>
              <a:rPr lang="en-US" sz="2800" dirty="0">
                <a:solidFill>
                  <a:srgbClr val="FFF2CC"/>
                </a:solidFill>
                <a:latin typeface="Helvetica" pitchFamily="2" charset="0"/>
                <a:ea typeface="SimSun" panose="02010600030101010101" pitchFamily="2" charset="-122"/>
                <a:cs typeface="Times New Roman" panose="02020603050405020304" pitchFamily="18" charset="0"/>
              </a:rPr>
              <a:t>, he said to the paralytic, "</a:t>
            </a:r>
            <a:r>
              <a:rPr lang="en-US" sz="2800" dirty="0">
                <a:solidFill>
                  <a:srgbClr val="C2FF86"/>
                </a:solidFill>
                <a:latin typeface="Helvetica" pitchFamily="2" charset="0"/>
                <a:ea typeface="SimSun" panose="02010600030101010101" pitchFamily="2" charset="-122"/>
                <a:cs typeface="Times New Roman" panose="02020603050405020304" pitchFamily="18" charset="0"/>
              </a:rPr>
              <a:t>Son, your sins are forgiven</a:t>
            </a:r>
            <a:r>
              <a:rPr lang="en-US" sz="2800" dirty="0">
                <a:solidFill>
                  <a:srgbClr val="FFF2CC"/>
                </a:solidFill>
                <a:latin typeface="Helvetica" pitchFamily="2" charset="0"/>
                <a:ea typeface="SimSun" panose="02010600030101010101" pitchFamily="2" charset="-122"/>
                <a:cs typeface="Times New Roman" panose="02020603050405020304" pitchFamily="18" charset="0"/>
              </a:rPr>
              <a:t>."6.Now some of the scribes were sitting there, questioning in their hearts,</a:t>
            </a:r>
            <a:endParaRPr lang="en-US" sz="2800" dirty="0">
              <a:solidFill>
                <a:srgbClr val="FFF2CC"/>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DF6725-2893-4E11-F74F-36CB523C9222}"/>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D610188-C9E7-1DF0-B9A5-6ABF95D9926D}"/>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DDD11CE-8894-2079-37D7-EE556BC592EE}"/>
              </a:ext>
            </a:extLst>
          </p:cNvPr>
          <p:cNvSpPr txBox="1"/>
          <p:nvPr/>
        </p:nvSpPr>
        <p:spPr>
          <a:xfrm>
            <a:off x="78059" y="0"/>
            <a:ext cx="12113941" cy="6466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Mark 2:7."Why does this man speak like that? He is blaspheming! Who can forgive sins but God alone?"8.And immediately Jesus, perceiving in his spirit that they thus questioned within themselves, said to them, "Why do you question these things in your hearts?9.Which is easier, to say to the paralytic, Your sins are forgiven, or to say, Rise, take up your bed and walk?10.But that you may know that </a:t>
            </a:r>
            <a:r>
              <a:rPr lang="en-US" sz="2800" dirty="0">
                <a:solidFill>
                  <a:srgbClr val="AEE673"/>
                </a:solidFill>
                <a:latin typeface="Helvetica" pitchFamily="2" charset="0"/>
                <a:ea typeface="SimSun" panose="02010600030101010101" pitchFamily="2" charset="-122"/>
                <a:cs typeface="Times New Roman" panose="02020603050405020304" pitchFamily="18" charset="0"/>
              </a:rPr>
              <a:t>the Son of Man has authority on earth to forgive sins</a:t>
            </a:r>
            <a:r>
              <a:rPr lang="en-US" sz="2800" dirty="0">
                <a:solidFill>
                  <a:srgbClr val="FFF2CC"/>
                </a:solidFill>
                <a:latin typeface="Helvetica" pitchFamily="2" charset="0"/>
                <a:ea typeface="SimSun" panose="02010600030101010101" pitchFamily="2" charset="-122"/>
                <a:cs typeface="Times New Roman" panose="02020603050405020304" pitchFamily="18" charset="0"/>
              </a:rPr>
              <a:t>" —he said to the paralytic—11."I say to you, rise, pick up your bed, and go home."12.And he rose and immediately picked up his bed and went out before them all, so that they were all amazed and glorified God, saying, "We never saw anything like this!"</a:t>
            </a:r>
            <a:endParaRPr lang="en-US" sz="2800" dirty="0">
              <a:solidFill>
                <a:srgbClr val="FFF2CC"/>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7179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pic>
        <p:nvPicPr>
          <p:cNvPr id="5" name="Picture 4" descr="A map of the city of galilee&#10;&#10;AI-generated content may be incorrect.">
            <a:extLst>
              <a:ext uri="{FF2B5EF4-FFF2-40B4-BE49-F238E27FC236}">
                <a16:creationId xmlns:a16="http://schemas.microsoft.com/office/drawing/2014/main" id="{F8F4031D-8069-C956-0AE2-AFC3D14AEFFF}"/>
              </a:ext>
            </a:extLst>
          </p:cNvPr>
          <p:cNvPicPr>
            <a:picLocks noChangeAspect="1"/>
          </p:cNvPicPr>
          <p:nvPr/>
        </p:nvPicPr>
        <p:blipFill>
          <a:blip r:embed="rId3"/>
          <a:srcRect l="2021" t="11861" r="6060" b="13853"/>
          <a:stretch>
            <a:fillRect/>
          </a:stretch>
        </p:blipFill>
        <p:spPr>
          <a:xfrm>
            <a:off x="0" y="41601"/>
            <a:ext cx="7500551" cy="6758738"/>
          </a:xfrm>
          <a:prstGeom prst="rect">
            <a:avLst/>
          </a:prstGeom>
        </p:spPr>
      </p:pic>
      <p:sp>
        <p:nvSpPr>
          <p:cNvPr id="6" name="5-Point Star 5">
            <a:extLst>
              <a:ext uri="{FF2B5EF4-FFF2-40B4-BE49-F238E27FC236}">
                <a16:creationId xmlns:a16="http://schemas.microsoft.com/office/drawing/2014/main" id="{309B6058-A2DD-524B-E469-FEDBABC2B49F}"/>
              </a:ext>
            </a:extLst>
          </p:cNvPr>
          <p:cNvSpPr/>
          <p:nvPr/>
        </p:nvSpPr>
        <p:spPr>
          <a:xfrm>
            <a:off x="4633778" y="2842053"/>
            <a:ext cx="383058" cy="321276"/>
          </a:xfrm>
          <a:prstGeom prst="star5">
            <a:avLst>
              <a:gd name="adj" fmla="val 29535"/>
              <a:gd name="hf" fmla="val 105146"/>
              <a:gd name="vf" fmla="val 11055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8728CA3-987B-9F1D-C9D7-D0A890672418}"/>
              </a:ext>
            </a:extLst>
          </p:cNvPr>
          <p:cNvCxnSpPr>
            <a:cxnSpLocks/>
            <a:endCxn id="6" idx="4"/>
          </p:cNvCxnSpPr>
          <p:nvPr/>
        </p:nvCxnSpPr>
        <p:spPr>
          <a:xfrm flipH="1">
            <a:off x="5016836" y="2001795"/>
            <a:ext cx="3354861" cy="962974"/>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B57A491-E28C-8086-8577-FA2FA1E54EB3}"/>
              </a:ext>
            </a:extLst>
          </p:cNvPr>
          <p:cNvSpPr txBox="1"/>
          <p:nvPr/>
        </p:nvSpPr>
        <p:spPr>
          <a:xfrm>
            <a:off x="8371697" y="1678794"/>
            <a:ext cx="3639071" cy="3046988"/>
          </a:xfrm>
          <a:prstGeom prst="rect">
            <a:avLst/>
          </a:prstGeom>
          <a:noFill/>
        </p:spPr>
        <p:txBody>
          <a:bodyPr wrap="square">
            <a:spAutoFit/>
          </a:bodyPr>
          <a:lstStyle/>
          <a:p>
            <a:r>
              <a:rPr lang="en-US" sz="3200" kern="0" dirty="0">
                <a:effectLst/>
                <a:latin typeface="Times New Roman" panose="02020603050405020304" pitchFamily="18" charset="0"/>
                <a:ea typeface="Times New Roman" panose="02020603050405020304" pitchFamily="18" charset="0"/>
              </a:rPr>
              <a:t>Capernaum is Jesus own city (Mat 9:1) a ministry base for Galilee. Majority </a:t>
            </a:r>
            <a:r>
              <a:rPr lang="en-US" sz="3200" kern="0" dirty="0">
                <a:latin typeface="Times New Roman" panose="02020603050405020304" pitchFamily="18" charset="0"/>
                <a:ea typeface="Times New Roman" panose="02020603050405020304" pitchFamily="18" charset="0"/>
              </a:rPr>
              <a:t>in Capernaum do </a:t>
            </a:r>
            <a:r>
              <a:rPr lang="en-US" sz="3200" kern="0" dirty="0">
                <a:effectLst/>
                <a:latin typeface="Times New Roman" panose="02020603050405020304" pitchFamily="18" charset="0"/>
                <a:ea typeface="Times New Roman" panose="02020603050405020304" pitchFamily="18" charset="0"/>
              </a:rPr>
              <a:t>not believe (Mat 11:23)</a:t>
            </a:r>
            <a:r>
              <a:rPr lang="en-US" sz="3200" dirty="0">
                <a:effectLst/>
              </a:rPr>
              <a:t> </a:t>
            </a:r>
            <a:endParaRPr lang="en-US" sz="3200" dirty="0"/>
          </a:p>
        </p:txBody>
      </p:sp>
    </p:spTree>
    <p:extLst>
      <p:ext uri="{BB962C8B-B14F-4D97-AF65-F5344CB8AC3E}">
        <p14:creationId xmlns:p14="http://schemas.microsoft.com/office/powerpoint/2010/main" val="55659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297366" y="1446686"/>
            <a:ext cx="11597268" cy="2975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【1】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The misery of paralysis: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loss of hope, freedom, and imprisonment</a:t>
            </a: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364229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person being held by a group of people&#10;&#10;AI-generated content may be incorrect.">
            <a:extLst>
              <a:ext uri="{FF2B5EF4-FFF2-40B4-BE49-F238E27FC236}">
                <a16:creationId xmlns:a16="http://schemas.microsoft.com/office/drawing/2014/main" id="{B176D13E-5C04-AC0F-B98D-168647F2B72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b="9998"/>
          <a:stretch>
            <a:fillRect/>
          </a:stretch>
        </p:blipFill>
        <p:spPr>
          <a:xfrm>
            <a:off x="2214609" y="0"/>
            <a:ext cx="7619823" cy="6858000"/>
          </a:xfrm>
          <a:prstGeom prst="rect">
            <a:avLst/>
          </a:prstGeom>
        </p:spPr>
      </p:pic>
    </p:spTree>
    <p:extLst>
      <p:ext uri="{BB962C8B-B14F-4D97-AF65-F5344CB8AC3E}">
        <p14:creationId xmlns:p14="http://schemas.microsoft.com/office/powerpoint/2010/main" val="262144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1D7A0E-B27D-7234-BAD0-40136EE5993F}"/>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315CF70C-1A06-D261-E532-D73A84C3AE1F}"/>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5056A16-E1DA-3E15-38A4-BC1DC8489D18}"/>
              </a:ext>
            </a:extLst>
          </p:cNvPr>
          <p:cNvSpPr txBox="1"/>
          <p:nvPr/>
        </p:nvSpPr>
        <p:spPr>
          <a:xfrm>
            <a:off x="297366" y="1446686"/>
            <a:ext cx="11597268" cy="4637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【2】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The faith, friendship,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and compassion of the four men</a:t>
            </a:r>
          </a:p>
          <a:p>
            <a:pPr algn="ctr" defTabSz="325120">
              <a:lnSpc>
                <a:spcPct val="150000"/>
              </a:lnSpc>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2086566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C48898-3FBF-437C-4A7E-B4786436EA13}"/>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1DDEBA03-7BA2-A37F-C0D2-749E057E9532}"/>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pic>
        <p:nvPicPr>
          <p:cNvPr id="4" name="Picture 3">
            <a:extLst>
              <a:ext uri="{FF2B5EF4-FFF2-40B4-BE49-F238E27FC236}">
                <a16:creationId xmlns:a16="http://schemas.microsoft.com/office/drawing/2014/main" id="{DC76EB8C-E890-551F-052B-C6E994E012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b="12096"/>
          <a:stretch>
            <a:fillRect/>
          </a:stretch>
        </p:blipFill>
        <p:spPr>
          <a:xfrm>
            <a:off x="347848" y="41601"/>
            <a:ext cx="11652422" cy="6828637"/>
          </a:xfrm>
          <a:prstGeom prst="rect">
            <a:avLst/>
          </a:prstGeom>
        </p:spPr>
      </p:pic>
    </p:spTree>
    <p:extLst>
      <p:ext uri="{BB962C8B-B14F-4D97-AF65-F5344CB8AC3E}">
        <p14:creationId xmlns:p14="http://schemas.microsoft.com/office/powerpoint/2010/main" val="163358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148286-4701-3A84-53CE-4250960EACCB}"/>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91C37BF7-7A08-06AA-84FB-180490AB5DAA}"/>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82464DB2-C26C-1457-B49B-F0F6DF049209}"/>
              </a:ext>
            </a:extLst>
          </p:cNvPr>
          <p:cNvSpPr txBox="1"/>
          <p:nvPr/>
        </p:nvSpPr>
        <p:spPr>
          <a:xfrm>
            <a:off x="297366" y="1446686"/>
            <a:ext cx="11597268" cy="3806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【3】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 matter more important and serious than paralysis </a:t>
            </a: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1369477108"/>
      </p:ext>
    </p:extLst>
  </p:cSld>
  <p:clrMapOvr>
    <a:masterClrMapping/>
  </p:clrMapOvr>
</p:sld>
</file>

<file path=ppt/theme/theme1.xml><?xml version="1.0" encoding="utf-8"?>
<a:theme xmlns:a="http://schemas.openxmlformats.org/drawingml/2006/main" name="InterweaveVTI">
  <a:themeElements>
    <a:clrScheme name="AnalogousFromRegularSeedRightStep">
      <a:dk1>
        <a:srgbClr val="000000"/>
      </a:dk1>
      <a:lt1>
        <a:srgbClr val="FFFFFF"/>
      </a:lt1>
      <a:dk2>
        <a:srgbClr val="301D1B"/>
      </a:dk2>
      <a:lt2>
        <a:srgbClr val="F3F1F0"/>
      </a:lt2>
      <a:accent1>
        <a:srgbClr val="23B0C5"/>
      </a:accent1>
      <a:accent2>
        <a:srgbClr val="176DD5"/>
      </a:accent2>
      <a:accent3>
        <a:srgbClr val="2D34E7"/>
      </a:accent3>
      <a:accent4>
        <a:srgbClr val="5F17D5"/>
      </a:accent4>
      <a:accent5>
        <a:srgbClr val="C029E7"/>
      </a:accent5>
      <a:accent6>
        <a:srgbClr val="D517AC"/>
      </a:accent6>
      <a:hlink>
        <a:srgbClr val="BF503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2.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984</TotalTime>
  <Words>706</Words>
  <Application>Microsoft Macintosh PowerPoint</Application>
  <PresentationFormat>Widescreen</PresentationFormat>
  <Paragraphs>32</Paragraphs>
  <Slides>19</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Heiti TC Medium</vt:lpstr>
      <vt:lpstr>Microsoft YaHei</vt:lpstr>
      <vt:lpstr>Aptos</vt:lpstr>
      <vt:lpstr>Aptos Display</vt:lpstr>
      <vt:lpstr>Arial</vt:lpstr>
      <vt:lpstr>Calibri</vt:lpstr>
      <vt:lpstr>Franklin Gothic Book</vt:lpstr>
      <vt:lpstr>Helvetica</vt:lpstr>
      <vt:lpstr>Helvetica Neue</vt:lpstr>
      <vt:lpstr>Neue Haas Grotesk Text Pro</vt:lpstr>
      <vt:lpstr>Times New Roman</vt:lpstr>
      <vt:lpstr>InterweaveVTI</vt:lpstr>
      <vt:lpstr>Crop</vt:lpstr>
      <vt:lpstr>Office Theme</vt:lpstr>
      <vt:lpstr>08  Who Can Forgive sins?  Mark 2:1–12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45</cp:revision>
  <dcterms:created xsi:type="dcterms:W3CDTF">2025-01-10T02:07:28Z</dcterms:created>
  <dcterms:modified xsi:type="dcterms:W3CDTF">2025-09-13T05:58:50Z</dcterms:modified>
</cp:coreProperties>
</file>