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8"/>
  </p:notesMasterIdLst>
  <p:sldIdLst>
    <p:sldId id="3913" r:id="rId2"/>
    <p:sldId id="4808" r:id="rId3"/>
    <p:sldId id="4468" r:id="rId4"/>
    <p:sldId id="4810" r:id="rId5"/>
    <p:sldId id="4813" r:id="rId6"/>
    <p:sldId id="4832" r:id="rId7"/>
    <p:sldId id="4830" r:id="rId8"/>
    <p:sldId id="4814" r:id="rId9"/>
    <p:sldId id="4816" r:id="rId10"/>
    <p:sldId id="4741" r:id="rId11"/>
    <p:sldId id="4817" r:id="rId12"/>
    <p:sldId id="4818" r:id="rId13"/>
    <p:sldId id="4819" r:id="rId14"/>
    <p:sldId id="4820" r:id="rId15"/>
    <p:sldId id="4823" r:id="rId16"/>
    <p:sldId id="4822" r:id="rId17"/>
    <p:sldId id="4821" r:id="rId18"/>
    <p:sldId id="4815" r:id="rId19"/>
    <p:sldId id="4833" r:id="rId20"/>
    <p:sldId id="4824" r:id="rId21"/>
    <p:sldId id="4834" r:id="rId22"/>
    <p:sldId id="4826" r:id="rId23"/>
    <p:sldId id="4812" r:id="rId24"/>
    <p:sldId id="4827" r:id="rId25"/>
    <p:sldId id="4829" r:id="rId26"/>
    <p:sldId id="483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AF"/>
    <a:srgbClr val="FFF0A2"/>
    <a:srgbClr val="FFFFFF"/>
    <a:srgbClr val="B4FF6A"/>
    <a:srgbClr val="FFFF00"/>
    <a:srgbClr val="FFF6A6"/>
    <a:srgbClr val="00EFFF"/>
    <a:srgbClr val="EFEDE5"/>
    <a:srgbClr val="FFF6B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5"/>
    <p:restoredTop sz="94422"/>
  </p:normalViewPr>
  <p:slideViewPr>
    <p:cSldViewPr snapToGrid="0">
      <p:cViewPr varScale="1">
        <p:scale>
          <a:sx n="107" d="100"/>
          <a:sy n="107" d="100"/>
        </p:scale>
        <p:origin x="1288"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62589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1E273AA9-3165-6E45-3DD5-59FB32DFE750}"/>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F5B4D20E-6C4E-1F7C-771B-1ECF8F7095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2EB1924A-2261-9201-DFBD-0B8323F0B9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047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B1EA-5354-6762-64DB-27FDF6838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7B022-B083-CC7E-3376-07FA5ABF61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D08B38-F591-8DA0-E463-4002E3D4F1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61565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5513DB7F-C4C8-F058-0A8C-F8C313098F27}"/>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AC0BD82-16D4-E5D7-F7CE-B7F50922C0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4104BA51-2732-38EB-BB9A-162472DC2C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3131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7023-A277-7813-CF43-6E983A028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8E480-F7D8-B355-C219-F2EE522034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D7DCDB-02FD-BEAC-3597-53A6BE8E62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0075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D5236F52-8DD9-016F-774D-9FAAB67AA7E9}"/>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42205DB-B075-CE6A-CFD6-C0ED1777CC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F71EDC95-A9BB-480F-301F-9DC931533E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412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E183-DBE7-2406-B739-8D2C0893F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CDF22-1FA6-D678-FFA6-FB269247DB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2A8E91-FDBA-4EEC-FE73-9AA2B9C77E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5004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F3E17-3AD0-D571-01B7-FAF0670F9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FEFB1-FBEE-15A9-DBD0-C52C2832A7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2F7AFB-9550-ACF2-401F-858ADA7206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9203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CA5DC121-3A71-86B2-8B6E-2F1AAE8385FA}"/>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CBE6A284-45B8-CF78-EF96-8F7C27A540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43C4E58D-4471-0D3D-4359-012CB07842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805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1719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E9CB-828E-79E1-16FB-BE30C4264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F06D4-470D-F14F-1590-046615A86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87B48E-E9F3-AB4B-9C78-F6F6C3C165E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4131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1D9CD-0D18-4EA3-0037-6F74BD5EB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EEB5-0B57-817B-1DF4-D99FA35964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32CD86-E213-E854-01D1-93F3F101A8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443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7FBE-8629-27B9-CA1A-EBAF5F11F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86B3-CA1F-0E83-1D7A-F53EEF09907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2511A2-BA04-A1C7-9C9C-12AE44D07C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1488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94DEBE53-4984-A5CB-D785-223B5EBD2C97}"/>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B9B1F86-D95E-8D53-D1FE-82DAB4C546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A3278F1F-2D55-4F37-53FE-8042EEF19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432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26A39-2B8E-7981-27CA-119B7EE3A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E2634-15A8-A644-73EC-E0AF5510B8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648121-59EE-F03B-C597-3F18B91E5D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259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E199AE9E-5022-8C0A-AFE0-FBE93B1C7FA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BC1DE270-4038-FBBF-71A8-157C1A3A57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FF4F982B-687A-13EA-2346-EC354C9400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4407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F27BC-46C8-5956-D5A7-A1DCE0008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31099-316D-1377-8FF5-A101DC96BD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8C5841-9FAA-5559-39BB-13189C507DF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581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2/20/25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2/20/25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woman, cellphone, phone&#10;&#10;Description automatically generated">
            <a:extLst>
              <a:ext uri="{FF2B5EF4-FFF2-40B4-BE49-F238E27FC236}">
                <a16:creationId xmlns:a16="http://schemas.microsoft.com/office/drawing/2014/main" id="{2E3722D2-203E-4C48-84E5-67BC09A07144}"/>
              </a:ext>
            </a:extLst>
          </p:cNvPr>
          <p:cNvPicPr>
            <a:picLocks noChangeAspect="1"/>
          </p:cNvPicPr>
          <p:nvPr/>
        </p:nvPicPr>
        <p:blipFill rotWithShape="1">
          <a:blip r:embed="rId3"/>
          <a:srcRect b="27419"/>
          <a:stretch/>
        </p:blipFill>
        <p:spPr>
          <a:xfrm>
            <a:off x="10108" y="2628"/>
            <a:ext cx="12186946" cy="6609600"/>
          </a:xfrm>
          <a:prstGeom prst="rect">
            <a:avLst/>
          </a:prstGeom>
        </p:spPr>
      </p:pic>
      <p:sp>
        <p:nvSpPr>
          <p:cNvPr id="3" name="Rectangle 2">
            <a:extLst>
              <a:ext uri="{FF2B5EF4-FFF2-40B4-BE49-F238E27FC236}">
                <a16:creationId xmlns:a16="http://schemas.microsoft.com/office/drawing/2014/main" id="{3D2D0AFE-0AA1-3A47-AC8F-255B176D3666}"/>
              </a:ext>
            </a:extLst>
          </p:cNvPr>
          <p:cNvSpPr/>
          <p:nvPr/>
        </p:nvSpPr>
        <p:spPr>
          <a:xfrm>
            <a:off x="0" y="6558455"/>
            <a:ext cx="12192000" cy="2995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28F4829D-5714-4C77-E662-9110A7E6A7CE}"/>
              </a:ext>
            </a:extLst>
          </p:cNvPr>
          <p:cNvSpPr/>
          <p:nvPr/>
        </p:nvSpPr>
        <p:spPr>
          <a:xfrm>
            <a:off x="-10108" y="5295756"/>
            <a:ext cx="12192000" cy="1316472"/>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087</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 空坟墓</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约</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19</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38</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20</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10 </a:t>
            </a:r>
          </a:p>
          <a:p>
            <a:pPr marL="0" lvl="1" algn="ctr" defTabSz="1828800">
              <a:defRPr/>
            </a:pPr>
            <a:r>
              <a:rPr lang="en-US" dirty="0"/>
              <a:t>The empty tomb</a:t>
            </a:r>
            <a:endParaRPr lang="en-SG" altLang="zh-CN" sz="1400" b="1" kern="0" dirty="0">
              <a:solidFill>
                <a:prstClr val="white"/>
              </a:solidFill>
              <a:cs typeface="Arial" panose="020B0604020202020204" pitchFamily="34" charset="0"/>
              <a:sym typeface="Arial"/>
            </a:endParaRPr>
          </a:p>
        </p:txBody>
      </p:sp>
    </p:spTree>
    <p:extLst>
      <p:ext uri="{BB962C8B-B14F-4D97-AF65-F5344CB8AC3E}">
        <p14:creationId xmlns:p14="http://schemas.microsoft.com/office/powerpoint/2010/main" val="3996114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28D4E7F-10E1-52C2-E8A3-0B0F328D7B68}"/>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A6E79F2-6A1E-5B5A-ED8C-29649D2C20EB}"/>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6E88888D-0DD0-150B-91C5-E4AB6AB80FF8}"/>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尼哥底母为耶稣预备葬礼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F1B118CF-8C60-C611-5C06-E5324D23F54B}"/>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02</a:t>
            </a:r>
            <a:endParaRPr lang="en" dirty="0"/>
          </a:p>
        </p:txBody>
      </p:sp>
      <p:sp>
        <p:nvSpPr>
          <p:cNvPr id="980" name="Google Shape;980;p44">
            <a:extLst>
              <a:ext uri="{FF2B5EF4-FFF2-40B4-BE49-F238E27FC236}">
                <a16:creationId xmlns:a16="http://schemas.microsoft.com/office/drawing/2014/main" id="{120320CB-2114-A51C-BFB0-E74418A49728}"/>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Nicodemus prepared the burial for Jesus</a:t>
            </a:r>
          </a:p>
        </p:txBody>
      </p:sp>
    </p:spTree>
    <p:extLst>
      <p:ext uri="{BB962C8B-B14F-4D97-AF65-F5344CB8AC3E}">
        <p14:creationId xmlns:p14="http://schemas.microsoft.com/office/powerpoint/2010/main" val="215801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28288C8-5907-4A1F-4F12-0FA194C883A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38F7718-B694-7C04-E3FB-70AE56EE2332}"/>
              </a:ext>
            </a:extLst>
          </p:cNvPr>
          <p:cNvSpPr txBox="1"/>
          <p:nvPr/>
        </p:nvSpPr>
        <p:spPr>
          <a:xfrm>
            <a:off x="120669" y="1333627"/>
            <a:ext cx="11950662" cy="325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39.</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从前夜间来见耶稣的尼哥德慕</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尼哥底母</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也来了，带着没药和沉香混合的香料，约有三十二公斤。</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40.</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他们领取了耶稣的身体，照着犹太人的葬礼的规例，用细麻布和香料把他裹好。</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1B500B4A-1254-13EB-8ADA-C30A9AC5F412}"/>
              </a:ext>
            </a:extLst>
          </p:cNvPr>
          <p:cNvSpPr txBox="1"/>
          <p:nvPr/>
        </p:nvSpPr>
        <p:spPr>
          <a:xfrm>
            <a:off x="-7783" y="5265333"/>
            <a:ext cx="1219978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39.Nicodemus also, who earlier had come to Jesus by night, came bringing a mixture of myrrh and aloes, about seventy-five pounds in weight.40.So they took the body of Jesus and bound it in linen cloths with the spices, as is the burial custom of the Jews.</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90246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13EA9D8-2E46-9073-DB62-FC5D58B3EE73}"/>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B348BE8E-7846-E760-A385-BA5C4A30C9D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182EA0E3-919A-3242-E7B4-5AC9829AC219}"/>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4400" b="1" dirty="0">
                <a:latin typeface="SimHei" panose="02010609060101010101" pitchFamily="49" charset="-122"/>
                <a:ea typeface="SimHei" panose="02010609060101010101" pitchFamily="49" charset="-122"/>
              </a:rPr>
              <a:t>耶稣葬在新墓穴 </a:t>
            </a:r>
          </a:p>
        </p:txBody>
      </p:sp>
      <p:sp>
        <p:nvSpPr>
          <p:cNvPr id="979" name="Google Shape;979;p44">
            <a:extLst>
              <a:ext uri="{FF2B5EF4-FFF2-40B4-BE49-F238E27FC236}">
                <a16:creationId xmlns:a16="http://schemas.microsoft.com/office/drawing/2014/main" id="{94B8DCF5-A1B7-70E0-A2F0-FF5989E8B152}"/>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03</a:t>
            </a:r>
            <a:endParaRPr lang="en" dirty="0"/>
          </a:p>
        </p:txBody>
      </p:sp>
      <p:sp>
        <p:nvSpPr>
          <p:cNvPr id="980" name="Google Shape;980;p44">
            <a:extLst>
              <a:ext uri="{FF2B5EF4-FFF2-40B4-BE49-F238E27FC236}">
                <a16:creationId xmlns:a16="http://schemas.microsoft.com/office/drawing/2014/main" id="{08AE9169-163D-1E5A-2051-E765D252F643}"/>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Jesus was buried in a new tomb</a:t>
            </a:r>
          </a:p>
        </p:txBody>
      </p:sp>
    </p:spTree>
    <p:extLst>
      <p:ext uri="{BB962C8B-B14F-4D97-AF65-F5344CB8AC3E}">
        <p14:creationId xmlns:p14="http://schemas.microsoft.com/office/powerpoint/2010/main" val="254117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D6DDE744-34BB-637F-D008-B5842DC597D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C7ED5C1-42B8-8F9B-6EFD-C155D926F0A8}"/>
              </a:ext>
            </a:extLst>
          </p:cNvPr>
          <p:cNvSpPr txBox="1"/>
          <p:nvPr/>
        </p:nvSpPr>
        <p:spPr>
          <a:xfrm>
            <a:off x="-7782" y="1842049"/>
            <a:ext cx="12199782" cy="176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19:41.</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在耶稣钉十字架的地方，</a:t>
            </a:r>
            <a:r>
              <a:rPr kumimoji="0" lang="zh-CN" altLang="en-US" sz="4000" b="1" i="0" u="none"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有一个园子</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，园里有一个</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新的墓穴</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，是从来没有葬过人的。</a:t>
            </a:r>
          </a:p>
        </p:txBody>
      </p:sp>
      <p:sp>
        <p:nvSpPr>
          <p:cNvPr id="2" name="TextBox 1">
            <a:extLst>
              <a:ext uri="{FF2B5EF4-FFF2-40B4-BE49-F238E27FC236}">
                <a16:creationId xmlns:a16="http://schemas.microsoft.com/office/drawing/2014/main" id="{F68E2596-BF16-584C-72B7-70CD89CE6B9A}"/>
              </a:ext>
            </a:extLst>
          </p:cNvPr>
          <p:cNvSpPr txBox="1"/>
          <p:nvPr/>
        </p:nvSpPr>
        <p:spPr>
          <a:xfrm>
            <a:off x="-7783" y="4624065"/>
            <a:ext cx="1219978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John 19:41.Now in the place where he was crucified there was a garden, and </a:t>
            </a:r>
            <a:r>
              <a:rPr kumimoji="0" lang="en-SG" sz="1800" b="0" i="0" u="none" strike="noStrike" kern="100" cap="none" spc="0" normalizeH="0" baseline="0" noProof="0" dirty="0">
                <a:ln>
                  <a:noFill/>
                </a:ln>
                <a:solidFill>
                  <a:srgbClr val="FFF1AF"/>
                </a:solidFill>
                <a:effectLst/>
                <a:uLnTx/>
                <a:uFillTx/>
                <a:latin typeface="Century Gothic" panose="020B0502020202020204"/>
                <a:ea typeface="DengXian" panose="02010600030101010101" pitchFamily="2" charset="-122"/>
                <a:cs typeface="Arial" panose="020B0604020202020204" pitchFamily="34" charset="0"/>
              </a:rPr>
              <a:t>in the garden </a:t>
            </a:r>
            <a:r>
              <a:rPr kumimoji="0" lang="en-SG" sz="18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a new tomb </a:t>
            </a: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in which no one had yet been laid.</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92530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A82680BC-DD5A-C750-448D-519ADEE3D182}"/>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1/4</a:t>
            </a:r>
            <a:endParaRPr lang="en-US" sz="1400" dirty="0"/>
          </a:p>
        </p:txBody>
      </p:sp>
      <p:pic>
        <p:nvPicPr>
          <p:cNvPr id="8" name="Picture 7">
            <a:extLst>
              <a:ext uri="{FF2B5EF4-FFF2-40B4-BE49-F238E27FC236}">
                <a16:creationId xmlns:a16="http://schemas.microsoft.com/office/drawing/2014/main" id="{23058DFA-5523-CBF0-938A-800C21F2D57B}"/>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0F4A9FC2-97D3-A796-6A0A-AFDC242FFA35}"/>
              </a:ext>
            </a:extLst>
          </p:cNvPr>
          <p:cNvSpPr txBox="1"/>
          <p:nvPr/>
        </p:nvSpPr>
        <p:spPr>
          <a:xfrm>
            <a:off x="4738255" y="428911"/>
            <a:ext cx="7230185" cy="707886"/>
          </a:xfrm>
          <a:prstGeom prst="rect">
            <a:avLst/>
          </a:prstGeom>
          <a:solidFill>
            <a:schemeClr val="bg1"/>
          </a:solidFill>
        </p:spPr>
        <p:txBody>
          <a:bodyPr wrap="square">
            <a:spAutoFit/>
          </a:bodyPr>
          <a:lstStyle/>
          <a:p>
            <a:r>
              <a:rPr lang="zh-CN" altLang="en-US" sz="2000" b="1" dirty="0">
                <a:latin typeface="SimHei" panose="02010609060101010101" pitchFamily="49" charset="-122"/>
                <a:ea typeface="SimHei" panose="02010609060101010101" pitchFamily="49" charset="-122"/>
              </a:rPr>
              <a:t>太</a:t>
            </a:r>
            <a:r>
              <a:rPr lang="en-US" altLang="zh-CN" sz="2000" b="1" dirty="0">
                <a:latin typeface="SimHei" panose="02010609060101010101" pitchFamily="49" charset="-122"/>
                <a:ea typeface="SimHei" panose="02010609060101010101" pitchFamily="49" charset="-122"/>
              </a:rPr>
              <a:t>27:60 </a:t>
            </a:r>
            <a:r>
              <a:rPr lang="zh-CN" altLang="en-US" sz="2000" b="1" dirty="0">
                <a:latin typeface="SimHei" panose="02010609060101010101" pitchFamily="49" charset="-122"/>
                <a:ea typeface="SimHei" panose="02010609060101010101" pitchFamily="49" charset="-122"/>
              </a:rPr>
              <a:t>安放在自己的新坟墓里，就是他凿在磐石里的。他又把大石头滚到墓门口，就去了。</a:t>
            </a:r>
            <a:endParaRPr lang="en-US" sz="2000" b="1" dirty="0">
              <a:latin typeface="SimHei" panose="02010609060101010101" pitchFamily="49" charset="-122"/>
              <a:ea typeface="SimHei" panose="02010609060101010101" pitchFamily="49" charset="-122"/>
            </a:endParaRPr>
          </a:p>
        </p:txBody>
      </p:sp>
      <p:sp>
        <p:nvSpPr>
          <p:cNvPr id="11" name="Hexagon 10">
            <a:extLst>
              <a:ext uri="{FF2B5EF4-FFF2-40B4-BE49-F238E27FC236}">
                <a16:creationId xmlns:a16="http://schemas.microsoft.com/office/drawing/2014/main" id="{C9DB9958-63FC-9E0E-47CE-C79C03EC105A}"/>
              </a:ext>
            </a:extLst>
          </p:cNvPr>
          <p:cNvSpPr/>
          <p:nvPr/>
        </p:nvSpPr>
        <p:spPr>
          <a:xfrm>
            <a:off x="11435787" y="6465052"/>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1/5</a:t>
            </a:r>
            <a:endParaRPr lang="en-US" sz="1400" b="1" dirty="0"/>
          </a:p>
        </p:txBody>
      </p:sp>
    </p:spTree>
    <p:extLst>
      <p:ext uri="{BB962C8B-B14F-4D97-AF65-F5344CB8AC3E}">
        <p14:creationId xmlns:p14="http://schemas.microsoft.com/office/powerpoint/2010/main" val="1281729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ne wall with a waterfall&#10;&#10;AI-generated content may be incorrect.">
            <a:extLst>
              <a:ext uri="{FF2B5EF4-FFF2-40B4-BE49-F238E27FC236}">
                <a16:creationId xmlns:a16="http://schemas.microsoft.com/office/drawing/2014/main" id="{D7A21209-48E7-4728-3E75-C094A2D9B08F}"/>
              </a:ext>
            </a:extLst>
          </p:cNvPr>
          <p:cNvPicPr>
            <a:picLocks noChangeAspect="1"/>
          </p:cNvPicPr>
          <p:nvPr/>
        </p:nvPicPr>
        <p:blipFill>
          <a:blip r:embed="rId2"/>
          <a:srcRect l="8306" r="3440"/>
          <a:stretch/>
        </p:blipFill>
        <p:spPr>
          <a:xfrm>
            <a:off x="0" y="155661"/>
            <a:ext cx="8241956" cy="6222083"/>
          </a:xfrm>
          <a:prstGeom prst="rect">
            <a:avLst/>
          </a:prstGeom>
        </p:spPr>
      </p:pic>
      <p:sp>
        <p:nvSpPr>
          <p:cNvPr id="7" name="TextBox 6">
            <a:extLst>
              <a:ext uri="{FF2B5EF4-FFF2-40B4-BE49-F238E27FC236}">
                <a16:creationId xmlns:a16="http://schemas.microsoft.com/office/drawing/2014/main" id="{D6D38934-12A7-6FCF-AEFF-E56DDD29B9AC}"/>
              </a:ext>
            </a:extLst>
          </p:cNvPr>
          <p:cNvSpPr txBox="1"/>
          <p:nvPr/>
        </p:nvSpPr>
        <p:spPr>
          <a:xfrm>
            <a:off x="8452022" y="2305221"/>
            <a:ext cx="3537120" cy="1384995"/>
          </a:xfrm>
          <a:prstGeom prst="rect">
            <a:avLst/>
          </a:prstGeom>
          <a:noFill/>
        </p:spPr>
        <p:txBody>
          <a:bodyPr wrap="square">
            <a:spAutoFit/>
          </a:bodyPr>
          <a:lstStyle/>
          <a:p>
            <a:r>
              <a:rPr lang="zh-CN" sz="2800" b="1" kern="0" dirty="0">
                <a:solidFill>
                  <a:srgbClr val="FFFF00"/>
                </a:solidFill>
                <a:effectLst/>
                <a:latin typeface="SimHei" panose="02010609060101010101" pitchFamily="49" charset="-122"/>
                <a:ea typeface="SimHei" panose="02010609060101010101" pitchFamily="49" charset="-122"/>
                <a:cs typeface="SimSun" panose="02010600030101010101" pitchFamily="2" charset="-122"/>
              </a:rPr>
              <a:t>花园墓</a:t>
            </a:r>
            <a:r>
              <a:rPr lang="zh-CN" sz="2800" b="1" kern="0" dirty="0">
                <a:effectLst/>
                <a:latin typeface="SimHei" panose="02010609060101010101" pitchFamily="49" charset="-122"/>
                <a:ea typeface="SimHei" panose="02010609060101010101" pitchFamily="49" charset="-122"/>
                <a:cs typeface="SimSun" panose="02010600030101010101" pitchFamily="2" charset="-122"/>
              </a:rPr>
              <a:t>不太可能是</a:t>
            </a:r>
            <a:endParaRPr lang="en-US" altLang="zh-CN" sz="2800" b="1" kern="0" dirty="0">
              <a:effectLst/>
              <a:latin typeface="SimHei" panose="02010609060101010101" pitchFamily="49" charset="-122"/>
              <a:ea typeface="SimHei" panose="02010609060101010101" pitchFamily="49" charset="-122"/>
              <a:cs typeface="SimSun" panose="02010600030101010101" pitchFamily="2" charset="-122"/>
            </a:endParaRPr>
          </a:p>
          <a:p>
            <a:r>
              <a:rPr lang="zh-CN" sz="2800" b="1" kern="0" dirty="0">
                <a:effectLst/>
                <a:latin typeface="SimHei" panose="02010609060101010101" pitchFamily="49" charset="-122"/>
                <a:ea typeface="SimHei" panose="02010609060101010101" pitchFamily="49" charset="-122"/>
                <a:cs typeface="SimSun" panose="02010600030101010101" pitchFamily="2" charset="-122"/>
              </a:rPr>
              <a:t>耶稣的埋葬地点，</a:t>
            </a:r>
            <a:endParaRPr lang="en-US" altLang="zh-CN" sz="2800" b="1" kern="0" dirty="0">
              <a:effectLst/>
              <a:latin typeface="SimHei" panose="02010609060101010101" pitchFamily="49" charset="-122"/>
              <a:ea typeface="SimHei" panose="02010609060101010101" pitchFamily="49" charset="-122"/>
              <a:cs typeface="SimSun" panose="02010600030101010101" pitchFamily="2" charset="-122"/>
            </a:endParaRPr>
          </a:p>
          <a:p>
            <a:r>
              <a:rPr lang="zh-CN" sz="2800" b="1" kern="0" dirty="0">
                <a:effectLst/>
                <a:latin typeface="SimHei" panose="02010609060101010101" pitchFamily="49" charset="-122"/>
                <a:ea typeface="SimHei" panose="02010609060101010101" pitchFamily="49" charset="-122"/>
                <a:cs typeface="SimSun" panose="02010600030101010101" pitchFamily="2" charset="-122"/>
              </a:rPr>
              <a:t>追溯至公元前</a:t>
            </a:r>
            <a:r>
              <a:rPr lang="en-US" sz="2800" b="1" kern="0" dirty="0">
                <a:effectLst/>
                <a:latin typeface="SimHei" panose="02010609060101010101" pitchFamily="49" charset="-122"/>
                <a:ea typeface="SimHei" panose="02010609060101010101" pitchFamily="49" charset="-122"/>
                <a:cs typeface="SimSun" panose="02010600030101010101" pitchFamily="2" charset="-122"/>
              </a:rPr>
              <a:t>7</a:t>
            </a:r>
            <a:r>
              <a:rPr lang="zh-CN" sz="2800" b="1" kern="0" dirty="0">
                <a:effectLst/>
                <a:latin typeface="SimHei" panose="02010609060101010101" pitchFamily="49" charset="-122"/>
                <a:ea typeface="SimHei" panose="02010609060101010101" pitchFamily="49" charset="-122"/>
                <a:cs typeface="SimSun" panose="02010600030101010101" pitchFamily="2" charset="-122"/>
              </a:rPr>
              <a:t>世纪</a:t>
            </a:r>
            <a:r>
              <a:rPr lang="en-US" sz="2800" b="1" dirty="0">
                <a:effectLst/>
                <a:latin typeface="SimHei" panose="02010609060101010101" pitchFamily="49" charset="-122"/>
                <a:ea typeface="SimHei" panose="02010609060101010101" pitchFamily="49" charset="-122"/>
              </a:rPr>
              <a:t> </a:t>
            </a:r>
            <a:endParaRPr lang="en-US" sz="2800" b="1" dirty="0">
              <a:latin typeface="SimHei" panose="02010609060101010101" pitchFamily="49" charset="-122"/>
              <a:ea typeface="SimHei" panose="02010609060101010101" pitchFamily="49" charset="-122"/>
            </a:endParaRPr>
          </a:p>
        </p:txBody>
      </p:sp>
      <p:sp>
        <p:nvSpPr>
          <p:cNvPr id="8" name="TextBox 7">
            <a:extLst>
              <a:ext uri="{FF2B5EF4-FFF2-40B4-BE49-F238E27FC236}">
                <a16:creationId xmlns:a16="http://schemas.microsoft.com/office/drawing/2014/main" id="{40240E67-921B-C33F-5FAC-B281DECF9623}"/>
              </a:ext>
            </a:extLst>
          </p:cNvPr>
          <p:cNvSpPr txBox="1"/>
          <p:nvPr/>
        </p:nvSpPr>
        <p:spPr>
          <a:xfrm>
            <a:off x="8600303" y="4176584"/>
            <a:ext cx="3262183" cy="1200329"/>
          </a:xfrm>
          <a:prstGeom prst="rect">
            <a:avLst/>
          </a:prstGeom>
          <a:noFill/>
        </p:spPr>
        <p:txBody>
          <a:bodyPr wrap="square" rtlCol="0">
            <a:spAutoFit/>
          </a:bodyPr>
          <a:lstStyle/>
          <a:p>
            <a:r>
              <a:rPr lang="en-US" b="1" dirty="0">
                <a:solidFill>
                  <a:srgbClr val="FFFF00"/>
                </a:solidFill>
              </a:rPr>
              <a:t>The Garden Tomb </a:t>
            </a:r>
            <a:r>
              <a:rPr lang="en-US" dirty="0"/>
              <a:t>is unlikely to be the burial site of Jesus, as it dates back to the 7th century BC.</a:t>
            </a:r>
          </a:p>
        </p:txBody>
      </p:sp>
      <p:sp>
        <p:nvSpPr>
          <p:cNvPr id="11" name="Hexagon 10">
            <a:extLst>
              <a:ext uri="{FF2B5EF4-FFF2-40B4-BE49-F238E27FC236}">
                <a16:creationId xmlns:a16="http://schemas.microsoft.com/office/drawing/2014/main" id="{A14F06BF-BE18-F736-5943-39DC133D9C91}"/>
              </a:ext>
            </a:extLst>
          </p:cNvPr>
          <p:cNvSpPr/>
          <p:nvPr/>
        </p:nvSpPr>
        <p:spPr>
          <a:xfrm>
            <a:off x="11435787" y="6465052"/>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2/5</a:t>
            </a:r>
            <a:endParaRPr lang="en-US" sz="1400" b="1" dirty="0"/>
          </a:p>
        </p:txBody>
      </p:sp>
    </p:spTree>
    <p:extLst>
      <p:ext uri="{BB962C8B-B14F-4D97-AF65-F5344CB8AC3E}">
        <p14:creationId xmlns:p14="http://schemas.microsoft.com/office/powerpoint/2010/main" val="28718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descr="A high angle view of Church of the Holy Sepulchre&#10;&#10;AI-generated content may be incorrect.">
            <a:extLst>
              <a:ext uri="{FF2B5EF4-FFF2-40B4-BE49-F238E27FC236}">
                <a16:creationId xmlns:a16="http://schemas.microsoft.com/office/drawing/2014/main" id="{65B219B7-10BD-A53D-ECF8-DE40A38C494C}"/>
              </a:ext>
            </a:extLst>
          </p:cNvPr>
          <p:cNvPicPr>
            <a:picLocks noChangeAspect="1"/>
          </p:cNvPicPr>
          <p:nvPr/>
        </p:nvPicPr>
        <p:blipFill>
          <a:blip r:embed="rId3"/>
          <a:srcRect b="13793"/>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F400113-0756-5FC2-BCDA-D013B22058D5}"/>
              </a:ext>
            </a:extLst>
          </p:cNvPr>
          <p:cNvSpPr txBox="1"/>
          <p:nvPr/>
        </p:nvSpPr>
        <p:spPr>
          <a:xfrm>
            <a:off x="7888279" y="476742"/>
            <a:ext cx="4303721" cy="1077218"/>
          </a:xfrm>
          <a:prstGeom prst="rect">
            <a:avLst/>
          </a:prstGeom>
          <a:solidFill>
            <a:schemeClr val="bg1"/>
          </a:solidFill>
        </p:spPr>
        <p:txBody>
          <a:bodyPr wrap="square">
            <a:spAutoFit/>
          </a:bodyPr>
          <a:lstStyle/>
          <a:p>
            <a:r>
              <a:rPr lang="zh-CN" altLang="en-US" sz="4400" b="1" i="0" dirty="0">
                <a:solidFill>
                  <a:srgbClr val="FFFFFF"/>
                </a:solidFill>
                <a:effectLst/>
                <a:latin typeface="Google Sans"/>
              </a:rPr>
              <a:t>圣墓教堂</a:t>
            </a:r>
            <a:endParaRPr lang="en-US" altLang="zh-CN" sz="4400" b="1" i="0" dirty="0">
              <a:solidFill>
                <a:srgbClr val="FFFFFF"/>
              </a:solidFill>
              <a:effectLst/>
              <a:latin typeface="Google Sans"/>
            </a:endParaRPr>
          </a:p>
          <a:p>
            <a:r>
              <a:rPr lang="en-US" sz="2000" b="1" dirty="0"/>
              <a:t>Church of the Holy </a:t>
            </a:r>
            <a:r>
              <a:rPr lang="en-US" sz="2000" b="1" dirty="0" err="1"/>
              <a:t>Sepulchre</a:t>
            </a:r>
            <a:endParaRPr lang="en-US" sz="2000" b="1" dirty="0"/>
          </a:p>
        </p:txBody>
      </p:sp>
      <p:sp>
        <p:nvSpPr>
          <p:cNvPr id="9" name="Hexagon 8">
            <a:extLst>
              <a:ext uri="{FF2B5EF4-FFF2-40B4-BE49-F238E27FC236}">
                <a16:creationId xmlns:a16="http://schemas.microsoft.com/office/drawing/2014/main" id="{E7857E4E-61E3-8782-F895-CE6A6F7D995B}"/>
              </a:ext>
            </a:extLst>
          </p:cNvPr>
          <p:cNvSpPr/>
          <p:nvPr/>
        </p:nvSpPr>
        <p:spPr>
          <a:xfrm>
            <a:off x="11435787" y="6465052"/>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3/5</a:t>
            </a:r>
            <a:endParaRPr lang="en-US" sz="1400" b="1" dirty="0"/>
          </a:p>
        </p:txBody>
      </p:sp>
    </p:spTree>
    <p:extLst>
      <p:ext uri="{BB962C8B-B14F-4D97-AF65-F5344CB8AC3E}">
        <p14:creationId xmlns:p14="http://schemas.microsoft.com/office/powerpoint/2010/main" val="1761534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3" name="Picture 12" descr="A diagram of a church&#10;&#10;AI-generated content may be incorrect.">
            <a:extLst>
              <a:ext uri="{FF2B5EF4-FFF2-40B4-BE49-F238E27FC236}">
                <a16:creationId xmlns:a16="http://schemas.microsoft.com/office/drawing/2014/main" id="{E413FA72-5919-A4CF-2E8B-B95618F4B93A}"/>
              </a:ext>
            </a:extLst>
          </p:cNvPr>
          <p:cNvPicPr>
            <a:picLocks noChangeAspect="1"/>
          </p:cNvPicPr>
          <p:nvPr/>
        </p:nvPicPr>
        <p:blipFill>
          <a:blip r:embed="rId3"/>
          <a:stretch>
            <a:fillRect/>
          </a:stretch>
        </p:blipFill>
        <p:spPr>
          <a:xfrm>
            <a:off x="1076548" y="148681"/>
            <a:ext cx="10038904" cy="6560638"/>
          </a:xfrm>
          <a:prstGeom prst="rect">
            <a:avLst/>
          </a:prstGeom>
        </p:spPr>
      </p:pic>
      <p:sp>
        <p:nvSpPr>
          <p:cNvPr id="15" name="TextBox 14">
            <a:extLst>
              <a:ext uri="{FF2B5EF4-FFF2-40B4-BE49-F238E27FC236}">
                <a16:creationId xmlns:a16="http://schemas.microsoft.com/office/drawing/2014/main" id="{A4F196C3-10BE-8A6F-E42D-84108E89CDB8}"/>
              </a:ext>
            </a:extLst>
          </p:cNvPr>
          <p:cNvSpPr txBox="1"/>
          <p:nvPr/>
        </p:nvSpPr>
        <p:spPr>
          <a:xfrm>
            <a:off x="6602147" y="291070"/>
            <a:ext cx="4513305" cy="1754326"/>
          </a:xfrm>
          <a:prstGeom prst="rect">
            <a:avLst/>
          </a:prstGeom>
          <a:noFill/>
        </p:spPr>
        <p:txBody>
          <a:bodyPr wrap="square">
            <a:spAutoFit/>
          </a:bodyPr>
          <a:lstStyle/>
          <a:p>
            <a:r>
              <a:rPr lang="zh-CN" sz="2400" b="1" kern="0" dirty="0">
                <a:solidFill>
                  <a:schemeClr val="bg1"/>
                </a:solidFill>
                <a:effectLst/>
                <a:highlight>
                  <a:srgbClr val="FFF0A2"/>
                </a:highlight>
                <a:latin typeface="SimHei" panose="02010609060101010101" pitchFamily="49" charset="-122"/>
                <a:ea typeface="SimHei" panose="02010609060101010101" pitchFamily="49" charset="-122"/>
                <a:cs typeface="SimSun" panose="02010600030101010101" pitchFamily="2" charset="-122"/>
              </a:rPr>
              <a:t>耶路撒冷圣墓教堂</a:t>
            </a:r>
            <a:endParaRPr lang="en-US" altLang="zh-CN" sz="2400" b="1" kern="0" dirty="0">
              <a:solidFill>
                <a:schemeClr val="bg1"/>
              </a:solidFill>
              <a:effectLst/>
              <a:highlight>
                <a:srgbClr val="FFF0A2"/>
              </a:highlight>
              <a:latin typeface="SimHei" panose="02010609060101010101" pitchFamily="49" charset="-122"/>
              <a:ea typeface="SimHei" panose="02010609060101010101" pitchFamily="49" charset="-122"/>
              <a:cs typeface="SimSun" panose="02010600030101010101" pitchFamily="2" charset="-122"/>
            </a:endParaRPr>
          </a:p>
          <a:p>
            <a:r>
              <a:rPr lang="zh-CN" sz="2400" b="1" kern="0" dirty="0">
                <a:solidFill>
                  <a:schemeClr val="bg1"/>
                </a:solidFill>
                <a:effectLst/>
                <a:highlight>
                  <a:srgbClr val="FFF0A2"/>
                </a:highlight>
                <a:latin typeface="SimHei" panose="02010609060101010101" pitchFamily="49" charset="-122"/>
                <a:ea typeface="SimHei" panose="02010609060101010101" pitchFamily="49" charset="-122"/>
                <a:cs typeface="SimSun" panose="02010600030101010101" pitchFamily="2" charset="-122"/>
              </a:rPr>
              <a:t>由君士坦丁大帝于</a:t>
            </a:r>
            <a:r>
              <a:rPr lang="en-US" sz="2400" b="1" kern="0" dirty="0">
                <a:solidFill>
                  <a:schemeClr val="bg1"/>
                </a:solidFill>
                <a:effectLst/>
                <a:highlight>
                  <a:srgbClr val="FFF0A2"/>
                </a:highlight>
                <a:latin typeface="SimHei" panose="02010609060101010101" pitchFamily="49" charset="-122"/>
                <a:ea typeface="SimHei" panose="02010609060101010101" pitchFamily="49" charset="-122"/>
              </a:rPr>
              <a:t>4</a:t>
            </a:r>
            <a:r>
              <a:rPr lang="zh-CN" sz="2400" b="1" kern="0" dirty="0">
                <a:solidFill>
                  <a:schemeClr val="bg1"/>
                </a:solidFill>
                <a:effectLst/>
                <a:highlight>
                  <a:srgbClr val="FFF0A2"/>
                </a:highlight>
                <a:latin typeface="SimHei" panose="02010609060101010101" pitchFamily="49" charset="-122"/>
                <a:ea typeface="SimHei" panose="02010609060101010101" pitchFamily="49" charset="-122"/>
                <a:cs typeface="SimSun" panose="02010600030101010101" pitchFamily="2" charset="-122"/>
              </a:rPr>
              <a:t>世纪建造</a:t>
            </a:r>
            <a:endParaRPr lang="en-US" altLang="zh-CN" sz="2400" b="1" kern="0" dirty="0">
              <a:solidFill>
                <a:schemeClr val="bg1"/>
              </a:solidFill>
              <a:effectLst/>
              <a:highlight>
                <a:srgbClr val="FFF0A2"/>
              </a:highlight>
              <a:latin typeface="SimHei" panose="02010609060101010101" pitchFamily="49" charset="-122"/>
              <a:ea typeface="SimHei" panose="02010609060101010101" pitchFamily="49" charset="-122"/>
              <a:cs typeface="SimSun" panose="02010600030101010101" pitchFamily="2" charset="-122"/>
            </a:endParaRPr>
          </a:p>
          <a:p>
            <a:r>
              <a:rPr lang="en-US" altLang="zh-CN" sz="2400" b="1" kern="0" dirty="0">
                <a:solidFill>
                  <a:schemeClr val="bg1"/>
                </a:solidFill>
                <a:effectLst/>
                <a:highlight>
                  <a:srgbClr val="FFFFFF"/>
                </a:highlight>
                <a:latin typeface="SimHei" panose="02010609060101010101" pitchFamily="49" charset="-122"/>
                <a:ea typeface="SimHei" panose="02010609060101010101" pitchFamily="49" charset="-122"/>
                <a:cs typeface="SimSun" panose="02010600030101010101" pitchFamily="2" charset="-122"/>
              </a:rPr>
              <a:t>12</a:t>
            </a:r>
            <a:r>
              <a:rPr lang="zh-CN" altLang="en-US" sz="2400" b="1" kern="0" dirty="0">
                <a:solidFill>
                  <a:schemeClr val="bg1"/>
                </a:solidFill>
                <a:effectLst/>
                <a:highlight>
                  <a:srgbClr val="FFFFFF"/>
                </a:highlight>
                <a:latin typeface="SimHei" panose="02010609060101010101" pitchFamily="49" charset="-122"/>
                <a:ea typeface="SimHei" panose="02010609060101010101" pitchFamily="49" charset="-122"/>
                <a:cs typeface="SimSun" panose="02010600030101010101" pitchFamily="2" charset="-122"/>
              </a:rPr>
              <a:t>世纪进行大规模的重建</a:t>
            </a:r>
            <a:r>
              <a:rPr lang="zh-CN" altLang="en-US" sz="1800" b="1" kern="0" dirty="0">
                <a:solidFill>
                  <a:schemeClr val="bg1"/>
                </a:solidFill>
                <a:effectLst/>
                <a:latin typeface="SimHei" panose="02010609060101010101" pitchFamily="49" charset="-122"/>
                <a:ea typeface="SimHei" panose="02010609060101010101" pitchFamily="49" charset="-122"/>
                <a:cs typeface="SimSun" panose="02010600030101010101" pitchFamily="2" charset="-122"/>
              </a:rPr>
              <a:t>。</a:t>
            </a:r>
          </a:p>
          <a:p>
            <a:endParaRPr lang="en-US" altLang="zh-CN" sz="1800" b="1" kern="0" dirty="0">
              <a:solidFill>
                <a:schemeClr val="bg1"/>
              </a:solidFill>
              <a:effectLst/>
              <a:ea typeface="SimSun" panose="02010600030101010101" pitchFamily="2" charset="-122"/>
              <a:cs typeface="SimSun" panose="02010600030101010101" pitchFamily="2" charset="-122"/>
            </a:endParaRPr>
          </a:p>
          <a:p>
            <a:r>
              <a:rPr lang="en-US" b="1" dirty="0">
                <a:solidFill>
                  <a:schemeClr val="bg1"/>
                </a:solidFill>
                <a:effectLst/>
              </a:rPr>
              <a:t> </a:t>
            </a:r>
            <a:endParaRPr lang="en-US" b="1" dirty="0">
              <a:solidFill>
                <a:schemeClr val="bg1"/>
              </a:solidFill>
            </a:endParaRPr>
          </a:p>
        </p:txBody>
      </p:sp>
      <p:sp>
        <p:nvSpPr>
          <p:cNvPr id="16" name="Hexagon 15">
            <a:extLst>
              <a:ext uri="{FF2B5EF4-FFF2-40B4-BE49-F238E27FC236}">
                <a16:creationId xmlns:a16="http://schemas.microsoft.com/office/drawing/2014/main" id="{D43A0720-34D3-FF15-315D-5207B701FDDF}"/>
              </a:ext>
            </a:extLst>
          </p:cNvPr>
          <p:cNvSpPr/>
          <p:nvPr/>
        </p:nvSpPr>
        <p:spPr>
          <a:xfrm>
            <a:off x="11435787" y="6465052"/>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4/5</a:t>
            </a:r>
            <a:endParaRPr lang="en-US" sz="1400" b="1" dirty="0"/>
          </a:p>
        </p:txBody>
      </p:sp>
    </p:spTree>
    <p:extLst>
      <p:ext uri="{BB962C8B-B14F-4D97-AF65-F5344CB8AC3E}">
        <p14:creationId xmlns:p14="http://schemas.microsoft.com/office/powerpoint/2010/main" val="2483453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descr="A stone structure with a dome and a dome ceiling&#10;&#10;AI-generated content may be incorrect.">
            <a:extLst>
              <a:ext uri="{FF2B5EF4-FFF2-40B4-BE49-F238E27FC236}">
                <a16:creationId xmlns:a16="http://schemas.microsoft.com/office/drawing/2014/main" id="{026FBF9A-79A4-60B7-03CE-F7E5B5B74199}"/>
              </a:ext>
            </a:extLst>
          </p:cNvPr>
          <p:cNvPicPr>
            <a:picLocks noChangeAspect="1"/>
          </p:cNvPicPr>
          <p:nvPr/>
        </p:nvPicPr>
        <p:blipFill>
          <a:blip r:embed="rId3"/>
          <a:srcRect t="2644" r="1" b="1"/>
          <a:stretch/>
        </p:blipFill>
        <p:spPr>
          <a:xfrm>
            <a:off x="20" y="10"/>
            <a:ext cx="12191980" cy="6857990"/>
          </a:xfrm>
          <a:prstGeom prst="rect">
            <a:avLst/>
          </a:prstGeom>
        </p:spPr>
      </p:pic>
      <p:sp>
        <p:nvSpPr>
          <p:cNvPr id="9" name="TextBox 8">
            <a:extLst>
              <a:ext uri="{FF2B5EF4-FFF2-40B4-BE49-F238E27FC236}">
                <a16:creationId xmlns:a16="http://schemas.microsoft.com/office/drawing/2014/main" id="{ECC034E3-DEA5-858D-5293-FF442780BC82}"/>
              </a:ext>
            </a:extLst>
          </p:cNvPr>
          <p:cNvSpPr txBox="1"/>
          <p:nvPr/>
        </p:nvSpPr>
        <p:spPr>
          <a:xfrm>
            <a:off x="7155967" y="1514710"/>
            <a:ext cx="4303721" cy="1077218"/>
          </a:xfrm>
          <a:prstGeom prst="rect">
            <a:avLst/>
          </a:prstGeom>
          <a:solidFill>
            <a:schemeClr val="bg1"/>
          </a:solidFill>
        </p:spPr>
        <p:txBody>
          <a:bodyPr wrap="square">
            <a:spAutoFit/>
          </a:bodyPr>
          <a:lstStyle/>
          <a:p>
            <a:r>
              <a:rPr lang="zh-CN" altLang="en-US" sz="4400" b="1" i="0" dirty="0">
                <a:solidFill>
                  <a:srgbClr val="FFFFFF"/>
                </a:solidFill>
                <a:effectLst/>
                <a:latin typeface="Google Sans"/>
              </a:rPr>
              <a:t>圣墓教堂</a:t>
            </a:r>
            <a:endParaRPr lang="en-US" altLang="zh-CN" sz="4400" b="1" i="0" dirty="0">
              <a:solidFill>
                <a:srgbClr val="FFFFFF"/>
              </a:solidFill>
              <a:effectLst/>
              <a:latin typeface="Google Sans"/>
            </a:endParaRPr>
          </a:p>
          <a:p>
            <a:r>
              <a:rPr lang="en-US" sz="2000" b="1" dirty="0"/>
              <a:t>Church of the Holy </a:t>
            </a:r>
            <a:r>
              <a:rPr lang="en-US" sz="2000" b="1" dirty="0" err="1"/>
              <a:t>Sepulchre</a:t>
            </a:r>
            <a:endParaRPr lang="en-US" sz="2000" b="1" dirty="0"/>
          </a:p>
        </p:txBody>
      </p:sp>
      <p:sp>
        <p:nvSpPr>
          <p:cNvPr id="10" name="Hexagon 9">
            <a:extLst>
              <a:ext uri="{FF2B5EF4-FFF2-40B4-BE49-F238E27FC236}">
                <a16:creationId xmlns:a16="http://schemas.microsoft.com/office/drawing/2014/main" id="{5A93FB2B-A4C4-D830-3AD1-40DFC513160D}"/>
              </a:ext>
            </a:extLst>
          </p:cNvPr>
          <p:cNvSpPr/>
          <p:nvPr/>
        </p:nvSpPr>
        <p:spPr>
          <a:xfrm>
            <a:off x="11435787" y="6465052"/>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5/5</a:t>
            </a:r>
            <a:endParaRPr lang="en-US" sz="1400" b="1" dirty="0"/>
          </a:p>
        </p:txBody>
      </p:sp>
    </p:spTree>
    <p:extLst>
      <p:ext uri="{BB962C8B-B14F-4D97-AF65-F5344CB8AC3E}">
        <p14:creationId xmlns:p14="http://schemas.microsoft.com/office/powerpoint/2010/main" val="140017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967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one bench with a sculpture and candles&#10;&#10;AI-generated content may be incorrect.">
            <a:extLst>
              <a:ext uri="{FF2B5EF4-FFF2-40B4-BE49-F238E27FC236}">
                <a16:creationId xmlns:a16="http://schemas.microsoft.com/office/drawing/2014/main" id="{D3799A7D-A4D1-5A05-7355-BCF4ECD18B54}"/>
              </a:ext>
            </a:extLst>
          </p:cNvPr>
          <p:cNvPicPr>
            <a:picLocks noChangeAspect="1"/>
          </p:cNvPicPr>
          <p:nvPr/>
        </p:nvPicPr>
        <p:blipFill>
          <a:blip r:embed="rId2"/>
          <a:srcRect t="8458" r="1" b="14720"/>
          <a:stretch/>
        </p:blipFill>
        <p:spPr>
          <a:xfrm>
            <a:off x="643467" y="643467"/>
            <a:ext cx="10905066" cy="5571066"/>
          </a:xfrm>
          <a:prstGeom prst="rect">
            <a:avLst/>
          </a:prstGeom>
        </p:spPr>
      </p:pic>
      <p:sp>
        <p:nvSpPr>
          <p:cNvPr id="6" name="TextBox 5">
            <a:extLst>
              <a:ext uri="{FF2B5EF4-FFF2-40B4-BE49-F238E27FC236}">
                <a16:creationId xmlns:a16="http://schemas.microsoft.com/office/drawing/2014/main" id="{38091F8B-DBC8-6C42-9BBA-D2859A116F5C}"/>
              </a:ext>
            </a:extLst>
          </p:cNvPr>
          <p:cNvSpPr txBox="1"/>
          <p:nvPr/>
        </p:nvSpPr>
        <p:spPr>
          <a:xfrm>
            <a:off x="7971506" y="104858"/>
            <a:ext cx="3577027" cy="1077218"/>
          </a:xfrm>
          <a:prstGeom prst="rect">
            <a:avLst/>
          </a:prstGeom>
          <a:solidFill>
            <a:schemeClr val="bg1"/>
          </a:solidFill>
        </p:spPr>
        <p:txBody>
          <a:bodyPr wrap="square">
            <a:spAutoFit/>
          </a:bodyPr>
          <a:lstStyle/>
          <a:p>
            <a:pPr algn="ctr"/>
            <a:r>
              <a:rPr lang="zh-CN" altLang="en-US" sz="4400" b="1" i="0" dirty="0">
                <a:solidFill>
                  <a:srgbClr val="FFFFFF"/>
                </a:solidFill>
                <a:effectLst/>
                <a:latin typeface="Google Sans"/>
              </a:rPr>
              <a:t>圣墓</a:t>
            </a:r>
            <a:r>
              <a:rPr lang="zh-CN" altLang="en-US" sz="4400" b="1" dirty="0">
                <a:solidFill>
                  <a:srgbClr val="FFFFFF"/>
                </a:solidFill>
                <a:latin typeface="Google Sans"/>
              </a:rPr>
              <a:t>小</a:t>
            </a:r>
            <a:r>
              <a:rPr lang="zh-CN" altLang="en-US" sz="4400" b="1" i="0" dirty="0">
                <a:solidFill>
                  <a:srgbClr val="FFFFFF"/>
                </a:solidFill>
                <a:effectLst/>
                <a:latin typeface="Google Sans"/>
              </a:rPr>
              <a:t>堂</a:t>
            </a:r>
            <a:endParaRPr lang="en-US" altLang="zh-CN" sz="4400" b="1" i="0" dirty="0">
              <a:solidFill>
                <a:srgbClr val="FFFFFF"/>
              </a:solidFill>
              <a:effectLst/>
              <a:latin typeface="Google Sans"/>
            </a:endParaRPr>
          </a:p>
          <a:p>
            <a:pPr algn="ctr"/>
            <a:r>
              <a:rPr lang="en-US" sz="2000" b="1" dirty="0"/>
              <a:t>Aedicule</a:t>
            </a:r>
          </a:p>
        </p:txBody>
      </p:sp>
    </p:spTree>
    <p:extLst>
      <p:ext uri="{BB962C8B-B14F-4D97-AF65-F5344CB8AC3E}">
        <p14:creationId xmlns:p14="http://schemas.microsoft.com/office/powerpoint/2010/main" val="66061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descr="A stone wall with a square window&#10;&#10;AI-generated content may be incorrect.">
            <a:extLst>
              <a:ext uri="{FF2B5EF4-FFF2-40B4-BE49-F238E27FC236}">
                <a16:creationId xmlns:a16="http://schemas.microsoft.com/office/drawing/2014/main" id="{6D0B0820-D9E9-E04D-7363-AD83561C1A4C}"/>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424351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544E39B1-CDC1-CFA6-3357-B5FD8EFDFDD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3456593B-4541-D770-4A56-8CE79652A64A}"/>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46E6EC4C-F8CC-A720-7D02-55820CCD21EE}"/>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4400" b="1" dirty="0">
                <a:latin typeface="SimHei" panose="02010609060101010101" pitchFamily="49" charset="-122"/>
                <a:ea typeface="SimHei" panose="02010609060101010101" pitchFamily="49" charset="-122"/>
              </a:rPr>
              <a:t>抹大拉的马利发现坟墓空了 </a:t>
            </a:r>
          </a:p>
        </p:txBody>
      </p:sp>
      <p:sp>
        <p:nvSpPr>
          <p:cNvPr id="979" name="Google Shape;979;p44">
            <a:extLst>
              <a:ext uri="{FF2B5EF4-FFF2-40B4-BE49-F238E27FC236}">
                <a16:creationId xmlns:a16="http://schemas.microsoft.com/office/drawing/2014/main" id="{8D3DB59A-6E56-4AE5-7C78-04F1E73DB907}"/>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04</a:t>
            </a:r>
            <a:endParaRPr lang="en" dirty="0"/>
          </a:p>
        </p:txBody>
      </p:sp>
      <p:sp>
        <p:nvSpPr>
          <p:cNvPr id="980" name="Google Shape;980;p44">
            <a:extLst>
              <a:ext uri="{FF2B5EF4-FFF2-40B4-BE49-F238E27FC236}">
                <a16:creationId xmlns:a16="http://schemas.microsoft.com/office/drawing/2014/main" id="{A0486189-3315-7738-145D-716CAE01167F}"/>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Mary Magdalene discovered the tomb was empty.</a:t>
            </a:r>
          </a:p>
        </p:txBody>
      </p:sp>
    </p:spTree>
    <p:extLst>
      <p:ext uri="{BB962C8B-B14F-4D97-AF65-F5344CB8AC3E}">
        <p14:creationId xmlns:p14="http://schemas.microsoft.com/office/powerpoint/2010/main" val="2656940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1946065-AD0B-202E-8B4A-0105B0B2DEB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C279283-A162-699B-2391-88DA0488575B}"/>
              </a:ext>
            </a:extLst>
          </p:cNvPr>
          <p:cNvSpPr txBox="1"/>
          <p:nvPr/>
        </p:nvSpPr>
        <p:spPr>
          <a:xfrm>
            <a:off x="-7782" y="1011007"/>
            <a:ext cx="12199782" cy="325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20:1</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 礼拜日清早，天还没有亮的时候，</a:t>
            </a:r>
            <a:r>
              <a:rPr kumimoji="0" lang="zh-CN" altLang="en-US" sz="3600" b="1" i="0" u="none"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抹大拉的马利亚</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来到墓旁，看见石头已经从坟墓移开了。</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2 </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她就跑去见西门．彼得，和耶稣所爱的那个门徒，对他们说</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“有人把主从坟墓里搬走了，</a:t>
            </a:r>
            <a:r>
              <a:rPr kumimoji="0" lang="zh-CN" altLang="en-US" sz="3600" b="1" i="0" u="none"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我们不知道</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他们把他放在哪里。”</a:t>
            </a:r>
          </a:p>
        </p:txBody>
      </p:sp>
      <p:sp>
        <p:nvSpPr>
          <p:cNvPr id="2" name="TextBox 1">
            <a:extLst>
              <a:ext uri="{FF2B5EF4-FFF2-40B4-BE49-F238E27FC236}">
                <a16:creationId xmlns:a16="http://schemas.microsoft.com/office/drawing/2014/main" id="{DD326780-E10D-5B08-2398-4780C4D14E6A}"/>
              </a:ext>
            </a:extLst>
          </p:cNvPr>
          <p:cNvSpPr txBox="1"/>
          <p:nvPr/>
        </p:nvSpPr>
        <p:spPr>
          <a:xfrm>
            <a:off x="0" y="5015951"/>
            <a:ext cx="12199783"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20</a:t>
            </a:r>
            <a:r>
              <a:rPr kumimoji="0" lang="en-US" sz="200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a:t>
            </a:r>
            <a:r>
              <a:rPr kumimoji="0" lang="en-SG" sz="200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1.Now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on the first day of the week </a:t>
            </a:r>
            <a:r>
              <a:rPr kumimoji="0" lang="en-SG" sz="2000" b="1" i="0" u="none" strike="noStrike" kern="100" cap="none" spc="0" normalizeH="0" baseline="0" noProof="0" dirty="0">
                <a:ln>
                  <a:noFill/>
                </a:ln>
                <a:solidFill>
                  <a:srgbClr val="FFF1AF"/>
                </a:solidFill>
                <a:effectLst/>
                <a:uLnTx/>
                <a:uFillTx/>
                <a:latin typeface="Century Gothic" panose="020B0502020202020204"/>
                <a:ea typeface="DengXian" panose="02010600030101010101" pitchFamily="2" charset="-122"/>
                <a:cs typeface="Arial" panose="020B0604020202020204" pitchFamily="34" charset="0"/>
              </a:rPr>
              <a:t>Mary Magdalene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came to the tomb early, while it was still dark, and saw that the stone had been taken away from the tomb.2.So she ran and went to Simon Peter and the other disciple, the one whom Jesus loved, and said to them, "They have taken the Lord out of the tomb, and </a:t>
            </a:r>
            <a:r>
              <a:rPr kumimoji="0" lang="en-SG" sz="2000" b="1" i="0" u="none" strike="noStrike" kern="100" cap="none" spc="0" normalizeH="0" baseline="0" noProof="0" dirty="0">
                <a:ln>
                  <a:noFill/>
                </a:ln>
                <a:solidFill>
                  <a:srgbClr val="FFF1AF"/>
                </a:solidFill>
                <a:effectLst/>
                <a:uLnTx/>
                <a:uFillTx/>
                <a:latin typeface="Century Gothic" panose="020B0502020202020204"/>
                <a:ea typeface="DengXian" panose="02010600030101010101" pitchFamily="2" charset="-122"/>
                <a:cs typeface="Arial" panose="020B0604020202020204" pitchFamily="34" charset="0"/>
              </a:rPr>
              <a:t>we do not know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where they have laid him."</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647006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CB04C7E9-1EC3-F1D2-4BBE-867C512B7AB4}"/>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5FD0C36B-927B-77CE-7FBA-26AF007C2A68}"/>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E7DCA189-C3F3-1EDE-37A0-A578A072DAF4}"/>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彼得和约翰看见空坟墓 </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8088FFB5-57AE-67DE-81A4-476C9FFA4057}"/>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F05A5D4E-1E47-7F97-73EF-673D2CD79139}"/>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Peter and John saw the empty tomb</a:t>
            </a:r>
          </a:p>
        </p:txBody>
      </p:sp>
    </p:spTree>
    <p:extLst>
      <p:ext uri="{BB962C8B-B14F-4D97-AF65-F5344CB8AC3E}">
        <p14:creationId xmlns:p14="http://schemas.microsoft.com/office/powerpoint/2010/main" val="341800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7A1B4EC5-144A-0046-74E3-474C3FF944D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16AFCC8-1D3E-2A71-EC40-8A097E4BB7FF}"/>
              </a:ext>
            </a:extLst>
          </p:cNvPr>
          <p:cNvSpPr txBox="1"/>
          <p:nvPr/>
        </p:nvSpPr>
        <p:spPr>
          <a:xfrm>
            <a:off x="120669" y="1416861"/>
            <a:ext cx="11950662" cy="2428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那时，先到坟墓的那门徒也进去，</a:t>
            </a:r>
            <a:r>
              <a:rPr kumimoji="0" lang="zh-CN" altLang="en-US" sz="3600" b="1" i="0" u="none"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他看见，就信了</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9.</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他们还不明白经上所说“他必须从死人中复活”这句话的意思。</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10.</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于是两个门徒就回家去了。</a:t>
            </a:r>
          </a:p>
        </p:txBody>
      </p:sp>
      <p:sp>
        <p:nvSpPr>
          <p:cNvPr id="2" name="TextBox 1">
            <a:extLst>
              <a:ext uri="{FF2B5EF4-FFF2-40B4-BE49-F238E27FC236}">
                <a16:creationId xmlns:a16="http://schemas.microsoft.com/office/drawing/2014/main" id="{AD960C0D-EDC4-87CC-A31D-D9D0697ECB90}"/>
              </a:ext>
            </a:extLst>
          </p:cNvPr>
          <p:cNvSpPr txBox="1"/>
          <p:nvPr/>
        </p:nvSpPr>
        <p:spPr>
          <a:xfrm>
            <a:off x="0" y="5300959"/>
            <a:ext cx="12199783"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8.Then the other disciple, who had reached the tomb first, also went in, </a:t>
            </a:r>
            <a:r>
              <a:rPr kumimoji="0" lang="en-SG" sz="2000" b="1" i="0" u="none" strike="noStrike" kern="100" cap="none" spc="0" normalizeH="0" baseline="0" noProof="0" dirty="0">
                <a:ln>
                  <a:noFill/>
                </a:ln>
                <a:solidFill>
                  <a:srgbClr val="FFF1AF"/>
                </a:solidFill>
                <a:effectLst/>
                <a:uLnTx/>
                <a:uFillTx/>
                <a:latin typeface="Century Gothic" panose="020B0502020202020204"/>
                <a:ea typeface="DengXian" panose="02010600030101010101" pitchFamily="2" charset="-122"/>
                <a:cs typeface="Arial" panose="020B0604020202020204" pitchFamily="34" charset="0"/>
              </a:rPr>
              <a:t>and he saw and believed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9.for as yet they did not understand the Scripture, that he must rise from the dead.10.Then the disciples went back to their homes.</a:t>
            </a:r>
            <a:endPar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006678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808DED67-B43A-4580-CF5B-05CBE4842ECA}"/>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BB32B538-F145-1920-87CB-045894406CB7}"/>
              </a:ext>
            </a:extLst>
          </p:cNvPr>
          <p:cNvSpPr txBox="1"/>
          <p:nvPr/>
        </p:nvSpPr>
        <p:spPr>
          <a:xfrm>
            <a:off x="120669" y="1416861"/>
            <a:ext cx="11950662" cy="2613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那时，先到坟墓的那门徒也进去，他看见，就信了。</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9.</a:t>
            </a:r>
            <a:r>
              <a:rPr kumimoji="0" lang="zh-CN" altLang="en-US" sz="44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他们还不明白经上所说</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“他必须从死人中复活”这句话的意思。</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10.</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于是两个门徒就回家去了。</a:t>
            </a:r>
          </a:p>
        </p:txBody>
      </p:sp>
      <p:sp>
        <p:nvSpPr>
          <p:cNvPr id="2" name="TextBox 1">
            <a:extLst>
              <a:ext uri="{FF2B5EF4-FFF2-40B4-BE49-F238E27FC236}">
                <a16:creationId xmlns:a16="http://schemas.microsoft.com/office/drawing/2014/main" id="{54337306-4F8D-10AF-128E-801B2B9F47B3}"/>
              </a:ext>
            </a:extLst>
          </p:cNvPr>
          <p:cNvSpPr txBox="1"/>
          <p:nvPr/>
        </p:nvSpPr>
        <p:spPr>
          <a:xfrm>
            <a:off x="0" y="5300959"/>
            <a:ext cx="12199783"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8.Then the other disciple, who had reached the tomb first, also went in, and he saw and believed ; 9.</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for as yet they did not understand the Scripture</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that he must rise from the dead.10.Then the disciples went back to their homes.</a:t>
            </a:r>
            <a:endPar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693231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543DC044-B8B9-4E1E-62B9-E79E4965A498}"/>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68EBD793-08BB-3BAD-7F5E-7918BDE93D00}"/>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B9CF4282-E886-3450-9B86-5C0CEDB06C36}"/>
              </a:ext>
            </a:extLst>
          </p:cNvPr>
          <p:cNvSpPr txBox="1"/>
          <p:nvPr/>
        </p:nvSpPr>
        <p:spPr>
          <a:xfrm>
            <a:off x="127165" y="1320406"/>
            <a:ext cx="11937670" cy="5949706"/>
          </a:xfrm>
          <a:prstGeom prst="rect">
            <a:avLst/>
          </a:prstGeom>
          <a:noFill/>
        </p:spPr>
        <p:txBody>
          <a:bodyPr wrap="square">
            <a:spAutoFit/>
          </a:bodyPr>
          <a:lstStyle/>
          <a:p>
            <a:pPr marL="0" marR="0">
              <a:lnSpc>
                <a:spcPct val="150000"/>
              </a:lnSpc>
            </a:pPr>
            <a:r>
              <a:rPr lang="zh-CN" sz="4000" dirty="0">
                <a:effectLst/>
                <a:latin typeface="SimHei" panose="02010609060101010101" pitchFamily="49" charset="-122"/>
                <a:ea typeface="SimHei" panose="02010609060101010101" pitchFamily="49" charset="-122"/>
                <a:cs typeface="SimSun" panose="02010600030101010101" pitchFamily="2" charset="-122"/>
              </a:rPr>
              <a:t>（</a:t>
            </a:r>
            <a:r>
              <a:rPr lang="en-US" sz="4000" dirty="0">
                <a:effectLst/>
                <a:latin typeface="SimHei" panose="02010609060101010101" pitchFamily="49" charset="-122"/>
                <a:ea typeface="SimHei" panose="02010609060101010101" pitchFamily="49" charset="-122"/>
                <a:cs typeface="SimSun" panose="02010600030101010101" pitchFamily="2" charset="-122"/>
              </a:rPr>
              <a:t>1</a:t>
            </a:r>
            <a:r>
              <a:rPr lang="zh-CN" sz="4000" dirty="0">
                <a:effectLst/>
                <a:latin typeface="SimHei" panose="02010609060101010101" pitchFamily="49" charset="-122"/>
                <a:ea typeface="SimHei" panose="02010609060101010101" pitchFamily="49" charset="-122"/>
                <a:cs typeface="SimSun" panose="02010600030101010101" pitchFamily="2" charset="-122"/>
              </a:rPr>
              <a:t>）信仰是一个</a:t>
            </a:r>
            <a:r>
              <a:rPr lang="zh-CN" altLang="en-US" sz="4000" dirty="0">
                <a:latin typeface="SimHei" panose="02010609060101010101" pitchFamily="49" charset="-122"/>
                <a:ea typeface="SimHei" panose="02010609060101010101" pitchFamily="49" charset="-122"/>
                <a:cs typeface="SimSun" panose="02010600030101010101" pitchFamily="2" charset="-122"/>
              </a:rPr>
              <a:t>旅途</a:t>
            </a:r>
            <a:endParaRPr lang="en-US" altLang="zh-CN" sz="4000" dirty="0">
              <a:effectLst/>
              <a:latin typeface="SimHei" panose="02010609060101010101" pitchFamily="49" charset="-122"/>
              <a:ea typeface="SimHei" panose="02010609060101010101" pitchFamily="49" charset="-122"/>
              <a:cs typeface="SimSun" panose="02010600030101010101" pitchFamily="2" charset="-122"/>
            </a:endParaRPr>
          </a:p>
          <a:p>
            <a:pPr marL="0" marR="0">
              <a:lnSpc>
                <a:spcPct val="150000"/>
              </a:lnSpc>
            </a:pPr>
            <a:r>
              <a:rPr lang="en-US" sz="2000" dirty="0"/>
              <a:t>Faith is a journey.</a:t>
            </a:r>
            <a:br>
              <a:rPr lang="en-US" sz="2000" dirty="0"/>
            </a:br>
            <a:endParaRPr lang="en-US" altLang="zh-CN" sz="2000" dirty="0">
              <a:effectLst/>
              <a:latin typeface="SimHei" panose="02010609060101010101" pitchFamily="49" charset="-122"/>
              <a:ea typeface="SimHei" panose="02010609060101010101" pitchFamily="49" charset="-122"/>
              <a:cs typeface="SimSun" panose="02010600030101010101" pitchFamily="2" charset="-122"/>
            </a:endParaRPr>
          </a:p>
          <a:p>
            <a:pPr>
              <a:lnSpc>
                <a:spcPct val="150000"/>
              </a:lnSpc>
            </a:pPr>
            <a:r>
              <a:rPr lang="zh-CN" sz="4000" dirty="0">
                <a:solidFill>
                  <a:srgbClr val="FFF1AF"/>
                </a:solidFill>
                <a:effectLst/>
                <a:latin typeface="SimHei" panose="02010609060101010101" pitchFamily="49" charset="-122"/>
                <a:ea typeface="SimHei" panose="02010609060101010101" pitchFamily="49" charset="-122"/>
                <a:cs typeface="SimSun" panose="02010600030101010101" pitchFamily="2" charset="-122"/>
              </a:rPr>
              <a:t>（</a:t>
            </a:r>
            <a:r>
              <a:rPr lang="en-US" sz="4000" dirty="0">
                <a:solidFill>
                  <a:srgbClr val="FFF1AF"/>
                </a:solidFill>
                <a:effectLst/>
                <a:latin typeface="SimHei" panose="02010609060101010101" pitchFamily="49" charset="-122"/>
                <a:ea typeface="SimHei" panose="02010609060101010101" pitchFamily="49" charset="-122"/>
                <a:cs typeface="SimSun" panose="02010600030101010101" pitchFamily="2" charset="-122"/>
              </a:rPr>
              <a:t>2</a:t>
            </a:r>
            <a:r>
              <a:rPr lang="zh-CN" sz="4000" dirty="0">
                <a:solidFill>
                  <a:srgbClr val="FFF1AF"/>
                </a:solidFill>
                <a:effectLst/>
                <a:latin typeface="SimHei" panose="02010609060101010101" pitchFamily="49" charset="-122"/>
                <a:ea typeface="SimHei" panose="02010609060101010101" pitchFamily="49" charset="-122"/>
                <a:cs typeface="SimSun" panose="02010600030101010101" pitchFamily="2" charset="-122"/>
              </a:rPr>
              <a:t>）圣经是神的话</a:t>
            </a:r>
            <a:r>
              <a:rPr lang="en-US" sz="4000" dirty="0">
                <a:solidFill>
                  <a:srgbClr val="FFF1AF"/>
                </a:solidFill>
                <a:effectLst/>
                <a:latin typeface="SimHei" panose="02010609060101010101" pitchFamily="49" charset="-122"/>
                <a:ea typeface="SimHei" panose="02010609060101010101" pitchFamily="49" charset="-122"/>
                <a:cs typeface="SimSun" panose="02010600030101010101" pitchFamily="2" charset="-122"/>
              </a:rPr>
              <a:t>– </a:t>
            </a:r>
            <a:r>
              <a:rPr lang="zh-CN" sz="4000" dirty="0">
                <a:solidFill>
                  <a:srgbClr val="FFF1AF"/>
                </a:solidFill>
                <a:effectLst/>
                <a:latin typeface="SimHei" panose="02010609060101010101" pitchFamily="49" charset="-122"/>
                <a:ea typeface="SimHei" panose="02010609060101010101" pitchFamily="49" charset="-122"/>
                <a:cs typeface="SimSun" panose="02010600030101010101" pitchFamily="2" charset="-122"/>
              </a:rPr>
              <a:t>旧约圣经预言基督要复活</a:t>
            </a:r>
            <a:endParaRPr lang="en-US" altLang="zh-CN" sz="4000" dirty="0">
              <a:solidFill>
                <a:srgbClr val="FFF1AF"/>
              </a:solidFill>
              <a:effectLst/>
              <a:latin typeface="SimHei" panose="02010609060101010101" pitchFamily="49" charset="-122"/>
              <a:ea typeface="SimHei" panose="02010609060101010101" pitchFamily="49" charset="-122"/>
              <a:cs typeface="SimSun" panose="02010600030101010101" pitchFamily="2" charset="-122"/>
            </a:endParaRPr>
          </a:p>
          <a:p>
            <a:pPr>
              <a:lnSpc>
                <a:spcPct val="150000"/>
              </a:lnSpc>
            </a:pPr>
            <a:r>
              <a:rPr lang="en-US" sz="2000" dirty="0">
                <a:solidFill>
                  <a:srgbClr val="FFF1AF"/>
                </a:solidFill>
              </a:rPr>
              <a:t>The Bible is God's Word – the Old Testament prophesies that Christ will rise again.</a:t>
            </a:r>
            <a:br>
              <a:rPr lang="en-US" sz="2000" dirty="0">
                <a:solidFill>
                  <a:srgbClr val="FFF1AF"/>
                </a:solidFill>
              </a:rPr>
            </a:br>
            <a:endParaRPr lang="en-US" altLang="zh-CN" sz="2000" dirty="0">
              <a:solidFill>
                <a:srgbClr val="FFF1AF"/>
              </a:solidFill>
              <a:effectLst/>
              <a:latin typeface="SimHei" panose="02010609060101010101" pitchFamily="49" charset="-122"/>
              <a:ea typeface="SimHei" panose="02010609060101010101" pitchFamily="49" charset="-122"/>
              <a:cs typeface="SimSun" panose="02010600030101010101" pitchFamily="2" charset="-122"/>
            </a:endParaRPr>
          </a:p>
          <a:p>
            <a:pPr>
              <a:lnSpc>
                <a:spcPct val="150000"/>
              </a:lnSpc>
            </a:pPr>
            <a:r>
              <a:rPr lang="zh-CN" sz="4000" kern="0" dirty="0">
                <a:effectLst/>
                <a:latin typeface="SimHei" panose="02010609060101010101" pitchFamily="49" charset="-122"/>
                <a:ea typeface="SimHei" panose="02010609060101010101" pitchFamily="49" charset="-122"/>
                <a:cs typeface="SimSun" panose="02010600030101010101" pitchFamily="2" charset="-122"/>
              </a:rPr>
              <a:t>（</a:t>
            </a:r>
            <a:r>
              <a:rPr lang="en-US" sz="4000" kern="0" dirty="0">
                <a:effectLst/>
                <a:latin typeface="SimHei" panose="02010609060101010101" pitchFamily="49" charset="-122"/>
                <a:ea typeface="SimHei" panose="02010609060101010101" pitchFamily="49" charset="-122"/>
                <a:cs typeface="SimSun" panose="02010600030101010101" pitchFamily="2" charset="-122"/>
              </a:rPr>
              <a:t>3</a:t>
            </a:r>
            <a:r>
              <a:rPr lang="zh-CN" sz="4000" kern="0" dirty="0">
                <a:effectLst/>
                <a:latin typeface="SimHei" panose="02010609060101010101" pitchFamily="49" charset="-122"/>
                <a:ea typeface="SimHei" panose="02010609060101010101" pitchFamily="49" charset="-122"/>
                <a:cs typeface="SimSun" panose="02010600030101010101" pitchFamily="2" charset="-122"/>
              </a:rPr>
              <a:t>）约翰提醒教会圣经的重要性。</a:t>
            </a:r>
            <a:r>
              <a:rPr lang="en-US" sz="4000" dirty="0">
                <a:effectLst/>
                <a:latin typeface="SimHei" panose="02010609060101010101" pitchFamily="49" charset="-122"/>
                <a:ea typeface="SimHei" panose="02010609060101010101" pitchFamily="49" charset="-122"/>
              </a:rPr>
              <a:t> </a:t>
            </a:r>
          </a:p>
          <a:p>
            <a:pPr>
              <a:lnSpc>
                <a:spcPct val="150000"/>
              </a:lnSpc>
            </a:pPr>
            <a:r>
              <a:rPr lang="en-US" sz="2000" dirty="0"/>
              <a:t>John reminds the church of the importance of the Bible.</a:t>
            </a:r>
            <a:endParaRPr lang="en-US" sz="2000" dirty="0">
              <a:effectLst/>
              <a:latin typeface="SimHei" panose="02010609060101010101" pitchFamily="49" charset="-122"/>
              <a:ea typeface="SimHei" panose="02010609060101010101" pitchFamily="49" charset="-122"/>
            </a:endParaRPr>
          </a:p>
          <a:p>
            <a:pPr marL="0" marR="0">
              <a:lnSpc>
                <a:spcPct val="150000"/>
              </a:lnSpc>
            </a:pPr>
            <a:endParaRPr lang="en-US" sz="4000" dirty="0">
              <a:effectLst/>
              <a:latin typeface="SimHei" panose="02010609060101010101" pitchFamily="49" charset="-122"/>
              <a:ea typeface="SimHei" panose="02010609060101010101" pitchFamily="49" charset="-122"/>
            </a:endParaRPr>
          </a:p>
        </p:txBody>
      </p:sp>
      <p:sp>
        <p:nvSpPr>
          <p:cNvPr id="11" name="TextBox 10">
            <a:extLst>
              <a:ext uri="{FF2B5EF4-FFF2-40B4-BE49-F238E27FC236}">
                <a16:creationId xmlns:a16="http://schemas.microsoft.com/office/drawing/2014/main" id="{23FA2DCF-CB0C-B768-FA27-AAA9C53B69CE}"/>
              </a:ext>
            </a:extLst>
          </p:cNvPr>
          <p:cNvSpPr txBox="1"/>
          <p:nvPr/>
        </p:nvSpPr>
        <p:spPr>
          <a:xfrm>
            <a:off x="0" y="178777"/>
            <a:ext cx="12192000" cy="923330"/>
          </a:xfrm>
          <a:prstGeom prst="rect">
            <a:avLst/>
          </a:prstGeom>
          <a:solidFill>
            <a:schemeClr val="bg1"/>
          </a:solidFill>
        </p:spPr>
        <p:txBody>
          <a:bodyPr wrap="square">
            <a:spAutoFit/>
          </a:bodyPr>
          <a:lstStyle/>
          <a:p>
            <a:pPr algn="ct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他们还不明白经上所说“他必须从死人中复活”</a:t>
            </a:r>
            <a:endParaRPr kumimoji="0" lang="en-US" altLang="zh-CN"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algn="ctr"/>
            <a:r>
              <a:rPr kumimoji="0" lang="en-SG" b="1" i="0" u="none" strike="noStrike" kern="1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rPr>
              <a:t>for as yet they did not understand the Scripture</a:t>
            </a:r>
            <a:r>
              <a:rPr kumimoji="0" lang="en-SG" i="0" u="none" strike="noStrike" kern="1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rPr>
              <a:t>, that he must rise from the dead.</a:t>
            </a:r>
            <a:endParaRPr lang="en-US" dirty="0">
              <a:solidFill>
                <a:srgbClr val="B4FF6A"/>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13128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53EA82-9B2E-98A9-579A-0F9B10DE7C2E}"/>
              </a:ext>
            </a:extLst>
          </p:cNvPr>
          <p:cNvPicPr>
            <a:picLocks noChangeAspect="1"/>
          </p:cNvPicPr>
          <p:nvPr/>
        </p:nvPicPr>
        <p:blipFill>
          <a:blip r:embed="rId2"/>
          <a:stretch>
            <a:fillRect/>
          </a:stretch>
        </p:blipFill>
        <p:spPr>
          <a:xfrm>
            <a:off x="2831275" y="1231900"/>
            <a:ext cx="6529449" cy="3663746"/>
          </a:xfrm>
          <a:prstGeom prst="rect">
            <a:avLst/>
          </a:prstGeom>
        </p:spPr>
      </p:pic>
    </p:spTree>
    <p:extLst>
      <p:ext uri="{BB962C8B-B14F-4D97-AF65-F5344CB8AC3E}">
        <p14:creationId xmlns:p14="http://schemas.microsoft.com/office/powerpoint/2010/main" val="342393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8A5BCF9-6727-C231-997D-C6ED5051F5ED}"/>
              </a:ext>
            </a:extLst>
          </p:cNvPr>
          <p:cNvSpPr txBox="1"/>
          <p:nvPr/>
        </p:nvSpPr>
        <p:spPr>
          <a:xfrm>
            <a:off x="116777" y="39324"/>
            <a:ext cx="11950662" cy="4921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约</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19:38.</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这些事以后，有一个亚利马太人约瑟来求彼拉多，要领耶稣的身体；他因为怕犹太人，就暗暗地作耶稣的门徒。彼拉多批准了，他便把耶稣的身体领去。</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39.</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从前夜间来见耶稣的尼哥德慕也来了，带着没药和沉香混合的香料，约有三十二公斤。</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40.</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他们领取了耶稣的身体，照着犹太人的葬礼的规例，用细麻布和香料把他裹好。</a:t>
            </a: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551B0FC-2492-E415-C374-F2921B38AB68}"/>
              </a:ext>
            </a:extLst>
          </p:cNvPr>
          <p:cNvSpPr txBox="1"/>
          <p:nvPr/>
        </p:nvSpPr>
        <p:spPr>
          <a:xfrm>
            <a:off x="-7783" y="5265333"/>
            <a:ext cx="12199783" cy="1477328"/>
          </a:xfrm>
          <a:prstGeom prst="rect">
            <a:avLst/>
          </a:prstGeom>
          <a:noFill/>
        </p:spPr>
        <p:txBody>
          <a:bodyPr wrap="square">
            <a:spAutoFit/>
          </a:bodyPr>
          <a:lstStyle/>
          <a:p>
            <a:r>
              <a:rPr lang="en-SG" kern="100" dirty="0">
                <a:effectLst/>
                <a:ea typeface="DengXian" panose="02010600030101010101" pitchFamily="2" charset="-122"/>
                <a:cs typeface="Arial" panose="020B0604020202020204" pitchFamily="34" charset="0"/>
              </a:rPr>
              <a:t>John </a:t>
            </a:r>
            <a:r>
              <a:rPr lang="en-SG" kern="100" dirty="0">
                <a:ea typeface="DengXian" panose="02010600030101010101" pitchFamily="2" charset="-122"/>
                <a:cs typeface="Arial" panose="020B0604020202020204" pitchFamily="34" charset="0"/>
              </a:rPr>
              <a:t>19:38.After these things Joseph of Arimathea, who was a disciple of Jesus, but secretly for fear of the Jews, asked Pilate that he might take away the body of Jesus, and Pilate gave him permission. So he came and took away his body.39.Nicodemus also, who earlier had come to Jesus by night, came bringing a mixture of myrrh and aloes, about seventy-five pounds in weight.40.So they took the body of Jesus and bound it in linen cloths with the spices, as is the burial custom of the Jews.</a:t>
            </a:r>
            <a:endParaRPr kumimoji="0" lang="en-SG" sz="16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8812BB74-5450-9B54-25DE-40E15B1C7C25}"/>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1/4</a:t>
            </a:r>
            <a:endParaRPr lang="en-US" sz="1400" dirty="0"/>
          </a:p>
        </p:txBody>
      </p:sp>
    </p:spTree>
    <p:extLst>
      <p:ext uri="{BB962C8B-B14F-4D97-AF65-F5344CB8AC3E}">
        <p14:creationId xmlns:p14="http://schemas.microsoft.com/office/powerpoint/2010/main" val="305219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5F817BB9-1969-67A8-596B-B893345189B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A9BD691-F2E8-DD99-7AC6-BC1FD817D44D}"/>
              </a:ext>
            </a:extLst>
          </p:cNvPr>
          <p:cNvSpPr txBox="1"/>
          <p:nvPr/>
        </p:nvSpPr>
        <p:spPr>
          <a:xfrm>
            <a:off x="-7783" y="250986"/>
            <a:ext cx="12199782" cy="4382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约</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19:41.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在耶稣钉十字架的地方，有一个园子，园里有一个新的墓穴，是从来没有葬过人的。</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42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因为那天是犹太人的预备日，又因为那墓穴就在附近，他们就把耶稣葬在那里。</a:t>
            </a:r>
            <a:r>
              <a:rPr lang="en-US" altLang="zh-CN" sz="3200" b="1" dirty="0">
                <a:solidFill>
                  <a:srgbClr val="FFFF00"/>
                </a:solidFill>
                <a:latin typeface="SimHei" panose="02010609060101010101" pitchFamily="49" charset="-122"/>
                <a:ea typeface="SimHei" panose="02010609060101010101" pitchFamily="49" charset="-122"/>
                <a:cs typeface="Arial" panose="020B0604020202020204" pitchFamily="34" charset="0"/>
                <a:sym typeface="Arial"/>
              </a:rPr>
              <a:t>20:1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礼拜日清早，天还没有亮的时候，抹大拉的马利亚来到墓旁，看见石头已经从坟墓移开了。</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她就跑去见西门．彼得，和耶稣所爱的那个门徒，对他们说</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“有人把主从坟墓里搬走了，我们不知道他们把他放在哪里。”</a:t>
            </a: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B9A3F9E-BC8E-D5B1-48C8-DBECA46872C5}"/>
              </a:ext>
            </a:extLst>
          </p:cNvPr>
          <p:cNvSpPr txBox="1"/>
          <p:nvPr/>
        </p:nvSpPr>
        <p:spPr>
          <a:xfrm>
            <a:off x="0" y="5015951"/>
            <a:ext cx="12199783" cy="1754326"/>
          </a:xfrm>
          <a:prstGeom prst="rect">
            <a:avLst/>
          </a:prstGeom>
          <a:noFill/>
        </p:spPr>
        <p:txBody>
          <a:bodyPr wrap="square">
            <a:spAutoFit/>
          </a:bodyPr>
          <a:lstStyle/>
          <a:p>
            <a:r>
              <a:rPr lang="en-SG" kern="100" dirty="0">
                <a:effectLst/>
                <a:ea typeface="DengXian" panose="02010600030101010101" pitchFamily="2" charset="-122"/>
                <a:cs typeface="Arial" panose="020B0604020202020204" pitchFamily="34" charset="0"/>
              </a:rPr>
              <a:t>John 19:41.Now in the place where he was crucified there was a garden, and in the garden a new tomb in which no one had yet been laid.42.So because of the Jewish day of Preparation, since the tomb was close at hand, they laid Jesus there. </a:t>
            </a:r>
            <a:r>
              <a:rPr lang="en-SG" b="1" kern="100" dirty="0">
                <a:solidFill>
                  <a:srgbClr val="FFFF00"/>
                </a:solidFill>
                <a:effectLst/>
                <a:ea typeface="DengXian" panose="02010600030101010101" pitchFamily="2" charset="-122"/>
                <a:cs typeface="Arial" panose="020B0604020202020204" pitchFamily="34" charset="0"/>
              </a:rPr>
              <a:t>20</a:t>
            </a:r>
            <a:r>
              <a:rPr lang="en-US" b="1" kern="100" dirty="0">
                <a:solidFill>
                  <a:srgbClr val="FFFF00"/>
                </a:solidFill>
                <a:effectLst/>
                <a:ea typeface="DengXian" panose="02010600030101010101" pitchFamily="2" charset="-122"/>
                <a:cs typeface="Arial" panose="020B0604020202020204" pitchFamily="34" charset="0"/>
              </a:rPr>
              <a:t>:</a:t>
            </a:r>
            <a:r>
              <a:rPr lang="en-SG" b="1" kern="100" dirty="0">
                <a:solidFill>
                  <a:srgbClr val="FFFF00"/>
                </a:solidFill>
                <a:effectLst/>
                <a:ea typeface="DengXian" panose="02010600030101010101" pitchFamily="2" charset="-122"/>
                <a:cs typeface="Arial" panose="020B0604020202020204" pitchFamily="34" charset="0"/>
              </a:rPr>
              <a:t>1</a:t>
            </a:r>
            <a:r>
              <a:rPr lang="en-SG" kern="100" dirty="0">
                <a:solidFill>
                  <a:srgbClr val="FFFF00"/>
                </a:solidFill>
                <a:effectLst/>
                <a:ea typeface="DengXian" panose="02010600030101010101" pitchFamily="2" charset="-122"/>
                <a:cs typeface="Arial" panose="020B0604020202020204" pitchFamily="34" charset="0"/>
              </a:rPr>
              <a:t>.</a:t>
            </a:r>
            <a:r>
              <a:rPr lang="en-SG" kern="100" dirty="0">
                <a:effectLst/>
                <a:ea typeface="DengXian" panose="02010600030101010101" pitchFamily="2" charset="-122"/>
                <a:cs typeface="Arial" panose="020B0604020202020204" pitchFamily="34" charset="0"/>
              </a:rPr>
              <a:t>Now on the first day of the week Mary Magdalene came to the tomb early, while it was still dark, and saw that the stone had been taken away from the tomb.2.So she ran and went to Simon Peter and the other disciple, the one whom Jesus loved, and said to them, "They have taken the Lord out of the tomb, and we do not know where they have laid him."</a:t>
            </a:r>
            <a:endParaRPr kumimoji="0" lang="en-SG" sz="16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FC1D2B51-85A1-6F43-911F-93A8DDF10111}"/>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2/4</a:t>
            </a:r>
            <a:endParaRPr lang="en-US" sz="1400" dirty="0"/>
          </a:p>
        </p:txBody>
      </p:sp>
    </p:spTree>
    <p:extLst>
      <p:ext uri="{BB962C8B-B14F-4D97-AF65-F5344CB8AC3E}">
        <p14:creationId xmlns:p14="http://schemas.microsoft.com/office/powerpoint/2010/main" val="129960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90D5A68-1EE1-4C14-B349-C02555C48D6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5A48BEC-7E9F-7717-B4E5-50D08CB8B0FE}"/>
              </a:ext>
            </a:extLst>
          </p:cNvPr>
          <p:cNvSpPr txBox="1"/>
          <p:nvPr/>
        </p:nvSpPr>
        <p:spPr>
          <a:xfrm>
            <a:off x="116777" y="466836"/>
            <a:ext cx="11950662" cy="3913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400" b="1" dirty="0">
                <a:latin typeface="SimHei" panose="02010609060101010101" pitchFamily="49" charset="-122"/>
                <a:ea typeface="SimHei" panose="02010609060101010101" pitchFamily="49" charset="-122"/>
                <a:cs typeface="Arial" panose="020B0604020202020204" pitchFamily="34" charset="0"/>
                <a:sym typeface="Arial"/>
              </a:rPr>
              <a:t>3.</a:t>
            </a:r>
            <a:r>
              <a:rPr lang="zh-CN" altLang="en-US" sz="3400" b="1" dirty="0">
                <a:latin typeface="SimHei" panose="02010609060101010101" pitchFamily="49" charset="-122"/>
                <a:ea typeface="SimHei" panose="02010609060101010101" pitchFamily="49" charset="-122"/>
                <a:cs typeface="Arial" panose="020B0604020202020204" pitchFamily="34" charset="0"/>
                <a:sym typeface="Arial"/>
              </a:rPr>
              <a:t>彼得和那门徒就动身，到坟墓那里去。</a:t>
            </a:r>
            <a:r>
              <a:rPr lang="en-US" altLang="zh-CN" sz="3400" b="1" dirty="0">
                <a:latin typeface="SimHei" panose="02010609060101010101" pitchFamily="49" charset="-122"/>
                <a:ea typeface="SimHei" panose="02010609060101010101" pitchFamily="49" charset="-122"/>
                <a:cs typeface="Arial" panose="020B0604020202020204" pitchFamily="34" charset="0"/>
                <a:sym typeface="Arial"/>
              </a:rPr>
              <a:t>4.</a:t>
            </a:r>
            <a:r>
              <a:rPr lang="zh-CN" altLang="en-US" sz="3400" b="1" dirty="0">
                <a:latin typeface="SimHei" panose="02010609060101010101" pitchFamily="49" charset="-122"/>
                <a:ea typeface="SimHei" panose="02010609060101010101" pitchFamily="49" charset="-122"/>
                <a:cs typeface="Arial" panose="020B0604020202020204" pitchFamily="34" charset="0"/>
                <a:sym typeface="Arial"/>
              </a:rPr>
              <a:t>两个人一齐跑，那门徒比彼得跑得快，先到了坟墓，</a:t>
            </a:r>
            <a:r>
              <a:rPr lang="en-US" altLang="zh-CN" sz="3400" b="1" dirty="0">
                <a:latin typeface="SimHei" panose="02010609060101010101" pitchFamily="49" charset="-122"/>
                <a:ea typeface="SimHei" panose="02010609060101010101" pitchFamily="49" charset="-122"/>
                <a:cs typeface="Arial" panose="020B0604020202020204" pitchFamily="34" charset="0"/>
                <a:sym typeface="Arial"/>
              </a:rPr>
              <a:t>5.</a:t>
            </a:r>
            <a:r>
              <a:rPr lang="zh-CN" altLang="en-US" sz="3400" b="1" dirty="0">
                <a:latin typeface="SimHei" panose="02010609060101010101" pitchFamily="49" charset="-122"/>
                <a:ea typeface="SimHei" panose="02010609060101010101" pitchFamily="49" charset="-122"/>
                <a:cs typeface="Arial" panose="020B0604020202020204" pitchFamily="34" charset="0"/>
                <a:sym typeface="Arial"/>
              </a:rPr>
              <a:t>屈身向里面观看，看见细麻布还在那里，但他却没有进去。</a:t>
            </a:r>
            <a:r>
              <a:rPr lang="en-US" altLang="zh-CN" sz="3400" b="1" dirty="0">
                <a:latin typeface="SimHei" panose="02010609060101010101" pitchFamily="49" charset="-122"/>
                <a:ea typeface="SimHei" panose="02010609060101010101" pitchFamily="49" charset="-122"/>
                <a:cs typeface="Arial" panose="020B0604020202020204" pitchFamily="34" charset="0"/>
                <a:sym typeface="Arial"/>
              </a:rPr>
              <a:t>6.</a:t>
            </a:r>
            <a:r>
              <a:rPr lang="zh-CN" altLang="en-US" sz="3400" b="1" dirty="0">
                <a:latin typeface="SimHei" panose="02010609060101010101" pitchFamily="49" charset="-122"/>
                <a:ea typeface="SimHei" panose="02010609060101010101" pitchFamily="49" charset="-122"/>
                <a:cs typeface="Arial" panose="020B0604020202020204" pitchFamily="34" charset="0"/>
                <a:sym typeface="Arial"/>
              </a:rPr>
              <a:t>西门．彼得随后也到了；他进入坟墓，看见细麻布还放在那里，</a:t>
            </a:r>
            <a:r>
              <a:rPr lang="en-US" altLang="zh-CN" sz="3400" b="1" dirty="0">
                <a:latin typeface="SimHei" panose="02010609060101010101" pitchFamily="49" charset="-122"/>
                <a:ea typeface="SimHei" panose="02010609060101010101" pitchFamily="49" charset="-122"/>
                <a:cs typeface="Arial" panose="020B0604020202020204" pitchFamily="34" charset="0"/>
                <a:sym typeface="Arial"/>
              </a:rPr>
              <a:t>7.</a:t>
            </a:r>
            <a:r>
              <a:rPr lang="zh-CN" altLang="en-US" sz="3400" b="1" dirty="0">
                <a:latin typeface="SimHei" panose="02010609060101010101" pitchFamily="49" charset="-122"/>
                <a:ea typeface="SimHei" panose="02010609060101010101" pitchFamily="49" charset="-122"/>
                <a:cs typeface="Arial" panose="020B0604020202020204" pitchFamily="34" charset="0"/>
                <a:sym typeface="Arial"/>
              </a:rPr>
              <a:t>也看见耶稣的裹头巾，没有和细麻布放在一起，而是卷着放在一边。</a:t>
            </a:r>
            <a:endParaRPr lang="zh-CN" altLang="en-US" sz="34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0BAA3D9-4BD5-4784-7C0F-6AE3428FBF87}"/>
              </a:ext>
            </a:extLst>
          </p:cNvPr>
          <p:cNvSpPr txBox="1"/>
          <p:nvPr/>
        </p:nvSpPr>
        <p:spPr>
          <a:xfrm>
            <a:off x="-7783" y="4814071"/>
            <a:ext cx="12199783" cy="1477328"/>
          </a:xfrm>
          <a:prstGeom prst="rect">
            <a:avLst/>
          </a:prstGeom>
          <a:noFill/>
        </p:spPr>
        <p:txBody>
          <a:bodyPr wrap="square">
            <a:spAutoFit/>
          </a:bodyPr>
          <a:lstStyle/>
          <a:p>
            <a:r>
              <a:rPr lang="en-SG" kern="100" dirty="0">
                <a:effectLst/>
                <a:ea typeface="DengXian" panose="02010600030101010101" pitchFamily="2" charset="-122"/>
                <a:cs typeface="Arial" panose="020B0604020202020204" pitchFamily="34" charset="0"/>
              </a:rPr>
              <a:t>3.So Peter went out with the other disciple, and they were going toward the tomb.4.Both of them were running together, but the other disciple outran Peter and reached the tomb first.5.And stooping to look in, he saw the linen cloths lying there, but he did not go in.6.Then Simon Peter came, following him, and went into the tomb. He saw the linen cloths lying there,7.and the face cloth, which had been on Jesus head, not lying with the linen cloths but folded up in a place by itself.</a:t>
            </a:r>
            <a:endParaRPr kumimoji="0" lang="en-SG" sz="16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D5DD3DB7-846A-920E-3FCA-4F400CD44FB9}"/>
              </a:ext>
            </a:extLst>
          </p:cNvPr>
          <p:cNvSpPr/>
          <p:nvPr/>
        </p:nvSpPr>
        <p:spPr>
          <a:xfrm>
            <a:off x="11423912"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3/4</a:t>
            </a:r>
            <a:endParaRPr lang="en-US" sz="1400" dirty="0"/>
          </a:p>
        </p:txBody>
      </p:sp>
    </p:spTree>
    <p:extLst>
      <p:ext uri="{BB962C8B-B14F-4D97-AF65-F5344CB8AC3E}">
        <p14:creationId xmlns:p14="http://schemas.microsoft.com/office/powerpoint/2010/main" val="1722038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F8C6C1BA-2C29-897D-7156-2C767C302FF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6D86878-C28E-A811-FF4F-7F79CE6FA7A6}"/>
              </a:ext>
            </a:extLst>
          </p:cNvPr>
          <p:cNvSpPr txBox="1"/>
          <p:nvPr/>
        </p:nvSpPr>
        <p:spPr>
          <a:xfrm>
            <a:off x="120669" y="1416861"/>
            <a:ext cx="11950662" cy="2428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那时，先到坟墓的那门徒</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也进去，他看见，就信了。</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9.</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他们还不明白经上所说“他必须从死人中复活”这句话的意思。</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10.</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于是两个门徒就回家去了。</a:t>
            </a:r>
          </a:p>
        </p:txBody>
      </p:sp>
      <p:sp>
        <p:nvSpPr>
          <p:cNvPr id="2" name="TextBox 1">
            <a:extLst>
              <a:ext uri="{FF2B5EF4-FFF2-40B4-BE49-F238E27FC236}">
                <a16:creationId xmlns:a16="http://schemas.microsoft.com/office/drawing/2014/main" id="{E57E7F2D-FF75-6905-6C42-69F7305B496A}"/>
              </a:ext>
            </a:extLst>
          </p:cNvPr>
          <p:cNvSpPr txBox="1"/>
          <p:nvPr/>
        </p:nvSpPr>
        <p:spPr>
          <a:xfrm>
            <a:off x="0" y="5300959"/>
            <a:ext cx="12199783"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8.Then the other disciple, who had reached the tomb first, also went in, </a:t>
            </a:r>
            <a:r>
              <a:rPr kumimoji="0" lang="en-SG" sz="2000" b="1"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and he saw and believed </a:t>
            </a:r>
            <a:r>
              <a:rPr kumimoji="0" lang="en-SG" sz="2000"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 9.for as yet they did not understand the Scripture, that he must rise from the dead.10.Then the disciples went back to their homes.</a:t>
            </a:r>
            <a:endParaRPr kumimoji="0" lang="en-SG" sz="1800"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DBA9774E-4931-88AC-0E07-BE70303F3806}"/>
              </a:ext>
            </a:extLst>
          </p:cNvPr>
          <p:cNvSpPr/>
          <p:nvPr/>
        </p:nvSpPr>
        <p:spPr>
          <a:xfrm>
            <a:off x="11423912"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4/4</a:t>
            </a:r>
            <a:endParaRPr lang="en-US" sz="1400" dirty="0"/>
          </a:p>
        </p:txBody>
      </p:sp>
    </p:spTree>
    <p:extLst>
      <p:ext uri="{BB962C8B-B14F-4D97-AF65-F5344CB8AC3E}">
        <p14:creationId xmlns:p14="http://schemas.microsoft.com/office/powerpoint/2010/main" val="1525087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6CCBA61-03C9-878E-8528-79814953DBC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C14AE02-A545-4650-E525-BBE34A05132F}"/>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A329BF92-CE26-3182-B6B1-7A819F8E5E87}"/>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暗暗作门徒的亚利马太的约瑟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0AF51C6-A8BF-37F3-23F3-77F248E2DE8F}"/>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474CC1CA-B60B-1D8D-1DE9-23436F5B5F47}"/>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Joseph of Arimathea, who was a secret disciple.</a:t>
            </a:r>
          </a:p>
        </p:txBody>
      </p:sp>
    </p:spTree>
    <p:extLst>
      <p:ext uri="{BB962C8B-B14F-4D97-AF65-F5344CB8AC3E}">
        <p14:creationId xmlns:p14="http://schemas.microsoft.com/office/powerpoint/2010/main" val="143694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C131DA36-500A-1399-1065-3CA59ADEFC4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3444FF1-EA37-5100-2410-D7D9496F3F91}"/>
              </a:ext>
            </a:extLst>
          </p:cNvPr>
          <p:cNvSpPr txBox="1"/>
          <p:nvPr/>
        </p:nvSpPr>
        <p:spPr>
          <a:xfrm>
            <a:off x="116777" y="1476238"/>
            <a:ext cx="11950662"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19:38.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这些事以后，</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有一个</a:t>
            </a:r>
            <a:r>
              <a:rPr kumimoji="0" lang="zh-CN" altLang="en-US" sz="3600" b="1" i="0" u="none"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亚利马太人约瑟</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来求彼拉多，要领耶稣的身体；他因为怕犹太人，就</a:t>
            </a:r>
            <a:r>
              <a:rPr kumimoji="0" lang="zh-CN" altLang="en-US" sz="3600" b="1" i="0" u="sng"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暗暗地</a:t>
            </a:r>
            <a:r>
              <a:rPr kumimoji="0" lang="zh-CN" altLang="en-US" sz="3600" b="1" i="0" u="none" strike="noStrike" kern="1200" cap="none" spc="0" normalizeH="0" baseline="0" noProof="0" dirty="0">
                <a:ln>
                  <a:noFill/>
                </a:ln>
                <a:solidFill>
                  <a:srgbClr val="FFF1A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作</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耶稣的门徒。彼拉多批准了</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，他便把耶稣的身体领去。</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69E6BA49-914A-E736-EB48-A5B443FC0D39}"/>
              </a:ext>
            </a:extLst>
          </p:cNvPr>
          <p:cNvSpPr txBox="1"/>
          <p:nvPr/>
        </p:nvSpPr>
        <p:spPr>
          <a:xfrm>
            <a:off x="0" y="4749261"/>
            <a:ext cx="12199783"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John 19:38.After these things </a:t>
            </a:r>
            <a:r>
              <a:rPr kumimoji="0" lang="en-SG" sz="2000" b="0" i="0" u="none" strike="noStrike" kern="100" cap="none" spc="0" normalizeH="0" baseline="0" noProof="0" dirty="0">
                <a:ln>
                  <a:noFill/>
                </a:ln>
                <a:solidFill>
                  <a:srgbClr val="FFF1AF"/>
                </a:solidFill>
                <a:effectLst/>
                <a:uLnTx/>
                <a:uFillTx/>
                <a:latin typeface="Century Gothic" panose="020B0502020202020204"/>
                <a:ea typeface="DengXian" panose="02010600030101010101" pitchFamily="2" charset="-122"/>
                <a:cs typeface="Arial" panose="020B0604020202020204" pitchFamily="34" charset="0"/>
              </a:rPr>
              <a:t>Joseph of Arimathea</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who was a disciple of Jesus, but </a:t>
            </a:r>
            <a:r>
              <a:rPr kumimoji="0" lang="en-SG" sz="2000" b="1" i="0" u="none" strike="noStrike" kern="100" cap="none" spc="0" normalizeH="0" baseline="0" noProof="0" dirty="0">
                <a:ln>
                  <a:noFill/>
                </a:ln>
                <a:solidFill>
                  <a:srgbClr val="FFF1AF"/>
                </a:solidFill>
                <a:effectLst/>
                <a:uLnTx/>
                <a:uFillTx/>
                <a:latin typeface="Century Gothic" panose="020B0502020202020204"/>
                <a:ea typeface="DengXian" panose="02010600030101010101" pitchFamily="2" charset="-122"/>
                <a:cs typeface="Arial" panose="020B0604020202020204" pitchFamily="34" charset="0"/>
              </a:rPr>
              <a:t>secretly</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for fear of the Jews, asked Pilate that he might take away the body of Jesus, and Pilate gave him permission. So he came and took away his body.</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999099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9D26D-181D-4508-A60E-548AAAE3B2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64349E-3881-4433-643F-DA9E7B04B7C3}"/>
              </a:ext>
            </a:extLst>
          </p:cNvPr>
          <p:cNvSpPr>
            <a:spLocks noGrp="1"/>
          </p:cNvSpPr>
          <p:nvPr>
            <p:ph idx="1"/>
          </p:nvPr>
        </p:nvSpPr>
        <p:spPr>
          <a:xfrm>
            <a:off x="428978" y="372534"/>
            <a:ext cx="11345333" cy="4368800"/>
          </a:xfrm>
        </p:spPr>
        <p:txBody>
          <a:bodyPr/>
          <a:lstStyle/>
          <a:p>
            <a:pPr marL="0" indent="0">
              <a:lnSpc>
                <a:spcPct val="150000"/>
              </a:lnSpc>
              <a:spcBef>
                <a:spcPts val="0"/>
              </a:spcBef>
              <a:spcAft>
                <a:spcPts val="0"/>
              </a:spcAft>
              <a:buNone/>
            </a:pPr>
            <a:r>
              <a:rPr lang="zh-CN" altLang="en-US" sz="3600" b="1" dirty="0">
                <a:latin typeface="SimHei" panose="02010609060101010101" pitchFamily="49" charset="-122"/>
                <a:ea typeface="SimHei" panose="02010609060101010101" pitchFamily="49" charset="-122"/>
              </a:rPr>
              <a:t> </a:t>
            </a:r>
            <a:br>
              <a:rPr lang="zh-CN" altLang="en-US" sz="3600" b="1" dirty="0">
                <a:latin typeface="SimHei" panose="02010609060101010101" pitchFamily="49" charset="-122"/>
                <a:ea typeface="SimHei" panose="02010609060101010101" pitchFamily="49" charset="-122"/>
              </a:rPr>
            </a:br>
            <a:r>
              <a:rPr lang="zh-CN" altLang="en-US" sz="3600" b="1" dirty="0">
                <a:latin typeface="SimHei" panose="02010609060101010101" pitchFamily="49" charset="-122"/>
                <a:ea typeface="SimHei" panose="02010609060101010101" pitchFamily="49" charset="-122"/>
              </a:rPr>
              <a:t>太</a:t>
            </a:r>
            <a:r>
              <a:rPr lang="en-US" altLang="zh-CN" sz="3600" b="1" dirty="0">
                <a:latin typeface="SimHei" panose="02010609060101010101" pitchFamily="49" charset="-122"/>
                <a:ea typeface="SimHei" panose="02010609060101010101" pitchFamily="49" charset="-122"/>
              </a:rPr>
              <a:t>10:32</a:t>
            </a:r>
          </a:p>
          <a:p>
            <a:pPr marL="0" indent="0">
              <a:lnSpc>
                <a:spcPct val="150000"/>
              </a:lnSpc>
              <a:spcBef>
                <a:spcPts val="0"/>
              </a:spcBef>
              <a:spcAft>
                <a:spcPts val="0"/>
              </a:spcAft>
              <a:buNone/>
            </a:pPr>
            <a:r>
              <a:rPr lang="zh-CN" altLang="en-US" sz="4000" b="1" dirty="0">
                <a:latin typeface="SimHei" panose="02010609060101010101" pitchFamily="49" charset="-122"/>
                <a:ea typeface="SimHei" panose="02010609060101010101" pitchFamily="49" charset="-122"/>
              </a:rPr>
              <a:t>「凡在人面前认我的，我在我天上的父面前也必认他；</a:t>
            </a:r>
            <a:r>
              <a:rPr lang="en-US" altLang="zh-CN" sz="4000" b="1" dirty="0">
                <a:latin typeface="SimHei" panose="02010609060101010101" pitchFamily="49" charset="-122"/>
                <a:ea typeface="SimHei" panose="02010609060101010101" pitchFamily="49" charset="-122"/>
              </a:rPr>
              <a:t>33 </a:t>
            </a:r>
            <a:r>
              <a:rPr lang="zh-CN" altLang="en-US" sz="4000" b="1" dirty="0">
                <a:solidFill>
                  <a:srgbClr val="FFF1AF"/>
                </a:solidFill>
                <a:latin typeface="SimHei" panose="02010609060101010101" pitchFamily="49" charset="-122"/>
                <a:ea typeface="SimHei" panose="02010609060101010101" pitchFamily="49" charset="-122"/>
              </a:rPr>
              <a:t>凡在人面前不认我的，我在我天上的父面前也必不认他</a:t>
            </a:r>
            <a:r>
              <a:rPr lang="zh-CN" altLang="en-US" sz="4000" b="1" dirty="0">
                <a:latin typeface="SimHei" panose="02010609060101010101" pitchFamily="49" charset="-122"/>
                <a:ea typeface="SimHei" panose="02010609060101010101" pitchFamily="49" charset="-122"/>
              </a:rPr>
              <a:t>。」 </a:t>
            </a:r>
            <a:endParaRPr lang="en-US" altLang="zh-CN" sz="4400" b="1" dirty="0">
              <a:latin typeface="SimHei" panose="02010609060101010101" pitchFamily="49" charset="-122"/>
              <a:ea typeface="SimHei" panose="02010609060101010101" pitchFamily="49" charset="-122"/>
            </a:endParaRPr>
          </a:p>
        </p:txBody>
      </p:sp>
      <p:sp>
        <p:nvSpPr>
          <p:cNvPr id="5" name="TextBox 4">
            <a:extLst>
              <a:ext uri="{FF2B5EF4-FFF2-40B4-BE49-F238E27FC236}">
                <a16:creationId xmlns:a16="http://schemas.microsoft.com/office/drawing/2014/main" id="{807801A5-E1CD-4A46-A1EC-3A09941AE22C}"/>
              </a:ext>
            </a:extLst>
          </p:cNvPr>
          <p:cNvSpPr txBox="1"/>
          <p:nvPr/>
        </p:nvSpPr>
        <p:spPr>
          <a:xfrm>
            <a:off x="479778" y="5115016"/>
            <a:ext cx="11232444" cy="1015663"/>
          </a:xfrm>
          <a:prstGeom prst="rect">
            <a:avLst/>
          </a:prstGeom>
          <a:noFill/>
        </p:spPr>
        <p:txBody>
          <a:bodyPr wrap="square">
            <a:spAutoFit/>
          </a:bodyPr>
          <a:lstStyle/>
          <a:p>
            <a:r>
              <a:rPr lang="en-US" sz="2000" dirty="0"/>
              <a:t>Matthew 10:32. So everyone who acknowledges me before men, I also will acknowledge before my Father who is in heaven,33.</a:t>
            </a:r>
            <a:r>
              <a:rPr lang="en-US" sz="2000" dirty="0">
                <a:solidFill>
                  <a:srgbClr val="FFF1AF"/>
                </a:solidFill>
              </a:rPr>
              <a:t>but whoever denies me before men, I also will deny before my Father who is in heaven</a:t>
            </a:r>
            <a:r>
              <a:rPr lang="en-US" sz="2000" dirty="0"/>
              <a:t>.</a:t>
            </a:r>
          </a:p>
        </p:txBody>
      </p:sp>
    </p:spTree>
    <p:extLst>
      <p:ext uri="{BB962C8B-B14F-4D97-AF65-F5344CB8AC3E}">
        <p14:creationId xmlns:p14="http://schemas.microsoft.com/office/powerpoint/2010/main" val="20301806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5144</TotalTime>
  <Words>1904</Words>
  <Application>Microsoft Macintosh PowerPoint</Application>
  <PresentationFormat>Widescreen</PresentationFormat>
  <Paragraphs>76</Paragraphs>
  <Slides>26</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DengXian</vt:lpstr>
      <vt:lpstr>Google Sans</vt:lpstr>
      <vt:lpstr>SimHei</vt:lpstr>
      <vt:lpstr>SimSun</vt:lpstr>
      <vt:lpstr>Arial</vt:lpstr>
      <vt:lpstr>Calibri</vt:lpstr>
      <vt:lpstr>Century Gothic</vt:lpstr>
      <vt:lpstr>Mesh</vt:lpstr>
      <vt:lpstr>PowerPoint Presentation</vt:lpstr>
      <vt:lpstr>PowerPoint Presentation</vt:lpstr>
      <vt:lpstr>PowerPoint Presentation</vt:lpstr>
      <vt:lpstr>PowerPoint Presentation</vt:lpstr>
      <vt:lpstr>PowerPoint Presentation</vt:lpstr>
      <vt:lpstr>PowerPoint Presentation</vt:lpstr>
      <vt:lpstr>暗暗作门徒的亚利马太的约瑟 </vt:lpstr>
      <vt:lpstr>PowerPoint Presentation</vt:lpstr>
      <vt:lpstr>PowerPoint Presentation</vt:lpstr>
      <vt:lpstr>尼哥底母为耶稣预备葬礼 </vt:lpstr>
      <vt:lpstr>PowerPoint Presentation</vt:lpstr>
      <vt:lpstr>耶稣葬在新墓穴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抹大拉的马利发现坟墓空了 </vt:lpstr>
      <vt:lpstr>PowerPoint Presentation</vt:lpstr>
      <vt:lpstr>彼得和约翰看见空坟墓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269</cp:revision>
  <dcterms:created xsi:type="dcterms:W3CDTF">2023-10-12T02:24:22Z</dcterms:created>
  <dcterms:modified xsi:type="dcterms:W3CDTF">2025-02-20T02:22:55Z</dcterms:modified>
</cp:coreProperties>
</file>