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Lst>
  <p:notesMasterIdLst>
    <p:notesMasterId r:id="rId29"/>
  </p:notesMasterIdLst>
  <p:sldIdLst>
    <p:sldId id="3913" r:id="rId3"/>
    <p:sldId id="4863" r:id="rId4"/>
    <p:sldId id="4810" r:id="rId5"/>
    <p:sldId id="4836" r:id="rId6"/>
    <p:sldId id="4837" r:id="rId7"/>
    <p:sldId id="4864" r:id="rId8"/>
    <p:sldId id="4838" r:id="rId9"/>
    <p:sldId id="4468" r:id="rId10"/>
    <p:sldId id="4830" r:id="rId11"/>
    <p:sldId id="4865" r:id="rId12"/>
    <p:sldId id="4840" r:id="rId13"/>
    <p:sldId id="4866" r:id="rId14"/>
    <p:sldId id="4867" r:id="rId15"/>
    <p:sldId id="4868" r:id="rId16"/>
    <p:sldId id="4741" r:id="rId17"/>
    <p:sldId id="4869" r:id="rId18"/>
    <p:sldId id="4846" r:id="rId19"/>
    <p:sldId id="4850" r:id="rId20"/>
    <p:sldId id="4870" r:id="rId21"/>
    <p:sldId id="4872" r:id="rId22"/>
    <p:sldId id="4876" r:id="rId23"/>
    <p:sldId id="4855" r:id="rId24"/>
    <p:sldId id="4873" r:id="rId25"/>
    <p:sldId id="4875" r:id="rId26"/>
    <p:sldId id="298" r:id="rId27"/>
    <p:sldId id="487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FF6A"/>
    <a:srgbClr val="00EFFF"/>
    <a:srgbClr val="FFFF00"/>
    <a:srgbClr val="FFF1AF"/>
    <a:srgbClr val="FFF0A2"/>
    <a:srgbClr val="FFFFFF"/>
    <a:srgbClr val="FFF6A6"/>
    <a:srgbClr val="EFEDE5"/>
    <a:srgbClr val="FFF6B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6"/>
    <p:restoredTop sz="94423"/>
  </p:normalViewPr>
  <p:slideViewPr>
    <p:cSldViewPr snapToGrid="0">
      <p:cViewPr>
        <p:scale>
          <a:sx n="90" d="100"/>
          <a:sy n="90" d="100"/>
        </p:scale>
        <p:origin x="296" y="1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3/29/25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62589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32293-E414-323B-F145-523C602E0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52864-0A12-DCC1-CB62-482883D8A3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BE1E51-B45C-9551-382A-3631D4BC10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71049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2A6A6-E344-CCD2-3B60-D408AFC03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E948-ABAF-6486-E355-71633755E6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387AB5-6D24-52FC-5682-193B1402B3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053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E199AE9E-5022-8C0A-AFE0-FBE93B1C7FA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BC1DE270-4038-FBBF-71A8-157C1A3A57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FF4F982B-687A-13EA-2346-EC354C9400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440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B66DD-EC6A-B03E-4AC8-94DE23FAB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BB7F2-1E5F-C0C2-4797-B6E776EE06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D35151-4911-8068-CA5B-3D9F190F27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800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0097-450D-87E2-7E16-2BC3E6D0A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1E611-C0FE-935C-412F-1F07F93D79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DF2605-E34D-D13F-6FA5-8741D6779EC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025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0523870-45A7-C556-7047-AAF00B491EE2}"/>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6C55687-4362-CB14-218E-89F000F890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482B189-EA9F-7341-E344-D4C6650810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9228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15A0-CAF4-1E60-73EE-3C5440188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F3312-845A-FBF4-C0D6-B14524B519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E434D2-4A7D-5F67-499E-60E2278A93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3302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2259-5D1B-2845-7F36-2E7C7ACBC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0EFCF-1D74-1A6D-0886-BDC037A8D0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C955C80-40D4-272C-BEB7-2D0DDF7B83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98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19B25-13FC-1C90-DAD1-9E7A0C0FF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9E44A-B517-72DB-5544-848F3880AD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F10C91-E68F-C937-5FDB-B3EAC54FD36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431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3068B2D7-A2BC-EBF8-7B41-9EFA1688CA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B3A9649-25D2-2014-6E6C-3D818626E0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EA28F2FB-4471-552F-605E-636A0B9547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655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791AD-A3A7-4044-21FE-BE147E70C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8D1DE-9194-EE6E-2761-709D70B2E5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08E28B4-DD98-F46F-EBB4-713108E9E2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2021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52932-ACD6-6B0E-34A9-6F68C1716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57C74-E037-0BCA-6A29-33502B64E6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44560C-DFDB-AC51-8080-8CA12910D5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49849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F2D2E-BC1A-D922-34F1-B28BE0338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48304-AE4E-FD94-9282-2018394C15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63FE9D-6285-F4F1-A602-73B4178424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6506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E9CB-828E-79E1-16FB-BE30C4264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F06D4-470D-F14F-1590-046615A86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87B48E-E9F3-AB4B-9C78-F6F6C3C165E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4131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60D0-D953-4094-9EF3-BD6EDA578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33C0F-C4E3-303D-5791-08B31D51D6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7F415C-4A75-7F3D-3C44-C34B81ECAE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6369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BDC6-D44D-F286-55F8-380A1278B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63AFA-C202-7A2C-7BE1-FFD7833342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5452D9-6EDA-2399-C544-1DAD9A4619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403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49CD6-6803-0EF1-C409-A1243D057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2616D-3F2A-027F-D818-C784364EB4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C61CD8-19BD-8665-D643-37D638DD63B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8389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97E3-3292-8A9E-6FBA-012B15E02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809C0-18F0-76FF-C465-AE694F5599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41F966-4410-4788-3596-02C965AB59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465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1719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94DEBE53-4984-A5CB-D785-223B5EBD2C97}"/>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B9B1F86-D95E-8D53-D1FE-82DAB4C546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A3278F1F-2D55-4F37-53FE-8042EEF19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432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3/29/25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3/29/25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3/29/25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7DC5-76E9-9549-9732-275A787466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C9999E1-A7AE-994C-B5CE-34857445E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278578C-99CB-3448-95B8-B3979382D7F3}"/>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5" name="Footer Placeholder 4">
            <a:extLst>
              <a:ext uri="{FF2B5EF4-FFF2-40B4-BE49-F238E27FC236}">
                <a16:creationId xmlns:a16="http://schemas.microsoft.com/office/drawing/2014/main" id="{04F12635-2A6E-F342-A86D-39ED0FD2B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87834-AED2-8A4F-BAEB-E053B3A228DA}"/>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06902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3/29/25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2214-9E7A-5E42-B5FC-46D1B03FD4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104025-BCA3-AA43-BC72-4BA743BF3C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9E96F0-9A0B-CF46-AC63-D710D354D107}"/>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5" name="Footer Placeholder 4">
            <a:extLst>
              <a:ext uri="{FF2B5EF4-FFF2-40B4-BE49-F238E27FC236}">
                <a16:creationId xmlns:a16="http://schemas.microsoft.com/office/drawing/2014/main" id="{656365A7-1A46-F44C-B285-B444A2317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BB759-DD4D-8048-9215-111B8D5D5F8E}"/>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20585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BF37-88BB-A74C-9E57-84BDDAEEBF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B5CA65-CB81-EE42-9004-F69076313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08DC83-A93D-8341-8C3C-08FAD36A39FF}"/>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5" name="Footer Placeholder 4">
            <a:extLst>
              <a:ext uri="{FF2B5EF4-FFF2-40B4-BE49-F238E27FC236}">
                <a16:creationId xmlns:a16="http://schemas.microsoft.com/office/drawing/2014/main" id="{93D93677-3BE7-6B4C-ABFC-5F84C8092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74288-66B0-1841-B770-539D31713DE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51609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172F-E1B9-2146-AC81-618D2ABD05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A4604F-0091-E042-8D60-B8C3C7DF9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C485E5-9DC7-D94C-8F47-41D7A4E60E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3723888-D284-AE46-9511-E8A0C859338F}"/>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6" name="Footer Placeholder 5">
            <a:extLst>
              <a:ext uri="{FF2B5EF4-FFF2-40B4-BE49-F238E27FC236}">
                <a16:creationId xmlns:a16="http://schemas.microsoft.com/office/drawing/2014/main" id="{78B0F461-3D40-4747-8CA2-8CEEB7255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C15A3-0CEF-A043-B349-A595481087C8}"/>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937460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E640-17D4-7645-AF72-65302175618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F7F1E3-503F-3B4A-A8CF-3865175E1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02B8F-18FB-FD44-ACC2-FB2E8E3575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386DF1-B5BF-B14B-A437-A7A66E45A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BA4C76-1D9F-5648-91F5-E449EC777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C5AB9E-AC01-0647-80A5-B7441DC7CC22}"/>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8" name="Footer Placeholder 7">
            <a:extLst>
              <a:ext uri="{FF2B5EF4-FFF2-40B4-BE49-F238E27FC236}">
                <a16:creationId xmlns:a16="http://schemas.microsoft.com/office/drawing/2014/main" id="{08DC829A-2BC8-1F48-AD3D-D01EA5A21D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09510-00C7-6149-99D1-6FBD655D2F17}"/>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556994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CDA3-46D6-6645-85A5-344464BAC0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90E1E4-6B85-9F4F-ADC0-7089BDECB93B}"/>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4" name="Footer Placeholder 3">
            <a:extLst>
              <a:ext uri="{FF2B5EF4-FFF2-40B4-BE49-F238E27FC236}">
                <a16:creationId xmlns:a16="http://schemas.microsoft.com/office/drawing/2014/main" id="{F0FD5EC0-0D1F-2442-95C0-48723220F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D4553-16C7-8C4A-BB60-4B339F1871A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329952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859B4-DC1F-F04F-8282-AF0C53CF30F2}"/>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3" name="Footer Placeholder 2">
            <a:extLst>
              <a:ext uri="{FF2B5EF4-FFF2-40B4-BE49-F238E27FC236}">
                <a16:creationId xmlns:a16="http://schemas.microsoft.com/office/drawing/2014/main" id="{0E68BD9D-CA89-BB46-9371-941E8648D9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DEB9E-EA66-BF4C-9303-C67DD3E43DD1}"/>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181280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61D0-5D66-4B44-ADEA-5261AD0B15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28403E-752B-3C4E-98AB-6A06BCE1B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2E11850-CC6C-5A4F-BEEE-21A3161FC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9BCE83-DEFD-8443-90BC-73CFDC958184}"/>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6" name="Footer Placeholder 5">
            <a:extLst>
              <a:ext uri="{FF2B5EF4-FFF2-40B4-BE49-F238E27FC236}">
                <a16:creationId xmlns:a16="http://schemas.microsoft.com/office/drawing/2014/main" id="{8C35F89B-0FE6-8A44-BCC0-73264657D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70E52-56D2-B842-9197-2EEE7B160A8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382482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5BC2-F8BC-864E-A430-B98E4E7642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6CED45-2564-2444-9EB6-C8B6C5D81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EF77A-1E92-3D41-A6EC-200E5BDD4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6756FD-F8BD-934E-B039-8CAB0943DB42}"/>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6" name="Footer Placeholder 5">
            <a:extLst>
              <a:ext uri="{FF2B5EF4-FFF2-40B4-BE49-F238E27FC236}">
                <a16:creationId xmlns:a16="http://schemas.microsoft.com/office/drawing/2014/main" id="{A4F26FB3-33AD-354E-9C04-1AF848E21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9C89E-7F77-6B47-89BF-82CBCA460C94}"/>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2056343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77E6-0F1C-E444-B6C9-37986D924C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49813-36B0-B243-BD49-ABAA68AEB1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37B514-33DB-5548-AFE1-4E4793DA64DA}"/>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5" name="Footer Placeholder 4">
            <a:extLst>
              <a:ext uri="{FF2B5EF4-FFF2-40B4-BE49-F238E27FC236}">
                <a16:creationId xmlns:a16="http://schemas.microsoft.com/office/drawing/2014/main" id="{BE4B5EDD-D27D-B44C-8945-043C1DFE3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BA0A9-D612-E94A-A989-ABECD13CDD7B}"/>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846662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B904C-E136-DD49-8143-DCEA7F7099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56CB1E-2E68-BD41-8F36-08C47E9CF9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3CD913-9A70-BE4C-8962-C19504FEF371}"/>
              </a:ext>
            </a:extLst>
          </p:cNvPr>
          <p:cNvSpPr>
            <a:spLocks noGrp="1"/>
          </p:cNvSpPr>
          <p:nvPr>
            <p:ph type="dt" sz="half" idx="10"/>
          </p:nvPr>
        </p:nvSpPr>
        <p:spPr/>
        <p:txBody>
          <a:bodyPr/>
          <a:lstStyle/>
          <a:p>
            <a:fld id="{967E9579-EA2A-A44B-B59A-E6DC356F6073}" type="datetimeFigureOut">
              <a:rPr lang="en-US" smtClean="0"/>
              <a:t>3/29/25</a:t>
            </a:fld>
            <a:endParaRPr lang="en-US"/>
          </a:p>
        </p:txBody>
      </p:sp>
      <p:sp>
        <p:nvSpPr>
          <p:cNvPr id="5" name="Footer Placeholder 4">
            <a:extLst>
              <a:ext uri="{FF2B5EF4-FFF2-40B4-BE49-F238E27FC236}">
                <a16:creationId xmlns:a16="http://schemas.microsoft.com/office/drawing/2014/main" id="{7DA99DA4-EB2D-4749-A180-7B945A6F2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060AB-7FBE-E649-A8C7-5C792D3472EC}"/>
              </a:ext>
            </a:extLst>
          </p:cNvPr>
          <p:cNvSpPr>
            <a:spLocks noGrp="1"/>
          </p:cNvSpPr>
          <p:nvPr>
            <p:ph type="sldNum" sz="quarter" idx="12"/>
          </p:nvPr>
        </p:nvSpPr>
        <p:spPr/>
        <p:txBody>
          <a:bodyPr/>
          <a:lstStyle/>
          <a:p>
            <a:fld id="{3FF9C6B2-0954-9442-9958-DCD52C5C7A7A}" type="slidenum">
              <a:rPr lang="en-US" smtClean="0"/>
              <a:t>‹#›</a:t>
            </a:fld>
            <a:endParaRPr lang="en-US"/>
          </a:p>
        </p:txBody>
      </p:sp>
    </p:spTree>
    <p:extLst>
      <p:ext uri="{BB962C8B-B14F-4D97-AF65-F5344CB8AC3E}">
        <p14:creationId xmlns:p14="http://schemas.microsoft.com/office/powerpoint/2010/main" val="403750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3/29/25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3/29/25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3/29/25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3/29/25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3/29/25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3/29/25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3/29/25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3/29/25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939D6-936B-5340-8686-86EA826BF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CFAAFA-B9EC-854E-A3FD-28794A8A1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B0812-664B-3E44-A59F-57097FAC1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E9579-EA2A-A44B-B59A-E6DC356F6073}" type="datetimeFigureOut">
              <a:rPr lang="en-US" smtClean="0"/>
              <a:t>3/29/25</a:t>
            </a:fld>
            <a:endParaRPr lang="en-US"/>
          </a:p>
        </p:txBody>
      </p:sp>
      <p:sp>
        <p:nvSpPr>
          <p:cNvPr id="5" name="Footer Placeholder 4">
            <a:extLst>
              <a:ext uri="{FF2B5EF4-FFF2-40B4-BE49-F238E27FC236}">
                <a16:creationId xmlns:a16="http://schemas.microsoft.com/office/drawing/2014/main" id="{443383CC-3B66-154D-BFBF-63234487B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C9EF0A-4F1A-C641-BD83-15F2B36F6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9C6B2-0954-9442-9958-DCD52C5C7A7A}" type="slidenum">
              <a:rPr lang="en-US" smtClean="0"/>
              <a:t>‹#›</a:t>
            </a:fld>
            <a:endParaRPr lang="en-US"/>
          </a:p>
        </p:txBody>
      </p:sp>
    </p:spTree>
    <p:extLst>
      <p:ext uri="{BB962C8B-B14F-4D97-AF65-F5344CB8AC3E}">
        <p14:creationId xmlns:p14="http://schemas.microsoft.com/office/powerpoint/2010/main" val="388891867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woman, cellphone, phone&#10;&#10;Description automatically generated">
            <a:extLst>
              <a:ext uri="{FF2B5EF4-FFF2-40B4-BE49-F238E27FC236}">
                <a16:creationId xmlns:a16="http://schemas.microsoft.com/office/drawing/2014/main" id="{2E3722D2-203E-4C48-84E5-67BC09A07144}"/>
              </a:ext>
            </a:extLst>
          </p:cNvPr>
          <p:cNvPicPr>
            <a:picLocks noChangeAspect="1"/>
          </p:cNvPicPr>
          <p:nvPr/>
        </p:nvPicPr>
        <p:blipFill rotWithShape="1">
          <a:blip r:embed="rId3"/>
          <a:srcRect b="27419"/>
          <a:stretch/>
        </p:blipFill>
        <p:spPr>
          <a:xfrm>
            <a:off x="10108" y="2628"/>
            <a:ext cx="12186946" cy="6609600"/>
          </a:xfrm>
          <a:prstGeom prst="rect">
            <a:avLst/>
          </a:prstGeom>
        </p:spPr>
      </p:pic>
      <p:sp>
        <p:nvSpPr>
          <p:cNvPr id="3" name="Rectangle 2">
            <a:extLst>
              <a:ext uri="{FF2B5EF4-FFF2-40B4-BE49-F238E27FC236}">
                <a16:creationId xmlns:a16="http://schemas.microsoft.com/office/drawing/2014/main" id="{3D2D0AFE-0AA1-3A47-AC8F-255B176D3666}"/>
              </a:ext>
            </a:extLst>
          </p:cNvPr>
          <p:cNvSpPr/>
          <p:nvPr/>
        </p:nvSpPr>
        <p:spPr>
          <a:xfrm>
            <a:off x="0" y="6558455"/>
            <a:ext cx="12192000" cy="2995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28F4829D-5714-4C77-E662-9110A7E6A7CE}"/>
              </a:ext>
            </a:extLst>
          </p:cNvPr>
          <p:cNvSpPr/>
          <p:nvPr/>
        </p:nvSpPr>
        <p:spPr>
          <a:xfrm>
            <a:off x="-10108" y="5295756"/>
            <a:ext cx="12192000" cy="1316472"/>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089</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「破碎 </a:t>
            </a: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 </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医治 </a:t>
            </a: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 </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差遣」 </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约约</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21</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章（完）</a:t>
            </a:r>
            <a:endPar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en-US" b="1" dirty="0"/>
              <a:t>Brokenness ‧ Healing ‧ Commissioning</a:t>
            </a:r>
            <a:endParaRPr lang="en-SG" altLang="zh-CN" sz="1400" b="1" kern="0" dirty="0">
              <a:solidFill>
                <a:prstClr val="white"/>
              </a:solidFill>
              <a:cs typeface="Arial" panose="020B0604020202020204" pitchFamily="34" charset="0"/>
              <a:sym typeface="Arial"/>
            </a:endParaRPr>
          </a:p>
        </p:txBody>
      </p:sp>
    </p:spTree>
    <p:extLst>
      <p:ext uri="{BB962C8B-B14F-4D97-AF65-F5344CB8AC3E}">
        <p14:creationId xmlns:p14="http://schemas.microsoft.com/office/powerpoint/2010/main" val="3996114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30BE384D-43B0-9B1F-2A83-4C9CBF05061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A553577-D082-E175-726E-0C45724AF5D0}"/>
              </a:ext>
            </a:extLst>
          </p:cNvPr>
          <p:cNvSpPr txBox="1"/>
          <p:nvPr/>
        </p:nvSpPr>
        <p:spPr>
          <a:xfrm>
            <a:off x="137602" y="561838"/>
            <a:ext cx="11950662" cy="512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 </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21:1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这些事以后，耶稣在提比里亚海边再次向门徒显现。他显现的经过是这样的：</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当时西门．彼得、称为“双生子”的多马、加利利的迦拿人拿但业、西庇太的两个儿子，和另外两个门徒都聚在一起。</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西门．彼得对他们说：“我要打鱼去。”他们说：“我们也跟你一起去。”于是他们出去，上了船，可是那一夜他们并没有打到甚么。</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0CEFC10C-7AB6-0E12-6863-C588236A40A3}"/>
              </a:ext>
            </a:extLst>
          </p:cNvPr>
          <p:cNvSpPr txBox="1"/>
          <p:nvPr/>
        </p:nvSpPr>
        <p:spPr>
          <a:xfrm>
            <a:off x="-7783" y="5336771"/>
            <a:ext cx="12199783" cy="13439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John 21</a:t>
            </a:r>
            <a:r>
              <a:rPr kumimoji="0" lang="en-US"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 After this Jesus revealed himself again to the disciples by the Sea of Tiberias, and he revealed himself in this way.</a:t>
            </a:r>
          </a:p>
          <a:p>
            <a:pPr marL="0" marR="0" lvl="0" indent="0" algn="l" defTabSz="457200" rtl="0" eaLnBrk="1" fontAlgn="auto" latinLnBrk="0" hangingPunct="1">
              <a:lnSpc>
                <a:spcPct val="100000"/>
              </a:lnSpc>
              <a:spcBef>
                <a:spcPts val="0"/>
              </a:spcBef>
              <a:spcAft>
                <a:spcPts val="15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 Simon Peter, Thomas (called the Twin), Nathanael of Cana in Galilee, the sons of Zebedee, and two others of his disciples were together. 3 Simon Peter said to them, "I am going fishing." They said to him, "We will go with you." They went out and got into the boat, but that night they caught nothing.</a:t>
            </a:r>
          </a:p>
          <a:p>
            <a:pPr marL="0" marR="0" lvl="0" indent="0" algn="l" defTabSz="457200" rtl="0" eaLnBrk="1" fontAlgn="auto" latinLnBrk="0" hangingPunct="1">
              <a:lnSpc>
                <a:spcPct val="100000"/>
              </a:lnSpc>
              <a:spcBef>
                <a:spcPts val="0"/>
              </a:spcBef>
              <a:spcAft>
                <a:spcPts val="150"/>
              </a:spcAft>
              <a:buClrTx/>
              <a:buSzTx/>
              <a:buFontTx/>
              <a:buNone/>
              <a:tabLst/>
              <a:defRPr/>
            </a:pP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47662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F3BFC-3ADD-9A9F-6617-D666C98D6ABA}"/>
              </a:ext>
            </a:extLst>
          </p:cNvPr>
          <p:cNvPicPr>
            <a:picLocks noChangeAspect="1"/>
          </p:cNvPicPr>
          <p:nvPr/>
        </p:nvPicPr>
        <p:blipFill>
          <a:blip r:embed="rId3"/>
          <a:stretch>
            <a:fillRect/>
          </a:stretch>
        </p:blipFill>
        <p:spPr>
          <a:xfrm>
            <a:off x="1244599" y="1189757"/>
            <a:ext cx="4049392" cy="5132117"/>
          </a:xfrm>
          <a:prstGeom prst="rect">
            <a:avLst/>
          </a:prstGeom>
        </p:spPr>
      </p:pic>
      <p:sp>
        <p:nvSpPr>
          <p:cNvPr id="4" name="TextBox 3">
            <a:extLst>
              <a:ext uri="{FF2B5EF4-FFF2-40B4-BE49-F238E27FC236}">
                <a16:creationId xmlns:a16="http://schemas.microsoft.com/office/drawing/2014/main" id="{C03EC474-3A0B-5F0B-EAAF-7D37FC995308}"/>
              </a:ext>
            </a:extLst>
          </p:cNvPr>
          <p:cNvSpPr txBox="1"/>
          <p:nvPr/>
        </p:nvSpPr>
        <p:spPr>
          <a:xfrm>
            <a:off x="3856180" y="212960"/>
            <a:ext cx="5860472" cy="646331"/>
          </a:xfrm>
          <a:prstGeom prst="rect">
            <a:avLst/>
          </a:prstGeom>
          <a:noFill/>
        </p:spPr>
        <p:txBody>
          <a:bodyPr wrap="square">
            <a:spAutoFit/>
          </a:bodyPr>
          <a:lstStyle/>
          <a:p>
            <a:r>
              <a:rPr lang="zh-CN" altLang="en-US" sz="3600" b="1" dirty="0">
                <a:latin typeface="SimHei" panose="02010609060101010101" pitchFamily="49" charset="-122"/>
                <a:ea typeface="SimHei" panose="02010609060101010101" pitchFamily="49" charset="-122"/>
                <a:cs typeface="SimSun" panose="02010600030101010101" pitchFamily="2" charset="-122"/>
              </a:rPr>
              <a:t>充满勇气</a:t>
            </a:r>
            <a:r>
              <a:rPr lang="zh-CN" altLang="en-US" sz="3600" b="1" dirty="0">
                <a:effectLst/>
                <a:latin typeface="SimHei" panose="02010609060101010101" pitchFamily="49" charset="-122"/>
                <a:ea typeface="SimHei" panose="02010609060101010101" pitchFamily="49" charset="-122"/>
                <a:cs typeface="SimSun" panose="02010600030101010101" pitchFamily="2" charset="-122"/>
              </a:rPr>
              <a:t>自信的</a:t>
            </a:r>
            <a:r>
              <a:rPr lang="zh-CN" altLang="en-US" sz="3600" b="1" dirty="0">
                <a:latin typeface="SimHei" panose="02010609060101010101" pitchFamily="49" charset="-122"/>
                <a:ea typeface="SimHei" panose="02010609060101010101" pitchFamily="49" charset="-122"/>
                <a:cs typeface="SimSun" panose="02010600030101010101" pitchFamily="2" charset="-122"/>
              </a:rPr>
              <a:t>彼得</a:t>
            </a:r>
            <a:endParaRPr lang="en-US" sz="3600" dirty="0"/>
          </a:p>
        </p:txBody>
      </p:sp>
      <p:pic>
        <p:nvPicPr>
          <p:cNvPr id="6" name="Picture 5">
            <a:extLst>
              <a:ext uri="{FF2B5EF4-FFF2-40B4-BE49-F238E27FC236}">
                <a16:creationId xmlns:a16="http://schemas.microsoft.com/office/drawing/2014/main" id="{ACBC81AB-9695-CC8A-5938-28F7BAE2FD59}"/>
              </a:ext>
            </a:extLst>
          </p:cNvPr>
          <p:cNvPicPr>
            <a:picLocks noChangeAspect="1"/>
          </p:cNvPicPr>
          <p:nvPr/>
        </p:nvPicPr>
        <p:blipFill>
          <a:blip r:embed="rId4"/>
          <a:stretch>
            <a:fillRect/>
          </a:stretch>
        </p:blipFill>
        <p:spPr>
          <a:xfrm>
            <a:off x="6786416" y="1189757"/>
            <a:ext cx="4049391" cy="5132117"/>
          </a:xfrm>
          <a:prstGeom prst="rect">
            <a:avLst/>
          </a:prstGeom>
        </p:spPr>
      </p:pic>
      <p:sp>
        <p:nvSpPr>
          <p:cNvPr id="10" name="TextBox 9">
            <a:extLst>
              <a:ext uri="{FF2B5EF4-FFF2-40B4-BE49-F238E27FC236}">
                <a16:creationId xmlns:a16="http://schemas.microsoft.com/office/drawing/2014/main" id="{A8509CC5-4FDA-77B0-7ED9-AAE136463520}"/>
              </a:ext>
            </a:extLst>
          </p:cNvPr>
          <p:cNvSpPr txBox="1"/>
          <p:nvPr/>
        </p:nvSpPr>
        <p:spPr>
          <a:xfrm>
            <a:off x="3048000" y="6481193"/>
            <a:ext cx="6096000" cy="369332"/>
          </a:xfrm>
          <a:prstGeom prst="rect">
            <a:avLst/>
          </a:prstGeom>
          <a:noFill/>
        </p:spPr>
        <p:txBody>
          <a:bodyPr wrap="square">
            <a:spAutoFit/>
          </a:bodyPr>
          <a:lstStyle/>
          <a:p>
            <a:r>
              <a:rPr lang="en-US" dirty="0"/>
              <a:t>Peter, full of courage and self confidence</a:t>
            </a:r>
          </a:p>
        </p:txBody>
      </p:sp>
    </p:spTree>
    <p:extLst>
      <p:ext uri="{BB962C8B-B14F-4D97-AF65-F5344CB8AC3E}">
        <p14:creationId xmlns:p14="http://schemas.microsoft.com/office/powerpoint/2010/main" val="19636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4CC19878-C1CE-6D17-E277-5CD70B90F68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21525CC-BBF1-F4A7-D162-D98828B84941}"/>
              </a:ext>
            </a:extLst>
          </p:cNvPr>
          <p:cNvSpPr txBox="1"/>
          <p:nvPr/>
        </p:nvSpPr>
        <p:spPr>
          <a:xfrm>
            <a:off x="4959927" y="335243"/>
            <a:ext cx="7019494" cy="3996287"/>
          </a:xfrm>
          <a:prstGeom prst="rect">
            <a:avLst/>
          </a:prstGeom>
          <a:noFill/>
        </p:spPr>
        <p:txBody>
          <a:bodyPr wrap="square">
            <a:spAutoFit/>
          </a:bodyPr>
          <a:lstStyle/>
          <a:p>
            <a:pPr>
              <a:lnSpc>
                <a:spcPct val="150000"/>
              </a:lnSpc>
            </a:pPr>
            <a:r>
              <a:rPr lang="zh-CN" altLang="en-US" sz="4400" b="1" dirty="0">
                <a:solidFill>
                  <a:srgbClr val="FFFF00"/>
                </a:solidFill>
                <a:effectLst/>
                <a:latin typeface="SimHei" panose="02010609060101010101" pitchFamily="49" charset="-122"/>
                <a:ea typeface="SimHei" panose="02010609060101010101" pitchFamily="49" charset="-122"/>
                <a:cs typeface="SimSun" panose="02010600030101010101" pitchFamily="2" charset="-122"/>
              </a:rPr>
              <a:t>转述</a:t>
            </a:r>
            <a:r>
              <a:rPr lang="en-US" altLang="zh-CN" sz="4400" b="1" dirty="0">
                <a:solidFill>
                  <a:srgbClr val="FFFF00"/>
                </a:solidFill>
                <a:effectLst/>
                <a:latin typeface="SimHei" panose="02010609060101010101" pitchFamily="49" charset="-122"/>
                <a:ea typeface="SimHei" panose="02010609060101010101" pitchFamily="49" charset="-122"/>
                <a:cs typeface="SimSun" panose="02010600030101010101" pitchFamily="2" charset="-122"/>
              </a:rPr>
              <a:t>:</a:t>
            </a:r>
          </a:p>
          <a:p>
            <a:pPr>
              <a:lnSpc>
                <a:spcPct val="150000"/>
              </a:lnSpc>
            </a:pPr>
            <a:r>
              <a:rPr lang="zh-CN" altLang="en-US" sz="4400" b="1" dirty="0">
                <a:effectLst/>
                <a:latin typeface="SimHei" panose="02010609060101010101" pitchFamily="49" charset="-122"/>
                <a:ea typeface="SimHei" panose="02010609060101010101" pitchFamily="49" charset="-122"/>
                <a:cs typeface="SimSun" panose="02010600030101010101" pitchFamily="2" charset="-122"/>
              </a:rPr>
              <a:t>主</a:t>
            </a:r>
            <a:r>
              <a:rPr lang="zh-CN" altLang="en-US" sz="4400" b="1" dirty="0">
                <a:latin typeface="SimHei" panose="02010609060101010101" pitchFamily="49" charset="-122"/>
                <a:ea typeface="SimHei" panose="02010609060101010101" pitchFamily="49" charset="-122"/>
                <a:cs typeface="SimSun" panose="02010600030101010101" pitchFamily="2" charset="-122"/>
              </a:rPr>
              <a:t>说</a:t>
            </a:r>
            <a:r>
              <a:rPr lang="en-US" altLang="zh-CN" sz="4400" b="1" dirty="0">
                <a:latin typeface="SimHei" panose="02010609060101010101" pitchFamily="49" charset="-122"/>
                <a:ea typeface="SimHei" panose="02010609060101010101" pitchFamily="49" charset="-122"/>
                <a:cs typeface="SimSun" panose="02010600030101010101" pitchFamily="2" charset="-122"/>
              </a:rPr>
              <a:t>:</a:t>
            </a:r>
            <a:r>
              <a:rPr lang="zh-CN" altLang="en-US" sz="4400" b="1" dirty="0">
                <a:effectLst/>
                <a:latin typeface="SimHei" panose="02010609060101010101" pitchFamily="49" charset="-122"/>
                <a:ea typeface="SimHei" panose="02010609060101010101" pitchFamily="49" charset="-122"/>
                <a:cs typeface="SimSun" panose="02010600030101010101" pitchFamily="2" charset="-122"/>
              </a:rPr>
              <a:t>“你现在不能跟我去”</a:t>
            </a:r>
            <a:endParaRPr lang="en-US" altLang="zh-CN" sz="4400" b="1" dirty="0">
              <a:effectLst/>
              <a:latin typeface="SimHei" panose="02010609060101010101" pitchFamily="49" charset="-122"/>
              <a:ea typeface="SimHei" panose="02010609060101010101" pitchFamily="49" charset="-122"/>
              <a:cs typeface="SimSun" panose="02010600030101010101" pitchFamily="2" charset="-122"/>
            </a:endParaRPr>
          </a:p>
          <a:p>
            <a:pPr>
              <a:lnSpc>
                <a:spcPct val="150000"/>
              </a:lnSpc>
            </a:pPr>
            <a:r>
              <a:rPr lang="zh-CN" altLang="en-US" sz="4400" b="1" dirty="0">
                <a:solidFill>
                  <a:srgbClr val="FFFF00"/>
                </a:solidFill>
                <a:effectLst/>
                <a:latin typeface="SimHei" panose="02010609060101010101" pitchFamily="49" charset="-122"/>
                <a:ea typeface="SimHei" panose="02010609060101010101" pitchFamily="49" charset="-122"/>
                <a:cs typeface="SimSun" panose="02010600030101010101" pitchFamily="2" charset="-122"/>
              </a:rPr>
              <a:t>他回答：我愿意为你舍命</a:t>
            </a:r>
            <a:r>
              <a:rPr lang="en-US" altLang="zh-CN" sz="4400" b="1" dirty="0">
                <a:solidFill>
                  <a:srgbClr val="FFFF00"/>
                </a:solidFill>
                <a:effectLst/>
                <a:latin typeface="SimHei" panose="02010609060101010101" pitchFamily="49" charset="-122"/>
                <a:ea typeface="SimHei" panose="02010609060101010101" pitchFamily="49" charset="-122"/>
                <a:cs typeface="SimSun" panose="02010600030101010101" pitchFamily="2" charset="-122"/>
              </a:rPr>
              <a:t>  </a:t>
            </a:r>
            <a:r>
              <a:rPr lang="zh-CN" altLang="en-US" sz="4400" b="1" dirty="0">
                <a:effectLst/>
                <a:latin typeface="SimHei" panose="02010609060101010101" pitchFamily="49" charset="-122"/>
                <a:ea typeface="SimHei" panose="02010609060101010101" pitchFamily="49" charset="-122"/>
                <a:cs typeface="SimSun" panose="02010600030101010101" pitchFamily="2" charset="-122"/>
              </a:rPr>
              <a:t>（约</a:t>
            </a:r>
            <a:r>
              <a:rPr lang="en-US" altLang="zh-CN" sz="4400" b="1" dirty="0">
                <a:effectLst/>
                <a:latin typeface="SimHei" panose="02010609060101010101" pitchFamily="49" charset="-122"/>
                <a:ea typeface="SimHei" panose="02010609060101010101" pitchFamily="49" charset="-122"/>
                <a:cs typeface="SimSun" panose="02010600030101010101" pitchFamily="2" charset="-122"/>
              </a:rPr>
              <a:t>13:36-37</a:t>
            </a:r>
            <a:r>
              <a:rPr lang="zh-CN" altLang="en-US" sz="4400" b="1" dirty="0">
                <a:effectLst/>
                <a:latin typeface="SimHei" panose="02010609060101010101" pitchFamily="49" charset="-122"/>
                <a:ea typeface="SimHei" panose="02010609060101010101" pitchFamily="49" charset="-122"/>
                <a:cs typeface="SimSun" panose="02010600030101010101" pitchFamily="2" charset="-122"/>
              </a:rPr>
              <a:t>）</a:t>
            </a:r>
          </a:p>
        </p:txBody>
      </p:sp>
      <p:sp>
        <p:nvSpPr>
          <p:cNvPr id="9" name="TextBox 8">
            <a:extLst>
              <a:ext uri="{FF2B5EF4-FFF2-40B4-BE49-F238E27FC236}">
                <a16:creationId xmlns:a16="http://schemas.microsoft.com/office/drawing/2014/main" id="{83CB27EE-FFDA-DC67-FF6A-079C19ED0864}"/>
              </a:ext>
            </a:extLst>
          </p:cNvPr>
          <p:cNvSpPr txBox="1"/>
          <p:nvPr/>
        </p:nvSpPr>
        <p:spPr>
          <a:xfrm>
            <a:off x="4959927" y="4680608"/>
            <a:ext cx="6100762" cy="2031325"/>
          </a:xfrm>
          <a:prstGeom prst="rect">
            <a:avLst/>
          </a:prstGeom>
          <a:noFill/>
        </p:spPr>
        <p:txBody>
          <a:bodyPr wrap="square">
            <a:spAutoFit/>
          </a:bodyPr>
          <a:lstStyle/>
          <a:p>
            <a:pPr>
              <a:buNone/>
            </a:pPr>
            <a:r>
              <a:rPr lang="en-US" dirty="0"/>
              <a:t>Paraphrased translation:</a:t>
            </a:r>
          </a:p>
          <a:p>
            <a:pPr>
              <a:buNone/>
            </a:pPr>
            <a:endParaRPr lang="en-US" dirty="0"/>
          </a:p>
          <a:p>
            <a:r>
              <a:rPr lang="en-US" dirty="0"/>
              <a:t>The Lord said, “You cannot follow me now.”</a:t>
            </a:r>
          </a:p>
          <a:p>
            <a:br>
              <a:rPr lang="en-US" dirty="0"/>
            </a:br>
            <a:r>
              <a:rPr lang="en-US" dirty="0"/>
              <a:t>He replied, “I am ready to lay down my life for you.”</a:t>
            </a:r>
          </a:p>
          <a:p>
            <a:endParaRPr lang="en-US" dirty="0"/>
          </a:p>
          <a:p>
            <a:r>
              <a:rPr lang="en-US" dirty="0"/>
              <a:t> (John 13:36–37)</a:t>
            </a:r>
          </a:p>
        </p:txBody>
      </p:sp>
      <p:sp>
        <p:nvSpPr>
          <p:cNvPr id="4" name="TextBox 3">
            <a:extLst>
              <a:ext uri="{FF2B5EF4-FFF2-40B4-BE49-F238E27FC236}">
                <a16:creationId xmlns:a16="http://schemas.microsoft.com/office/drawing/2014/main" id="{5EDD024E-3B62-AEB9-2172-0F6038E0C30B}"/>
              </a:ext>
            </a:extLst>
          </p:cNvPr>
          <p:cNvSpPr txBox="1"/>
          <p:nvPr/>
        </p:nvSpPr>
        <p:spPr>
          <a:xfrm>
            <a:off x="734292" y="335243"/>
            <a:ext cx="3756136" cy="646331"/>
          </a:xfrm>
          <a:prstGeom prst="rect">
            <a:avLst/>
          </a:prstGeom>
          <a:noFill/>
        </p:spPr>
        <p:txBody>
          <a:bodyPr wrap="square">
            <a:spAutoFit/>
          </a:bodyPr>
          <a:lstStyle/>
          <a:p>
            <a:r>
              <a:rPr lang="zh-CN" altLang="en-US" sz="3600" b="1" dirty="0">
                <a:latin typeface="SimHei" panose="02010609060101010101" pitchFamily="49" charset="-122"/>
                <a:ea typeface="SimHei" panose="02010609060101010101" pitchFamily="49" charset="-122"/>
                <a:cs typeface="SimSun" panose="02010600030101010101" pitchFamily="2" charset="-122"/>
              </a:rPr>
              <a:t>充满</a:t>
            </a:r>
            <a:r>
              <a:rPr lang="zh-CN" altLang="en-US" sz="3600" b="1" dirty="0">
                <a:effectLst/>
                <a:latin typeface="SimHei" panose="02010609060101010101" pitchFamily="49" charset="-122"/>
                <a:ea typeface="SimHei" panose="02010609060101010101" pitchFamily="49" charset="-122"/>
                <a:cs typeface="SimSun" panose="02010600030101010101" pitchFamily="2" charset="-122"/>
              </a:rPr>
              <a:t>自信的</a:t>
            </a:r>
            <a:r>
              <a:rPr lang="zh-CN" altLang="en-US" sz="3600" b="1" dirty="0">
                <a:latin typeface="SimHei" panose="02010609060101010101" pitchFamily="49" charset="-122"/>
                <a:ea typeface="SimHei" panose="02010609060101010101" pitchFamily="49" charset="-122"/>
                <a:cs typeface="SimSun" panose="02010600030101010101" pitchFamily="2" charset="-122"/>
              </a:rPr>
              <a:t>彼得</a:t>
            </a:r>
            <a:endParaRPr lang="en-US" sz="3600" dirty="0"/>
          </a:p>
        </p:txBody>
      </p:sp>
      <p:pic>
        <p:nvPicPr>
          <p:cNvPr id="3" name="Picture 2">
            <a:extLst>
              <a:ext uri="{FF2B5EF4-FFF2-40B4-BE49-F238E27FC236}">
                <a16:creationId xmlns:a16="http://schemas.microsoft.com/office/drawing/2014/main" id="{A67722C6-8EBB-5657-2D94-65FA988965F1}"/>
              </a:ext>
            </a:extLst>
          </p:cNvPr>
          <p:cNvPicPr>
            <a:picLocks noChangeAspect="1"/>
          </p:cNvPicPr>
          <p:nvPr/>
        </p:nvPicPr>
        <p:blipFill>
          <a:blip r:embed="rId3"/>
          <a:stretch>
            <a:fillRect/>
          </a:stretch>
        </p:blipFill>
        <p:spPr>
          <a:xfrm>
            <a:off x="569767" y="1205344"/>
            <a:ext cx="4227945" cy="4227945"/>
          </a:xfrm>
          <a:prstGeom prst="rect">
            <a:avLst/>
          </a:prstGeom>
        </p:spPr>
      </p:pic>
    </p:spTree>
    <p:extLst>
      <p:ext uri="{BB962C8B-B14F-4D97-AF65-F5344CB8AC3E}">
        <p14:creationId xmlns:p14="http://schemas.microsoft.com/office/powerpoint/2010/main" val="2721842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39C9D32-D60F-F466-6E37-1E6D684B82A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9A03615-0241-CC5E-DE65-B9CB4D9C9DD1}"/>
              </a:ext>
            </a:extLst>
          </p:cNvPr>
          <p:cNvSpPr txBox="1"/>
          <p:nvPr/>
        </p:nvSpPr>
        <p:spPr>
          <a:xfrm>
            <a:off x="5569527" y="981574"/>
            <a:ext cx="5888181" cy="2325637"/>
          </a:xfrm>
          <a:prstGeom prst="rect">
            <a:avLst/>
          </a:prstGeom>
          <a:noFill/>
        </p:spPr>
        <p:txBody>
          <a:bodyPr wrap="square">
            <a:spAutoFit/>
          </a:bodyPr>
          <a:lstStyle/>
          <a:p>
            <a:pPr algn="ctr">
              <a:lnSpc>
                <a:spcPct val="150000"/>
              </a:lnSpc>
            </a:pPr>
            <a:r>
              <a:rPr lang="zh-CN" sz="3600" b="1" dirty="0">
                <a:effectLst/>
                <a:latin typeface="SimHei" panose="02010609060101010101" pitchFamily="49" charset="-122"/>
                <a:ea typeface="SimHei" panose="02010609060101010101" pitchFamily="49" charset="-122"/>
                <a:cs typeface="SimSun" panose="02010600030101010101" pitchFamily="2" charset="-122"/>
              </a:rPr>
              <a:t>鸡叫之前，</a:t>
            </a:r>
            <a:endParaRPr lang="en-US" altLang="zh-CN" sz="3600" b="1" dirty="0">
              <a:effectLst/>
              <a:latin typeface="SimHei" panose="02010609060101010101" pitchFamily="49" charset="-122"/>
              <a:ea typeface="SimHei" panose="02010609060101010101" pitchFamily="49" charset="-122"/>
              <a:cs typeface="SimSun" panose="02010600030101010101" pitchFamily="2" charset="-122"/>
            </a:endParaRPr>
          </a:p>
          <a:p>
            <a:pPr algn="ctr">
              <a:lnSpc>
                <a:spcPct val="150000"/>
              </a:lnSpc>
            </a:pPr>
            <a:r>
              <a:rPr lang="zh-CN" sz="3600" b="1" dirty="0">
                <a:effectLst/>
                <a:latin typeface="SimHei" panose="02010609060101010101" pitchFamily="49" charset="-122"/>
                <a:ea typeface="SimHei" panose="02010609060101010101" pitchFamily="49" charset="-122"/>
                <a:cs typeface="SimSun" panose="02010600030101010101" pitchFamily="2" charset="-122"/>
              </a:rPr>
              <a:t>三次公开行为不认主</a:t>
            </a:r>
            <a:r>
              <a:rPr lang="en-US" sz="7200" b="1" dirty="0">
                <a:effectLst/>
                <a:latin typeface="SimHei" panose="02010609060101010101" pitchFamily="49" charset="-122"/>
                <a:ea typeface="SimHei" panose="02010609060101010101" pitchFamily="49" charset="-122"/>
              </a:rPr>
              <a:t> </a:t>
            </a:r>
            <a:endParaRPr lang="zh-CN" altLang="en-US" sz="7200" b="1" dirty="0">
              <a:effectLst/>
              <a:latin typeface="SimHei" panose="02010609060101010101" pitchFamily="49" charset="-122"/>
              <a:ea typeface="SimHei" panose="02010609060101010101" pitchFamily="49" charset="-122"/>
              <a:cs typeface="SimSun" panose="02010600030101010101" pitchFamily="2" charset="-122"/>
            </a:endParaRPr>
          </a:p>
        </p:txBody>
      </p:sp>
      <p:sp>
        <p:nvSpPr>
          <p:cNvPr id="9" name="TextBox 8">
            <a:extLst>
              <a:ext uri="{FF2B5EF4-FFF2-40B4-BE49-F238E27FC236}">
                <a16:creationId xmlns:a16="http://schemas.microsoft.com/office/drawing/2014/main" id="{F8B2195D-C50D-75DC-BD66-B00D74BA63AB}"/>
              </a:ext>
            </a:extLst>
          </p:cNvPr>
          <p:cNvSpPr txBox="1"/>
          <p:nvPr/>
        </p:nvSpPr>
        <p:spPr>
          <a:xfrm>
            <a:off x="5805054" y="4057153"/>
            <a:ext cx="6100762" cy="1200329"/>
          </a:xfrm>
          <a:prstGeom prst="rect">
            <a:avLst/>
          </a:prstGeom>
          <a:noFill/>
        </p:spPr>
        <p:txBody>
          <a:bodyPr wrap="square">
            <a:spAutoFit/>
          </a:bodyPr>
          <a:lstStyle/>
          <a:p>
            <a:pPr algn="ctr">
              <a:buNone/>
            </a:pPr>
            <a:r>
              <a:rPr lang="en-US" dirty="0"/>
              <a:t>Before the rooster crows,</a:t>
            </a:r>
          </a:p>
          <a:p>
            <a:pPr algn="ctr">
              <a:buNone/>
            </a:pPr>
            <a:br>
              <a:rPr lang="en-US" dirty="0"/>
            </a:br>
            <a:r>
              <a:rPr lang="en-US" dirty="0"/>
              <a:t>he denied the Lord three times in public actions.</a:t>
            </a:r>
          </a:p>
          <a:p>
            <a:pPr algn="ctr"/>
            <a:endParaRPr lang="en-US" dirty="0"/>
          </a:p>
        </p:txBody>
      </p:sp>
      <p:sp>
        <p:nvSpPr>
          <p:cNvPr id="4" name="TextBox 3">
            <a:extLst>
              <a:ext uri="{FF2B5EF4-FFF2-40B4-BE49-F238E27FC236}">
                <a16:creationId xmlns:a16="http://schemas.microsoft.com/office/drawing/2014/main" id="{D82E7163-FD5E-291F-A313-F457FDCFB312}"/>
              </a:ext>
            </a:extLst>
          </p:cNvPr>
          <p:cNvSpPr txBox="1"/>
          <p:nvPr/>
        </p:nvSpPr>
        <p:spPr>
          <a:xfrm>
            <a:off x="1012770" y="236167"/>
            <a:ext cx="4432066" cy="646331"/>
          </a:xfrm>
          <a:prstGeom prst="rect">
            <a:avLst/>
          </a:prstGeom>
          <a:noFill/>
        </p:spPr>
        <p:txBody>
          <a:bodyPr wrap="square">
            <a:spAutoFit/>
          </a:bodyPr>
          <a:lstStyle/>
          <a:p>
            <a:r>
              <a:rPr lang="zh-CN" altLang="en-US" sz="3600" b="1" dirty="0">
                <a:latin typeface="SimHei" panose="02010609060101010101" pitchFamily="49" charset="-122"/>
                <a:ea typeface="SimHei" panose="02010609060101010101" pitchFamily="49" charset="-122"/>
                <a:cs typeface="SimSun" panose="02010600030101010101" pitchFamily="2" charset="-122"/>
              </a:rPr>
              <a:t>充满</a:t>
            </a:r>
            <a:r>
              <a:rPr lang="zh-CN" altLang="en-US" sz="3600" b="1" dirty="0">
                <a:effectLst/>
                <a:latin typeface="SimHei" panose="02010609060101010101" pitchFamily="49" charset="-122"/>
                <a:ea typeface="SimHei" panose="02010609060101010101" pitchFamily="49" charset="-122"/>
                <a:cs typeface="SimSun" panose="02010600030101010101" pitchFamily="2" charset="-122"/>
              </a:rPr>
              <a:t>自信的</a:t>
            </a:r>
            <a:r>
              <a:rPr lang="zh-CN" altLang="en-US" sz="3600" b="1" dirty="0">
                <a:latin typeface="SimHei" panose="02010609060101010101" pitchFamily="49" charset="-122"/>
                <a:ea typeface="SimHei" panose="02010609060101010101" pitchFamily="49" charset="-122"/>
                <a:cs typeface="SimSun" panose="02010600030101010101" pitchFamily="2" charset="-122"/>
              </a:rPr>
              <a:t>彼得跌倒</a:t>
            </a:r>
            <a:endParaRPr lang="en-US" sz="3600" dirty="0"/>
          </a:p>
        </p:txBody>
      </p:sp>
      <p:pic>
        <p:nvPicPr>
          <p:cNvPr id="2" name="Picture 1">
            <a:extLst>
              <a:ext uri="{FF2B5EF4-FFF2-40B4-BE49-F238E27FC236}">
                <a16:creationId xmlns:a16="http://schemas.microsoft.com/office/drawing/2014/main" id="{4784EE1A-B706-293E-6C81-2BD633D5F1A8}"/>
              </a:ext>
            </a:extLst>
          </p:cNvPr>
          <p:cNvPicPr>
            <a:picLocks noChangeAspect="1"/>
          </p:cNvPicPr>
          <p:nvPr/>
        </p:nvPicPr>
        <p:blipFill>
          <a:blip r:embed="rId3"/>
          <a:stretch>
            <a:fillRect/>
          </a:stretch>
        </p:blipFill>
        <p:spPr>
          <a:xfrm>
            <a:off x="286184" y="1064066"/>
            <a:ext cx="5458691" cy="5458691"/>
          </a:xfrm>
          <a:prstGeom prst="rect">
            <a:avLst/>
          </a:prstGeom>
        </p:spPr>
      </p:pic>
    </p:spTree>
    <p:extLst>
      <p:ext uri="{BB962C8B-B14F-4D97-AF65-F5344CB8AC3E}">
        <p14:creationId xmlns:p14="http://schemas.microsoft.com/office/powerpoint/2010/main" val="708298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8BE6CE6B-9C10-B80D-C012-21494D68C9E4}"/>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B8F28F4E-6072-A760-64DC-4AF71EB334DD}"/>
              </a:ext>
            </a:extLst>
          </p:cNvPr>
          <p:cNvSpPr txBox="1"/>
          <p:nvPr/>
        </p:nvSpPr>
        <p:spPr>
          <a:xfrm>
            <a:off x="400838" y="1935893"/>
            <a:ext cx="11950662" cy="269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西门．彼得对他们说：“我要打鱼去。”他们说：“我们也跟你一起去。”</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A5BFA2D2-2E58-1DB0-703E-A6D59FE61CB6}"/>
              </a:ext>
            </a:extLst>
          </p:cNvPr>
          <p:cNvSpPr txBox="1"/>
          <p:nvPr/>
        </p:nvSpPr>
        <p:spPr>
          <a:xfrm>
            <a:off x="0" y="4990407"/>
            <a:ext cx="12053455" cy="918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3 Simon Peter said to them, "I am going fishing." They said to him, "We will go with you." They went out and got into the boat, but that night they caught nothing.</a:t>
            </a:r>
          </a:p>
          <a:p>
            <a:pPr marL="0" marR="0" lvl="0" indent="0" algn="l" defTabSz="457200" rtl="0" eaLnBrk="1" fontAlgn="auto" latinLnBrk="0" hangingPunct="1">
              <a:lnSpc>
                <a:spcPct val="100000"/>
              </a:lnSpc>
              <a:spcBef>
                <a:spcPts val="0"/>
              </a:spcBef>
              <a:spcAft>
                <a:spcPts val="150"/>
              </a:spcAft>
              <a:buClrTx/>
              <a:buSzTx/>
              <a:buFontTx/>
              <a:buNone/>
              <a:tabLst/>
              <a:defRPr/>
            </a:pP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47049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28D4E7F-10E1-52C2-E8A3-0B0F328D7B68}"/>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A6E79F2-6A1E-5B5A-ED8C-29649D2C20EB}"/>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6E88888D-0DD0-150B-91C5-E4AB6AB80FF8}"/>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kern="100" dirty="0">
                <a:effectLst/>
                <a:latin typeface="SimHei" panose="02010609060101010101" pitchFamily="49" charset="-122"/>
                <a:ea typeface="SimHei" panose="02010609060101010101" pitchFamily="49" charset="-122"/>
                <a:cs typeface="Times New Roman" panose="02020603050405020304" pitchFamily="18" charset="0"/>
              </a:rPr>
              <a:t>主来寻他</a:t>
            </a:r>
            <a:br>
              <a:rPr lang="en-US" sz="1800" kern="100" dirty="0">
                <a:effectLst/>
                <a:latin typeface="Aptos" panose="020B0004020202020204" pitchFamily="34" charset="0"/>
                <a:ea typeface="DengXian" panose="02010600030101010101" pitchFamily="2" charset="-122"/>
                <a:cs typeface="Times New Roman" panose="02020603050405020304" pitchFamily="18" charset="0"/>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F1B118CF-8C60-C611-5C06-E5324D23F54B}"/>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02</a:t>
            </a:r>
            <a:endParaRPr lang="en" dirty="0"/>
          </a:p>
        </p:txBody>
      </p:sp>
      <p:sp>
        <p:nvSpPr>
          <p:cNvPr id="980" name="Google Shape;980;p44">
            <a:extLst>
              <a:ext uri="{FF2B5EF4-FFF2-40B4-BE49-F238E27FC236}">
                <a16:creationId xmlns:a16="http://schemas.microsoft.com/office/drawing/2014/main" id="{120320CB-2114-A51C-BFB0-E74418A49728}"/>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The Lord came to seek him.</a:t>
            </a:r>
          </a:p>
        </p:txBody>
      </p:sp>
    </p:spTree>
    <p:extLst>
      <p:ext uri="{BB962C8B-B14F-4D97-AF65-F5344CB8AC3E}">
        <p14:creationId xmlns:p14="http://schemas.microsoft.com/office/powerpoint/2010/main" val="215801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2E187911-732C-10F3-7837-2572378209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902568-F43D-800A-91AF-AA07FA0C8AB9}"/>
              </a:ext>
            </a:extLst>
          </p:cNvPr>
          <p:cNvPicPr>
            <a:picLocks noChangeAspect="1"/>
          </p:cNvPicPr>
          <p:nvPr/>
        </p:nvPicPr>
        <p:blipFill>
          <a:blip r:embed="rId3"/>
          <a:stretch>
            <a:fillRect/>
          </a:stretch>
        </p:blipFill>
        <p:spPr>
          <a:xfrm>
            <a:off x="3902363" y="443345"/>
            <a:ext cx="3980873" cy="5971309"/>
          </a:xfrm>
          <a:prstGeom prst="rect">
            <a:avLst/>
          </a:prstGeom>
        </p:spPr>
      </p:pic>
    </p:spTree>
    <p:extLst>
      <p:ext uri="{BB962C8B-B14F-4D97-AF65-F5344CB8AC3E}">
        <p14:creationId xmlns:p14="http://schemas.microsoft.com/office/powerpoint/2010/main" val="392030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7372E0C3-D5C6-6CC0-B1B5-4A90D2F05DC7}"/>
            </a:ext>
          </a:extLst>
        </p:cNvPr>
        <p:cNvGrpSpPr/>
        <p:nvPr/>
      </p:nvGrpSpPr>
      <p:grpSpPr>
        <a:xfrm>
          <a:off x="0" y="0"/>
          <a:ext cx="0" cy="0"/>
          <a:chOff x="0" y="0"/>
          <a:chExt cx="0" cy="0"/>
        </a:xfrm>
      </p:grpSpPr>
      <p:pic>
        <p:nvPicPr>
          <p:cNvPr id="6" name="Picture 5" descr="A person swimming in the water&#10;&#10;AI-generated content may be incorrect.">
            <a:extLst>
              <a:ext uri="{FF2B5EF4-FFF2-40B4-BE49-F238E27FC236}">
                <a16:creationId xmlns:a16="http://schemas.microsoft.com/office/drawing/2014/main" id="{64FF9BB9-E6C0-F982-310C-590E054ED9B3}"/>
              </a:ext>
            </a:extLst>
          </p:cNvPr>
          <p:cNvPicPr>
            <a:picLocks noChangeAspect="1"/>
          </p:cNvPicPr>
          <p:nvPr/>
        </p:nvPicPr>
        <p:blipFill>
          <a:blip r:embed="rId3"/>
          <a:stretch>
            <a:fillRect/>
          </a:stretch>
        </p:blipFill>
        <p:spPr>
          <a:xfrm>
            <a:off x="3999676" y="556431"/>
            <a:ext cx="4192648" cy="5745137"/>
          </a:xfrm>
          <a:prstGeom prst="rect">
            <a:avLst/>
          </a:prstGeom>
        </p:spPr>
      </p:pic>
    </p:spTree>
    <p:extLst>
      <p:ext uri="{BB962C8B-B14F-4D97-AF65-F5344CB8AC3E}">
        <p14:creationId xmlns:p14="http://schemas.microsoft.com/office/powerpoint/2010/main" val="50353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C5EA1D1-4B88-1FE1-9555-C6F361728F64}"/>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2FAE119-1852-298F-7271-1072FAD85053}"/>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E0D05834-48E9-0028-861A-3FC0560BA41B}"/>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主医治与差遣</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24EB951-9512-AF7B-51EB-987208C896E2}"/>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494D57AA-7AAD-F7EA-CAEC-40D3D7C1FD39}"/>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The Lord heal and commission</a:t>
            </a:r>
          </a:p>
        </p:txBody>
      </p:sp>
    </p:spTree>
    <p:extLst>
      <p:ext uri="{BB962C8B-B14F-4D97-AF65-F5344CB8AC3E}">
        <p14:creationId xmlns:p14="http://schemas.microsoft.com/office/powerpoint/2010/main" val="3833051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70EEBC6-0B1D-5923-80DC-99A79DF8A59E}"/>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D58F1ED8-102A-CE36-29FA-3AAE964DC509}"/>
              </a:ext>
            </a:extLst>
          </p:cNvPr>
          <p:cNvSpPr txBox="1"/>
          <p:nvPr/>
        </p:nvSpPr>
        <p:spPr>
          <a:xfrm>
            <a:off x="1" y="0"/>
            <a:ext cx="12199782" cy="6150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a:t>
            </a:r>
            <a:r>
              <a:rPr lang="en-US" altLang="zh-CN" sz="3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“约翰的儿子西门，你爱</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我比这些更深吗？”他回答</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“主啊，是的，</a:t>
            </a:r>
            <a:r>
              <a:rPr kumimoji="0" lang="zh-CN" altLang="en-US" sz="30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你知道我爱</a:t>
            </a:r>
            <a:r>
              <a:rPr kumimoji="0" lang="en-US" altLang="zh-CN" sz="30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r>
              <a:rPr kumimoji="0" lang="zh-CN" altLang="en-US" sz="30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。”耶稣说：“你喂养我的小羊。”</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16</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耶稣第二次又问他：“约翰的儿子西门，你爱     我吗？”他回答：“主啊，是的，</a:t>
            </a:r>
            <a:r>
              <a:rPr kumimoji="0" lang="zh-CN" altLang="en-US" sz="30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你知道我爱     你</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。”耶稣说：“你牧养我的羊。”</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17</a:t>
            </a:r>
            <a:r>
              <a:rPr kumimoji="0" lang="zh-CN" altLang="en-US" sz="3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耶稣第三次问他</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：“约翰的儿子西门，你爱     我吗？”彼得因为耶稣第三次问他</a:t>
            </a:r>
            <a:r>
              <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你爱    我吗</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？”就忧愁起来，对耶稣说：“主啊，你是无所不知的，</a:t>
            </a:r>
            <a:r>
              <a:rPr kumimoji="0" lang="zh-CN" altLang="en-US" sz="30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你知道我爱      你</a:t>
            </a:r>
            <a:r>
              <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。”耶稣说：“你喂养我的羊。</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7B712850-4CC7-B24A-D35C-D1EA87C65854}"/>
              </a:ext>
            </a:extLst>
          </p:cNvPr>
          <p:cNvSpPr txBox="1"/>
          <p:nvPr/>
        </p:nvSpPr>
        <p:spPr>
          <a:xfrm>
            <a:off x="-7784" y="5435225"/>
            <a:ext cx="12199783"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15</a:t>
            </a:r>
            <a:r>
              <a:rPr lang="en-US" sz="1600" kern="100" dirty="0">
                <a:solidFill>
                  <a:prstClr val="white"/>
                </a:solidFill>
                <a:latin typeface="Century Gothic" panose="020B0502020202020204"/>
                <a:ea typeface="DengXian" panose="02010600030101010101" pitchFamily="2" charset="-122"/>
                <a:cs typeface="Arial" panose="020B0604020202020204" pitchFamily="34" charset="0"/>
              </a:rPr>
              <a:t>...</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Jesus said to Simon Peter, "Simon, son of John, do you love me more than these?" He said to him, "Yes, Lord; you know that I love you." He said to him, "Feed my lambs."16 He said to him a second time, "Simon, son of John, do you love me?" He said to him, "Yes, Lord; you know that I love you." He said to him, "Tend my sheep."17</a:t>
            </a:r>
            <a:r>
              <a:rPr kumimoji="0" lang="en-SG" sz="16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He said to him the third time</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"Simon, son of John, do you love me?" Peter was grieved because he said to him the third time, "Do you love me?" and he said to him, "Lord, you know everything; you know that I love you." Jesus said to him, "Feed my sheep.</a:t>
            </a:r>
          </a:p>
        </p:txBody>
      </p:sp>
      <p:pic>
        <p:nvPicPr>
          <p:cNvPr id="6" name="Picture 5" descr="A black text on a white background&#10;&#10;AI-generated content may be incorrect.">
            <a:extLst>
              <a:ext uri="{FF2B5EF4-FFF2-40B4-BE49-F238E27FC236}">
                <a16:creationId xmlns:a16="http://schemas.microsoft.com/office/drawing/2014/main" id="{5E2D7A22-3341-6AD9-51C5-40B237DA3D05}"/>
              </a:ext>
            </a:extLst>
          </p:cNvPr>
          <p:cNvPicPr>
            <a:picLocks noChangeAspect="1"/>
          </p:cNvPicPr>
          <p:nvPr/>
        </p:nvPicPr>
        <p:blipFill>
          <a:blip r:embed="rId3"/>
          <a:stretch>
            <a:fillRect/>
          </a:stretch>
        </p:blipFill>
        <p:spPr>
          <a:xfrm>
            <a:off x="5389417" y="269220"/>
            <a:ext cx="863601" cy="333664"/>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F9AE4A2F-6D3A-3457-D49B-4112221605D8}"/>
              </a:ext>
            </a:extLst>
          </p:cNvPr>
          <p:cNvPicPr>
            <a:picLocks noChangeAspect="1"/>
          </p:cNvPicPr>
          <p:nvPr/>
        </p:nvPicPr>
        <p:blipFill>
          <a:blip r:embed="rId3"/>
          <a:stretch>
            <a:fillRect/>
          </a:stretch>
        </p:blipFill>
        <p:spPr>
          <a:xfrm>
            <a:off x="7869380" y="1624925"/>
            <a:ext cx="863601" cy="333664"/>
          </a:xfrm>
          <a:prstGeom prst="rect">
            <a:avLst/>
          </a:prstGeom>
        </p:spPr>
      </p:pic>
      <p:pic>
        <p:nvPicPr>
          <p:cNvPr id="14" name="Picture 13" descr="A red text on a white background&#10;&#10;AI-generated content may be incorrect.">
            <a:extLst>
              <a:ext uri="{FF2B5EF4-FFF2-40B4-BE49-F238E27FC236}">
                <a16:creationId xmlns:a16="http://schemas.microsoft.com/office/drawing/2014/main" id="{E885B98E-C2E4-6472-02A9-DA7F5311F6A3}"/>
              </a:ext>
            </a:extLst>
          </p:cNvPr>
          <p:cNvPicPr>
            <a:picLocks noChangeAspect="1"/>
          </p:cNvPicPr>
          <p:nvPr/>
        </p:nvPicPr>
        <p:blipFill>
          <a:blip r:embed="rId4"/>
          <a:stretch>
            <a:fillRect/>
          </a:stretch>
        </p:blipFill>
        <p:spPr>
          <a:xfrm>
            <a:off x="4027054" y="899814"/>
            <a:ext cx="812800" cy="368300"/>
          </a:xfrm>
          <a:prstGeom prst="rect">
            <a:avLst/>
          </a:prstGeom>
        </p:spPr>
      </p:pic>
      <p:pic>
        <p:nvPicPr>
          <p:cNvPr id="15" name="Picture 14" descr="A red text on a white background&#10;&#10;AI-generated content may be incorrect.">
            <a:extLst>
              <a:ext uri="{FF2B5EF4-FFF2-40B4-BE49-F238E27FC236}">
                <a16:creationId xmlns:a16="http://schemas.microsoft.com/office/drawing/2014/main" id="{3DFF1013-C8EB-B254-CF9F-62E12B502C5E}"/>
              </a:ext>
            </a:extLst>
          </p:cNvPr>
          <p:cNvPicPr>
            <a:picLocks noChangeAspect="1"/>
          </p:cNvPicPr>
          <p:nvPr/>
        </p:nvPicPr>
        <p:blipFill>
          <a:blip r:embed="rId4"/>
          <a:stretch>
            <a:fillRect/>
          </a:stretch>
        </p:blipFill>
        <p:spPr>
          <a:xfrm>
            <a:off x="4839854" y="2290667"/>
            <a:ext cx="812800" cy="368300"/>
          </a:xfrm>
          <a:prstGeom prst="rect">
            <a:avLst/>
          </a:prstGeom>
        </p:spPr>
      </p:pic>
      <p:pic>
        <p:nvPicPr>
          <p:cNvPr id="16" name="Picture 15" descr="A red text on a white background&#10;&#10;AI-generated content may be incorrect.">
            <a:extLst>
              <a:ext uri="{FF2B5EF4-FFF2-40B4-BE49-F238E27FC236}">
                <a16:creationId xmlns:a16="http://schemas.microsoft.com/office/drawing/2014/main" id="{9B4A2F50-EDE3-7565-1A43-0ED0E46CA92F}"/>
              </a:ext>
            </a:extLst>
          </p:cNvPr>
          <p:cNvPicPr>
            <a:picLocks noChangeAspect="1"/>
          </p:cNvPicPr>
          <p:nvPr/>
        </p:nvPicPr>
        <p:blipFill>
          <a:blip r:embed="rId4"/>
          <a:stretch>
            <a:fillRect/>
          </a:stretch>
        </p:blipFill>
        <p:spPr>
          <a:xfrm>
            <a:off x="9058562" y="2983370"/>
            <a:ext cx="812800" cy="368300"/>
          </a:xfrm>
          <a:prstGeom prst="rect">
            <a:avLst/>
          </a:prstGeom>
        </p:spPr>
      </p:pic>
      <p:pic>
        <p:nvPicPr>
          <p:cNvPr id="17" name="Picture 16" descr="A red text on a white background&#10;&#10;AI-generated content may be incorrect.">
            <a:extLst>
              <a:ext uri="{FF2B5EF4-FFF2-40B4-BE49-F238E27FC236}">
                <a16:creationId xmlns:a16="http://schemas.microsoft.com/office/drawing/2014/main" id="{C74C2240-B530-FD29-3DF2-30A8B840FF34}"/>
              </a:ext>
            </a:extLst>
          </p:cNvPr>
          <p:cNvPicPr>
            <a:picLocks noChangeAspect="1"/>
          </p:cNvPicPr>
          <p:nvPr/>
        </p:nvPicPr>
        <p:blipFill>
          <a:blip r:embed="rId4"/>
          <a:stretch>
            <a:fillRect/>
          </a:stretch>
        </p:blipFill>
        <p:spPr>
          <a:xfrm>
            <a:off x="6747164" y="4372861"/>
            <a:ext cx="812800" cy="368300"/>
          </a:xfrm>
          <a:prstGeom prst="rect">
            <a:avLst/>
          </a:prstGeom>
        </p:spPr>
      </p:pic>
      <p:pic>
        <p:nvPicPr>
          <p:cNvPr id="18" name="Picture 17" descr="A red text on a white background&#10;&#10;AI-generated content may be incorrect.">
            <a:extLst>
              <a:ext uri="{FF2B5EF4-FFF2-40B4-BE49-F238E27FC236}">
                <a16:creationId xmlns:a16="http://schemas.microsoft.com/office/drawing/2014/main" id="{0823F70B-B6F1-7688-E982-03317441E88E}"/>
              </a:ext>
            </a:extLst>
          </p:cNvPr>
          <p:cNvPicPr>
            <a:picLocks noChangeAspect="1"/>
          </p:cNvPicPr>
          <p:nvPr/>
        </p:nvPicPr>
        <p:blipFill>
          <a:blip r:embed="rId4"/>
          <a:stretch>
            <a:fillRect/>
          </a:stretch>
        </p:blipFill>
        <p:spPr>
          <a:xfrm>
            <a:off x="5287092" y="3678796"/>
            <a:ext cx="812800" cy="368300"/>
          </a:xfrm>
          <a:prstGeom prst="rect">
            <a:avLst/>
          </a:prstGeom>
        </p:spPr>
      </p:pic>
    </p:spTree>
    <p:extLst>
      <p:ext uri="{BB962C8B-B14F-4D97-AF65-F5344CB8AC3E}">
        <p14:creationId xmlns:p14="http://schemas.microsoft.com/office/powerpoint/2010/main" val="155356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ACD5D26-EDEA-3D11-8E9C-98861A31DBE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3BD8CBA-BB9E-53C5-0EDF-F6B57B1412E4}"/>
              </a:ext>
            </a:extLst>
          </p:cNvPr>
          <p:cNvSpPr txBox="1"/>
          <p:nvPr/>
        </p:nvSpPr>
        <p:spPr>
          <a:xfrm>
            <a:off x="137602" y="561838"/>
            <a:ext cx="11950662" cy="512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约 </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21:1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 这些事以后，耶稣在提比里亚海边再次向门徒显现。他显现的经过是这样的：</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当时西门．彼得、称为“双生子”的多马、加利利的迦拿人拿但业、西庇太的两个儿子，和另外两个门徒都聚在一起。</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西门．彼得对他们说：“我要打鱼去。”他们说：“我们也跟你一起去。”于是他们出去，上了船，可是那一夜他们并没有打到甚么。</a:t>
            </a:r>
          </a:p>
          <a:p>
            <a:pPr>
              <a:lnSpc>
                <a:spcPct val="150000"/>
              </a:lnSpc>
            </a:pP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DAE4497C-FC96-1117-7BA1-1A3841696F4F}"/>
              </a:ext>
            </a:extLst>
          </p:cNvPr>
          <p:cNvSpPr txBox="1"/>
          <p:nvPr/>
        </p:nvSpPr>
        <p:spPr>
          <a:xfrm>
            <a:off x="-7783" y="5336771"/>
            <a:ext cx="12199783" cy="1343958"/>
          </a:xfrm>
          <a:prstGeom prst="rect">
            <a:avLst/>
          </a:prstGeom>
          <a:noFill/>
        </p:spPr>
        <p:txBody>
          <a:bodyPr wrap="square">
            <a:spAutoFit/>
          </a:bodyPr>
          <a:lstStyle/>
          <a:p>
            <a:pPr>
              <a:spcAft>
                <a:spcPts val="150"/>
              </a:spcAft>
            </a:pPr>
            <a:r>
              <a:rPr lang="en-SG" sz="1600" kern="100" dirty="0">
                <a:effectLst/>
                <a:ea typeface="DengXian" panose="02010600030101010101" pitchFamily="2" charset="-122"/>
                <a:cs typeface="Arial" panose="020B0604020202020204" pitchFamily="34" charset="0"/>
              </a:rPr>
              <a:t>John 21</a:t>
            </a:r>
            <a:r>
              <a:rPr lang="en-US" sz="1600" kern="100" dirty="0">
                <a:effectLst/>
                <a:ea typeface="DengXian" panose="02010600030101010101" pitchFamily="2" charset="-122"/>
                <a:cs typeface="Arial" panose="020B0604020202020204" pitchFamily="34" charset="0"/>
              </a:rPr>
              <a:t>:</a:t>
            </a:r>
            <a:r>
              <a:rPr lang="en-SG" sz="1600" kern="100" dirty="0">
                <a:effectLst/>
                <a:ea typeface="DengXian" panose="02010600030101010101" pitchFamily="2" charset="-122"/>
                <a:cs typeface="Arial" panose="020B0604020202020204" pitchFamily="34" charset="0"/>
              </a:rPr>
              <a:t>1 After this Jesus revealed himself again to the disciples by the Sea of Tiberias, and he revealed himself in this way.</a:t>
            </a:r>
          </a:p>
          <a:p>
            <a:pPr>
              <a:spcAft>
                <a:spcPts val="150"/>
              </a:spcAft>
            </a:pPr>
            <a:r>
              <a:rPr lang="en-SG" sz="1600" kern="100" dirty="0">
                <a:effectLst/>
                <a:ea typeface="DengXian" panose="02010600030101010101" pitchFamily="2" charset="-122"/>
                <a:cs typeface="Arial" panose="020B0604020202020204" pitchFamily="34" charset="0"/>
              </a:rPr>
              <a:t>2 Simon Peter, Thomas (called the Twin), Nathanael of Cana in Galilee, the sons of Zebedee, and two others of his disciples were together. 3 Simon Peter said to them, "I am going fishing." They said to him, "We will go with you." They went out and got into the boat, but that night they caught nothing.</a:t>
            </a:r>
          </a:p>
          <a:p>
            <a:pPr>
              <a:spcAft>
                <a:spcPts val="150"/>
              </a:spcAft>
            </a:pP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D2DF6ADE-B2F7-D192-C1D1-5CD2CC5BE73D}"/>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1/6</a:t>
            </a:r>
            <a:endParaRPr lang="en-US" sz="1400" dirty="0"/>
          </a:p>
        </p:txBody>
      </p:sp>
    </p:spTree>
    <p:extLst>
      <p:ext uri="{BB962C8B-B14F-4D97-AF65-F5344CB8AC3E}">
        <p14:creationId xmlns:p14="http://schemas.microsoft.com/office/powerpoint/2010/main" val="474172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08FE04E3-E399-03E6-2EC1-9CF974298D45}"/>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5823990-D038-826C-C4F8-54611F536CB1}"/>
              </a:ext>
            </a:extLst>
          </p:cNvPr>
          <p:cNvSpPr txBox="1"/>
          <p:nvPr/>
        </p:nvSpPr>
        <p:spPr>
          <a:xfrm>
            <a:off x="360218" y="1963103"/>
            <a:ext cx="12199782" cy="1597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15</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 耶稣说：“</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你喂养我的小羊</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16</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 </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耶稣说：“</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你牧养我羊</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17</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耶稣说：“</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你喂养我的羊</a:t>
            </a:r>
            <a:r>
              <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61A303E6-122D-C72F-9821-284103C5A91A}"/>
              </a:ext>
            </a:extLst>
          </p:cNvPr>
          <p:cNvSpPr txBox="1"/>
          <p:nvPr/>
        </p:nvSpPr>
        <p:spPr>
          <a:xfrm>
            <a:off x="484909" y="4894897"/>
            <a:ext cx="11707091"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15</a:t>
            </a:r>
            <a:r>
              <a:rPr lang="en-US" sz="2000" kern="100" dirty="0">
                <a:solidFill>
                  <a:prstClr val="white"/>
                </a:solidFill>
                <a:latin typeface="Century Gothic" panose="020B0502020202020204"/>
                <a:ea typeface="DengXian" panose="02010600030101010101" pitchFamily="2" charset="-122"/>
                <a:cs typeface="Arial" panose="020B0604020202020204" pitchFamily="34" charset="0"/>
              </a:rPr>
              <a: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Feed my lambs</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."16 </a:t>
            </a:r>
            <a:r>
              <a:rPr lang="en-SG" sz="2000" kern="100" dirty="0">
                <a:solidFill>
                  <a:prstClr val="white"/>
                </a:solidFill>
                <a:latin typeface="Century Gothic" panose="020B0502020202020204"/>
                <a:ea typeface="DengXian" panose="02010600030101010101" pitchFamily="2" charset="-122"/>
                <a:cs typeface="Arial" panose="020B0604020202020204" pitchFamily="34" charset="0"/>
              </a:rPr>
              <a: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Tend my sheep</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."17...Jesus said to him,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Feed my sheep</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p>
        </p:txBody>
      </p:sp>
    </p:spTree>
    <p:extLst>
      <p:ext uri="{BB962C8B-B14F-4D97-AF65-F5344CB8AC3E}">
        <p14:creationId xmlns:p14="http://schemas.microsoft.com/office/powerpoint/2010/main" val="323942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4444EF21-E102-E038-169A-3EF49B4C036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5E9C4D2-36DC-CF1E-7993-537F6C25BEDA}"/>
              </a:ext>
            </a:extLst>
          </p:cNvPr>
          <p:cNvSpPr txBox="1"/>
          <p:nvPr/>
        </p:nvSpPr>
        <p:spPr>
          <a:xfrm>
            <a:off x="356336" y="1447368"/>
            <a:ext cx="11479328" cy="176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17...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就忧愁起来，对耶稣说：</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“主啊，你是无所不知的，</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你知道我爱你。”</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77A63B0C-9BD9-703F-0DE8-2ACD52A58B81}"/>
              </a:ext>
            </a:extLst>
          </p:cNvPr>
          <p:cNvSpPr txBox="1"/>
          <p:nvPr/>
        </p:nvSpPr>
        <p:spPr>
          <a:xfrm>
            <a:off x="0" y="5144249"/>
            <a:ext cx="1219978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17...and he said to him, </a:t>
            </a:r>
            <a:r>
              <a:rPr kumimoji="0" lang="en-SG" sz="24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"Lord, you know everything</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you know that I love you.”..</a:t>
            </a:r>
            <a:endPar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104140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145DFEB-C308-2BE5-5D89-3CF6386F1586}"/>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D9F08597-6B57-7551-FD99-70473D610EA4}"/>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0FD6E96-665E-A565-0EC3-77996F202C6D}"/>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认识耶稣是主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75F189A1-9539-FC39-9029-5419830F4853}"/>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dirty="0">
                <a:solidFill>
                  <a:schemeClr val="tx1"/>
                </a:solidFill>
              </a:rPr>
              <a:t>4</a:t>
            </a:r>
            <a:endParaRPr lang="en" dirty="0"/>
          </a:p>
        </p:txBody>
      </p:sp>
      <p:sp>
        <p:nvSpPr>
          <p:cNvPr id="980" name="Google Shape;980;p44">
            <a:extLst>
              <a:ext uri="{FF2B5EF4-FFF2-40B4-BE49-F238E27FC236}">
                <a16:creationId xmlns:a16="http://schemas.microsoft.com/office/drawing/2014/main" id="{D1FF528C-7588-7028-1F4F-54E4460622ED}"/>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Know jesus is lord</a:t>
            </a:r>
          </a:p>
        </p:txBody>
      </p:sp>
    </p:spTree>
    <p:extLst>
      <p:ext uri="{BB962C8B-B14F-4D97-AF65-F5344CB8AC3E}">
        <p14:creationId xmlns:p14="http://schemas.microsoft.com/office/powerpoint/2010/main" val="3295897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DD011907-65B6-54F3-1224-04536708D82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DE687BF-00C1-1D38-1750-62D55EE95B93}"/>
              </a:ext>
            </a:extLst>
          </p:cNvPr>
          <p:cNvSpPr txBox="1"/>
          <p:nvPr/>
        </p:nvSpPr>
        <p:spPr>
          <a:xfrm>
            <a:off x="1" y="0"/>
            <a:ext cx="12199782" cy="585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18</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我实实在在告诉你，你年轻的时候，自己束上腰带，随意往来；</a:t>
            </a:r>
            <a:r>
              <a:rPr kumimoji="0" lang="zh-CN" altLang="en-US" sz="32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但到了年老的时候，你要伸出手来，别人要把你绑着，带你到你不愿意去的地方。</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19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耶稣说这话，是指明彼得将怎样死，来荣耀　神。说了这话，就对彼得说：“你跟从我吧！”</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20</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彼得转过身来，看见耶稣所爱的那门徒跟着，就是在晚饭的时候，靠着耶稣的胸膛，问“主啊，出卖你的是谁？”的那个人。</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彼得看见他，就问耶稣：“主啊，这个人将来怎么样？”</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61EC82E1-1567-AA1E-972B-65446564B9F5}"/>
              </a:ext>
            </a:extLst>
          </p:cNvPr>
          <p:cNvSpPr txBox="1"/>
          <p:nvPr/>
        </p:nvSpPr>
        <p:spPr>
          <a:xfrm>
            <a:off x="0" y="5144249"/>
            <a:ext cx="12199783" cy="18107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18Truly, truly, I say to you, when you were young, you used to dress yourself and walk wherever you wanted, but when you are old, you will stretch out your hands, and another will dress you and carry you where you do not want to go."19(This he said to show by what kind of death he was to glorify God.) And after saying this he said to him, "Follow </a:t>
            </a:r>
            <a:r>
              <a:rPr kumimoji="0" lang="en-SG" sz="1600" b="0" i="0" u="none" strike="noStrike" kern="100" cap="none" spc="0" normalizeH="0" baseline="0" noProof="0" dirty="0" err="1">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me."Jesus</a:t>
            </a:r>
            <a:r>
              <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and the Beloved Apostle20Peter turned and saw the disciple whom Jesus loved following them, the one who also had leaned back against him during the supper and had said, "Lord, who is it that is going to betray you?"21When Peter saw him, he said to Jesus, "Lord, what about this man?"</a:t>
            </a:r>
          </a:p>
          <a:p>
            <a:pPr marL="0" marR="0" lvl="0" indent="0" algn="l" defTabSz="457200" rtl="0" eaLnBrk="1" fontAlgn="auto" latinLnBrk="0" hangingPunct="1">
              <a:lnSpc>
                <a:spcPct val="100000"/>
              </a:lnSpc>
              <a:spcBef>
                <a:spcPts val="0"/>
              </a:spcBef>
              <a:spcAft>
                <a:spcPts val="150"/>
              </a:spcAft>
              <a:buClrTx/>
              <a:buSzTx/>
              <a:buFontTx/>
              <a:buNone/>
              <a:tabLst/>
              <a:defRPr/>
            </a:pPr>
            <a:endParaRPr kumimoji="0" lang="en-SG" sz="1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728C679E-A27A-6636-9A73-9F9EB1051DFE}"/>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5/6</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08108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C96FD065-812E-6826-5128-C2D9F4CF1C9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FBE3B96-FD7A-FD9C-B784-2913CF6548B8}"/>
              </a:ext>
            </a:extLst>
          </p:cNvPr>
          <p:cNvSpPr txBox="1"/>
          <p:nvPr/>
        </p:nvSpPr>
        <p:spPr>
          <a:xfrm>
            <a:off x="185025" y="2546997"/>
            <a:ext cx="11821949" cy="2350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耶稣回答他</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“如果我要他活到我来的时候，</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跟你有甚么关系呢？</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你只管跟从我吧！</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60451575-618B-1B81-BA41-0AAB647386A0}"/>
              </a:ext>
            </a:extLst>
          </p:cNvPr>
          <p:cNvSpPr txBox="1"/>
          <p:nvPr/>
        </p:nvSpPr>
        <p:spPr>
          <a:xfrm>
            <a:off x="392844" y="5255086"/>
            <a:ext cx="1064922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22Jesus said to him, "If it is my will that he remain until I come, </a:t>
            </a:r>
            <a:r>
              <a:rPr kumimoji="0" lang="en-SG" sz="2000" b="0"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what is that to you? </a:t>
            </a:r>
            <a:r>
              <a:rPr kumimoji="0" lang="en-SG" sz="20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You follow me!"</a:t>
            </a:r>
            <a:endParaRPr kumimoji="0" lang="en-SG"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274928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itle 1"/>
          <p:cNvSpPr txBox="1">
            <a:spLocks noGrp="1"/>
          </p:cNvSpPr>
          <p:nvPr>
            <p:ph type="title"/>
          </p:nvPr>
        </p:nvSpPr>
        <p:spPr>
          <a:prstGeom prst="rect">
            <a:avLst/>
          </a:prstGeom>
        </p:spPr>
        <p:txBody>
          <a:bodyPr/>
          <a:lstStyle/>
          <a:p>
            <a:endParaRPr/>
          </a:p>
        </p:txBody>
      </p:sp>
      <p:sp>
        <p:nvSpPr>
          <p:cNvPr id="266" name="Content Placeholder 2"/>
          <p:cNvSpPr txBox="1">
            <a:spLocks noGrp="1"/>
          </p:cNvSpPr>
          <p:nvPr>
            <p:ph idx="1"/>
          </p:nvPr>
        </p:nvSpPr>
        <p:spPr>
          <a:prstGeom prst="rect">
            <a:avLst/>
          </a:prstGeom>
        </p:spPr>
        <p:txBody>
          <a:bodyPr/>
          <a:lstStyle/>
          <a:p>
            <a:endParaRPr/>
          </a:p>
        </p:txBody>
      </p:sp>
      <p:pic>
        <p:nvPicPr>
          <p:cNvPr id="267" name="Picture 3" descr="Picture 3"/>
          <p:cNvPicPr>
            <a:picLocks noChangeAspect="1"/>
          </p:cNvPicPr>
          <p:nvPr/>
        </p:nvPicPr>
        <p:blipFill>
          <a:blip r:embed="rId2"/>
          <a:stretch>
            <a:fillRect/>
          </a:stretch>
        </p:blipFill>
        <p:spPr>
          <a:xfrm>
            <a:off x="0" y="-26990"/>
            <a:ext cx="12192000" cy="6884990"/>
          </a:xfrm>
          <a:prstGeom prst="rect">
            <a:avLst/>
          </a:prstGeom>
          <a:ln w="12700">
            <a:miter lim="400000"/>
          </a:ln>
        </p:spPr>
      </p:pic>
      <p:sp>
        <p:nvSpPr>
          <p:cNvPr id="268" name="Rectangle 8"/>
          <p:cNvSpPr txBox="1"/>
          <p:nvPr/>
        </p:nvSpPr>
        <p:spPr>
          <a:xfrm>
            <a:off x="758645" y="519641"/>
            <a:ext cx="5337355" cy="3023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0" marR="0" lvl="0" indent="0" algn="ctr" defTabSz="457200" rtl="0" eaLnBrk="1" fontAlgn="auto" latinLnBrk="0" hangingPunct="0">
              <a:lnSpc>
                <a:spcPct val="200000"/>
              </a:lnSpc>
              <a:spcBef>
                <a:spcPts val="0"/>
              </a:spcBef>
              <a:spcAft>
                <a:spcPts val="0"/>
              </a:spcAft>
              <a:buClrTx/>
              <a:buSzTx/>
              <a:buFontTx/>
              <a:buNone/>
              <a:tabLst/>
              <a:defRPr sz="3600" b="1">
                <a:solidFill>
                  <a:srgbClr val="FFC000"/>
                </a:solidFill>
                <a:effectLst>
                  <a:outerShdw blurRad="38100" dist="38100" dir="2700000" rotWithShape="0">
                    <a:srgbClr val="000000">
                      <a:alpha val="43137"/>
                    </a:srgbClr>
                  </a:outerShdw>
                </a:effectLst>
              </a:defRPr>
            </a:pPr>
            <a:r>
              <a:rPr lang="en-US" sz="8000" b="1" kern="0" dirty="0" err="1">
                <a:solidFill>
                  <a:srgbClr val="FFC000"/>
                </a:solidFill>
                <a:effectLst>
                  <a:outerShdw blurRad="38100" dist="38100" dir="2700000" rotWithShape="0">
                    <a:srgbClr val="000000">
                      <a:alpha val="43137"/>
                    </a:srgbClr>
                  </a:outerShdw>
                </a:effectLst>
                <a:latin typeface="Franklin Gothic Book"/>
                <a:sym typeface="Franklin Gothic Book"/>
              </a:rPr>
              <a:t>执事就职礼</a:t>
            </a:r>
            <a:r>
              <a:rPr kumimoji="0" sz="3600" b="1" i="0" u="none" strike="noStrike" kern="0" cap="none" spc="0" normalizeH="0" baseline="0" noProof="0" dirty="0">
                <a:ln>
                  <a:noFill/>
                </a:ln>
                <a:solidFill>
                  <a:srgbClr val="FFC000"/>
                </a:solidFill>
                <a:effectLst>
                  <a:outerShdw blurRad="38100" dist="38100" dir="2700000" rotWithShape="0">
                    <a:srgbClr val="000000">
                      <a:alpha val="43137"/>
                    </a:srgbClr>
                  </a:outerShdw>
                </a:effectLst>
                <a:uLnTx/>
                <a:uFillTx/>
                <a:latin typeface="Franklin Gothic Book"/>
                <a:ea typeface="+mn-ea"/>
                <a:cs typeface="+mn-cs"/>
                <a:sym typeface="Franklin Gothic Book"/>
              </a:rPr>
              <a:t> </a:t>
            </a:r>
          </a:p>
          <a:p>
            <a:pPr marL="0" marR="0" lvl="0" indent="0" algn="ctr" defTabSz="457200" rtl="0" eaLnBrk="1" fontAlgn="auto" latinLnBrk="0" hangingPunct="0">
              <a:lnSpc>
                <a:spcPct val="200000"/>
              </a:lnSpc>
              <a:spcBef>
                <a:spcPts val="0"/>
              </a:spcBef>
              <a:spcAft>
                <a:spcPts val="0"/>
              </a:spcAft>
              <a:buClrTx/>
              <a:buSzTx/>
              <a:buFontTx/>
              <a:buNone/>
              <a:tabLst/>
              <a:defRPr b="1">
                <a:solidFill>
                  <a:srgbClr val="FFFFFF"/>
                </a:solidFill>
                <a:effectLst>
                  <a:outerShdw blurRad="38100" dist="38100" dir="2700000" rotWithShape="0">
                    <a:srgbClr val="000000">
                      <a:alpha val="43137"/>
                    </a:srgbClr>
                  </a:outerShdw>
                </a:effectLst>
              </a:defRPr>
            </a:pPr>
            <a:r>
              <a:rPr lang="en-US" dirty="0"/>
              <a:t>Deacon Installation Service</a:t>
            </a:r>
            <a:endParaRPr kumimoji="0" sz="1800" b="1" i="0" u="none" strike="noStrike" kern="0" cap="none" spc="0" normalizeH="0" baseline="0" noProof="0" dirty="0">
              <a:ln>
                <a:noFill/>
              </a:ln>
              <a:solidFill>
                <a:srgbClr val="FFFFFF"/>
              </a:solidFill>
              <a:effectLst>
                <a:outerShdw blurRad="38100" dist="38100" dir="2700000" rotWithShape="0">
                  <a:srgbClr val="000000">
                    <a:alpha val="43137"/>
                  </a:srgbClr>
                </a:outerShdw>
              </a:effectLst>
              <a:uLnTx/>
              <a:uFillTx/>
              <a:latin typeface="Franklin Gothic Book"/>
              <a:ea typeface="+mn-ea"/>
              <a:cs typeface="+mn-cs"/>
              <a:sym typeface="Franklin Gothic Book"/>
            </a:endParaRPr>
          </a:p>
        </p:txBody>
      </p:sp>
      <p:pic>
        <p:nvPicPr>
          <p:cNvPr id="2" name="Picture 1">
            <a:extLst>
              <a:ext uri="{FF2B5EF4-FFF2-40B4-BE49-F238E27FC236}">
                <a16:creationId xmlns:a16="http://schemas.microsoft.com/office/drawing/2014/main" id="{CF752C68-9551-EF5F-44D4-3F9620A1B0D2}"/>
              </a:ext>
            </a:extLst>
          </p:cNvPr>
          <p:cNvPicPr>
            <a:picLocks noChangeAspect="1"/>
          </p:cNvPicPr>
          <p:nvPr/>
        </p:nvPicPr>
        <p:blipFill>
          <a:blip r:embed="rId3"/>
          <a:stretch>
            <a:fillRect/>
          </a:stretch>
        </p:blipFill>
        <p:spPr>
          <a:xfrm>
            <a:off x="5603047" y="3251200"/>
            <a:ext cx="6096000" cy="3606800"/>
          </a:xfrm>
          <a:prstGeom prst="rect">
            <a:avLst/>
          </a:prstGeom>
        </p:spPr>
      </p:pic>
    </p:spTree>
    <p:extLst>
      <p:ext uri="{BB962C8B-B14F-4D97-AF65-F5344CB8AC3E}">
        <p14:creationId xmlns:p14="http://schemas.microsoft.com/office/powerpoint/2010/main" val="1599296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group of people with numbers and text&#10;&#10;AI-generated content may be incorrect.">
            <a:extLst>
              <a:ext uri="{FF2B5EF4-FFF2-40B4-BE49-F238E27FC236}">
                <a16:creationId xmlns:a16="http://schemas.microsoft.com/office/drawing/2014/main" id="{ECE66EF7-3D7C-BE01-D59E-ADE4B0FDA46B}"/>
              </a:ext>
            </a:extLst>
          </p:cNvPr>
          <p:cNvPicPr>
            <a:picLocks noGrp="1" noChangeAspect="1"/>
          </p:cNvPicPr>
          <p:nvPr>
            <p:ph idx="1"/>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610907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5F817BB9-1969-67A8-596B-B893345189B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A9BD691-F2E8-DD99-7AC6-BC1FD817D44D}"/>
              </a:ext>
            </a:extLst>
          </p:cNvPr>
          <p:cNvSpPr txBox="1"/>
          <p:nvPr/>
        </p:nvSpPr>
        <p:spPr>
          <a:xfrm>
            <a:off x="1" y="-111871"/>
            <a:ext cx="12199782" cy="5730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4</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清早的时候，耶稣站在岸边；门徒却不知道他就是耶稣。</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5</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耶稣对他们说：“孩子们，打到鱼没有？”他们回答：“没有。”</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6</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耶稣说：“把网撒在船的右边，就可以得着。”他们就把网撒下去，可是拉不上来，因为鱼太多。</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7</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耶稣所爱的那门徒对彼得说：“是主！”西门．彼得一听见是主，就立刻束上外衣</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因为他当时赤着身子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，纵身跳进海里。</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 8</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其他的门徒，因为离岸不远</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约有一百公尺</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，就坐在小船上，把那网鱼拖过来。</a:t>
            </a:r>
          </a:p>
          <a:p>
            <a:pPr>
              <a:lnSpc>
                <a:spcPct val="115000"/>
              </a:lnSpc>
              <a:spcAft>
                <a:spcPts val="800"/>
              </a:spcAft>
            </a:pP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B9A3F9E-BC8E-D5B1-48C8-DBECA46872C5}"/>
              </a:ext>
            </a:extLst>
          </p:cNvPr>
          <p:cNvSpPr txBox="1"/>
          <p:nvPr/>
        </p:nvSpPr>
        <p:spPr>
          <a:xfrm>
            <a:off x="120669" y="5144249"/>
            <a:ext cx="12199783" cy="1569660"/>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4 Just as day was breaking, Jesus stood on the shore; yet the disciples did not know that it was Jesus.5 Jesus said to them, "Children, do you have any fish?" They answered him, "No."6 He said to them, "Cast the net on the right side of the boat, and you will find some." So they cast it, and now they were not able to haul it in, because of the quantity of fish.7 That disciple whom Jesus loved therefore said to Peter, "It is the Lord!" When Simon Peter heard that it was the Lord, he put on his outer garment, for he was stripped for work, and threw himself into the sea. 8The other disciples came in the boat, dragging the net full of fish, for they were not far from the land, but about a hundred yards off.</a:t>
            </a:r>
          </a:p>
        </p:txBody>
      </p:sp>
      <p:sp>
        <p:nvSpPr>
          <p:cNvPr id="3" name="Hexagon 2">
            <a:extLst>
              <a:ext uri="{FF2B5EF4-FFF2-40B4-BE49-F238E27FC236}">
                <a16:creationId xmlns:a16="http://schemas.microsoft.com/office/drawing/2014/main" id="{FC1D2B51-85A1-6F43-911F-93A8DDF10111}"/>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2/6</a:t>
            </a:r>
            <a:endParaRPr lang="en-US" sz="1400" dirty="0"/>
          </a:p>
        </p:txBody>
      </p:sp>
    </p:spTree>
    <p:extLst>
      <p:ext uri="{BB962C8B-B14F-4D97-AF65-F5344CB8AC3E}">
        <p14:creationId xmlns:p14="http://schemas.microsoft.com/office/powerpoint/2010/main" val="1299601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C88A5021-71E5-EB79-C2B2-B0C210DBA66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971206B-C1BB-FD48-F51C-9A3CB62C5960}"/>
              </a:ext>
            </a:extLst>
          </p:cNvPr>
          <p:cNvSpPr txBox="1"/>
          <p:nvPr/>
        </p:nvSpPr>
        <p:spPr>
          <a:xfrm>
            <a:off x="1" y="0"/>
            <a:ext cx="12199782" cy="5781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9</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他们上了岸，就看见那里有一堆炭火，上面有鱼有饼。</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10</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耶稣对他们说：“把你们刚才打的鱼拿几条来。”</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西门．彼得就上船，把网拉到岸上；那网满了大鱼，共有一百五十三条。鱼虽然这么多，网却没有破。</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耶稣对他们说：“你们来，吃早饭吧。”门徒中没有一个人敢问他：“你是谁？”因为知道他是主。</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耶稣走过来，拿饼递给他们，又照样拿鱼递给他们。</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14</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这是耶稣从死人中复活之后，第三次向门徒显现。</a:t>
            </a:r>
          </a:p>
          <a:p>
            <a:pPr>
              <a:lnSpc>
                <a:spcPct val="150000"/>
              </a:lnSpc>
            </a:pP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C46B6B40-8889-6EBA-78AA-7971F2D28EC9}"/>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3/6</a:t>
            </a:r>
            <a:endParaRPr lang="en-US" sz="1400" dirty="0"/>
          </a:p>
        </p:txBody>
      </p:sp>
    </p:spTree>
    <p:extLst>
      <p:ext uri="{BB962C8B-B14F-4D97-AF65-F5344CB8AC3E}">
        <p14:creationId xmlns:p14="http://schemas.microsoft.com/office/powerpoint/2010/main" val="3534737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26A8119D-35C5-00B2-BEB4-2C7CB657910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573BE65-C52E-4D74-439F-5190A016CB35}"/>
              </a:ext>
            </a:extLst>
          </p:cNvPr>
          <p:cNvSpPr txBox="1"/>
          <p:nvPr/>
        </p:nvSpPr>
        <p:spPr>
          <a:xfrm>
            <a:off x="1" y="0"/>
            <a:ext cx="12199782" cy="545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15</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他们吃了早饭，耶稣问西门．彼得：“约翰的儿子西门，你爱我比这些更深吗？”他回答：“主啊，是的，你知道我爱你。”耶稣说：“你喂养我的小羊。”</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16</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耶稣第二次又问他：“约翰的儿子西门，你爱我吗？”他回答：“主啊，是的，你知道我爱你。”耶稣说：“你牧养我的羊。”</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17</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耶稣第三次问他：“约翰的儿子西门，你爱我吗？”彼得因为耶稣第三次问他：“你爱我吗？”就忧愁起来，对耶稣说：“主啊，你是无所不知的，你知道我爱你。”耶稣说：“你喂养我的羊。</a:t>
            </a:r>
          </a:p>
          <a:p>
            <a:pPr>
              <a:lnSpc>
                <a:spcPct val="150000"/>
              </a:lnSpc>
            </a:pP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C1C680FD-008A-FB73-AB38-7AF86016CBD4}"/>
              </a:ext>
            </a:extLst>
          </p:cNvPr>
          <p:cNvSpPr txBox="1"/>
          <p:nvPr/>
        </p:nvSpPr>
        <p:spPr>
          <a:xfrm>
            <a:off x="0" y="5144249"/>
            <a:ext cx="12199783" cy="1785104"/>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15When they had finished breakfast, Jesus said to Simon Peter, "Simon, son of John, do you love me more than these?" He said to him, "Yes, Lord; you know that I love you." He said to him, "Feed my lambs."16 He said to him a second time, "Simon, son of John, do you love me?" He said to him, "Yes, Lord; you know that I love you." He said to him, "Tend my sheep."</a:t>
            </a:r>
          </a:p>
          <a:p>
            <a:r>
              <a:rPr lang="en-SG" sz="1600" kern="100" dirty="0">
                <a:effectLst/>
                <a:ea typeface="DengXian" panose="02010600030101010101" pitchFamily="2" charset="-122"/>
                <a:cs typeface="Arial" panose="020B0604020202020204" pitchFamily="34" charset="0"/>
              </a:rPr>
              <a:t>17He said to him the third time, "Simon, son of John, do you love me?" Peter was grieved because he said to him the third time, "Do you love me?" and he said to him, "Lord, you know everything; you know that I love you." Jesus said to him, "Feed my sheep.</a:t>
            </a:r>
          </a:p>
          <a:p>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27B91299-23F2-66AC-53FE-82B6FF757AED}"/>
              </a:ext>
            </a:extLst>
          </p:cNvPr>
          <p:cNvSpPr/>
          <p:nvPr/>
        </p:nvSpPr>
        <p:spPr>
          <a:xfrm>
            <a:off x="11479329"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4/6</a:t>
            </a:r>
            <a:endParaRPr lang="en-US" sz="1400" dirty="0"/>
          </a:p>
        </p:txBody>
      </p:sp>
    </p:spTree>
    <p:extLst>
      <p:ext uri="{BB962C8B-B14F-4D97-AF65-F5344CB8AC3E}">
        <p14:creationId xmlns:p14="http://schemas.microsoft.com/office/powerpoint/2010/main" val="6036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A2FFFB8A-1C36-5D71-453F-420B059A0CB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372379A-B180-89D6-D7F6-40EF2F504E91}"/>
              </a:ext>
            </a:extLst>
          </p:cNvPr>
          <p:cNvSpPr txBox="1"/>
          <p:nvPr/>
        </p:nvSpPr>
        <p:spPr>
          <a:xfrm>
            <a:off x="1" y="0"/>
            <a:ext cx="12199782" cy="585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18</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我实实在在告诉你，你年轻的时候，自己束上腰带，随意往来；但到了年老的时候，你要伸出手来，别人要把你绑着，带你到你不愿意去的地方。” </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19</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耶稣说这话，是指明彼得将怎样死，来荣耀　神。说了这话，就对彼得说：“你跟从我吧！”</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20</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彼得转过身来，看见耶稣所爱的那门徒跟着，就是在晚饭的时候，靠着耶稣的胸膛，问“主啊，出卖你的是谁？”的那个人。</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彼得看见他，就问耶稣：“主啊，这个人将来怎么样？”</a:t>
            </a:r>
          </a:p>
          <a:p>
            <a:pPr>
              <a:lnSpc>
                <a:spcPct val="150000"/>
              </a:lnSpc>
            </a:pPr>
            <a:endParaRPr lang="zh-CN" altLang="en-US" sz="32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9FFAD9D5-C58D-528B-E99D-75BB9706E9B5}"/>
              </a:ext>
            </a:extLst>
          </p:cNvPr>
          <p:cNvSpPr txBox="1"/>
          <p:nvPr/>
        </p:nvSpPr>
        <p:spPr>
          <a:xfrm>
            <a:off x="0" y="5144249"/>
            <a:ext cx="12199783" cy="1810752"/>
          </a:xfrm>
          <a:prstGeom prst="rect">
            <a:avLst/>
          </a:prstGeom>
          <a:noFill/>
        </p:spPr>
        <p:txBody>
          <a:bodyPr wrap="square">
            <a:spAutoFit/>
          </a:bodyPr>
          <a:lstStyle/>
          <a:p>
            <a:pPr>
              <a:spcAft>
                <a:spcPts val="150"/>
              </a:spcAft>
            </a:pPr>
            <a:r>
              <a:rPr lang="en-SG" sz="1600" kern="100" dirty="0">
                <a:effectLst/>
                <a:ea typeface="DengXian" panose="02010600030101010101" pitchFamily="2" charset="-122"/>
                <a:cs typeface="Arial" panose="020B0604020202020204" pitchFamily="34" charset="0"/>
              </a:rPr>
              <a:t>18Truly, truly, I say to you, when you were young, you used to dress yourself and walk wherever you wanted, but when you are old, you will stretch out your hands, and another will dress you and carry you where you do not want to go."19(This he said to show by what kind of death he was to glorify God.) And after saying this he said to him, "Follow </a:t>
            </a:r>
            <a:r>
              <a:rPr lang="en-SG" sz="1600" kern="100" dirty="0" err="1">
                <a:effectLst/>
                <a:ea typeface="DengXian" panose="02010600030101010101" pitchFamily="2" charset="-122"/>
                <a:cs typeface="Arial" panose="020B0604020202020204" pitchFamily="34" charset="0"/>
              </a:rPr>
              <a:t>me."Jesus</a:t>
            </a:r>
            <a:r>
              <a:rPr lang="en-SG" sz="1600" kern="100" dirty="0">
                <a:effectLst/>
                <a:ea typeface="DengXian" panose="02010600030101010101" pitchFamily="2" charset="-122"/>
                <a:cs typeface="Arial" panose="020B0604020202020204" pitchFamily="34" charset="0"/>
              </a:rPr>
              <a:t> and the Beloved Apostle20Peter turned and saw the disciple whom Jesus loved following them, the one who also had leaned back against him during the supper and had said, "Lord, who is it that is going to betray you?"21When Peter saw him, he said to Jesus, "Lord, what about this man?"</a:t>
            </a:r>
          </a:p>
          <a:p>
            <a:pPr>
              <a:spcAft>
                <a:spcPts val="150"/>
              </a:spcAft>
            </a:pP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1428A56A-5CAF-56D4-4D18-D932A5D73601}"/>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5/6</a:t>
            </a:r>
            <a:endParaRPr lang="en-US" sz="1400" dirty="0"/>
          </a:p>
        </p:txBody>
      </p:sp>
    </p:spTree>
    <p:extLst>
      <p:ext uri="{BB962C8B-B14F-4D97-AF65-F5344CB8AC3E}">
        <p14:creationId xmlns:p14="http://schemas.microsoft.com/office/powerpoint/2010/main" val="63297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5023A82C-A802-890E-48F5-9ABD200127AF}"/>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9CFD114-3700-13B3-8DD5-487FE764D7F1}"/>
              </a:ext>
            </a:extLst>
          </p:cNvPr>
          <p:cNvSpPr txBox="1"/>
          <p:nvPr/>
        </p:nvSpPr>
        <p:spPr>
          <a:xfrm>
            <a:off x="-7782" y="39324"/>
            <a:ext cx="12199782" cy="5781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耶稣回答他</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“如果我要他活到我来的时候，跟你有甚么关系呢？你只管跟从我吧！”</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于是这话流传在弟兄中间，说那门徒不会死。其实耶稣并没有对他说他不会死，只是说：“如果我要他活到我来的时候，跟你有甚么关系呢？”</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24</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为这些事作证，并且记述这些事的，就是这门徒；我们知道他的见证是真实的。</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25</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耶稣所行的，还有许多其他的事；如果都一一写下来，所要写成的书，我想就是这个世界也容不下了。</a:t>
            </a:r>
          </a:p>
          <a:p>
            <a:pPr>
              <a:lnSpc>
                <a:spcPct val="150000"/>
              </a:lnSpc>
            </a:pPr>
            <a:endParaRPr lang="zh-CN" altLang="en-US" sz="28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895D7074-EA09-8232-5D27-EC3FF57820F9}"/>
              </a:ext>
            </a:extLst>
          </p:cNvPr>
          <p:cNvSpPr txBox="1"/>
          <p:nvPr/>
        </p:nvSpPr>
        <p:spPr>
          <a:xfrm>
            <a:off x="0" y="5144249"/>
            <a:ext cx="12199783" cy="1538883"/>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22Jesus said to him, "If it is my will that he remain until I come, what is that to you? You follow me!"23So the saying spread abroad among the brothers that this disciple was not to die; yet Jesus did not say to him that he was not to die, but, "If it is my will that he remain until I come, what is that to you?"24This is the disciple who is bearing witness about these things, and who has written these things, and we know that his testimony is true.25Now there are also many other things that Jesus did. Were every one of them to be written, I suppose that the world itself could not contain the books that would be written.</a:t>
            </a:r>
          </a:p>
          <a:p>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73B51156-C3EC-EA89-2F10-3D3D6AE51E47}"/>
              </a:ext>
            </a:extLst>
          </p:cNvPr>
          <p:cNvSpPr/>
          <p:nvPr/>
        </p:nvSpPr>
        <p:spPr>
          <a:xfrm>
            <a:off x="11435787"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6/6</a:t>
            </a:r>
            <a:endParaRPr lang="en-US" sz="1400" dirty="0"/>
          </a:p>
        </p:txBody>
      </p:sp>
    </p:spTree>
    <p:extLst>
      <p:ext uri="{BB962C8B-B14F-4D97-AF65-F5344CB8AC3E}">
        <p14:creationId xmlns:p14="http://schemas.microsoft.com/office/powerpoint/2010/main" val="137298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0144"/>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sp>
        <p:nvSpPr>
          <p:cNvPr id="4" name="Triangle 3">
            <a:extLst>
              <a:ext uri="{FF2B5EF4-FFF2-40B4-BE49-F238E27FC236}">
                <a16:creationId xmlns:a16="http://schemas.microsoft.com/office/drawing/2014/main" id="{7896CE13-9A11-B78C-CA58-1CEDB9487079}"/>
              </a:ext>
            </a:extLst>
          </p:cNvPr>
          <p:cNvSpPr/>
          <p:nvPr/>
        </p:nvSpPr>
        <p:spPr>
          <a:xfrm>
            <a:off x="3652673" y="2004377"/>
            <a:ext cx="4621968" cy="302801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latin typeface="SimHei" panose="02010609060101010101" pitchFamily="49" charset="-122"/>
              <a:ea typeface="SimHei" panose="02010609060101010101" pitchFamily="49" charset="-122"/>
            </a:endParaRPr>
          </a:p>
        </p:txBody>
      </p:sp>
      <p:sp>
        <p:nvSpPr>
          <p:cNvPr id="5" name="TextBox 4">
            <a:extLst>
              <a:ext uri="{FF2B5EF4-FFF2-40B4-BE49-F238E27FC236}">
                <a16:creationId xmlns:a16="http://schemas.microsoft.com/office/drawing/2014/main" id="{F926DCB1-BECA-D949-FA6A-8864B6733F88}"/>
              </a:ext>
            </a:extLst>
          </p:cNvPr>
          <p:cNvSpPr txBox="1"/>
          <p:nvPr/>
        </p:nvSpPr>
        <p:spPr>
          <a:xfrm>
            <a:off x="469708" y="4690884"/>
            <a:ext cx="2896947" cy="1692771"/>
          </a:xfrm>
          <a:prstGeom prst="rect">
            <a:avLst/>
          </a:prstGeom>
          <a:noFill/>
        </p:spPr>
        <p:txBody>
          <a:bodyPr wrap="none" rtlCol="0">
            <a:spAutoFit/>
          </a:bodyPr>
          <a:lstStyle/>
          <a:p>
            <a:pPr algn="ctr"/>
            <a:r>
              <a:rPr lang="zh-CN" sz="3200" b="1" dirty="0">
                <a:solidFill>
                  <a:srgbClr val="00EFFF"/>
                </a:solidFill>
                <a:effectLst/>
                <a:latin typeface="SimHei" panose="02010609060101010101" pitchFamily="49" charset="-122"/>
                <a:ea typeface="SimHei" panose="02010609060101010101" pitchFamily="49" charset="-122"/>
                <a:cs typeface="SimSun" panose="02010600030101010101" pitchFamily="2" charset="-122"/>
              </a:rPr>
              <a:t>自我高举</a:t>
            </a:r>
            <a:endParaRPr lang="en-US" altLang="zh-CN" sz="3200" b="1" dirty="0">
              <a:solidFill>
                <a:srgbClr val="00EFFF"/>
              </a:solidFill>
              <a:effectLst/>
              <a:latin typeface="SimHei" panose="02010609060101010101" pitchFamily="49" charset="-122"/>
              <a:ea typeface="SimHei" panose="02010609060101010101" pitchFamily="49" charset="-122"/>
              <a:cs typeface="SimSun" panose="02010600030101010101" pitchFamily="2" charset="-122"/>
            </a:endParaRPr>
          </a:p>
          <a:p>
            <a:pPr algn="ctr"/>
            <a:r>
              <a:rPr lang="zh-CN" sz="3200" dirty="0">
                <a:effectLst/>
                <a:latin typeface="SimHei" panose="02010609060101010101" pitchFamily="49" charset="-122"/>
                <a:ea typeface="SimHei" panose="02010609060101010101" pitchFamily="49" charset="-122"/>
                <a:cs typeface="Times New Roman" panose="02020603050405020304" pitchFamily="18" charset="0"/>
              </a:rPr>
              <a:t>（夸耀自己）</a:t>
            </a:r>
            <a:endParaRPr lang="en-US" altLang="zh-CN" sz="3200" dirty="0">
              <a:effectLst/>
              <a:latin typeface="SimHei" panose="02010609060101010101" pitchFamily="49" charset="-122"/>
              <a:ea typeface="SimHei" panose="02010609060101010101" pitchFamily="49" charset="-122"/>
              <a:cs typeface="Times New Roman" panose="02020603050405020304" pitchFamily="18" charset="0"/>
            </a:endParaRPr>
          </a:p>
          <a:p>
            <a:pPr algn="ctr"/>
            <a:r>
              <a:rPr lang="en-US" sz="2000" dirty="0"/>
              <a:t>Self-exaltation</a:t>
            </a:r>
          </a:p>
          <a:p>
            <a:pPr algn="ctr"/>
            <a:r>
              <a:rPr lang="en-US" sz="2000" dirty="0"/>
              <a:t> (boasting in oneself)</a:t>
            </a:r>
            <a:r>
              <a:rPr lang="en-US" sz="2000" dirty="0">
                <a:effectLst/>
                <a:latin typeface="SimHei" panose="02010609060101010101" pitchFamily="49" charset="-122"/>
                <a:ea typeface="SimHei" panose="02010609060101010101" pitchFamily="49" charset="-122"/>
              </a:rPr>
              <a:t> </a:t>
            </a:r>
            <a:endParaRPr lang="en-US" sz="2000" dirty="0">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0182A426-F1FF-03B3-C081-0F84767E83D2}"/>
              </a:ext>
            </a:extLst>
          </p:cNvPr>
          <p:cNvSpPr txBox="1"/>
          <p:nvPr/>
        </p:nvSpPr>
        <p:spPr>
          <a:xfrm>
            <a:off x="6498042" y="4816592"/>
            <a:ext cx="5804794" cy="1692771"/>
          </a:xfrm>
          <a:prstGeom prst="rect">
            <a:avLst/>
          </a:prstGeom>
          <a:noFill/>
        </p:spPr>
        <p:txBody>
          <a:bodyPr wrap="none" rtlCol="0">
            <a:spAutoFit/>
          </a:bodyPr>
          <a:lstStyle/>
          <a:p>
            <a:pPr algn="ctr"/>
            <a:r>
              <a:rPr lang="zh-CN" altLang="en-US" sz="3200" b="1" dirty="0">
                <a:solidFill>
                  <a:srgbClr val="00EFFF"/>
                </a:solidFill>
                <a:effectLst/>
                <a:latin typeface="SimHei" panose="02010609060101010101" pitchFamily="49" charset="-122"/>
                <a:ea typeface="SimHei" panose="02010609060101010101" pitchFamily="49" charset="-122"/>
                <a:cs typeface="SimSun" panose="02010600030101010101" pitchFamily="2" charset="-122"/>
              </a:rPr>
              <a:t>自我形象</a:t>
            </a:r>
            <a:endParaRPr lang="en-US" altLang="zh-CN" sz="3200" b="1" dirty="0">
              <a:solidFill>
                <a:srgbClr val="00EFFF"/>
              </a:solidFill>
              <a:effectLst/>
              <a:latin typeface="SimHei" panose="02010609060101010101" pitchFamily="49" charset="-122"/>
              <a:ea typeface="SimHei" panose="02010609060101010101" pitchFamily="49" charset="-122"/>
              <a:cs typeface="SimSun" panose="02010600030101010101" pitchFamily="2" charset="-122"/>
            </a:endParaRPr>
          </a:p>
          <a:p>
            <a:pPr algn="ctr"/>
            <a:r>
              <a:rPr lang="zh-CN" altLang="en-US" sz="3200" dirty="0">
                <a:effectLst/>
                <a:latin typeface="SimHei" panose="02010609060101010101" pitchFamily="49" charset="-122"/>
                <a:ea typeface="SimHei" panose="02010609060101010101" pitchFamily="49" charset="-122"/>
                <a:cs typeface="SimSun" panose="02010600030101010101" pitchFamily="2" charset="-122"/>
              </a:rPr>
              <a:t>（爱面子在意人看法）</a:t>
            </a:r>
            <a:endParaRPr lang="en-US" altLang="zh-CN" sz="3200" dirty="0">
              <a:effectLst/>
              <a:latin typeface="SimHei" panose="02010609060101010101" pitchFamily="49" charset="-122"/>
              <a:ea typeface="SimHei" panose="02010609060101010101" pitchFamily="49" charset="-122"/>
              <a:cs typeface="SimSun" panose="02010600030101010101" pitchFamily="2" charset="-122"/>
            </a:endParaRPr>
          </a:p>
          <a:p>
            <a:pPr algn="ctr"/>
            <a:r>
              <a:rPr lang="en-US" sz="2000" dirty="0"/>
              <a:t>Self-image consciousness</a:t>
            </a:r>
          </a:p>
          <a:p>
            <a:pPr algn="ctr"/>
            <a:r>
              <a:rPr lang="en-US" sz="2000" dirty="0"/>
              <a:t> (concerned with face and others’ opinions)</a:t>
            </a:r>
            <a:r>
              <a:rPr lang="zh-CN" altLang="en-US" sz="2000" dirty="0">
                <a:effectLst/>
                <a:latin typeface="SimHei" panose="02010609060101010101" pitchFamily="49" charset="-122"/>
                <a:ea typeface="SimHei" panose="02010609060101010101" pitchFamily="49" charset="-122"/>
                <a:cs typeface="SimSun" panose="02010600030101010101" pitchFamily="2" charset="-122"/>
              </a:rPr>
              <a:t> </a:t>
            </a:r>
            <a:endParaRPr lang="en-US" sz="2000" dirty="0">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66A9DE86-F01D-C317-DDDB-B0E771579552}"/>
              </a:ext>
            </a:extLst>
          </p:cNvPr>
          <p:cNvSpPr txBox="1"/>
          <p:nvPr/>
        </p:nvSpPr>
        <p:spPr>
          <a:xfrm>
            <a:off x="3917359" y="132841"/>
            <a:ext cx="4357282" cy="1692771"/>
          </a:xfrm>
          <a:prstGeom prst="rect">
            <a:avLst/>
          </a:prstGeom>
          <a:noFill/>
        </p:spPr>
        <p:txBody>
          <a:bodyPr wrap="none" rtlCol="0">
            <a:spAutoFit/>
          </a:bodyPr>
          <a:lstStyle/>
          <a:p>
            <a:pPr algn="ctr"/>
            <a:r>
              <a:rPr lang="zh-CN" altLang="en-US" sz="3200" b="1" dirty="0">
                <a:solidFill>
                  <a:srgbClr val="00EFFF"/>
                </a:solidFill>
                <a:effectLst/>
                <a:latin typeface="SimHei" panose="02010609060101010101" pitchFamily="49" charset="-122"/>
                <a:ea typeface="SimHei" panose="02010609060101010101" pitchFamily="49" charset="-122"/>
                <a:cs typeface="SimSun" panose="02010600030101010101" pitchFamily="2" charset="-122"/>
              </a:rPr>
              <a:t>自我倚靠</a:t>
            </a:r>
            <a:endParaRPr lang="en-US" altLang="zh-CN" sz="3200" b="1" dirty="0">
              <a:solidFill>
                <a:srgbClr val="00EFFF"/>
              </a:solidFill>
              <a:effectLst/>
              <a:latin typeface="SimHei" panose="02010609060101010101" pitchFamily="49" charset="-122"/>
              <a:ea typeface="SimHei" panose="02010609060101010101" pitchFamily="49" charset="-122"/>
              <a:cs typeface="SimSun" panose="02010600030101010101" pitchFamily="2" charset="-122"/>
            </a:endParaRPr>
          </a:p>
          <a:p>
            <a:pPr algn="ctr"/>
            <a:r>
              <a:rPr lang="zh-CN" altLang="en-US" sz="3200" dirty="0">
                <a:effectLst/>
                <a:latin typeface="SimHei" panose="02010609060101010101" pitchFamily="49" charset="-122"/>
                <a:ea typeface="SimHei" panose="02010609060101010101" pitchFamily="49" charset="-122"/>
                <a:cs typeface="SimSun" panose="02010600030101010101" pitchFamily="2" charset="-122"/>
              </a:rPr>
              <a:t>（信自己超过信神） </a:t>
            </a:r>
            <a:endParaRPr lang="en-US" altLang="zh-CN" sz="3200" dirty="0">
              <a:effectLst/>
              <a:latin typeface="SimHei" panose="02010609060101010101" pitchFamily="49" charset="-122"/>
              <a:ea typeface="SimHei" panose="02010609060101010101" pitchFamily="49" charset="-122"/>
              <a:cs typeface="SimSun" panose="02010600030101010101" pitchFamily="2" charset="-122"/>
            </a:endParaRPr>
          </a:p>
          <a:p>
            <a:pPr algn="ctr"/>
            <a:r>
              <a:rPr lang="en-US" sz="2000" dirty="0"/>
              <a:t>Self-reliance </a:t>
            </a:r>
          </a:p>
          <a:p>
            <a:pPr algn="ctr"/>
            <a:r>
              <a:rPr lang="en-US" sz="2000" dirty="0"/>
              <a:t>(trusting oneself more than God)</a:t>
            </a:r>
            <a:r>
              <a:rPr lang="zh-CN" altLang="en-US" sz="2000" dirty="0">
                <a:effectLst/>
                <a:latin typeface="SimHei" panose="02010609060101010101" pitchFamily="49" charset="-122"/>
                <a:ea typeface="SimHei" panose="02010609060101010101" pitchFamily="49" charset="-122"/>
                <a:cs typeface="SimSun" panose="02010600030101010101" pitchFamily="2" charset="-122"/>
              </a:rPr>
              <a:t> </a:t>
            </a:r>
            <a:endParaRPr lang="en-US" sz="2000" dirty="0">
              <a:latin typeface="SimHei" panose="02010609060101010101" pitchFamily="49" charset="-122"/>
              <a:ea typeface="SimHei" panose="02010609060101010101" pitchFamily="49" charset="-122"/>
            </a:endParaRPr>
          </a:p>
        </p:txBody>
      </p:sp>
      <p:sp>
        <p:nvSpPr>
          <p:cNvPr id="8" name="TextBox 7">
            <a:extLst>
              <a:ext uri="{FF2B5EF4-FFF2-40B4-BE49-F238E27FC236}">
                <a16:creationId xmlns:a16="http://schemas.microsoft.com/office/drawing/2014/main" id="{F38C5238-591D-54A4-7797-0C3BFA514A86}"/>
              </a:ext>
            </a:extLst>
          </p:cNvPr>
          <p:cNvSpPr txBox="1"/>
          <p:nvPr/>
        </p:nvSpPr>
        <p:spPr>
          <a:xfrm>
            <a:off x="4667008" y="3554708"/>
            <a:ext cx="2593298" cy="1261884"/>
          </a:xfrm>
          <a:prstGeom prst="rect">
            <a:avLst/>
          </a:prstGeom>
          <a:noFill/>
        </p:spPr>
        <p:txBody>
          <a:bodyPr wrap="square" rtlCol="0">
            <a:spAutoFit/>
          </a:bodyPr>
          <a:lstStyle/>
          <a:p>
            <a:pPr algn="ctr"/>
            <a:r>
              <a:rPr lang="en-US" sz="3600" b="1" dirty="0" err="1">
                <a:solidFill>
                  <a:srgbClr val="FF0000"/>
                </a:solidFill>
                <a:latin typeface="SimHei" panose="02010609060101010101" pitchFamily="49" charset="-122"/>
                <a:ea typeface="SimHei" panose="02010609060101010101" pitchFamily="49" charset="-122"/>
              </a:rPr>
              <a:t>内心骄傲</a:t>
            </a:r>
            <a:endParaRPr lang="en-US" sz="3600" b="1" dirty="0">
              <a:solidFill>
                <a:srgbClr val="FF0000"/>
              </a:solidFill>
              <a:latin typeface="SimHei" panose="02010609060101010101" pitchFamily="49" charset="-122"/>
              <a:ea typeface="SimHei" panose="02010609060101010101" pitchFamily="49" charset="-122"/>
            </a:endParaRPr>
          </a:p>
          <a:p>
            <a:pPr algn="ctr"/>
            <a:r>
              <a:rPr lang="en-US" sz="2000" b="1" dirty="0">
                <a:solidFill>
                  <a:srgbClr val="FF0000"/>
                </a:solidFill>
                <a:latin typeface="SimHei" panose="02010609060101010101" pitchFamily="49" charset="-122"/>
                <a:ea typeface="SimHei" panose="02010609060101010101" pitchFamily="49" charset="-122"/>
              </a:rPr>
              <a:t>Pride of the heart</a:t>
            </a:r>
          </a:p>
          <a:p>
            <a:endParaRPr lang="en-US" sz="2000" dirty="0"/>
          </a:p>
        </p:txBody>
      </p:sp>
      <p:sp>
        <p:nvSpPr>
          <p:cNvPr id="9" name="TextBox 8">
            <a:extLst>
              <a:ext uri="{FF2B5EF4-FFF2-40B4-BE49-F238E27FC236}">
                <a16:creationId xmlns:a16="http://schemas.microsoft.com/office/drawing/2014/main" id="{19E5917E-4A45-349B-34CD-C160AB906B50}"/>
              </a:ext>
            </a:extLst>
          </p:cNvPr>
          <p:cNvSpPr txBox="1"/>
          <p:nvPr/>
        </p:nvSpPr>
        <p:spPr>
          <a:xfrm>
            <a:off x="3366655" y="23552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0521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6CCBA61-03C9-878E-8528-79814953DBC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C14AE02-A545-4650-E525-BBE34A05132F}"/>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A329BF92-CE26-3182-B6B1-7A819F8E5E87}"/>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破碎</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0AF51C6-A8BF-37F3-23F3-77F248E2DE8F}"/>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474CC1CA-B60B-1D8D-1DE9-23436F5B5F47}"/>
              </a:ext>
            </a:extLst>
          </p:cNvPr>
          <p:cNvSpPr txBox="1">
            <a:spLocks noGrp="1"/>
          </p:cNvSpPr>
          <p:nvPr>
            <p:ph type="subTitle" idx="1"/>
          </p:nvPr>
        </p:nvSpPr>
        <p:spPr>
          <a:xfrm>
            <a:off x="606947" y="4604383"/>
            <a:ext cx="11127854" cy="1282748"/>
          </a:xfrm>
          <a:prstGeom prst="rect">
            <a:avLst/>
          </a:prstGeom>
        </p:spPr>
        <p:txBody>
          <a:bodyPr spcFirstLastPara="1" wrap="square" lIns="121900" tIns="121900" rIns="121900" bIns="121900" anchor="ctr" anchorCtr="0">
            <a:noAutofit/>
          </a:bodyPr>
          <a:lstStyle/>
          <a:p>
            <a:r>
              <a:rPr lang="en-US" b="1" dirty="0"/>
              <a:t>Brokenness</a:t>
            </a:r>
          </a:p>
        </p:txBody>
      </p:sp>
    </p:spTree>
    <p:extLst>
      <p:ext uri="{BB962C8B-B14F-4D97-AF65-F5344CB8AC3E}">
        <p14:creationId xmlns:p14="http://schemas.microsoft.com/office/powerpoint/2010/main" val="14369479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5596</TotalTime>
  <Words>2917</Words>
  <Application>Microsoft Macintosh PowerPoint</Application>
  <PresentationFormat>Widescreen</PresentationFormat>
  <Paragraphs>84</Paragraphs>
  <Slides>26</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DengXian</vt:lpstr>
      <vt:lpstr>SimHei</vt:lpstr>
      <vt:lpstr>Aptos</vt:lpstr>
      <vt:lpstr>Arial</vt:lpstr>
      <vt:lpstr>Calibri</vt:lpstr>
      <vt:lpstr>Calibri Light</vt:lpstr>
      <vt:lpstr>Century Gothic</vt:lpstr>
      <vt:lpstr>Franklin Gothic Book</vt:lpstr>
      <vt:lpstr>Mesh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破碎</vt:lpstr>
      <vt:lpstr>PowerPoint Presentation</vt:lpstr>
      <vt:lpstr>PowerPoint Presentation</vt:lpstr>
      <vt:lpstr>PowerPoint Presentation</vt:lpstr>
      <vt:lpstr>PowerPoint Presentation</vt:lpstr>
      <vt:lpstr>PowerPoint Presentation</vt:lpstr>
      <vt:lpstr>主来寻他 </vt:lpstr>
      <vt:lpstr>PowerPoint Presentation</vt:lpstr>
      <vt:lpstr>PowerPoint Presentation</vt:lpstr>
      <vt:lpstr>主医治与差遣</vt:lpstr>
      <vt:lpstr>PowerPoint Presentation</vt:lpstr>
      <vt:lpstr>PowerPoint Presentation</vt:lpstr>
      <vt:lpstr>PowerPoint Presentation</vt:lpstr>
      <vt:lpstr>认识耶稣是主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290</cp:revision>
  <dcterms:created xsi:type="dcterms:W3CDTF">2023-10-12T02:24:22Z</dcterms:created>
  <dcterms:modified xsi:type="dcterms:W3CDTF">2025-03-29T07:42:55Z</dcterms:modified>
</cp:coreProperties>
</file>