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Lst>
  <p:notesMasterIdLst>
    <p:notesMasterId r:id="rId13"/>
  </p:notesMasterIdLst>
  <p:sldIdLst>
    <p:sldId id="3399" r:id="rId2"/>
    <p:sldId id="622" r:id="rId3"/>
    <p:sldId id="3400" r:id="rId4"/>
    <p:sldId id="490" r:id="rId5"/>
    <p:sldId id="3412" r:id="rId6"/>
    <p:sldId id="3413" r:id="rId7"/>
    <p:sldId id="3414" r:id="rId8"/>
    <p:sldId id="3415" r:id="rId9"/>
    <p:sldId id="3387" r:id="rId10"/>
    <p:sldId id="3393" r:id="rId11"/>
    <p:sldId id="33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F86"/>
    <a:srgbClr val="00C0FF"/>
    <a:srgbClr val="FFF2CC"/>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p:restoredTop sz="94490"/>
  </p:normalViewPr>
  <p:slideViewPr>
    <p:cSldViewPr snapToGrid="0">
      <p:cViewPr varScale="1">
        <p:scale>
          <a:sx n="121" d="100"/>
          <a:sy n="121" d="100"/>
        </p:scale>
        <p:origin x="7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12/13/25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4F5D7-38A2-40C8-9265-7BCCFF57C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06B2C-3BC8-6AF0-87D8-91774EAF99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C5DC0D-E130-7C3C-2F6A-AA5BEE9955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218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78ED0-7443-4747-A471-AD241308B48A}" type="slidenum">
              <a:rPr lang="en-US" smtClean="0"/>
              <a:t>5</a:t>
            </a:fld>
            <a:endParaRPr lang="en-US"/>
          </a:p>
        </p:txBody>
      </p:sp>
    </p:spTree>
    <p:extLst>
      <p:ext uri="{BB962C8B-B14F-4D97-AF65-F5344CB8AC3E}">
        <p14:creationId xmlns:p14="http://schemas.microsoft.com/office/powerpoint/2010/main" val="347487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333B2-B9DD-EE62-A298-640CF4174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D88BD-10A3-E7AC-E4D9-D5AE6ABBC5D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BD28FC-D970-E032-AEC2-DA7B103EBD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791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126C-4D36-1735-7F6B-A0103B547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D715C-6AC6-004A-2E2C-74A0BE97B8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4E4FED3-19E5-F308-DBC4-809F1DA40E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6024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489-A7D1-8855-FFD1-96B05051EA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60511-4458-A42E-D4F5-A21DE7F79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7F305-E083-587C-3E1E-631657CABB20}"/>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5" name="Footer Placeholder 4">
            <a:extLst>
              <a:ext uri="{FF2B5EF4-FFF2-40B4-BE49-F238E27FC236}">
                <a16:creationId xmlns:a16="http://schemas.microsoft.com/office/drawing/2014/main" id="{DD9E4D59-CE79-5340-1B9F-6EBF67EC44D7}"/>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BBAB6B7F-7D44-760C-AE74-1116B50ACBEE}"/>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19537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EA62-1A67-473C-AE1B-D18086F26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15B5-902F-9702-6D4A-AD88FF78A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F539-97AF-DFF3-D2CA-3ABE30F29712}"/>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5" name="Footer Placeholder 4">
            <a:extLst>
              <a:ext uri="{FF2B5EF4-FFF2-40B4-BE49-F238E27FC236}">
                <a16:creationId xmlns:a16="http://schemas.microsoft.com/office/drawing/2014/main" id="{87F2E077-78D5-C3C0-3E85-694F507D0668}"/>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5C0DF6EE-2CC9-910F-DAA2-6C050D726944}"/>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618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FF7E5-57C7-AA13-56D8-7E1E24D38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56155-496A-55C7-9C53-F7EECF58B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B0F7C-3E69-CD4E-9D95-7EC2CCC027BF}"/>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5" name="Footer Placeholder 4">
            <a:extLst>
              <a:ext uri="{FF2B5EF4-FFF2-40B4-BE49-F238E27FC236}">
                <a16:creationId xmlns:a16="http://schemas.microsoft.com/office/drawing/2014/main" id="{0B7770A1-0C6C-DEFF-27CF-CA6544F29B02}"/>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20645836-A344-9E92-65B0-ADC08F7132A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7879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7A55-0F2B-DBDB-A591-46199E848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A035-F688-AB9F-568A-FCB516156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3B311-E3A5-279D-32B6-6D75E59CD06A}"/>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5" name="Footer Placeholder 4">
            <a:extLst>
              <a:ext uri="{FF2B5EF4-FFF2-40B4-BE49-F238E27FC236}">
                <a16:creationId xmlns:a16="http://schemas.microsoft.com/office/drawing/2014/main" id="{B0A98569-73F3-E8AA-A5F9-97D5911D27CD}"/>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45E6989F-3988-1DFB-4360-C2FFCF4DDBD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14071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50B-93A2-A126-6962-37CA3F44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6380C-67E7-99E5-1CB3-6388262EFF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2A58F-B7CA-D235-A3AC-3EF9556C29D8}"/>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5" name="Footer Placeholder 4">
            <a:extLst>
              <a:ext uri="{FF2B5EF4-FFF2-40B4-BE49-F238E27FC236}">
                <a16:creationId xmlns:a16="http://schemas.microsoft.com/office/drawing/2014/main" id="{0877794E-A992-E667-4F18-121FE49423BA}"/>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831B7597-7CA9-D97D-B758-F0E58878915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694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205-F7CA-4006-0526-AEDCFDE3F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F275-DE76-EC5C-9728-9AB897B69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1BB3C-192E-62F5-ABA1-2A34FA20E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4EC33-F294-1AF6-1EF5-44A7D10AD4A4}"/>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6" name="Footer Placeholder 5">
            <a:extLst>
              <a:ext uri="{FF2B5EF4-FFF2-40B4-BE49-F238E27FC236}">
                <a16:creationId xmlns:a16="http://schemas.microsoft.com/office/drawing/2014/main" id="{9C8A6473-8F07-04B3-1532-AB03909198D5}"/>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62600E38-87A6-1360-50CE-AA8A7DA1251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55289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ADB-90F2-A7EC-D920-78436F65A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8843E-6209-CF2F-7715-088F3E15D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533AD-2326-9649-F6C5-44AAB11AE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E8640-472B-3B17-C84E-3EF3384FD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C1E4F-583B-5741-9D94-65C7FC77D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D9CB8D-924B-4483-E522-33965F5F7C20}"/>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8" name="Footer Placeholder 7">
            <a:extLst>
              <a:ext uri="{FF2B5EF4-FFF2-40B4-BE49-F238E27FC236}">
                <a16:creationId xmlns:a16="http://schemas.microsoft.com/office/drawing/2014/main" id="{F9BFA045-36FB-CD54-1C9D-C3B893D6EEB4}"/>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24E6FBCA-1D72-B3D6-0AD6-8DCE0D10106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0461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98DB-A667-2B07-4472-7E093AD67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ECF1F-9A8E-B7FE-35CA-7C16BF26AFB8}"/>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4" name="Footer Placeholder 3">
            <a:extLst>
              <a:ext uri="{FF2B5EF4-FFF2-40B4-BE49-F238E27FC236}">
                <a16:creationId xmlns:a16="http://schemas.microsoft.com/office/drawing/2014/main" id="{970015A7-C878-0C52-CCF2-768C72EF6355}"/>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E5B0380D-DB21-60CE-DCB0-B41A61ED6AED}"/>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7720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D0716-1D07-D0B5-E675-2033838F1DDA}"/>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3" name="Footer Placeholder 2">
            <a:extLst>
              <a:ext uri="{FF2B5EF4-FFF2-40B4-BE49-F238E27FC236}">
                <a16:creationId xmlns:a16="http://schemas.microsoft.com/office/drawing/2014/main" id="{271D38A5-D0D2-B4E4-BBD0-E3315A86A830}"/>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221087BA-0F64-55C5-A6F8-82BED04BC49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3257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BE6C-27BD-6D5F-E2DD-FEE412B24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1B9076-C2A4-88A2-CC29-329234668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98E84-B9D9-EF25-9711-5872193B1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D9BD7-0572-E4E4-09F1-4180F07AE21F}"/>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6" name="Footer Placeholder 5">
            <a:extLst>
              <a:ext uri="{FF2B5EF4-FFF2-40B4-BE49-F238E27FC236}">
                <a16:creationId xmlns:a16="http://schemas.microsoft.com/office/drawing/2014/main" id="{B84C08CB-BF9B-5F9D-FF01-81F9DCD4B7B1}"/>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7BDB6EB4-1BC7-E10F-05A4-9CFCF837E53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73181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262A-CB3C-DF44-DCDA-3E04BB09A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5A350-5BE5-204E-7955-A6ED0D0D9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47D2C-EE2C-43A6-C7EF-CFA8CC330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4833-889B-8317-6211-0F35821D5C46}"/>
              </a:ext>
            </a:extLst>
          </p:cNvPr>
          <p:cNvSpPr>
            <a:spLocks noGrp="1"/>
          </p:cNvSpPr>
          <p:nvPr>
            <p:ph type="dt" sz="half" idx="10"/>
          </p:nvPr>
        </p:nvSpPr>
        <p:spPr/>
        <p:txBody>
          <a:bodyPr/>
          <a:lstStyle/>
          <a:p>
            <a:fld id="{62BFBA3C-AF41-438F-92FB-0CC48C23B1E9}" type="datetimeFigureOut">
              <a:rPr lang="en-SG" smtClean="0"/>
              <a:t>13/12/25</a:t>
            </a:fld>
            <a:endParaRPr lang="en-SG" dirty="0"/>
          </a:p>
        </p:txBody>
      </p:sp>
      <p:sp>
        <p:nvSpPr>
          <p:cNvPr id="6" name="Footer Placeholder 5">
            <a:extLst>
              <a:ext uri="{FF2B5EF4-FFF2-40B4-BE49-F238E27FC236}">
                <a16:creationId xmlns:a16="http://schemas.microsoft.com/office/drawing/2014/main" id="{6DFFDB96-D661-BE76-A9E3-708E75F6303A}"/>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2E41130-56EE-C517-490B-4708875F587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9864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F35C4-9FBF-FE95-D7C7-069AB718E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6382D-3A2A-E507-11FB-164F2B11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A6723-5E80-0C6D-FB58-1777ECBC4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49AA12-8195-4182-A7AC-2E7E59DFBDAF}" type="datetimeFigureOut">
              <a:rPr lang="en-US" smtClean="0"/>
              <a:pPr/>
              <a:t>12/13/25</a:t>
            </a:fld>
            <a:endParaRPr lang="en-US"/>
          </a:p>
        </p:txBody>
      </p:sp>
      <p:sp>
        <p:nvSpPr>
          <p:cNvPr id="5" name="Footer Placeholder 4">
            <a:extLst>
              <a:ext uri="{FF2B5EF4-FFF2-40B4-BE49-F238E27FC236}">
                <a16:creationId xmlns:a16="http://schemas.microsoft.com/office/drawing/2014/main" id="{B5AD2E0D-9749-3904-7A6C-785D35D9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90D64C1-6B35-6A55-1BDB-EB56F2D61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8099965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ainting of a group of people around a table&#10;&#10;AI-generated content may be incorrect.">
            <a:extLst>
              <a:ext uri="{FF2B5EF4-FFF2-40B4-BE49-F238E27FC236}">
                <a16:creationId xmlns:a16="http://schemas.microsoft.com/office/drawing/2014/main" id="{AC3846D9-A205-9E9A-3027-628B96C05C7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340" b="15391"/>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6BE3C-708C-CB5E-7096-63C05A6B9F6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2400" b="1" dirty="0">
                <a:solidFill>
                  <a:schemeClr val="tx1">
                    <a:lumMod val="85000"/>
                    <a:lumOff val="15000"/>
                  </a:schemeClr>
                </a:solidFill>
              </a:rPr>
              <a:t>09  Two ways of Holiness </a:t>
            </a:r>
            <a:br>
              <a:rPr lang="en-US" sz="1800" b="1" dirty="0">
                <a:solidFill>
                  <a:schemeClr val="tx1">
                    <a:lumMod val="85000"/>
                    <a:lumOff val="15000"/>
                  </a:schemeClr>
                </a:solidFill>
              </a:rPr>
            </a:br>
            <a:r>
              <a:rPr lang="en-US" sz="1800" b="1" dirty="0">
                <a:solidFill>
                  <a:schemeClr val="tx1">
                    <a:lumMod val="85000"/>
                    <a:lumOff val="15000"/>
                  </a:schemeClr>
                </a:solidFill>
              </a:rPr>
              <a:t>Mark 2:13-17</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7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9B84-4496-7AF7-4908-20431E534219}"/>
            </a:ext>
          </a:extLst>
        </p:cNvPr>
        <p:cNvGrpSpPr/>
        <p:nvPr/>
      </p:nvGrpSpPr>
      <p:grpSpPr>
        <a:xfrm>
          <a:off x="0" y="0"/>
          <a:ext cx="0" cy="0"/>
          <a:chOff x="0" y="0"/>
          <a:chExt cx="0" cy="0"/>
        </a:xfrm>
      </p:grpSpPr>
      <p:sp>
        <p:nvSpPr>
          <p:cNvPr id="420" name="奇异恩典">
            <a:extLst>
              <a:ext uri="{FF2B5EF4-FFF2-40B4-BE49-F238E27FC236}">
                <a16:creationId xmlns:a16="http://schemas.microsoft.com/office/drawing/2014/main" id="{BC1EDCDB-C051-E993-9D54-5592D12B8EDC}"/>
              </a:ext>
            </a:extLst>
          </p:cNvPr>
          <p:cNvSpPr txBox="1"/>
          <p:nvPr/>
        </p:nvSpPr>
        <p:spPr>
          <a:xfrm>
            <a:off x="3338000" y="1837382"/>
            <a:ext cx="6233446" cy="995465"/>
          </a:xfrm>
          <a:prstGeom prst="rect">
            <a:avLst/>
          </a:prstGeom>
          <a:ln w="12700">
            <a:miter lim="400000"/>
          </a:ln>
          <a:effectLst>
            <a:outerShdw blurRad="88900" dist="25400" dir="5400000" rotWithShape="0">
              <a:srgbClr val="FFFFFF">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marR="642937" defTabSz="642937">
              <a:defRPr sz="12000">
                <a:solidFill>
                  <a:srgbClr val="000000"/>
                </a:solidFill>
                <a:latin typeface="Calibri"/>
                <a:ea typeface="Calibri"/>
                <a:cs typeface="Calibri"/>
                <a:sym typeface="Calibri"/>
              </a:defRPr>
            </a:lvl1pPr>
          </a:lstStyle>
          <a:p>
            <a:pPr marR="321469" algn="ctr" defTabSz="321469" hangingPunct="0"/>
            <a:r>
              <a:rPr lang="ja-JP" altLang="en-US" sz="6000" kern="0">
                <a:latin typeface="Microsoft YaHei" panose="020B0503020204020204" pitchFamily="34" charset="-122"/>
                <a:ea typeface="Microsoft YaHei" panose="020B0503020204020204" pitchFamily="34" charset="-122"/>
              </a:rPr>
              <a:t>奇异</a:t>
            </a:r>
            <a:r>
              <a:rPr sz="6000" kern="0">
                <a:latin typeface="Microsoft YaHei" panose="020B0503020204020204" pitchFamily="34" charset="-122"/>
                <a:ea typeface="Microsoft YaHei" panose="020B0503020204020204" pitchFamily="34" charset="-122"/>
              </a:rPr>
              <a:t>恩典</a:t>
            </a:r>
          </a:p>
        </p:txBody>
      </p:sp>
      <p:pic>
        <p:nvPicPr>
          <p:cNvPr id="3" name="Bread and Wine #2 _ Communion _ Worship Background Loops Full HD" descr="Bread and Wine #2 _ Communion _ Worship Background Loops Full HD">
            <a:hlinkClick r:id="" action="ppaction://media"/>
            <a:extLst>
              <a:ext uri="{FF2B5EF4-FFF2-40B4-BE49-F238E27FC236}">
                <a16:creationId xmlns:a16="http://schemas.microsoft.com/office/drawing/2014/main" id="{6AB1CF65-EB72-9A32-3D61-D905040299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031" cy="6855768"/>
          </a:xfrm>
          <a:prstGeom prst="rect">
            <a:avLst/>
          </a:prstGeom>
        </p:spPr>
      </p:pic>
      <p:sp>
        <p:nvSpPr>
          <p:cNvPr id="4" name="Rectangle 3">
            <a:extLst>
              <a:ext uri="{FF2B5EF4-FFF2-40B4-BE49-F238E27FC236}">
                <a16:creationId xmlns:a16="http://schemas.microsoft.com/office/drawing/2014/main" id="{E286675B-2190-04FB-912F-B42A3AA5093A}"/>
              </a:ext>
            </a:extLst>
          </p:cNvPr>
          <p:cNvSpPr/>
          <p:nvPr/>
        </p:nvSpPr>
        <p:spPr>
          <a:xfrm>
            <a:off x="7419974" y="5223591"/>
            <a:ext cx="3768980" cy="584775"/>
          </a:xfrm>
          <a:prstGeom prst="rect">
            <a:avLst/>
          </a:prstGeom>
          <a:effectLst>
            <a:outerShdw blurRad="50800" dist="50800" dir="5400000" algn="ctr" rotWithShape="0">
              <a:schemeClr val="bg1"/>
            </a:outerShdw>
          </a:effectLst>
        </p:spPr>
        <p:txBody>
          <a:bodyPr wrap="none">
            <a:spAutoFit/>
          </a:bodyPr>
          <a:lstStyle/>
          <a:p>
            <a:pPr algn="ctr" defTabSz="412750" hangingPunct="0"/>
            <a:r>
              <a:rPr lang="en-US" altLang="ja-JP" sz="3200" kern="0" dirty="0">
                <a:solidFill>
                  <a:srgbClr val="FFFFFF"/>
                </a:solidFill>
                <a:latin typeface="Microsoft YaHei" panose="020B0503020204020204" pitchFamily="34" charset="-122"/>
                <a:ea typeface="Microsoft YaHei" panose="020B0503020204020204" pitchFamily="34" charset="-122"/>
                <a:cs typeface="Helvetica Neue"/>
                <a:sym typeface="Helvetica Neue"/>
              </a:rPr>
              <a:t>Holy Communion </a:t>
            </a:r>
            <a:endParaRPr lang="ja-JP" altLang="en-US" sz="3200" kern="0">
              <a:solidFill>
                <a:srgbClr val="FFFFFF"/>
              </a:solidFill>
              <a:latin typeface="Microsoft YaHei" panose="020B0503020204020204" pitchFamily="34" charset="-122"/>
              <a:ea typeface="Microsoft YaHei" panose="020B0503020204020204" pitchFamily="34" charset="-122"/>
              <a:cs typeface="Helvetica Neue"/>
              <a:sym typeface="Helvetica Neue"/>
            </a:endParaRPr>
          </a:p>
        </p:txBody>
      </p:sp>
      <p:pic>
        <p:nvPicPr>
          <p:cNvPr id="5" name="Picture 4">
            <a:extLst>
              <a:ext uri="{FF2B5EF4-FFF2-40B4-BE49-F238E27FC236}">
                <a16:creationId xmlns:a16="http://schemas.microsoft.com/office/drawing/2014/main" id="{258F88A1-ED27-F66A-2513-31581F4CD82D}"/>
              </a:ext>
            </a:extLst>
          </p:cNvPr>
          <p:cNvPicPr>
            <a:picLocks noChangeAspect="1"/>
          </p:cNvPicPr>
          <p:nvPr/>
        </p:nvPicPr>
        <p:blipFill>
          <a:blip r:embed="rId6"/>
          <a:stretch>
            <a:fillRect/>
          </a:stretch>
        </p:blipFill>
        <p:spPr>
          <a:xfrm>
            <a:off x="6578449" y="5980228"/>
            <a:ext cx="5143500" cy="503126"/>
          </a:xfrm>
          <a:prstGeom prst="rect">
            <a:avLst/>
          </a:prstGeom>
        </p:spPr>
      </p:pic>
    </p:spTree>
    <p:extLst>
      <p:ext uri="{BB962C8B-B14F-4D97-AF65-F5344CB8AC3E}">
        <p14:creationId xmlns:p14="http://schemas.microsoft.com/office/powerpoint/2010/main" val="38561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
            <a:extLst>
              <a:ext uri="{FF2B5EF4-FFF2-40B4-BE49-F238E27FC236}">
                <a16:creationId xmlns:a16="http://schemas.microsoft.com/office/drawing/2014/main" id="{FF9058C2-24CA-0B4D-BA4F-A9520559B227}"/>
              </a:ext>
            </a:extLst>
          </p:cNvPr>
          <p:cNvPicPr>
            <a:picLocks noChangeAspect="1"/>
          </p:cNvPicPr>
          <p:nvPr/>
        </p:nvPicPr>
        <p:blipFill>
          <a:blip r:embed="rId3"/>
          <a:stretch>
            <a:fillRect/>
          </a:stretch>
        </p:blipFill>
        <p:spPr>
          <a:xfrm>
            <a:off x="0" y="-65314"/>
            <a:ext cx="12192000" cy="6923314"/>
          </a:xfrm>
          <a:prstGeom prst="rect">
            <a:avLst/>
          </a:prstGeom>
          <a:ln w="12700">
            <a:miter lim="400000"/>
          </a:ln>
        </p:spPr>
      </p:pic>
      <p:sp>
        <p:nvSpPr>
          <p:cNvPr id="8" name="Content Placeholder 7">
            <a:extLst>
              <a:ext uri="{FF2B5EF4-FFF2-40B4-BE49-F238E27FC236}">
                <a16:creationId xmlns:a16="http://schemas.microsoft.com/office/drawing/2014/main" id="{9689656E-9F0F-5E43-A357-BE5A5B407296}"/>
              </a:ext>
            </a:extLst>
          </p:cNvPr>
          <p:cNvSpPr>
            <a:spLocks noGrp="1"/>
          </p:cNvSpPr>
          <p:nvPr>
            <p:ph idx="1"/>
          </p:nvPr>
        </p:nvSpPr>
        <p:spPr>
          <a:xfrm>
            <a:off x="296562" y="148281"/>
            <a:ext cx="11615352" cy="6028682"/>
          </a:xfrm>
        </p:spPr>
        <p:txBody>
          <a:bodyPr>
            <a:normAutofit/>
          </a:bodyPr>
          <a:lstStyle/>
          <a:p>
            <a:pPr marL="0" indent="0">
              <a:lnSpc>
                <a:spcPct val="150000"/>
              </a:lnSpc>
              <a:spcBef>
                <a:spcPts val="0"/>
              </a:spcBef>
              <a:buNone/>
            </a:pPr>
            <a:br>
              <a:rPr lang="en-SG" altLang="zh-CN" sz="4100" dirty="0">
                <a:solidFill>
                  <a:srgbClr val="002060"/>
                </a:solidFill>
                <a:latin typeface="Helvetica" pitchFamily="2" charset="0"/>
              </a:rPr>
            </a:br>
            <a:r>
              <a:rPr lang="en-SG" altLang="zh-CN" sz="4100" dirty="0">
                <a:solidFill>
                  <a:srgbClr val="002060"/>
                </a:solidFill>
                <a:latin typeface="Helvetica" pitchFamily="2" charset="0"/>
              </a:rPr>
              <a:t>1 John 4:10. In this is love, not that we have loved God but that he loved us and sent his Son to be </a:t>
            </a:r>
            <a:r>
              <a:rPr lang="en-SG" altLang="zh-CN" sz="4100" dirty="0">
                <a:solidFill>
                  <a:srgbClr val="002060"/>
                </a:solidFill>
                <a:highlight>
                  <a:srgbClr val="FFFF00"/>
                </a:highlight>
                <a:latin typeface="Helvetica" pitchFamily="2" charset="0"/>
              </a:rPr>
              <a:t>the propitiation for our sins</a:t>
            </a:r>
            <a:r>
              <a:rPr lang="en-SG" altLang="zh-CN" sz="4100" dirty="0">
                <a:solidFill>
                  <a:srgbClr val="002060"/>
                </a:solidFill>
                <a:latin typeface="Helvetica" pitchFamily="2" charset="0"/>
              </a:rPr>
              <a:t>.11.Beloved, if God so loved us, we also ought to love one another.</a:t>
            </a:r>
            <a:endParaRPr lang="en-US" dirty="0">
              <a:latin typeface="Helvetica" pitchFamily="2" charset="0"/>
            </a:endParaRPr>
          </a:p>
        </p:txBody>
      </p:sp>
    </p:spTree>
    <p:extLst>
      <p:ext uri="{BB962C8B-B14F-4D97-AF65-F5344CB8AC3E}">
        <p14:creationId xmlns:p14="http://schemas.microsoft.com/office/powerpoint/2010/main" val="263174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78059" y="784366"/>
            <a:ext cx="12113941" cy="517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Mark 2:13  He went out again beside the sea, and all the crowd was coming to him, and he was teaching them.14  And as he passed by, he saw Levi the son of Alphaeus sitting at the tax booth, and he said to him, “Follow me.” And he rose and followed him.15  And as he reclined at table in his house, many tax collectors and sinners were reclining with Jesus and his disciples, for there were many who followed him.16  And the scribes of the Pharisees, when they saw that he was eating with sinners and tax collectors, said to his disciples, “Why does he eat with tax collectors and sinners?”</a:t>
            </a: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DF6725-2893-4E11-F74F-36CB523C9222}"/>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D610188-C9E7-1DF0-B9A5-6ABF95D9926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DDD11CE-8894-2079-37D7-EE556BC592EE}"/>
              </a:ext>
            </a:extLst>
          </p:cNvPr>
          <p:cNvSpPr txBox="1"/>
          <p:nvPr/>
        </p:nvSpPr>
        <p:spPr>
          <a:xfrm>
            <a:off x="0" y="2335427"/>
            <a:ext cx="12113941" cy="1942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17  And when Jesus heard it, he said to them, “Those who are well have no need of a physician, but those who are sick. I came not to call the righteous, but sinners.”</a:t>
            </a:r>
            <a:endParaRPr lang="en-US" sz="2800" dirty="0">
              <a:solidFill>
                <a:srgbClr val="FFF2CC"/>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7179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useBgFill="1">
        <p:nvSpPr>
          <p:cNvPr id="332" name="Rectangle 33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riting on a book&#10;&#10;AI-generated content may be incorrect.">
            <a:extLst>
              <a:ext uri="{FF2B5EF4-FFF2-40B4-BE49-F238E27FC236}">
                <a16:creationId xmlns:a16="http://schemas.microsoft.com/office/drawing/2014/main" id="{7338FCD8-D1AC-C2DE-0DF7-E1DAAB115A1A}"/>
              </a:ext>
            </a:extLst>
          </p:cNvPr>
          <p:cNvPicPr>
            <a:picLocks noChangeAspect="1"/>
          </p:cNvPicPr>
          <p:nvPr/>
        </p:nvPicPr>
        <p:blipFill>
          <a:blip r:embed="rId3"/>
          <a:srcRect l="771" r="19917"/>
          <a:stretch>
            <a:fillRect/>
          </a:stretch>
        </p:blipFill>
        <p:spPr>
          <a:xfrm>
            <a:off x="2522358" y="10"/>
            <a:ext cx="9669642" cy="6857990"/>
          </a:xfrm>
          <a:prstGeom prst="rect">
            <a:avLst/>
          </a:prstGeom>
        </p:spPr>
      </p:pic>
      <p:sp>
        <p:nvSpPr>
          <p:cNvPr id="334" name="Rectangle 33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FEB36B8-152C-AA62-E5DD-DC42E00C7E34}"/>
              </a:ext>
            </a:extLst>
          </p:cNvPr>
          <p:cNvSpPr txBox="1"/>
          <p:nvPr/>
        </p:nvSpPr>
        <p:spPr>
          <a:xfrm>
            <a:off x="952228" y="743447"/>
            <a:ext cx="3973385" cy="3692028"/>
          </a:xfrm>
          <a:prstGeom prst="rect">
            <a:avLst/>
          </a:prstGeom>
          <a:noFill/>
        </p:spPr>
        <p:txBody>
          <a:bodyPr vert="horz" lIns="91440" tIns="45720" rIns="91440" bIns="45720" rtlCol="0" anchor="b">
            <a:normAutofit/>
          </a:bodyPr>
          <a:lstStyle/>
          <a:p>
            <a:pPr marL="0" marR="0">
              <a:lnSpc>
                <a:spcPct val="90000"/>
              </a:lnSpc>
              <a:spcBef>
                <a:spcPct val="0"/>
              </a:spcBef>
              <a:spcAft>
                <a:spcPts val="800"/>
              </a:spcAft>
            </a:pPr>
            <a:r>
              <a:rPr lang="en-US" sz="2800" b="1" dirty="0">
                <a:effectLst/>
                <a:latin typeface="+mj-lt"/>
                <a:ea typeface="+mj-ea"/>
                <a:cs typeface="+mj-cs"/>
              </a:rPr>
              <a:t>Matthew the Apostle </a:t>
            </a:r>
          </a:p>
          <a:p>
            <a:pPr marL="0" marR="0">
              <a:lnSpc>
                <a:spcPct val="90000"/>
              </a:lnSpc>
              <a:spcBef>
                <a:spcPct val="0"/>
              </a:spcBef>
              <a:spcAft>
                <a:spcPts val="800"/>
              </a:spcAft>
            </a:pPr>
            <a:r>
              <a:rPr lang="en-US" sz="2800" b="1" dirty="0">
                <a:effectLst/>
                <a:latin typeface="+mj-lt"/>
                <a:ea typeface="+mj-ea"/>
                <a:cs typeface="+mj-cs"/>
              </a:rPr>
              <a:t>(Levi, son of Alphaeus)</a:t>
            </a:r>
            <a:endParaRPr lang="en-US" sz="2800" dirty="0">
              <a:effectLst/>
              <a:latin typeface="+mj-lt"/>
              <a:ea typeface="+mj-ea"/>
              <a:cs typeface="+mj-cs"/>
            </a:endParaRPr>
          </a:p>
        </p:txBody>
      </p:sp>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55659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ainting of a person talking to a group of men&#10;&#10;AI-generated content may be incorrect.">
            <a:extLst>
              <a:ext uri="{FF2B5EF4-FFF2-40B4-BE49-F238E27FC236}">
                <a16:creationId xmlns:a16="http://schemas.microsoft.com/office/drawing/2014/main" id="{F2417634-07CD-776C-6718-A762392F391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t="10000"/>
          <a:stretch>
            <a:fillRect/>
          </a:stretch>
        </p:blipFill>
        <p:spPr>
          <a:xfrm>
            <a:off x="20" y="10"/>
            <a:ext cx="12191980" cy="6857990"/>
          </a:xfrm>
          <a:prstGeom prst="rect">
            <a:avLst/>
          </a:prstGeom>
        </p:spPr>
      </p:pic>
      <p:sp>
        <p:nvSpPr>
          <p:cNvPr id="15"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71826B9-D359-9CA1-D6B0-B4B5531381D0}"/>
              </a:ext>
            </a:extLst>
          </p:cNvPr>
          <p:cNvSpPr txBox="1"/>
          <p:nvPr/>
        </p:nvSpPr>
        <p:spPr>
          <a:xfrm>
            <a:off x="1771650" y="5254391"/>
            <a:ext cx="8867012" cy="774934"/>
          </a:xfrm>
          <a:prstGeom prst="rect">
            <a:avLst/>
          </a:prstGeom>
          <a:noFill/>
        </p:spPr>
        <p:txBody>
          <a:bodyPr vert="horz" lIns="91440" tIns="45720" rIns="91440" bIns="45720" rtlCol="0" anchor="ctr">
            <a:normAutofit/>
          </a:bodyPr>
          <a:lstStyle/>
          <a:p>
            <a:pPr marL="0" marR="0" algn="ctr">
              <a:lnSpc>
                <a:spcPct val="90000"/>
              </a:lnSpc>
              <a:spcBef>
                <a:spcPct val="0"/>
              </a:spcBef>
              <a:spcAft>
                <a:spcPts val="800"/>
              </a:spcAft>
            </a:pPr>
            <a:r>
              <a:rPr lang="en-US" altLang="zh-CN" sz="4000">
                <a:solidFill>
                  <a:srgbClr val="FFFFFF"/>
                </a:solidFill>
                <a:effectLst/>
                <a:latin typeface="+mj-lt"/>
                <a:ea typeface="+mj-ea"/>
                <a:cs typeface="+mj-cs"/>
              </a:rPr>
              <a:t>【</a:t>
            </a:r>
            <a:r>
              <a:rPr lang="en-US" sz="4000">
                <a:solidFill>
                  <a:srgbClr val="FFFFFF"/>
                </a:solidFill>
                <a:effectLst/>
                <a:latin typeface="+mj-lt"/>
                <a:ea typeface="+mj-ea"/>
                <a:cs typeface="+mj-cs"/>
              </a:rPr>
              <a:t>1</a:t>
            </a:r>
            <a:r>
              <a:rPr lang="en-US" altLang="zh-CN" sz="4000">
                <a:solidFill>
                  <a:srgbClr val="FFFFFF"/>
                </a:solidFill>
                <a:effectLst/>
                <a:latin typeface="+mj-lt"/>
                <a:ea typeface="+mj-ea"/>
                <a:cs typeface="+mj-cs"/>
              </a:rPr>
              <a:t>】</a:t>
            </a:r>
            <a:r>
              <a:rPr lang="en-US" sz="4000" b="1">
                <a:solidFill>
                  <a:srgbClr val="FFFFFF"/>
                </a:solidFill>
                <a:effectLst/>
                <a:latin typeface="+mj-lt"/>
                <a:ea typeface="+mj-ea"/>
                <a:cs typeface="+mj-cs"/>
              </a:rPr>
              <a:t>The calling of Jesus </a:t>
            </a:r>
            <a:endParaRPr lang="en-US" sz="4000">
              <a:solidFill>
                <a:srgbClr val="FFFFFF"/>
              </a:solidFill>
              <a:effectLst/>
              <a:latin typeface="+mj-lt"/>
              <a:ea typeface="+mj-ea"/>
              <a:cs typeface="+mj-cs"/>
            </a:endParaRPr>
          </a:p>
        </p:txBody>
      </p:sp>
    </p:spTree>
    <p:extLst>
      <p:ext uri="{BB962C8B-B14F-4D97-AF65-F5344CB8AC3E}">
        <p14:creationId xmlns:p14="http://schemas.microsoft.com/office/powerpoint/2010/main" val="304047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a cross in the middle of a green field&#10;&#10;AI-generated content may be incorrect.">
            <a:extLst>
              <a:ext uri="{FF2B5EF4-FFF2-40B4-BE49-F238E27FC236}">
                <a16:creationId xmlns:a16="http://schemas.microsoft.com/office/drawing/2014/main" id="{7BE25042-23C7-EF47-10C5-8B90C37A51D8}"/>
              </a:ext>
            </a:extLst>
          </p:cNvPr>
          <p:cNvPicPr>
            <a:picLocks noChangeAspect="1"/>
          </p:cNvPicPr>
          <p:nvPr/>
        </p:nvPicPr>
        <p:blipFill>
          <a:blip r:embed="rId2"/>
          <a:stretch>
            <a:fillRect/>
          </a:stretch>
        </p:blipFill>
        <p:spPr>
          <a:xfrm>
            <a:off x="-1" y="0"/>
            <a:ext cx="12192001" cy="6852342"/>
          </a:xfrm>
          <a:prstGeom prst="rect">
            <a:avLst/>
          </a:prstGeom>
        </p:spPr>
      </p:pic>
      <p:sp>
        <p:nvSpPr>
          <p:cNvPr id="7" name="TextBox 6">
            <a:extLst>
              <a:ext uri="{FF2B5EF4-FFF2-40B4-BE49-F238E27FC236}">
                <a16:creationId xmlns:a16="http://schemas.microsoft.com/office/drawing/2014/main" id="{B9B6BB14-56B5-EF13-66EB-F55EDCC88B1A}"/>
              </a:ext>
            </a:extLst>
          </p:cNvPr>
          <p:cNvSpPr txBox="1"/>
          <p:nvPr/>
        </p:nvSpPr>
        <p:spPr>
          <a:xfrm>
            <a:off x="2795200" y="2675581"/>
            <a:ext cx="6601597" cy="750590"/>
          </a:xfrm>
          <a:prstGeom prst="rect">
            <a:avLst/>
          </a:prstGeom>
          <a:solidFill>
            <a:schemeClr val="bg1">
              <a:alpha val="59000"/>
            </a:schemeClr>
          </a:solidFill>
        </p:spPr>
        <p:txBody>
          <a:bodyPr wrap="square">
            <a:spAutoFit/>
          </a:bodyPr>
          <a:lstStyle/>
          <a:p>
            <a:pPr marL="0" marR="0">
              <a:lnSpc>
                <a:spcPct val="150000"/>
              </a:lnSpc>
              <a:spcAft>
                <a:spcPts val="800"/>
              </a:spcAft>
              <a:buNone/>
              <a:tabLst>
                <a:tab pos="457200" algn="l"/>
              </a:tabLst>
            </a:pPr>
            <a:r>
              <a:rPr lang="zh-CN" sz="3200" kern="0" dirty="0">
                <a:effectLst/>
                <a:latin typeface="Aptos" panose="020B0004020202020204" pitchFamily="34" charset="0"/>
                <a:ea typeface="SimSun" panose="02010600030101010101" pitchFamily="2" charset="-122"/>
                <a:cs typeface="SimSun" panose="02010600030101010101" pitchFamily="2" charset="-122"/>
              </a:rPr>
              <a:t>【</a:t>
            </a:r>
            <a:r>
              <a:rPr lang="en-US" sz="3200" kern="0" dirty="0">
                <a:effectLst/>
                <a:latin typeface="SimSun" panose="02010600030101010101" pitchFamily="2" charset="-122"/>
                <a:ea typeface="DengXian" panose="02010600030101010101" pitchFamily="2" charset="-122"/>
                <a:cs typeface="SimSun" panose="02010600030101010101" pitchFamily="2" charset="-122"/>
              </a:rPr>
              <a:t>2</a:t>
            </a:r>
            <a:r>
              <a:rPr lang="zh-CN" sz="3200" kern="0" dirty="0">
                <a:effectLst/>
                <a:latin typeface="SimSun" panose="02010600030101010101" pitchFamily="2" charset="-122"/>
                <a:ea typeface="DengXian" panose="02010600030101010101" pitchFamily="2" charset="-122"/>
                <a:cs typeface="SimSun" panose="02010600030101010101" pitchFamily="2" charset="-122"/>
              </a:rPr>
              <a:t>】</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Two different ways of holiness </a:t>
            </a:r>
            <a:endParaRPr lang="en-US" sz="3200" kern="100" dirty="0">
              <a:effectLst/>
              <a:latin typeface="Aptos" panose="020B0004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6145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artoon of a person holding a heart&#10;&#10;AI-generated content may be incorrect.">
            <a:extLst>
              <a:ext uri="{FF2B5EF4-FFF2-40B4-BE49-F238E27FC236}">
                <a16:creationId xmlns:a16="http://schemas.microsoft.com/office/drawing/2014/main" id="{FC4DBC40-1677-C466-2E26-1B3404CB267E}"/>
              </a:ext>
            </a:extLst>
          </p:cNvPr>
          <p:cNvPicPr>
            <a:picLocks noChangeAspect="1"/>
          </p:cNvPicPr>
          <p:nvPr/>
        </p:nvPicPr>
        <p:blipFill>
          <a:blip r:embed="rId2"/>
          <a:srcRect l="12798" r="15271" b="-1"/>
          <a:stretch>
            <a:fillRect/>
          </a:stretch>
        </p:blipFill>
        <p:spPr>
          <a:xfrm>
            <a:off x="20" y="10"/>
            <a:ext cx="7390243" cy="6857990"/>
          </a:xfrm>
          <a:prstGeom prst="rect">
            <a:avLst/>
          </a:prstGeom>
        </p:spPr>
      </p:pic>
      <p:sp>
        <p:nvSpPr>
          <p:cNvPr id="14" name="Rectangle 13">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 name="TextBox 5">
            <a:extLst>
              <a:ext uri="{FF2B5EF4-FFF2-40B4-BE49-F238E27FC236}">
                <a16:creationId xmlns:a16="http://schemas.microsoft.com/office/drawing/2014/main" id="{7B04514B-558C-8DF6-727A-19DA49F6537F}"/>
              </a:ext>
            </a:extLst>
          </p:cNvPr>
          <p:cNvSpPr txBox="1"/>
          <p:nvPr/>
        </p:nvSpPr>
        <p:spPr>
          <a:xfrm>
            <a:off x="8240616" y="2051562"/>
            <a:ext cx="3369234" cy="3447832"/>
          </a:xfrm>
          <a:prstGeom prst="rect">
            <a:avLst/>
          </a:prstGeom>
        </p:spPr>
        <p:txBody>
          <a:bodyPr vert="horz" lIns="91440" tIns="45720" rIns="91440" bIns="45720" rtlCol="0" anchor="t">
            <a:normAutofit/>
          </a:bodyPr>
          <a:lstStyle/>
          <a:p>
            <a:pPr marR="0" algn="ctr">
              <a:lnSpc>
                <a:spcPct val="90000"/>
              </a:lnSpc>
              <a:spcAft>
                <a:spcPts val="800"/>
              </a:spcAft>
              <a:tabLst>
                <a:tab pos="457200" algn="l"/>
              </a:tabLst>
            </a:pPr>
            <a:r>
              <a:rPr lang="en-US" altLang="zh-CN" sz="3200" dirty="0">
                <a:effectLst/>
              </a:rPr>
              <a:t>【</a:t>
            </a:r>
            <a:r>
              <a:rPr lang="en-US" sz="3200" dirty="0">
                <a:effectLst/>
              </a:rPr>
              <a:t>3</a:t>
            </a:r>
            <a:r>
              <a:rPr lang="en-US" altLang="zh-CN" sz="3200" dirty="0">
                <a:effectLst/>
              </a:rPr>
              <a:t>】</a:t>
            </a:r>
          </a:p>
          <a:p>
            <a:pPr marR="0" algn="ctr">
              <a:lnSpc>
                <a:spcPct val="90000"/>
              </a:lnSpc>
              <a:spcAft>
                <a:spcPts val="800"/>
              </a:spcAft>
              <a:tabLst>
                <a:tab pos="457200" algn="l"/>
              </a:tabLst>
            </a:pPr>
            <a:endParaRPr lang="en-US" sz="3200" b="1" dirty="0"/>
          </a:p>
          <a:p>
            <a:pPr marR="0" algn="ctr">
              <a:lnSpc>
                <a:spcPct val="90000"/>
              </a:lnSpc>
              <a:spcAft>
                <a:spcPts val="800"/>
              </a:spcAft>
              <a:tabLst>
                <a:tab pos="457200" algn="l"/>
              </a:tabLst>
            </a:pPr>
            <a:r>
              <a:rPr lang="en-US" sz="3200" b="1" dirty="0">
                <a:effectLst/>
              </a:rPr>
              <a:t>watch ourselves  </a:t>
            </a:r>
            <a:endParaRPr lang="en-US" sz="3200" dirty="0">
              <a:effectLst/>
            </a:endParaRPr>
          </a:p>
        </p:txBody>
      </p:sp>
    </p:spTree>
    <p:extLst>
      <p:ext uri="{BB962C8B-B14F-4D97-AF65-F5344CB8AC3E}">
        <p14:creationId xmlns:p14="http://schemas.microsoft.com/office/powerpoint/2010/main" val="242437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1984E1-5CB6-ED7C-A1A2-693D0516BA1F}"/>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97DE7D6A-E722-4D43-EF95-9BA47F572411}"/>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973CFC43-7AB3-F48E-5A1C-2D134C255D83}"/>
              </a:ext>
            </a:extLst>
          </p:cNvPr>
          <p:cNvSpPr txBox="1"/>
          <p:nvPr/>
        </p:nvSpPr>
        <p:spPr>
          <a:xfrm>
            <a:off x="0" y="2335427"/>
            <a:ext cx="12113941" cy="2820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17  And when Jesus heard it, he said to them, “Those who are well have no need of a physician, but those who are sick</a:t>
            </a:r>
            <a:r>
              <a:rPr kumimoji="0" lang="en-US" sz="4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I came not to call the righteous, but sinners.”</a:t>
            </a:r>
            <a:endParaRPr kumimoji="0" lang="en-US" sz="28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2923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useBgFill="1">
        <p:nvSpPr>
          <p:cNvPr id="332" name="Rectangle 33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50B2BF-7024-931E-2C3C-57604ABB51F6}"/>
              </a:ext>
            </a:extLst>
          </p:cNvPr>
          <p:cNvSpPr txBox="1"/>
          <p:nvPr/>
        </p:nvSpPr>
        <p:spPr>
          <a:xfrm>
            <a:off x="699714" y="5490971"/>
            <a:ext cx="7764664" cy="1159200"/>
          </a:xfrm>
          <a:prstGeom prst="rect">
            <a:avLst/>
          </a:prstGeom>
        </p:spPr>
        <p:txBody>
          <a:bodyPr vert="horz" lIns="91440" tIns="45720" rIns="91440" bIns="45720" rtlCol="0" anchor="ctr">
            <a:normAutofit/>
          </a:bodyPr>
          <a:lstStyle/>
          <a:p>
            <a:pPr marL="0" marR="0">
              <a:lnSpc>
                <a:spcPct val="90000"/>
              </a:lnSpc>
              <a:spcBef>
                <a:spcPct val="0"/>
              </a:spcBef>
              <a:spcAft>
                <a:spcPts val="800"/>
              </a:spcAft>
            </a:pPr>
            <a:r>
              <a:rPr lang="en-US" altLang="zh-CN" sz="3700" kern="1200" dirty="0">
                <a:solidFill>
                  <a:srgbClr val="FFFFFF"/>
                </a:solidFill>
                <a:effectLst/>
                <a:latin typeface="+mj-lt"/>
                <a:ea typeface="+mj-ea"/>
                <a:cs typeface="+mj-cs"/>
              </a:rPr>
              <a:t>【</a:t>
            </a:r>
            <a:r>
              <a:rPr lang="en-US" sz="3700" kern="1200" dirty="0">
                <a:solidFill>
                  <a:srgbClr val="FFFFFF"/>
                </a:solidFill>
                <a:effectLst/>
                <a:latin typeface="+mj-lt"/>
                <a:ea typeface="+mj-ea"/>
                <a:cs typeface="+mj-cs"/>
              </a:rPr>
              <a:t>4</a:t>
            </a:r>
            <a:r>
              <a:rPr lang="en-US" altLang="zh-CN" sz="3700" kern="1200" dirty="0">
                <a:solidFill>
                  <a:srgbClr val="FFFFFF"/>
                </a:solidFill>
                <a:effectLst/>
                <a:latin typeface="+mj-lt"/>
                <a:ea typeface="+mj-ea"/>
                <a:cs typeface="+mj-cs"/>
              </a:rPr>
              <a:t>】</a:t>
            </a:r>
            <a:r>
              <a:rPr lang="en-US" sz="3700" b="1" kern="1200" dirty="0">
                <a:solidFill>
                  <a:srgbClr val="FFFFFF"/>
                </a:solidFill>
                <a:effectLst/>
                <a:latin typeface="+mj-lt"/>
                <a:ea typeface="+mj-ea"/>
                <a:cs typeface="+mj-cs"/>
              </a:rPr>
              <a:t>Follow the Example of Jesus</a:t>
            </a:r>
            <a:endParaRPr lang="en-US" sz="3700" kern="1200" dirty="0">
              <a:solidFill>
                <a:srgbClr val="FFFFFF"/>
              </a:solidFill>
              <a:effectLst/>
              <a:latin typeface="+mj-lt"/>
              <a:ea typeface="+mj-ea"/>
              <a:cs typeface="+mj-cs"/>
            </a:endParaRPr>
          </a:p>
        </p:txBody>
      </p:sp>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pic>
        <p:nvPicPr>
          <p:cNvPr id="4" name="Picture 3" descr="A painting of a group of people around a table&#10;&#10;AI-generated content may be incorrect.">
            <a:extLst>
              <a:ext uri="{FF2B5EF4-FFF2-40B4-BE49-F238E27FC236}">
                <a16:creationId xmlns:a16="http://schemas.microsoft.com/office/drawing/2014/main" id="{E2A8C67C-460C-199B-C500-3D226F779E86}"/>
              </a:ext>
            </a:extLst>
          </p:cNvPr>
          <p:cNvPicPr>
            <a:picLocks noChangeAspect="1"/>
          </p:cNvPicPr>
          <p:nvPr/>
        </p:nvPicPr>
        <p:blipFill>
          <a:blip r:embed="rId3"/>
          <a:stretch>
            <a:fillRect/>
          </a:stretch>
        </p:blipFill>
        <p:spPr>
          <a:xfrm>
            <a:off x="2070538" y="41601"/>
            <a:ext cx="7772400" cy="5181600"/>
          </a:xfrm>
          <a:prstGeom prst="rect">
            <a:avLst/>
          </a:prstGeom>
        </p:spPr>
      </p:pic>
    </p:spTree>
    <p:extLst>
      <p:ext uri="{BB962C8B-B14F-4D97-AF65-F5344CB8AC3E}">
        <p14:creationId xmlns:p14="http://schemas.microsoft.com/office/powerpoint/2010/main" val="3642292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1037</TotalTime>
  <Words>315</Words>
  <Application>Microsoft Macintosh PowerPoint</Application>
  <PresentationFormat>Widescreen</PresentationFormat>
  <Paragraphs>16</Paragraphs>
  <Slides>11</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Microsoft YaHei</vt:lpstr>
      <vt:lpstr>SimSun</vt:lpstr>
      <vt:lpstr>Aptos</vt:lpstr>
      <vt:lpstr>Aptos Display</vt:lpstr>
      <vt:lpstr>Arial</vt:lpstr>
      <vt:lpstr>Helvetica</vt:lpstr>
      <vt:lpstr>Times New Roman</vt:lpstr>
      <vt:lpstr>Office Theme</vt:lpstr>
      <vt:lpstr>09  Two ways of Holiness  Mark 2:13-17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48</cp:revision>
  <dcterms:created xsi:type="dcterms:W3CDTF">2025-01-10T02:07:28Z</dcterms:created>
  <dcterms:modified xsi:type="dcterms:W3CDTF">2025-12-13T03:41:48Z</dcterms:modified>
</cp:coreProperties>
</file>