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376" r:id="rId3"/>
    <p:sldId id="443" r:id="rId4"/>
    <p:sldId id="426" r:id="rId5"/>
    <p:sldId id="451" r:id="rId6"/>
    <p:sldId id="452" r:id="rId7"/>
    <p:sldId id="453" r:id="rId8"/>
    <p:sldId id="457" r:id="rId9"/>
    <p:sldId id="459" r:id="rId10"/>
    <p:sldId id="458" r:id="rId11"/>
    <p:sldId id="454" r:id="rId12"/>
    <p:sldId id="460" r:id="rId13"/>
    <p:sldId id="455" r:id="rId14"/>
    <p:sldId id="461" r:id="rId15"/>
    <p:sldId id="462" r:id="rId16"/>
    <p:sldId id="456" r:id="rId17"/>
    <p:sldId id="463" r:id="rId18"/>
    <p:sldId id="464" r:id="rId19"/>
    <p:sldId id="466" r:id="rId20"/>
    <p:sldId id="465" r:id="rId21"/>
    <p:sldId id="467" r:id="rId22"/>
    <p:sldId id="468" r:id="rId23"/>
    <p:sldId id="469" r:id="rId24"/>
    <p:sldId id="38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650" autoAdjust="0"/>
    <p:restoredTop sz="92953" autoAdjust="0"/>
  </p:normalViewPr>
  <p:slideViewPr>
    <p:cSldViewPr snapToGrid="0">
      <p:cViewPr varScale="1">
        <p:scale>
          <a:sx n="111" d="100"/>
          <a:sy n="111" d="100"/>
        </p:scale>
        <p:origin x="11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7F462D-7771-4436-B808-96EADE7B9130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A558E-C147-461C-B6F7-C0BD17F4137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8805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12FB1-5937-49F7-8095-CB7FE7DF74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2AABB2-CB1C-4EE1-AA05-2E7812B6D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592C0-1DD2-4FCD-9FFF-F2EFB93A7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F10A7-0CF4-4D54-878D-1E11C513E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3BAC0-0DB3-425D-94FF-248820ED2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13168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B5AD3-A727-4C0E-A07B-AEFF63716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C6F408-C6A4-49C1-8D09-0B9B520A7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4837C-1B9C-4C3F-AEFE-E3ECE2F1A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D308-4811-4650-8FCA-E169B4C22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68C49-49B8-47BA-ADC5-8E3D5B10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49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0C38D2-D438-4797-A577-BAFD5A61A6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B53F5C-97E4-4510-A303-17F0026C9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8C0E5-6F91-4F0D-8D2A-BD182EC80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6ED65-8972-4F98-9A52-89892FAC2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3AA7E-8A2F-4D9A-9386-481B2AF2C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5831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807F8-44D9-4947-A70A-871D0A991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3498B-050A-48A9-8390-65933E19B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10E51-EA03-4E39-92CE-E6339CE49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527CE-B4C8-4956-8616-88C821847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F53F3-ECA8-4D92-85B2-8161A0A7A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42539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D3AB2-12C4-45F8-9999-6995CB486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335D3-AB90-4454-BA18-BCB8C641A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04457-610E-4FB5-9089-48CBA70E1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81743-9DBB-4D91-BB4B-CA53233F2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728A9-2F3C-4D88-B010-2639EFBA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49148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5FAF8-AF11-489C-BC7A-A7550A786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2C75C-DF19-4A70-B1EF-3373BA2693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C6918-7984-4C5E-A287-064B50E16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47430E-111B-4C28-BB3F-F2A1CBD3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392C8-2FAC-4C4C-B031-FBCBD25F5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C4BA0-D68F-44CB-91DC-862A1D260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7991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F056F-E053-4192-8BC8-2F5E5D7E0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0409D-383B-4654-BB5C-5BB59B4A8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80F5BC-3353-4A76-9B5D-659AC8797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E8C2FB-6272-4C1C-86D6-DAA0D26EF4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D95569-E63C-42D9-BB1A-D8B4DB043B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E651EC-08B0-4C5C-909A-F8EC8A14D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4ABA1C-C801-4CD4-B336-431E3B6F0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9E8BDD-6AA2-4B89-90AE-6430FAA28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0538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BA779-53FE-4055-9E73-900F3C99F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00640A-EEB1-491A-9A7C-CE54C9C2F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04E4EF-AE52-493A-9B6E-641E27748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AF825-AD12-42EB-B0C7-4C9009CED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5142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E3711D-8DFB-40C8-ABC1-B3DCB94C0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6F7E94-E98B-4E67-BF59-1293BC5B4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329033-2494-4664-B79A-652CB94E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457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2D5DF-210B-4CF5-BE48-85B7A1ED4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A1BD5-9C83-4699-B689-92D279774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1F4AEF-6C4B-464B-92E0-C56886115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4A578-DAFD-4B68-A84F-04ECF2FD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17A672-746E-4B46-B65F-DAF18251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D25F7-FB53-4363-BFAA-B6FF74320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7308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9E635-A182-41B7-BBDD-FF4A50256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2DCB35-FEAF-4BA7-AD27-1BE8BCE1F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7F189-17E6-430F-B649-1E4B1F1050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B65667-BF5E-473A-8579-BDBDC95DE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0014D-2800-4681-9786-BA2FC0BADA82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29756-B89C-4DBD-9D95-6CC492E92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60C21-07AF-4064-A852-CA316DDC7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0517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56C1A0-744E-4F0B-BA60-F2E6D6CB0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478C0-D79B-407E-A310-AB4FF2461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64F66-FCDF-4753-8768-E06BD01E1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0014D-2800-4681-9786-BA2FC0BADA82}" type="datetimeFigureOut">
              <a:rPr lang="en-SG" smtClean="0"/>
              <a:t>20/9/2025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5D33B-AF8A-45A2-8082-2DE502DE9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FECA0-CF00-4017-BC20-773B180DBA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25E40-4738-4DE6-A005-4797A8D7ED5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90880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88AA9F-C544-4E89-BC90-9D15254EBF7B}"/>
              </a:ext>
            </a:extLst>
          </p:cNvPr>
          <p:cNvSpPr txBox="1"/>
          <p:nvPr/>
        </p:nvSpPr>
        <p:spPr>
          <a:xfrm>
            <a:off x="6805697" y="1399245"/>
            <a:ext cx="4876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基督为</a:t>
            </a:r>
            <a:r>
              <a:rPr lang="zh-CN" altLang="en-US" sz="6000" b="1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谁</a:t>
            </a:r>
            <a:r>
              <a:rPr lang="zh-CN" altLang="en-US" sz="6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而死</a:t>
            </a:r>
            <a:endParaRPr lang="en-SG" altLang="zh-CN" sz="6000" b="1" dirty="0"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2F2AFD-9541-3282-BF7D-F9991F65E0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20" y="479585"/>
            <a:ext cx="6036846" cy="603684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72A2C5-8B61-51A8-0D56-8948495FAFAB}"/>
              </a:ext>
            </a:extLst>
          </p:cNvPr>
          <p:cNvSpPr txBox="1"/>
          <p:nvPr/>
        </p:nvSpPr>
        <p:spPr>
          <a:xfrm>
            <a:off x="9244096" y="3429000"/>
            <a:ext cx="229439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基督之死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里的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1200"/>
              </a:spcAft>
            </a:pPr>
            <a:r>
              <a:rPr lang="zh-CN" altLang="en-US" sz="32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死亡之死</a:t>
            </a:r>
            <a:endParaRPr lang="en-US" altLang="zh-CN" sz="32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  <p:pic>
        <p:nvPicPr>
          <p:cNvPr id="1026" name="Picture 2" descr="The Death of Death : Owen, John: Amazon.sg: Books">
            <a:extLst>
              <a:ext uri="{FF2B5EF4-FFF2-40B4-BE49-F238E27FC236}">
                <a16:creationId xmlns:a16="http://schemas.microsoft.com/office/drawing/2014/main" id="{62BB9342-370E-9F4B-3B69-CFD6CE661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84" y="664233"/>
            <a:ext cx="122110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314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3B66B-3F8D-B349-217E-D0A86E6F5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9D8E3D-49C2-7FC5-5CA2-F6FBFA271178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A6A8E2-AB7F-0201-0BA7-A0C19F50C3E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9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267BB3-9A8B-445D-5E56-6122BC5042E0}"/>
              </a:ext>
            </a:extLst>
          </p:cNvPr>
          <p:cNvSpPr txBox="1"/>
          <p:nvPr/>
        </p:nvSpPr>
        <p:spPr>
          <a:xfrm>
            <a:off x="448574" y="625328"/>
            <a:ext cx="1133412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2. Arminianism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的说法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SG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的回应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把“已成”降为“许可”。若十字架只是开启了机会之门，便与“一次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永远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成了”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9-10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相冲突。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把“条件”放在人身上。若“信”不在所购得之列，就把最要紧的恩典留在十字架之外，贬损基督之工。根本不认识人的本相，以为人还有能力、堕落得还不够彻底，在人身上还有一丝向神之力。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对象断裂。基督为所有人“成就”，却不为所有人“施配”；这把“献上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代求”撕裂，也让“赎价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释囚”逻辑失真（价已付却不释放）。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结果：要么滑向普救论（把“已成”解作“与所有人真实和好”），要么滑向空头支票（把“已成”解作“仅是许可”）。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30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F6882-658C-20AC-04DF-12C9B26F9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CC1DF7-49B2-A572-FB49-20F47E707474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42D250-87F9-C48F-5DC8-B8B2F00DFF5E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10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4525DF-A9CC-E9DB-14CD-A427CDC8490A}"/>
              </a:ext>
            </a:extLst>
          </p:cNvPr>
          <p:cNvSpPr txBox="1"/>
          <p:nvPr/>
        </p:nvSpPr>
        <p:spPr>
          <a:xfrm>
            <a:off x="448574" y="625328"/>
            <a:ext cx="11334123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3. </a:t>
            </a:r>
            <a:r>
              <a:rPr lang="en-SG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John Owen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的“四条定论”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成就与施配，在基督的意向里不可分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此区分在基督的目的里没有地位；祂所购得的，就是要施与。若成就不能施与，等于说基督的意向落空，不可思议。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赛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53:10-11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是耶和华想要把祂压伤，使祂受痛楚。如果你以祂的性命作抵罪祭，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祂就会看见后裔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，日子长久，而且耶和华想要的事将会借着祂的手成功。挨过了祂性命所经历的艰苦，祂会看见光明，心满意足；凭着祂的真知，我的义仆会使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许多人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称义；他们的罪过，将由祂背负。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635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9B979-C957-B88C-CC7B-2DA52534F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F9BEE31-6147-E718-E428-780366BF8009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6F2EBD-6736-882F-C600-5339055F6C2D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9F93E1-84D2-4EB3-787E-67AE2C5F3E22}"/>
              </a:ext>
            </a:extLst>
          </p:cNvPr>
          <p:cNvSpPr txBox="1"/>
          <p:nvPr/>
        </p:nvSpPr>
        <p:spPr>
          <a:xfrm>
            <a:off x="448574" y="625328"/>
            <a:ext cx="11334123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3. </a:t>
            </a:r>
            <a:r>
              <a:rPr lang="en-SG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John Owen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的“四条定论”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神的旨意不是条件式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条件附于“领受的方式”，不附于神的旨意本身。福音“按信施与”，但这“按信”是描述施配之方式，不是神内在旨意的刻划。神的旨意不是“看看他们会不会信”，而是“要把基督所购得的救恩施给他们”。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17:2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正如袮赐给祂权柄管理所有血肉凡人，好让祂赐永生给一切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袮赐给祂的人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813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793FF-D586-0EE8-49E3-38A85D481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1A7047-0F3D-7FF1-CA30-95DE2CF4AA16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913017-5A87-785B-6D53-E19E51CE2B0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9A1327-2E66-C814-E57A-232333142495}"/>
              </a:ext>
            </a:extLst>
          </p:cNvPr>
          <p:cNvSpPr txBox="1"/>
          <p:nvPr/>
        </p:nvSpPr>
        <p:spPr>
          <a:xfrm>
            <a:off x="448574" y="625328"/>
            <a:ext cx="11334123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3. </a:t>
            </a:r>
            <a:r>
              <a:rPr lang="en-SG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John Owen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的“四条定论”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并非万事皆附条件；且“信心”这条件本身，乃基督绝对为我们所购得的</a:t>
            </a:r>
            <a:endParaRPr lang="en-SG" altLang="zh-CN" sz="26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承认“信而得”，但强调信心不是人的天然能力，而是十字架所购得并由圣灵赐下的恩赐。如果“信心”不在十字架所购得之列，就把最要紧的恩典留在十字架之外。</a:t>
            </a:r>
            <a:endParaRPr lang="en-SG" altLang="zh-CN" sz="26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腓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1:29</a:t>
            </a: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因为你们蒙了</a:t>
            </a:r>
            <a:r>
              <a:rPr lang="zh-CN" altLang="en-US" sz="26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恩典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，得以为基督受苦</a:t>
            </a: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不单</a:t>
            </a:r>
            <a:r>
              <a:rPr lang="zh-CN" altLang="en-US" sz="26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信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祂，也为祂受苦。</a:t>
            </a:r>
            <a:endParaRPr lang="en-SG" altLang="zh-CN" sz="26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弗</a:t>
            </a:r>
            <a:r>
              <a:rPr lang="en-US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2:8</a:t>
            </a: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要知道，你们得救是靠着恩典，借着信心。这不是出于自己，而是神的赠予。</a:t>
            </a:r>
            <a:endParaRPr lang="en-SG" altLang="zh-CN" sz="26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徒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13:48</a:t>
            </a:r>
            <a:r>
              <a:rPr lang="en-US" altLang="zh-CN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6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外族人听见就喜乐，赞扬主的道，凡是指定得永生的都信了。</a:t>
            </a:r>
            <a:endParaRPr lang="en-SG" altLang="zh-CN" sz="26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028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B7B39-092E-B3BF-A65C-FFAB57D45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EAEACEC-9301-2682-477E-70D8D102F6C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9B1BA9-96B2-7868-D64B-DAB6CB241FE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D1B25FE-E20A-3F65-FCB6-7D4709273F31}"/>
              </a:ext>
            </a:extLst>
          </p:cNvPr>
          <p:cNvSpPr txBox="1"/>
          <p:nvPr/>
        </p:nvSpPr>
        <p:spPr>
          <a:xfrm>
            <a:off x="448574" y="625328"/>
            <a:ext cx="1133412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3. </a:t>
            </a:r>
            <a:r>
              <a:rPr lang="en-SG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John Owen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的“四条定论”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成就与施配的对象完全相同</a:t>
            </a:r>
            <a:endParaRPr lang="en-US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为谁成就，就为谁施配；为谁与神客观和好，就在谁里面主观地成就归向。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5:9-10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所以，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我们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现在既然因祂的血称义，将来就更要借着祂得救，免于神的震怒，因为当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我们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还是神仇敌的时候，尚且借着神儿子的死得以与神和好，既已和好，就更要因神儿子的生命得救了！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弗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5:25-27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】……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正如基督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爱教会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为教会舍己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，好用水借着道把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教会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洗净，使她分别为圣，成为荣耀的教会呈献给自己，没有污点、皱纹或任何类似的缺憾，而是圣洁无瑕。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593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E84A0-EFE2-2BF5-8CE4-20B42D612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AF0F0A2-C2B2-7BDD-18B4-C85B685F77B3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42CB4D-052F-3C6A-A52A-EFF6BA56160E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0B973D-2426-4B24-2F09-93B3EFCEBFE2}"/>
              </a:ext>
            </a:extLst>
          </p:cNvPr>
          <p:cNvSpPr txBox="1"/>
          <p:nvPr/>
        </p:nvSpPr>
        <p:spPr>
          <a:xfrm>
            <a:off x="448574" y="625328"/>
            <a:ext cx="11334123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3. </a:t>
            </a:r>
            <a:r>
              <a:rPr lang="en-SG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John Owen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的“四条定论”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小结：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在基督的目的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意向里，成就与施配不可分。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神的旨意非条件式；条件附于“领受方式”，不附于旨意本身。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并非万事皆附条件；且“信心这条件本身”，乃基督绝对所购得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成就与施配的对象完全相同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术语可分（次序），旨意与对象不可分。这就从根基上动摇了“普遍成就，有条件施配”的合法性。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584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525F2-72ED-FB97-B9CC-FF3F6616D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A73303B-EC5F-5F64-DC13-E2699E548DCB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1D4C84-3C73-6B78-234F-7064F124400E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1A0844-BA99-AEC6-74D2-868E210762EE}"/>
              </a:ext>
            </a:extLst>
          </p:cNvPr>
          <p:cNvSpPr txBox="1"/>
          <p:nvPr/>
        </p:nvSpPr>
        <p:spPr>
          <a:xfrm>
            <a:off x="448574" y="625328"/>
            <a:ext cx="11334123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4. 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为什么“对象不可拆分”？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目的论：施配就是成就的目的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若施配不是成就的目的，那么基督可能为很多人“成就”，却从不打算把恩惠“施与”他们，这与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赛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53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6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17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中的“必”与“所赐给”的语气背道而驰。教义若与经文相悖，便是不可接受的。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权利与常识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替一个人取得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购得某一东西，它就属于这个人，如果这个人最后得不到它，那么其所谈便不知所云，是对常识和已获得的权利的扭曲。赎价既按约付清，囚犯就应获释；“已付而不释”与约的逻辑矛盾。赎价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释放在圣经中不是“可能的通道”，而是“完成的移转”。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185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8FC57-C846-A359-266D-9FF04D1DE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AD9A829-3A49-CF08-4917-E32285C922D5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491357-9488-4DD2-2C90-A4C976656B76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4E542C-0CDE-5ABF-7363-8BD567A7AB87}"/>
              </a:ext>
            </a:extLst>
          </p:cNvPr>
          <p:cNvSpPr txBox="1"/>
          <p:nvPr/>
        </p:nvSpPr>
        <p:spPr>
          <a:xfrm>
            <a:off x="448574" y="625328"/>
            <a:ext cx="11334123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4. 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为什么“对象不可拆分”？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经文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10:10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因为耶稣基督遵行了神的旨意，只此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一次献上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祂的身体，我们就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得以成圣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10:14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这是因为祂借着一次的献祭，就使那些成圣的人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永远完美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4:25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耶稣被交去受死，是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为了我们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的过犯；祂复活，是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为了使我们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称义。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8:33-34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谁能控告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神拣选的人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？有神称义，又有谁能定罪？有基督耶稣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死了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，更复活了，祂如今在神的右边，</a:t>
            </a:r>
            <a:r>
              <a:rPr lang="zh-CN" altLang="en-US" sz="2800" dirty="0">
                <a:solidFill>
                  <a:srgbClr val="FF000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并且为我们祈求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360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DCB0B-89F2-8F02-EE62-9F342F3C4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CA6F862-16FE-D273-E873-A80377933331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908C42-D257-AF2A-38B6-6144DD3DCD88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17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CE36FE-1955-B03D-BEEC-1D420CDBA19F}"/>
              </a:ext>
            </a:extLst>
          </p:cNvPr>
          <p:cNvSpPr txBox="1"/>
          <p:nvPr/>
        </p:nvSpPr>
        <p:spPr>
          <a:xfrm>
            <a:off x="448574" y="625328"/>
            <a:ext cx="1133412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5. 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常见错误论点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世人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万人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每个个体无例外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经文语境多强调跨族群的广度（不限犹太人），而非“每个个体”；若读成“每个个体”，不是落入普救（人人得救），就是把“成就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施配”的完成语气改写为“可能语气”，与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来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等冲突。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多人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=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所有人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many≠all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；圣经没有“基督为每一个个体而死”的明文；“子民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教会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羊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父所赐的人”形成强烈的对象限定。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1294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A3349B-D92B-32AF-C8BF-BA204FB9A5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BE9C6B4-EF9F-9CE0-AB35-13A3C6456B94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A5E6E0-318A-01D8-8CA4-59C4A32E3E4A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18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F63AB2-7D52-28D6-84D9-98BCAA734744}"/>
              </a:ext>
            </a:extLst>
          </p:cNvPr>
          <p:cNvSpPr txBox="1"/>
          <p:nvPr/>
        </p:nvSpPr>
        <p:spPr>
          <a:xfrm>
            <a:off x="448574" y="625328"/>
            <a:ext cx="11334123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5. 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常见错误论点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十架只是“开出许可”，不是“达成事实”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这把“功德”降为“也许”，与“一次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永远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成了”相冲突。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条件摆在人这边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若“信”在人的能力上，即“人人能信”，这与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6:44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3:10-12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不符。若人无能力，神赐不赐能力？若不赐，那么人又怎能信呢？若赐，何以非人人皆信？经文的答案是“拣选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施恩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必信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徒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13:48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Owen: 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这不是善意，而是羞辱性的“纸上恩”。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6:44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如果不是差遣我来的父吸引人，就没有人能到我这里来；到我这里来的人，在末日我要使他复活。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386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5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2F0C5A-F410-22E2-F45D-7BA037442D4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F4F768-F870-675E-AA60-51495F1431D0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81286-B46C-C685-BFC8-061A6CAD2473}"/>
              </a:ext>
            </a:extLst>
          </p:cNvPr>
          <p:cNvSpPr txBox="1"/>
          <p:nvPr/>
        </p:nvSpPr>
        <p:spPr>
          <a:xfrm>
            <a:off x="1373037" y="1449250"/>
            <a:ext cx="944592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altLang="zh-CN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《</a:t>
            </a:r>
            <a:r>
              <a:rPr lang="zh-CN" altLang="en-US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基督之死里的死亡之死</a:t>
            </a:r>
            <a:r>
              <a:rPr lang="en-US" altLang="zh-CN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》</a:t>
            </a:r>
            <a:r>
              <a:rPr lang="zh-CN" altLang="en-US" sz="6000" b="1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第二卷第四、五章</a:t>
            </a:r>
          </a:p>
          <a:p>
            <a:pPr algn="ctr">
              <a:spcAft>
                <a:spcPts val="1200"/>
              </a:spcAft>
            </a:pPr>
            <a:endParaRPr lang="en-SG" altLang="zh-CN" sz="8000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Flowchart: Document 2">
            <a:extLst>
              <a:ext uri="{FF2B5EF4-FFF2-40B4-BE49-F238E27FC236}">
                <a16:creationId xmlns:a16="http://schemas.microsoft.com/office/drawing/2014/main" id="{3C6C4A5B-4743-39F4-6DC7-7699D16791E6}"/>
              </a:ext>
            </a:extLst>
          </p:cNvPr>
          <p:cNvSpPr/>
          <p:nvPr/>
        </p:nvSpPr>
        <p:spPr>
          <a:xfrm>
            <a:off x="1075425" y="1380227"/>
            <a:ext cx="10041147" cy="3148641"/>
          </a:xfrm>
          <a:prstGeom prst="flowChartDocument">
            <a:avLst/>
          </a:prstGeom>
          <a:noFill/>
          <a:ln w="127000" cmpd="dbl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11062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B05AE-AE58-C200-81C4-D81B3FC9E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7D1BBF-D0FE-2B04-4769-1E84607C2869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354202-FD3D-7DAE-E143-088308A01403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19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0729E8-97AB-279B-A959-728B9685A632}"/>
              </a:ext>
            </a:extLst>
          </p:cNvPr>
          <p:cNvSpPr txBox="1"/>
          <p:nvPr/>
        </p:nvSpPr>
        <p:spPr>
          <a:xfrm>
            <a:off x="448574" y="625328"/>
            <a:ext cx="1133412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5. 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常见错误论点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条件摆在人这边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3:10-12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正如经上所记：“没有义人，连一个也没有，没有明智的人，没有寻求神的人；人人都背离了神，一同变成废物；没有人行善，连一个也不够。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信心不在所购得之列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这是致命错误，是非改革宗信仰的标志。把最要紧的恩典留在十架之外，既辱损基督，也与经文及新约结构冲突。基督不是为“若他们信”而死，乃是为“使他们信”而死。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010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53E8E-7779-C499-2F3D-08AC10487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CE271D3-243C-975B-96E0-B07B38429E95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11A865-45CC-F6AB-44D3-498077A0F0FE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20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6C920B-B9D3-69F0-0CF0-1B48439F9329}"/>
              </a:ext>
            </a:extLst>
          </p:cNvPr>
          <p:cNvSpPr txBox="1"/>
          <p:nvPr/>
        </p:nvSpPr>
        <p:spPr>
          <a:xfrm>
            <a:off x="448574" y="625328"/>
            <a:ext cx="1133412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5. 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常见错误论点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十架足以拯救所有人，所以意向就应该是所有人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须区分价值之无限与意向之限定。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承认，基督受死之价在价值上无限尊贵，但父之意向是“领许多儿子进荣耀”，这是指选民。价值的充足，不等于对象的普遍。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对于那些从未听过福音的人，他们的结局怎样呢？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很多人一生都未听过福音，这是历史事实，包括很多夭折的婴儿。</a:t>
            </a:r>
            <a:endParaRPr lang="en-SG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罗</a:t>
            </a: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10:14-15</a:t>
            </a:r>
            <a:r>
              <a:rPr lang="en-US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人没有相信祂，怎能呼求祂呢？没有听见祂，怎能相信祂呢？没有宣讲的，怎能听见呢？如果没有受差遣，怎能宣讲呢？</a:t>
            </a:r>
            <a:r>
              <a:rPr lang="en-SG" altLang="zh-CN" sz="28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……</a:t>
            </a:r>
            <a:endParaRPr lang="en-US" altLang="zh-CN" sz="28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8673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844D4-F781-C542-FB54-D7F6F30E3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A893D7F-2BAE-8136-1187-DD7E6317DD1B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F185CA-3564-E06A-FA99-FBA14A83C3FC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21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E326D9-E437-9093-EBC0-1278A53A0D80}"/>
              </a:ext>
            </a:extLst>
          </p:cNvPr>
          <p:cNvSpPr txBox="1"/>
          <p:nvPr/>
        </p:nvSpPr>
        <p:spPr>
          <a:xfrm>
            <a:off x="448574" y="625328"/>
            <a:ext cx="1133412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6. 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系统整合：最接近圣经的救恩论教义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TULIP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（加尔文救恩论五要点）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人的完全堕落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人的完全无能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人不能自成“条件”；信必须是恩赐。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天父的无条件拣选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源头在父赐人于子。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基督的限定代赎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基督只为天父所拣选的人而死，并未他们代求。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7199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B550F-3789-C32B-C7BF-402BD06D1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7C0AA50-1AB7-EC52-6A59-F4CF5F4CE54B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220A1E-9FA8-C756-4623-7D83D2780694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017ABF-6F6F-5E2F-D2D7-4B17C0FDF79B}"/>
              </a:ext>
            </a:extLst>
          </p:cNvPr>
          <p:cNvSpPr txBox="1"/>
          <p:nvPr/>
        </p:nvSpPr>
        <p:spPr>
          <a:xfrm>
            <a:off x="448574" y="625328"/>
            <a:ext cx="1133412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6. 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系统整合：最接近圣经的救恩论教义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TULIP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（加尔文救恩论五要点）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不可抗拒的恩典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圣灵的有效呼召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有效呼召使所拣选的人必到祂那里来。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圣徒的坚忍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神持续地保守，基督持续地代求。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新约结构：所谓“条件”（信</a:t>
            </a:r>
            <a:r>
              <a:rPr lang="en-US" altLang="zh-CN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8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悔改）属约内应许并由基督之血盖印，非约外的人类之天然能力。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4330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D54B8-950F-289A-4A26-81986DB82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55C4E2D-6970-CC45-FF79-0A4A500BCA8D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6AB5C2-BC68-C4AB-41DD-F03D2DA256B4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1" name="Picture 2" descr="The Death of Death in the Death of Christ: A Treatise in Which the Whole  Controversy about Universal Redemption is Fully Discussed: John Owen, J. I.  Packer: 9780851513829: Amazon.com: Books">
            <a:extLst>
              <a:ext uri="{FF2B5EF4-FFF2-40B4-BE49-F238E27FC236}">
                <a16:creationId xmlns:a16="http://schemas.microsoft.com/office/drawing/2014/main" id="{28B49D41-F433-F2BA-A146-A9DBB97ACF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78" y="1176528"/>
            <a:ext cx="2317359" cy="361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AA57CE2-7BC6-30FF-5701-FAAFE4A5D41E}"/>
              </a:ext>
            </a:extLst>
          </p:cNvPr>
          <p:cNvSpPr txBox="1"/>
          <p:nvPr/>
        </p:nvSpPr>
        <p:spPr>
          <a:xfrm>
            <a:off x="2764937" y="2199310"/>
            <a:ext cx="83940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SG" altLang="zh-CN" sz="9600" b="1" dirty="0">
                <a:latin typeface="Georgia" panose="02040502050405020303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Q &amp; A</a:t>
            </a:r>
          </a:p>
        </p:txBody>
      </p:sp>
    </p:spTree>
    <p:extLst>
      <p:ext uri="{BB962C8B-B14F-4D97-AF65-F5344CB8AC3E}">
        <p14:creationId xmlns:p14="http://schemas.microsoft.com/office/powerpoint/2010/main" val="387336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3AAF8-842B-DE92-5B88-BAF9421AF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7D34774-950A-8948-4817-4503A35CCE6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BD267E-D1E6-D0EF-D2F1-F12C8CE2C7ED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B4F7FD-4BDD-6345-3DFD-AD76189628EA}"/>
              </a:ext>
            </a:extLst>
          </p:cNvPr>
          <p:cNvSpPr txBox="1"/>
          <p:nvPr/>
        </p:nvSpPr>
        <p:spPr>
          <a:xfrm>
            <a:off x="3019246" y="581735"/>
            <a:ext cx="878169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4000" b="1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引言：</a:t>
            </a:r>
            <a:endParaRPr lang="en-SG" altLang="zh-CN" sz="4000" b="1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24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许多人为了解释“基督为所有人而死，但却为何不是人人得救”采取了一套看似周全的说法：基督为所有人“成就”了赎罪（普遍），但只有信的人才得“施配”（有限）。</a:t>
            </a:r>
            <a:r>
              <a:rPr lang="en-SG" altLang="zh-CN" sz="28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John Owen</a:t>
            </a: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在卷二第四、五章指出：这正是对福音的误读，既破坏了基督祭司职分的一体性（献上与代求），又把十字架从“已成之工”降到“许可之门”。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  <a:p>
            <a:pPr>
              <a:spcAft>
                <a:spcPts val="2400"/>
              </a:spcAft>
            </a:pPr>
            <a:r>
              <a:rPr lang="zh-CN" altLang="en-US" sz="2800" dirty="0">
                <a:latin typeface="迷你简粗仿宋" panose="02010604000101010101" pitchFamily="2" charset="-122"/>
                <a:ea typeface="迷你简粗仿宋" panose="02010604000101010101" pitchFamily="2" charset="-122"/>
              </a:rPr>
              <a:t>思考：若基督“为所有人成就，却只为一部分人施配”，那么祂在天上到底是为谁代求？</a:t>
            </a:r>
            <a:endParaRPr lang="en-SG" altLang="zh-CN" sz="2800" dirty="0">
              <a:latin typeface="迷你简粗仿宋" panose="02010604000101010101" pitchFamily="2" charset="-122"/>
              <a:ea typeface="迷你简粗仿宋" panose="02010604000101010101" pitchFamily="2" charset="-122"/>
            </a:endParaRPr>
          </a:p>
        </p:txBody>
      </p:sp>
      <p:pic>
        <p:nvPicPr>
          <p:cNvPr id="3" name="Picture 2" descr="The Death of Death in the Death of Christ: A Treatise in Which the Whole  Controversy about Universal Redemption is Fully Discussed: John Owen, J. I.  Packer: 9780851513829: Amazon.com: Books">
            <a:extLst>
              <a:ext uri="{FF2B5EF4-FFF2-40B4-BE49-F238E27FC236}">
                <a16:creationId xmlns:a16="http://schemas.microsoft.com/office/drawing/2014/main" id="{3AAE6F88-8D10-AB31-5C1B-FF5D4EDDF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65" y="866868"/>
            <a:ext cx="2317359" cy="361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0447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4A555-DB48-DE4B-8129-7AD3A5D37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58E5F2-359A-CA4F-E386-406DE764043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ACB70C-B2AA-C6C4-BAC6-D10982B1D099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D7233A-7BFE-4169-9DC4-15EC13C9BE62}"/>
              </a:ext>
            </a:extLst>
          </p:cNvPr>
          <p:cNvSpPr txBox="1"/>
          <p:nvPr/>
        </p:nvSpPr>
        <p:spPr>
          <a:xfrm>
            <a:off x="448574" y="625328"/>
            <a:ext cx="1124934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5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成就与施配：十字架的“已成”与“必施”</a:t>
            </a:r>
            <a:endParaRPr lang="en-SG" altLang="zh-CN" sz="5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Chapter IV  Of the distinction of </a:t>
            </a:r>
            <a:r>
              <a:rPr lang="en-SG" altLang="zh-CN" sz="2800" b="1" u="sng" dirty="0">
                <a:solidFill>
                  <a:srgbClr val="0070C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impetration</a:t>
            </a:r>
            <a:r>
              <a:rPr lang="en-SG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 and </a:t>
            </a:r>
            <a:r>
              <a:rPr lang="en-SG" altLang="zh-CN" sz="2800" b="1" u="sng" dirty="0">
                <a:solidFill>
                  <a:srgbClr val="0070C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application</a:t>
            </a:r>
            <a:r>
              <a:rPr lang="en-SG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—The use and abuse thereof; with the opinion of the adversaries upon the whole matter in controversy unfolded; and the question on both sides stated</a:t>
            </a:r>
          </a:p>
          <a:p>
            <a:pPr>
              <a:spcAft>
                <a:spcPts val="1200"/>
              </a:spcAft>
            </a:pPr>
            <a:r>
              <a:rPr lang="zh-CN" altLang="en-US" sz="2800" b="1" dirty="0">
                <a:solidFill>
                  <a:srgbClr val="0070C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论成就与施配的区别</a:t>
            </a:r>
            <a:r>
              <a:rPr lang="en-US" altLang="zh-CN" sz="2800" b="1" dirty="0">
                <a:solidFill>
                  <a:srgbClr val="0070C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b="1" dirty="0">
                <a:solidFill>
                  <a:srgbClr val="0070C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其合宜使用与滥用；并揭示反对者对于整个争议事项的见解；同时陈明双方所提出的问题</a:t>
            </a:r>
          </a:p>
          <a:p>
            <a:pPr>
              <a:spcAft>
                <a:spcPts val="1200"/>
              </a:spcAft>
            </a:pPr>
            <a:endParaRPr lang="en-SG" altLang="zh-CN" sz="2800" b="1" dirty="0">
              <a:solidFill>
                <a:srgbClr val="0070C0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SG" altLang="zh-CN" sz="2800" b="1" dirty="0">
                <a:solidFill>
                  <a:srgbClr val="0070C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Chapter V  Of application and impetration</a:t>
            </a:r>
          </a:p>
          <a:p>
            <a:pPr>
              <a:spcAft>
                <a:spcPts val="1200"/>
              </a:spcAft>
            </a:pPr>
            <a:r>
              <a:rPr lang="zh-CN" altLang="en-US" sz="2800" b="1" dirty="0">
                <a:solidFill>
                  <a:srgbClr val="0070C0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论施配与成就</a:t>
            </a:r>
          </a:p>
        </p:txBody>
      </p:sp>
    </p:spTree>
    <p:extLst>
      <p:ext uri="{BB962C8B-B14F-4D97-AF65-F5344CB8AC3E}">
        <p14:creationId xmlns:p14="http://schemas.microsoft.com/office/powerpoint/2010/main" val="2664508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C4283-1D59-8DFA-B0E6-21F7DC69C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392B0A4-2FF4-A9A7-84C3-38BEC47D045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2456D9-A35B-6136-5568-EBCB1234A1B5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4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25C6F8-A168-611B-F291-1EE6152A0D73}"/>
              </a:ext>
            </a:extLst>
          </p:cNvPr>
          <p:cNvSpPr txBox="1"/>
          <p:nvPr/>
        </p:nvSpPr>
        <p:spPr>
          <a:xfrm>
            <a:off x="448574" y="625328"/>
            <a:ext cx="1133412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1. 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两个术语：“成就”与“施配”</a:t>
            </a:r>
            <a:endParaRPr lang="en-SG" altLang="zh-CN" sz="4000" b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zh-CN" alt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“成就”与“施配”在次序上可分，但在基督的旨意与救恩的对象上不可分。基督为谁“成就”，就把同样的恩惠“施配”给谁；献上与代求同向同人。</a:t>
            </a:r>
            <a:endParaRPr lang="en-SG" altLang="zh-CN" sz="26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成就（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impetration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</a:t>
            </a:r>
            <a:endParaRPr lang="en-SG" altLang="zh-CN" sz="26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定义：原义“通过恳求</a:t>
            </a:r>
            <a:r>
              <a:rPr lang="en-US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功德而获得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。在救恩论中专指基督借其主动、完全顺服与流血之死，已经在神面前客观地购得一切救恩之益：赦罪、称义、与神和好、儿子的名分、圣灵的赐下、</a:t>
            </a:r>
            <a:r>
              <a:rPr lang="zh-CN" altLang="en-US" sz="2600" dirty="0">
                <a:solidFill>
                  <a:srgbClr val="FF000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信心与悔改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、成圣、最终得荣耀。</a:t>
            </a:r>
            <a:endParaRPr lang="en-SG" altLang="zh-CN" sz="26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属谁的工作：侧重圣子的祭司职分中的“献上”，也以“代求”来维护这已成之工。这是一种客观完成，发生在十字架与天上圣所</a:t>
            </a:r>
            <a:r>
              <a:rPr lang="en-US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——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一次、永远、成了、持续。</a:t>
            </a:r>
            <a:endParaRPr lang="en-SG" altLang="zh-CN" sz="26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058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8B3ED-A5EB-1962-CAF4-EA5E40B04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0485EA6-6CD4-A549-3271-F09806D3EB3C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6CB49F-D828-FFCF-F401-E8010DC06A2E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5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55EDC3-E750-C8CD-CF86-94903803FB30}"/>
              </a:ext>
            </a:extLst>
          </p:cNvPr>
          <p:cNvSpPr txBox="1"/>
          <p:nvPr/>
        </p:nvSpPr>
        <p:spPr>
          <a:xfrm>
            <a:off x="448574" y="625328"/>
            <a:ext cx="11334123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1. 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两个术语：“成就”与“施配”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施配（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application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</a:t>
            </a:r>
            <a:endParaRPr lang="en-SG" altLang="zh-CN" sz="26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定义：意为“贴附、施用、使之归属”。圣灵在时间中的主权工作，将基督所购得的益处真实并有效地施行在“父赐给子的人”身上：</a:t>
            </a:r>
            <a:endParaRPr lang="en-SG" altLang="zh-CN" sz="26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lvl="1">
              <a:spcAft>
                <a:spcPts val="1200"/>
              </a:spcAft>
            </a:pP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	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重生→赐信与悔改→称义→得儿子名分→成圣→荣耀</a:t>
            </a:r>
            <a:endParaRPr lang="en-SG" altLang="zh-CN" sz="26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属谁的工作：侧重灵借着道与圣礼的“有效呼召（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effectual calling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）”使人与基督联合。这是主观领受，是历史进程中的施行。道与圣礼为外在工具，“信”为接受的通道</a:t>
            </a:r>
            <a:r>
              <a:rPr lang="en-US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工具因（</a:t>
            </a:r>
            <a:r>
              <a:rPr lang="en-SG" altLang="zh-CN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instrumental cause</a:t>
            </a:r>
            <a:r>
              <a:rPr lang="zh-CN" altLang="en-US" sz="26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）。</a:t>
            </a:r>
            <a:endParaRPr lang="en-SG" altLang="zh-CN" sz="26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600" dirty="0"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术语上可以分“成就”与“施配”，这是为了更好地理解神的不同位格的工作，但在三一神的意向里是联合的，在救赎对象上是一致的：基督所购得的，就是要施与的。“施配”不是把“机会”送上门，而是把已购得之恩确实送达，是圣灵使之在人身上生效。</a:t>
            </a:r>
            <a:endParaRPr lang="en-SG" altLang="zh-CN" sz="2600" dirty="0"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363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5F6DF-FC55-9A86-BE1B-BD218CC25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CD06CD-E3B2-4114-C2AC-59C0329F7552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09178D-E7B8-B616-2DDE-0579D66ECB81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6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30E002-7A5C-A9CF-8EDE-15D1BC533B13}"/>
              </a:ext>
            </a:extLst>
          </p:cNvPr>
          <p:cNvSpPr txBox="1"/>
          <p:nvPr/>
        </p:nvSpPr>
        <p:spPr>
          <a:xfrm>
            <a:off x="448574" y="625328"/>
            <a:ext cx="1133412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2. Arminianism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的说法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他们“原貌”的说法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成就：基督为每个个体向父取得赦罪、和好与救赎（普遍性）。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施配：这些益处只临到“满足条件的人”（信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悔改），因此并非保证任何特定之人一定得救。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内部逻辑链</a:t>
            </a:r>
            <a:endParaRPr lang="en-SG" altLang="zh-CN" sz="24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神对所有人有“普遍救赎意向”。</a:t>
            </a:r>
            <a:endParaRPr lang="en-SG" altLang="zh-CN" sz="24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基督之死满足了律法与公义到一个程度，使任何人现在都“可以被赦”，若他相信。</a:t>
            </a:r>
            <a:endParaRPr lang="en-SG" altLang="zh-CN" sz="24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神把信设为条件；人的自由意志在“先行恩典”帮助下仍能做出可抗拒的信</a:t>
            </a:r>
            <a:r>
              <a:rPr lang="en-US" altLang="zh-CN" sz="24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24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不信的选择。</a:t>
            </a:r>
            <a:endParaRPr lang="en-SG" altLang="zh-CN" sz="2400" dirty="0">
              <a:solidFill>
                <a:srgbClr val="333333"/>
              </a:solidFill>
              <a:latin typeface="迷你简粗仿宋" panose="02010604000101010101" pitchFamily="2" charset="-122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迷你简粗仿宋" panose="02010604000101010101" pitchFamily="2" charset="-122"/>
                <a:ea typeface="迷你简粗仿宋" panose="02010604000101010101" pitchFamily="2" charset="-122"/>
                <a:cs typeface="Times New Roman" panose="02020603050405020304" pitchFamily="18" charset="0"/>
              </a:rPr>
              <a:t>因此，十架开了门，是否进入看人（而不是神的有效施恩）。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119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89856-F314-B7AB-1145-EDBE85F30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59153D-7C4C-9EEC-470E-C169DA9B6C75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340649-B72F-70D3-38E9-EB7E72364D66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7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BBC5DF-680F-C6C6-16CD-4A57B9C0AB68}"/>
              </a:ext>
            </a:extLst>
          </p:cNvPr>
          <p:cNvSpPr txBox="1"/>
          <p:nvPr/>
        </p:nvSpPr>
        <p:spPr>
          <a:xfrm>
            <a:off x="448574" y="625328"/>
            <a:ext cx="1133412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2. Arminianism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的说法</a:t>
            </a:r>
            <a:endParaRPr lang="en-SG" altLang="zh-CN" sz="28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关键假设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预知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—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条件拣选：拣选以“预见人的信”为条件；故“信”不是基督所购得之恩，而是人可在普遍恩助下做成。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可抗拒恩典：有效性取决于人是否配合；神尊重人的自由以致不保证任何个体的得救。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常用经文（他们的读法）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3:16】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提前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2:4-6】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彼后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3:9】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约一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2:2】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，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林后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5:19】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，统读为“每个个体皆在基督普遍代赎之内”。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“信而得”的经文被拿来证明：条件在人的一边，神不把“信”作为恩典赐下，而只是“等待”。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083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DC44A-0CCB-63EB-70FB-24662F72D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87E3C7B-3BE6-ED64-1730-8BFE69F48077}"/>
              </a:ext>
            </a:extLst>
          </p:cNvPr>
          <p:cNvSpPr txBox="1"/>
          <p:nvPr/>
        </p:nvSpPr>
        <p:spPr>
          <a:xfrm>
            <a:off x="-2674" y="174"/>
            <a:ext cx="2012971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基督为谁而死</a:t>
            </a:r>
            <a:endParaRPr lang="en-SG" sz="24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0A5727-FB08-5A3A-08DF-7D77C6C7C242}"/>
              </a:ext>
            </a:extLst>
          </p:cNvPr>
          <p:cNvSpPr txBox="1"/>
          <p:nvPr/>
        </p:nvSpPr>
        <p:spPr>
          <a:xfrm>
            <a:off x="11697920" y="6581954"/>
            <a:ext cx="494079" cy="27699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b="1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8</a:t>
            </a:r>
            <a:endParaRPr lang="en-SG" sz="1200" b="1" dirty="0">
              <a:solidFill>
                <a:schemeClr val="bg1"/>
              </a:solidFill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1D6075-9685-F85F-DE85-300AE898AE6E}"/>
              </a:ext>
            </a:extLst>
          </p:cNvPr>
          <p:cNvSpPr txBox="1"/>
          <p:nvPr/>
        </p:nvSpPr>
        <p:spPr>
          <a:xfrm>
            <a:off x="448574" y="625328"/>
            <a:ext cx="11334123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2. Arminianism</a:t>
            </a:r>
            <a:r>
              <a:rPr lang="zh-CN" altLang="en-US" sz="40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的说法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常用经文（他们的读法）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3:16】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要知道，神爱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世人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，甚至把祂的独一爱子赐给他们，为要使一切信祂的人不至灭亡，反得永生。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提前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2:4-6】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祂愿意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所有人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得救，认识真理。要知道，神只有一位，在神和人中间也只有一位中保，就是成为人的基督耶稣，祂舍己作为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所有人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的赎价，这在所定的时候已经显明了。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彼后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3:9】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主不是拖延实现祂的应许，像有些人以为祂拖延一样；其实祂是宽容你们，不愿有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任何人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灭亡，而愿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人人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都悔改。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约一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2:2】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祂自己为我们的罪作了赎罪祭，不单为我们的罪，也为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全世界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的罪。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【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林后</a:t>
            </a:r>
            <a:r>
              <a:rPr lang="en-US" altLang="zh-CN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5:19】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这就是说，神在基督里使</a:t>
            </a:r>
            <a:r>
              <a:rPr lang="zh-CN" alt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世人</a:t>
            </a:r>
            <a:r>
              <a:rPr lang="zh-CN" altLang="en-US" sz="2400" dirty="0">
                <a:solidFill>
                  <a:srgbClr val="333333"/>
                </a:solidFill>
                <a:latin typeface="Times New Roman" panose="02020603050405020304" pitchFamily="18" charset="0"/>
                <a:ea typeface="迷你简粗仿宋" panose="02010604000101010101" pitchFamily="2" charset="-122"/>
                <a:cs typeface="Times New Roman" panose="02020603050405020304" pitchFamily="18" charset="0"/>
              </a:rPr>
              <a:t>与祂自己和好，不追究他们的过犯，并且把和好的道理托付给我们。</a:t>
            </a:r>
            <a:endParaRPr lang="en-SG" altLang="zh-CN" sz="2400" dirty="0">
              <a:solidFill>
                <a:srgbClr val="333333"/>
              </a:solidFill>
              <a:latin typeface="Times New Roman" panose="02020603050405020304" pitchFamily="18" charset="0"/>
              <a:ea typeface="迷你简粗仿宋" panose="0201060400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451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32888</TotalTime>
  <Words>3058</Words>
  <Application>Microsoft Office PowerPoint</Application>
  <PresentationFormat>Widescreen</PresentationFormat>
  <Paragraphs>177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DengXian</vt:lpstr>
      <vt:lpstr>KaiTi</vt:lpstr>
      <vt:lpstr>迷你简粗仿宋</vt:lpstr>
      <vt:lpstr>Arial</vt:lpstr>
      <vt:lpstr>Calibri</vt:lpstr>
      <vt:lpstr>Calibri Light</vt:lpstr>
      <vt:lpstr>Georgia</vt:lpstr>
      <vt:lpstr>Segoe UI Black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朱业James Zhu</dc:creator>
  <cp:lastModifiedBy>James Zhu 朱业</cp:lastModifiedBy>
  <cp:revision>1177</cp:revision>
  <dcterms:created xsi:type="dcterms:W3CDTF">2020-08-23T07:58:53Z</dcterms:created>
  <dcterms:modified xsi:type="dcterms:W3CDTF">2025-09-20T15:09:51Z</dcterms:modified>
</cp:coreProperties>
</file>