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76" r:id="rId3"/>
    <p:sldId id="451" r:id="rId4"/>
    <p:sldId id="426" r:id="rId5"/>
    <p:sldId id="470" r:id="rId6"/>
    <p:sldId id="471" r:id="rId7"/>
    <p:sldId id="483" r:id="rId8"/>
    <p:sldId id="485" r:id="rId9"/>
    <p:sldId id="472" r:id="rId10"/>
    <p:sldId id="473" r:id="rId11"/>
    <p:sldId id="474" r:id="rId12"/>
    <p:sldId id="486" r:id="rId13"/>
    <p:sldId id="475" r:id="rId14"/>
    <p:sldId id="488" r:id="rId15"/>
    <p:sldId id="487" r:id="rId16"/>
    <p:sldId id="489" r:id="rId17"/>
    <p:sldId id="476" r:id="rId18"/>
    <p:sldId id="490" r:id="rId19"/>
    <p:sldId id="477" r:id="rId20"/>
    <p:sldId id="491" r:id="rId21"/>
    <p:sldId id="478" r:id="rId22"/>
    <p:sldId id="479" r:id="rId23"/>
    <p:sldId id="492" r:id="rId24"/>
    <p:sldId id="493" r:id="rId25"/>
    <p:sldId id="480" r:id="rId26"/>
    <p:sldId id="494" r:id="rId27"/>
    <p:sldId id="495" r:id="rId28"/>
    <p:sldId id="38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0" autoAdjust="0"/>
    <p:restoredTop sz="92953" autoAdjust="0"/>
  </p:normalViewPr>
  <p:slideViewPr>
    <p:cSldViewPr snapToGrid="0">
      <p:cViewPr varScale="1">
        <p:scale>
          <a:sx n="111" d="100"/>
          <a:sy n="111" d="100"/>
        </p:scale>
        <p:origin x="118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F462D-7771-4436-B808-96EADE7B9130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A558E-C147-461C-B6F7-C0BD17F4137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805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2FB1-5937-49F7-8095-CB7FE7DF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AABB2-CB1C-4EE1-AA05-2E7812B6D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92C0-1DD2-4FCD-9FFF-F2EFB93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F10A7-0CF4-4D54-878D-1E11C513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3BAC0-0DB3-425D-94FF-248820ED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31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5AD3-A727-4C0E-A07B-AEFF6371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6F408-C6A4-49C1-8D09-0B9B520A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4837C-1B9C-4C3F-AEFE-E3ECE2F1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D308-4811-4650-8FCA-E169B4C2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C49-49B8-47BA-ADC5-8E3D5B10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C38D2-D438-4797-A577-BAFD5A61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53F5C-97E4-4510-A303-17F0026C9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C0E5-6F91-4F0D-8D2A-BD182EC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ED65-8972-4F98-9A52-89892FAC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3AA7E-8A2F-4D9A-9386-481B2AF2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83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07F8-44D9-4947-A70A-871D0A99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498B-050A-48A9-8390-65933E19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0E51-EA03-4E39-92CE-E6339CE4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527CE-B4C8-4956-8616-88C82184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53F3-ECA8-4D92-85B2-8161A0A7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253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3AB2-12C4-45F8-9999-6995CB48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35D3-AB90-4454-BA18-BCB8C641A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04457-610E-4FB5-9089-48CBA70E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1743-9DBB-4D91-BB4B-CA53233F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28A9-2F3C-4D88-B010-2639EFBA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914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FAF8-AF11-489C-BC7A-A7550A7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C75C-DF19-4A70-B1EF-3373BA26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918-7984-4C5E-A287-064B50E1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7430E-111B-4C28-BB3F-F2A1CBD3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392C8-2FAC-4C4C-B031-FBCBD25F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4BA0-D68F-44CB-91DC-862A1D26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99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56F-E053-4192-8BC8-2F5E5D7E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0409D-383B-4654-BB5C-5BB59B4A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0F5BC-3353-4A76-9B5D-659AC879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8C2FB-6272-4C1C-86D6-DAA0D26EF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95569-E63C-42D9-BB1A-D8B4DB04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651EC-08B0-4C5C-909A-F8EC8A14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BA1C-C801-4CD4-B336-431E3B6F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E8BDD-6AA2-4B89-90AE-6430FAA2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53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A779-53FE-4055-9E73-900F3C99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0640A-EEB1-491A-9A7C-CE54C9C2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4E4EF-AE52-493A-9B6E-641E277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AF825-AD12-42EB-B0C7-4C9009CE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14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3711D-8DFB-40C8-ABC1-B3DCB94C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F7E94-E98B-4E67-BF59-1293BC5B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29033-2494-4664-B79A-652CB94E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57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D5DF-210B-4CF5-BE48-85B7A1ED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A1BD5-9C83-4699-B689-92D27977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F4AEF-6C4B-464B-92E0-C56886115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4A578-DAFD-4B68-A84F-04ECF2FD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A672-746E-4B46-B65F-DAF1825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25F7-FB53-4363-BFAA-B6FF743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0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E635-A182-41B7-BBDD-FF4A5025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DCB35-FEAF-4BA7-AD27-1BE8BCE1F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7F189-17E6-430F-B649-1E4B1F10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65667-BF5E-473A-8579-BDBDC95D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9756-B89C-4DBD-9D95-6CC492E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60C21-07AF-4064-A852-CA316DDC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51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6C1A0-744E-4F0B-BA60-F2E6D6CB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78C0-D79B-407E-A310-AB4FF246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4F66-FCDF-4753-8768-E06BD01E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0014D-2800-4681-9786-BA2FC0BADA82}" type="datetimeFigureOut">
              <a:rPr lang="en-SG" smtClean="0"/>
              <a:t>27/9/2025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5D33B-AF8A-45A2-8082-2DE502DE9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ECA0-CF00-4017-BC20-773B180D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088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88AA9F-C544-4E89-BC90-9D15254EBF7B}"/>
              </a:ext>
            </a:extLst>
          </p:cNvPr>
          <p:cNvSpPr txBox="1"/>
          <p:nvPr/>
        </p:nvSpPr>
        <p:spPr>
          <a:xfrm>
            <a:off x="6805697" y="1399245"/>
            <a:ext cx="487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基督为</a:t>
            </a:r>
            <a:r>
              <a:rPr lang="zh-CN" altLang="en-US" sz="6000" b="1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</a:t>
            </a:r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而死</a:t>
            </a:r>
            <a:endParaRPr lang="en-SG" altLang="zh-CN" sz="6000" b="1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F2AFD-9541-3282-BF7D-F9991F65E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20" y="479585"/>
            <a:ext cx="6036846" cy="60368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2A2C5-8B61-51A8-0D56-8948495FAFAB}"/>
              </a:ext>
            </a:extLst>
          </p:cNvPr>
          <p:cNvSpPr txBox="1"/>
          <p:nvPr/>
        </p:nvSpPr>
        <p:spPr>
          <a:xfrm>
            <a:off x="9244096" y="3429000"/>
            <a:ext cx="229439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里的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死亡之死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1026" name="Picture 2" descr="The Death of Death : Owen, John: Amazon.sg: Books">
            <a:extLst>
              <a:ext uri="{FF2B5EF4-FFF2-40B4-BE49-F238E27FC236}">
                <a16:creationId xmlns:a16="http://schemas.microsoft.com/office/drawing/2014/main" id="{62BB9342-370E-9F4B-3B69-CFD6CE66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4" y="664233"/>
            <a:ext cx="122110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1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BDE95-34B6-D0B8-1EAE-44F0C9A94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D84DAE-1CD4-4E3E-B205-7BDB753884C0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D8C477-FD69-65F1-67CE-11F09DFAE08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4FADF6-4453-98FC-C721-604E559FA1F1}"/>
              </a:ext>
            </a:extLst>
          </p:cNvPr>
          <p:cNvSpPr txBox="1"/>
          <p:nvPr/>
        </p:nvSpPr>
        <p:spPr>
          <a:xfrm>
            <a:off x="448574" y="625328"/>
            <a:ext cx="1124934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论证二：启示的范围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若神要把如此大的恩典赐给所有人，并且基督为所有人而死，却没有把基督向所有与之相关的人显明和揭示出来，那么就会出现以下两种情形：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他们可以在没有对基督的信与认识的情形下得救，这可能吗？这不与圣经真理相悖吗？（请读出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徒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4:12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14:6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神的美意和基督所成就的买赎，对他们而言完全是徒然与落空，甚至等同于对他们的戏弄：既不能在把他们从悲惨中拯救出来这件事上真正有益于他们，也不能在神公义的审判中使他们无可推诿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因为他们在一生中从未听闻这福音，怎能因没有拥抱并妥善使用一项他们从未听闻的恩惠而被责备呢？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9840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E273E-8D41-FCA9-ECA2-BE5B0954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0F44F4-7DBF-E007-7E62-67E3FE85DAF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779971-E0DD-0611-3C97-FB0AB9A2E33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C4EC4D-BAFC-E9E5-6F7E-A1A9FA7F49A0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论证二：启示的范围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这与神的智慧相称吗？差遣基督为所有人而死，使人可以得救，却从不使这些人听闻此事；并且还定意、宣布：除非他们听见并相信这事，他们就永不得救。这有意思吗？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从圣经和各个时代的经验中，我们清楚地看到，无数人在这奥秘的宣讲中被忽略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了。神并没有使这奥秘通过任何方式在最小程度上向所有人显明，他们甚至没有听到一点有关此事的传闻或消息。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2:12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那时，你们是在基督以外，与以色列国无分，在带有应许的约上是外人，在世上没有盼望，没有神。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3662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DF99B-BCF9-8464-C0BB-E5E759E72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528264-2BD7-4800-B0ED-BD3A0DA0076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005F66-DB49-2990-5F33-9410A12BBD5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82E43-535D-6FB1-B8D9-64220CD6796B}"/>
              </a:ext>
            </a:extLst>
          </p:cNvPr>
          <p:cNvSpPr txBox="1"/>
          <p:nvPr/>
        </p:nvSpPr>
        <p:spPr>
          <a:xfrm>
            <a:off x="448574" y="625328"/>
            <a:ext cx="1124934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论证二：启示的范围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这一论证在改革宗神学中得到强力共鸣。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Calvinism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历来强调：神在何处拣选人，必定差遣传福音的人临及他，使他可以信而得救。救恩从计划到执行都是神主权安排的一个完整链条，不会出现神计划拯救某人却“忘了”让他听到福音这样破绽百出的情形。同时，这也纠正我们看待未得之民的问题：那些至死未闻福音的人，并非基督代赎却因无知错失救恩的无辜者，乃是仍在亚当里被定罪之人（即便未闻福音，人也因普遍启示而无可推诿，只是没有蒙特别恩典）。神没有义务将福音传给每一个人，乃是出于怜悯拣选了一些人听闻福音得救。普救论往往基于一种对神的误解，以为神的爱若不“人人平等”就不公义；但真正的公义是不允许有人未经福音启示就得救，同样，真正的恩典也无意徒然施与无效的人身上。神的慈爱在于：祂确实有效地拯救了那些祂要拯救的人，并且一定会透过外在呼召（福音传扬）和内在呼召（圣灵感动）将选民带入信仰，而不是给出一份无人能接受的礼物再去责备他们不接受。（基督教是合理的信仰）</a:t>
            </a:r>
            <a:endParaRPr lang="en-SG" altLang="zh-CN" sz="26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8247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13C14-3C71-29C4-99B0-93DB5C613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F66840-07B9-F901-3457-BF0D81A2CD7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864A1C-AF03-4D43-0FC2-5BF489D141A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D08A7F-70CF-2E71-BAD8-7AD590B36F93}"/>
              </a:ext>
            </a:extLst>
          </p:cNvPr>
          <p:cNvSpPr txBox="1"/>
          <p:nvPr/>
        </p:nvSpPr>
        <p:spPr>
          <a:xfrm>
            <a:off x="448574" y="625328"/>
            <a:ext cx="1124934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论证三：信心的成就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一论证是一个较为复杂的逻辑论证，针对的是普救论者常见的主张：基督确实为所有人而死，祂借此为每个人都预备了救恩，但唯有那些相信的人才能实际得着这救恩。换言之，救恩对所有人来说是潜在地成就了，但必须透过人的信心这一条件才能生效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一个问题：神旨意中的救赎计划，是“无条件”地拯救所有人，还是“有条件”地拯救所有人？如果是前者，那么结果必然是所有人都实际得救，而这与圣经和现实相悖；而如果是有条件的，那么可进一步追问：决定救恩成败的条件，即人必须相信，是由谁来成就的？是基督在救赎中已经为人预备了连信心在内的一切，使人必然相信（那等同于无条件拯救选民的加尔文主义立场），还是基督仅仅提供了救恩，但把“相信”这一步留给人自己去完成？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07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25DC9-7ECC-4AB9-4F33-A5BACD391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D8F19C-F4AB-249A-2B8E-F4C675BEFC1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803F11-03D1-53CC-5CE6-DCEB36B36E2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A2FB5B-5DFB-CE1E-21F2-F3E2F1516EE9}"/>
              </a:ext>
            </a:extLst>
          </p:cNvPr>
          <p:cNvSpPr txBox="1"/>
          <p:nvPr/>
        </p:nvSpPr>
        <p:spPr>
          <a:xfrm>
            <a:off x="448574" y="625328"/>
            <a:ext cx="112493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论证三：信心的成就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如果是后者，那便出现了一个悖论：人必须凭自己的力量相信才能得着基督为他预备的救恩，但圣经教导人因罪的缘故根本无法自己产生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saving faith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（属灵生命的得救信心）。除非神额外赐下信心，否则人在罪恶捆绑中无法满足这一条件（参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6:44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指出人在罪中“死了”，没有属灵能力）。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6:44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如果不是差遣我来的父吸引人，就没有人能到我这里来。</a:t>
            </a:r>
            <a:endParaRPr lang="en-US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你们从前因为自己的过犯和罪恶，本来是死的。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因此，如果基督没有为所有人取得并赐给他们信心，却要求他们自己相信才能得救，这就等于说，神为所有人预备了救恩，但附加一个许多人永远不能履行的条件，而祂也不打算帮助他们履行。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51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761E8-16AB-0CB9-D9B1-37DEA621B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A4CDAA-994D-B44F-D796-1BF173A4878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D9E533-B582-156B-C1C0-0FD3324A989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2C235-9743-21CD-F034-02C8354AD836}"/>
              </a:ext>
            </a:extLst>
          </p:cNvPr>
          <p:cNvSpPr txBox="1"/>
          <p:nvPr/>
        </p:nvSpPr>
        <p:spPr>
          <a:xfrm>
            <a:off x="448574" y="625328"/>
            <a:ext cx="1124934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论证三：信心的成就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认为，把这样的计划归诸神是一种莫大的亵渎，因为这将神描绘成一位“明知人不能达成条件却故意以此刁难人的神”，这实际上是对神智慧与真诚的否定。同时人在得救的事情上是有自己功劳的，这都是与圣经相悖的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如果信心是我们自己的，那它就不是基督之死为我们成就的，那么在得救这件事上，就有我们的功劳，我就不但要感谢神，也要感谢我们自己，因为如果没有基督之死，我们就不会得救，但没有我的相信，救恩也不会施配在我们身上，即便这功劳的比例可以很低，但我们仍然有夸耀的地方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4:4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作工的得工资，不算是恩典，是他应得的。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弗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2:8-9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你们得救是靠着恩典，借着信心。这不是出于自己，而是神所赐的；这也不是出于行为，免得有人自夸。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155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216DF-147E-855C-9AAA-AC8E699B8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075378-D91D-A3B8-08F4-218393546751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17F697-35C6-FC3A-4E1D-34B1F673DC0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3ECF32-7B3F-F2B9-D255-2CA5D12C5243}"/>
              </a:ext>
            </a:extLst>
          </p:cNvPr>
          <p:cNvSpPr txBox="1"/>
          <p:nvPr/>
        </p:nvSpPr>
        <p:spPr>
          <a:xfrm>
            <a:off x="448574" y="625328"/>
            <a:ext cx="1124934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论证三：信心的成就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因此，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斩钉截铁地总结：基督不可能为那些最终因缺乏信心而不得救之人附上赎价，他们的灭亡也不是因神的救恩未临到他们，乃是因他们自己的罪。反之，我们理当承认，基督只为那些祂打算确实拯救的人而死，并且祂也为这些人预备并赐下了信心，使救恩在他们身上毫不落空。唯有如此，我们才能维护神计划的一致性和基督救赎之工的荣耀完全。这个论证彻底驳斥了“普世代赎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自由意志成全”模式的根基，迫使人二选一：要么接受彻底的普救说（即人人得救，显然与圣经和现实不符），要么接受限定救赎说（基督只救赎选民，并确保他们相信）。这也正是改革宗神学中“有效恩召”或“不可抗拒的恩典”教义的体现：神的救恩在人身上不是一种失败的可能，而是一个得胜的实效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7609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2D86A-A773-3D65-CA0D-B472FE0B3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C3A2D4-FF91-5642-9A84-1F8433B7A19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530AC-10F3-A3B4-5364-4FEB596182C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88FA93-45C6-B981-EE3E-F20832ADC351}"/>
              </a:ext>
            </a:extLst>
          </p:cNvPr>
          <p:cNvSpPr txBox="1"/>
          <p:nvPr/>
        </p:nvSpPr>
        <p:spPr>
          <a:xfrm>
            <a:off x="448574" y="625328"/>
            <a:ext cx="1124934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论证四：两类人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这一论证转向明确的圣经教义：根据神的永恒旨意，所有人被区分为两类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属神的子民和不属神的世界，并且基督为前者而死，却并未为后者而死，那么祂就不是为所有人而死。在圣经启示中，神对人有清晰的二分法：一边是祂所爱、拣选、预定、命定得永生的一群人（即羊、子民、教会、蒙拣选的人），另一边是祂所恨恶、遗弃、任凭沉沦的一群人（即山羊、世界、属血气的人、不属神的人）。这些区分贯穿新旧约，人类不被视为模糊一片的整体，而是有选民与非选民之别，神对这两类人也有着不同的心意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9:13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正如经上所记的：“我爱雅各，却恶以扫。”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83859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B1821-73E7-3D29-A56B-E93D1956C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39CB13-9625-400E-86E8-5875DD8B801E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19FAC-181F-A9A2-6AEE-50D6BDB8EA7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A621F3-44DC-854D-E16B-6446BF08C83A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论证四：两类人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9:18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-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23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这样看来，祂愿意怜悯谁就怜悯谁，愿意谁刚硬就使谁刚硬。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……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如果神有意要显明祂的忿怒，彰显祂的大能，而多多容忍那可怒、</a:t>
            </a:r>
            <a:r>
              <a:rPr lang="zh-CN" altLang="en-US" sz="2800" i="0" dirty="0">
                <a:solidFill>
                  <a:srgbClr val="FF0000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预备遭毁灭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的器皿，为了要使祂丰盛的荣耀，彰显在那蒙恩、早已预备要得荣耀的器皿上，这又有甚么不可呢？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提后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2:19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然而，神坚固的根基已经奠定，上面刻着这样的铭文：“主认识属于祂的人”和“凡宣扬主名的人都要离开不义”。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彼前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2:8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它又“作了绊脚的石头，使人跌倒的磐石。”他们跌倒是因为不顺从这道，他们这样是必然的。（因为他们是另一类人）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6674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8C0BF-4EBA-F2D2-91D7-6DBC1F2DF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37135C6-3027-6ADB-19E3-25BFEEC816BF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D9B6EB-8AE2-46A6-CFC5-CFB8EBBA4AE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81519B-B17D-D42F-245E-664E65ED56BC}"/>
              </a:ext>
            </a:extLst>
          </p:cNvPr>
          <p:cNvSpPr txBox="1"/>
          <p:nvPr/>
        </p:nvSpPr>
        <p:spPr>
          <a:xfrm>
            <a:off x="448574" y="625328"/>
            <a:ext cx="1124934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论证四：两类人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人类的这种区分完全归因于神的旨意、意图和喜悦，不是人本身有什么不同。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箴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16:4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耶和华所造的各有目的，连恶人也是为祸患的日子而造的。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9:11-17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双生子还没有生下来，善恶也没有行出来（为要坚定神拣选人的旨意，不是由于行为，而是由于那呼召者），神就对她说：“将来大的要服事小的。”正如经上所记的：“我爱雅各，却恶以扫。”既是这样，我们可以说什么呢？神不公平吗？绝对不会！因为祂对摩西说：“我要怜悯谁，就怜悯谁；我要恩待谁，就恩待谁。”这样看来，既不是出于人意，也不是由于人为，只在于那怜悯人的神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299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F0C5A-F410-22E2-F45D-7BA037442D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F768-F870-675E-AA60-51495F1431D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81286-B46C-C685-BFC8-061A6CAD2473}"/>
              </a:ext>
            </a:extLst>
          </p:cNvPr>
          <p:cNvSpPr txBox="1"/>
          <p:nvPr/>
        </p:nvSpPr>
        <p:spPr>
          <a:xfrm>
            <a:off x="1373037" y="1449250"/>
            <a:ext cx="94459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基督之死里的死亡之死</a:t>
            </a: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》</a:t>
            </a:r>
          </a:p>
          <a:p>
            <a:pPr algn="ctr">
              <a:spcAft>
                <a:spcPts val="1200"/>
              </a:spcAft>
            </a:pP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第三卷第一至三章</a:t>
            </a:r>
          </a:p>
          <a:p>
            <a:pPr algn="ctr">
              <a:spcAft>
                <a:spcPts val="1200"/>
              </a:spcAft>
            </a:pPr>
            <a:endParaRPr lang="en-SG" altLang="zh-CN" sz="80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Flowchart: Document 2">
            <a:extLst>
              <a:ext uri="{FF2B5EF4-FFF2-40B4-BE49-F238E27FC236}">
                <a16:creationId xmlns:a16="http://schemas.microsoft.com/office/drawing/2014/main" id="{3C6C4A5B-4743-39F4-6DC7-7699D16791E6}"/>
              </a:ext>
            </a:extLst>
          </p:cNvPr>
          <p:cNvSpPr/>
          <p:nvPr/>
        </p:nvSpPr>
        <p:spPr>
          <a:xfrm>
            <a:off x="1075425" y="1380227"/>
            <a:ext cx="10041147" cy="3148641"/>
          </a:xfrm>
          <a:prstGeom prst="flowChartDocument">
            <a:avLst/>
          </a:prstGeom>
          <a:noFill/>
          <a:ln w="127000" cmpd="dbl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10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7CACA-85CF-DF07-C797-88E135D47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8FB72A-BE8D-92B7-36A8-9E753FFCE2D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FD9310-7B29-40C7-71FA-330CAD95B00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781CF7-24F9-957E-BB52-485AB96B9044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论证四：两类人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太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11:25-26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就在那时候，耶稣说：“父啊，天地的主，我赞美袮，因为袮把这些事向智慧和聪明的人隐藏起来，却向婴孩显明。父啊，是的，这就是袮的美意。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1:4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就如祂在创世以前就在基督里拣选了我们，因爱而使我们在祂面前圣洁无瑕。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倘若照着神永恒的旨意，全人类被区分为两种类别和光景，而且基督被明确地宣告是为其中一类人而死，且圣经没有一处说祂为另一类人而死，那么祂就不是为所有人而死。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2588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4F1E2-8041-4F3F-105E-3180E64BB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FFD19F-2BEE-F18B-A77A-2764083F884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A946D9-06BC-8FCE-8BA3-1FA26BC62177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867693-CAC4-64F8-8384-7C6A6C0A0169}"/>
              </a:ext>
            </a:extLst>
          </p:cNvPr>
          <p:cNvSpPr txBox="1"/>
          <p:nvPr/>
        </p:nvSpPr>
        <p:spPr>
          <a:xfrm>
            <a:off x="448574" y="625328"/>
            <a:ext cx="1124934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论证五：圣经的措辞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这一论证从字句层面反击普救论。神的启示从不引导我们宣称基督为每一个人而死。换句话说，如果圣经里没有任何经文清楚无误地教导“基督为每一位人类个体（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all and every man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）而死”，那么我们就没有权柄如此宣称教导。相反，我们应以圣经的语言为准绳，而圣经多次以“限定性”语言描述基督的代赎。这对我们的教义表达是个重要的约束：不可在圣经没有说的地方越步妄言。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提到普救论者常引用的词语如“所有人”、“万人”等，但关键是我们要明白这些经文所处的语境。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47970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4AB9E-980B-86DE-6239-5C0B0BF54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579A52-FA75-8D18-AB1F-BA87A95D221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118BAC-214B-5E7B-27E3-52DEBE90D3C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BBDC87-B528-783B-1D63-9CF10987D06C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论证六：担保人的角色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法理维度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如果基督真是以我们的保证人身份受死，就意味着祂所代替的人必定被释放，不用再承担祂已经替他们承担的神的震怒与要受的刑罚。正如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5:8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和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加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所言，这些经文都表明了替代和交换位置的含义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基督站在我们的位置上，接受了律法对我们的罪的刑罚。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5:8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当我们还是罪人的时候，基督就为我们死，神就是这样表明祂自己对我们的爱了。</a:t>
            </a:r>
            <a:endParaRPr lang="en-US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加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3:13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基督为我们成为受诅咒的，就救赎我们脱离了律法的诅咒，因为经上记着：“凡挂在木头上的，都是受诅咒的。”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9707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D9D89-CA0D-AF10-B8AF-FB530BB8D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6FD481-F198-2614-1100-18C8971672AE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E74939-2D9B-2B3E-4CA7-EC8367DC884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BB6A56-5F81-EF9B-BE85-04BDBC577E33}"/>
              </a:ext>
            </a:extLst>
          </p:cNvPr>
          <p:cNvSpPr txBox="1"/>
          <p:nvPr/>
        </p:nvSpPr>
        <p:spPr>
          <a:xfrm>
            <a:off x="448574" y="625328"/>
            <a:ext cx="1124934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论证六：担保人的角色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法理维度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按照公义原则，若某人的债务被他人代偿，他本人就应当自由，不再需要被该债务所捆绑、为其受惩罚。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据此论断，凡是基督作为代罪的保证人受死所赎的人，都已经因祂所受之刑得免神的震怒，并与神和好了。神绝不要求第二次的代价，因为基督作为中保一次付清了债。然而现实显明，并不是所有人都脱离了神的震怒并被称义，不信的人仍在罪中，神的震怒常在他们身上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既然有许多人仍带着罪的捆绑死去，就证明基督不是也不可能是作为他们的保证人替他们偿清罪债，否则神就不应再向他们追讨罪债，不应再有愤怒留在他们身上。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17493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7CEA5-3B92-5C49-501C-10EA200DB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57956E-844C-CE51-3938-43D1C3C57E0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9BDC0E-39EE-EFC1-C65D-959C1884ECE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C3008F-B463-9EE5-0CBE-EDDE6A445058}"/>
              </a:ext>
            </a:extLst>
          </p:cNvPr>
          <p:cNvSpPr txBox="1"/>
          <p:nvPr/>
        </p:nvSpPr>
        <p:spPr>
          <a:xfrm>
            <a:off x="448574" y="625328"/>
            <a:ext cx="1124934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论证六：担保人的角色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法理维度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直言，有人宣称基督已经救赎、复和、称义了每一个人，但这完全歪曲了圣经，与圣经公然对立。因此，基督作为我们的担保代赎者，只为那些最终实际被释放、得称义的人付上了代价，祂不曾为那些依旧背负罪债死亡的人作这样的代赎。这论证突出展现了基督代替受罚的精义：祂受罚，我们免罚。只有特定的人实际享有了免罚之恩，这些人正是基督代赎的对象。对信徒而言，这是极大的安慰和激励：我们原本当承受神公义的震怒，却因基督替我们承受率刑罚，如今再无定罪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8:1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。相反，那些仍在不信中的人，罪还在他们身上，显示基督并未作他们的担保，他们仍需为自己的罪向神交账。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8:1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所以现在，那些在基督耶稣里的人就不被定罪了。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8772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AC346-1C26-37C8-17F8-E70EF71F2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EB961C-37D2-8655-B136-1F22E5E837E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5C633F-8A93-9597-4FC7-F22F4A38DE5F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87BB22-7E64-2378-C3A5-CFB39856B993}"/>
              </a:ext>
            </a:extLst>
          </p:cNvPr>
          <p:cNvSpPr txBox="1"/>
          <p:nvPr/>
        </p:nvSpPr>
        <p:spPr>
          <a:xfrm>
            <a:off x="448574" y="625328"/>
            <a:ext cx="11249345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论证七：中保职分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祭司职分维度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基督的中保工作包括为神的子民献上自己以及为神的子民代求，这两方面息息相关，缺一不可。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指出：基督为谁死，便为谁作中保；因为祂流血献祭正是祂中保职分最核心的行动之一。圣经清楚教导基督只为信徒在父神面前代求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17:9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】;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同理，祂献上的赎罪祭也是为父所赐给祂的人而献。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约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17:9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我为他们求；我不为世人求，而是为袮赐给我的人求，因为他们是袮的。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断言，普救论者若坚持基督为所有人而死，却又不得不承认基督并未为所有人代求，只能把耶稣基督描绘成“对某些人来说只是半个中保”的救主，这是极不恰当，也是不合乎圣经的。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3638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9CB29-2CA7-B1E3-9A24-BA1748DFB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69E54F-278C-092B-0153-25A2AD421F9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D3A8AB-5615-B535-CEB7-938315A9F00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37073F-72FB-5042-0F46-1B5CE509B8E3}"/>
              </a:ext>
            </a:extLst>
          </p:cNvPr>
          <p:cNvSpPr txBox="1"/>
          <p:nvPr/>
        </p:nvSpPr>
        <p:spPr>
          <a:xfrm>
            <a:off x="448574" y="625328"/>
            <a:ext cx="1124934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论证七：中保职分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祭司职分维度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改革宗神学中，基督的救赎和祂的代求密不可分：祂在十架上为选民成就救恩，又在复活后在天上为选民代求，确保救恩施配于他们身上。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来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7:25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所以借着祂靠近神的人，祂都能拯救到底，因为祂永远活着，为他们代求。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8:34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又有谁能定罪？有基督耶稣死了，更复活了，祂如今在神的右边，并且为我们祈求。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来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9:12】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不是用山羊和牛的血，而是用自己的血，只此一次进入至圣所，就取得永远的救赎。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来</a:t>
            </a:r>
            <a:r>
              <a:rPr lang="en-US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9:24</a:t>
            </a:r>
            <a:r>
              <a:rPr lang="en-US" altLang="zh-CN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要知道，基督不是进了人手所做的至圣所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那不过是真至圣所的表象，而是进到天上，如今为我们出现在神的面前。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891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EEC29-B6F2-E1F5-058B-7CCC4E588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CBC903-8D12-A899-9494-12352A29DA1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E03109-7C7B-3608-B798-AF0E143A5D5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6DB805-A7A4-43A8-81D2-991A5594A39A}"/>
              </a:ext>
            </a:extLst>
          </p:cNvPr>
          <p:cNvSpPr txBox="1"/>
          <p:nvPr/>
        </p:nvSpPr>
        <p:spPr>
          <a:xfrm>
            <a:off x="448574" y="625328"/>
            <a:ext cx="1124934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论证七：中保职分</a:t>
            </a: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——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祭司职分维度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基督并非是普世每个人的中保，祂是教会（选民）的中保，也是只为教会舍命流血的救主。对信徒而言，这是何等宝贵的真理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们的主不单为我们死，也在父神右边时刻为我们代求，保证我们最终得荣耀。知道这点，我们在属灵征程中就有满满的把握和安慰；同时，我们也应当警醒那些尚未信主的人：唯有借着这位中保才能到父那里去；若不属于祂，他们在神面前就没有代求者，罪债也无人替偿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642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54B8-950F-289A-4A26-81986DB8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C4E2D-6970-CC45-FF79-0A4A500BCA8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6AB5C2-BC68-C4AB-41DD-F03D2DA256B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28B49D41-F433-F2BA-A146-A9DBB97AC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8" y="117652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A57CE2-7BC6-30FF-5701-FAAFE4A5D41E}"/>
              </a:ext>
            </a:extLst>
          </p:cNvPr>
          <p:cNvSpPr txBox="1"/>
          <p:nvPr/>
        </p:nvSpPr>
        <p:spPr>
          <a:xfrm>
            <a:off x="2764937" y="2199310"/>
            <a:ext cx="839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SG" altLang="zh-CN" sz="9600" b="1" dirty="0">
                <a:latin typeface="Georgia" panose="02040502050405020303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733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E7D12-470E-7B4B-4DA6-1ABBB2FD9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AD41DF-5178-C2F3-42E7-A43B5166987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FC4880-EBCA-ACA9-479F-FE460C5C855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647F07-F9B3-773B-EA8B-A06C867BFD7A}"/>
              </a:ext>
            </a:extLst>
          </p:cNvPr>
          <p:cNvSpPr txBox="1"/>
          <p:nvPr/>
        </p:nvSpPr>
        <p:spPr>
          <a:xfrm>
            <a:off x="3321170" y="581735"/>
            <a:ext cx="8479765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引言：</a:t>
            </a:r>
            <a:endParaRPr lang="en-SG" altLang="zh-CN" sz="15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2400"/>
              </a:spcAft>
            </a:pPr>
            <a:r>
              <a:rPr lang="en-US" altLang="zh-CN" sz="24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给出的七个论证：</a:t>
            </a:r>
            <a:endParaRPr lang="en-US" altLang="zh-CN" sz="24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新约的性质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启示的范围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信心的成就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两类人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圣经的措辞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担保人角色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 marL="457200" indent="-457200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中保职分</a:t>
            </a:r>
            <a:endParaRPr lang="en-SG" altLang="zh-CN" sz="24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3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607A4025-C120-C540-7636-BD9F03808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65" y="86686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08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A555-DB48-DE4B-8129-7AD3A5D37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58E5F2-359A-CA4F-E386-406DE764043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CB70C-B2AA-C6C4-BAC6-D10982B1D099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7233A-7BFE-4169-9DC4-15EC13C9BE62}"/>
              </a:ext>
            </a:extLst>
          </p:cNvPr>
          <p:cNvSpPr txBox="1"/>
          <p:nvPr/>
        </p:nvSpPr>
        <p:spPr>
          <a:xfrm>
            <a:off x="448574" y="625328"/>
            <a:ext cx="1124934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论证一：新约的性质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第一条论证可从恩典之约的性质来谈：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这约是借着基督之死被设立、立定并加以确认的；那就是祂作为立遗命者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testator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所立的遗命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遗嘱（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testament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），并在祂的死里得以确证，因此祂的血被称为“新约之血”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太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26:28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。这约是与谁立的？是与所有世人无条件立约，还是与某些特定的人立约？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太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26:28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因为这是我立约的血，为许多人而流，好让罪得赦免。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50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A8C00-65BF-4F6E-0E3C-7E271D00D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A1FF2F-E84C-53AF-B1C0-73CDE49CEF4A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4CA5-5F4D-9A27-6D44-54AEEEA1508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4C688A-206C-C564-97E9-7242903DCA6B}"/>
              </a:ext>
            </a:extLst>
          </p:cNvPr>
          <p:cNvSpPr txBox="1"/>
          <p:nvPr/>
        </p:nvSpPr>
        <p:spPr>
          <a:xfrm>
            <a:off x="448574" y="625328"/>
            <a:ext cx="1124934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论证一：新约的性质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8:10-12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主说：“因为在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那些日子以后，我要与以色列家所立的约是这样：</a:t>
            </a:r>
            <a:r>
              <a:rPr lang="zh-CN" altLang="en-US" sz="2800" i="0" dirty="0">
                <a:solidFill>
                  <a:srgbClr val="FF0000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我要把我的律法放在他们的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心思</a:t>
            </a:r>
            <a:r>
              <a:rPr lang="zh-CN" altLang="en-US" sz="2800" i="0" dirty="0">
                <a:solidFill>
                  <a:srgbClr val="FF0000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里面，写在他们的心上。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我要做他们的神，他们要做我的子民。他们各人必不用教导自己的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邻居，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和自己的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同胞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，说：你要认识主。因为所有的人，从最小到最大的，都必认识我。我也要宽恕他们的不义，决不再记着他们的罪恶。”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这是引用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耶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31:33-34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在旧约中，主只要求人履行所规定的条件；而在新约中，主应许要亲自在与祂立约的人里面成就这些条件。这是这两约最主要的分别，否则，新约就与旧约一样无力和无益。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55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25FA3-0BD7-4DDB-EA39-1649682B3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203CFE-C9F1-5C89-D20E-8984E5133EF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F1E1B0-E98A-EC60-35D3-0EE9820721E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E1A8B4-6C13-542B-9D64-D6DB8203C584}"/>
              </a:ext>
            </a:extLst>
          </p:cNvPr>
          <p:cNvSpPr txBox="1"/>
          <p:nvPr/>
        </p:nvSpPr>
        <p:spPr>
          <a:xfrm>
            <a:off x="448574" y="625328"/>
            <a:ext cx="112493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论证一：新约的性质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把律法放在人的意念中，写在人的心中，就是赐信心给人，每个有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得救信心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的人，他们的心中就有神的律法。如果信心在约之外，神岂不是把律法放在心中已有律法的人中，这合乎逻辑吗？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这就是新约的性质，凡被纳入此约的人，约之条件必定由白白的恩典在他们里面被成就并完成，那么，在这约中的人就只限于这些条件已在他们里面得以实现的人，除此之外并无他人。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显而易见，并非所有人都在这约里，因为并非所有人都有信，这一约中的条件，是属神所拣选之人的。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既然新约的一切福分是要分赐给所有与之立约之人，那么如果这约是普遍的，要么信心根本不在这些福分之中，要么所有人都必须拥有信心。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272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C8434-412A-5EA9-9DF7-FEBFD912D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633B3F1-FBD6-7A01-9768-C8240517761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73CC6E-BEA0-2275-9D4D-05D65634B83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4B2855-8D8A-29A7-EFE9-3F319CEC2692}"/>
              </a:ext>
            </a:extLst>
          </p:cNvPr>
          <p:cNvSpPr txBox="1"/>
          <p:nvPr/>
        </p:nvSpPr>
        <p:spPr>
          <a:xfrm>
            <a:off x="448574" y="625328"/>
            <a:ext cx="1124934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论证一：新约的性质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帖后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3:2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也使我们能够脱离那些不讲理的恶人，因为不是人人都有信心。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多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1:1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我是神的奴仆保罗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——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我成为耶稣基督的使徒，是为了蒙神拣选的人的信仰，使他们认识那合乎敬虔的真理。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真正的信心乃是神选民才有的宝贵恩赐，在此之外的世人毕生未曾信靠基督，这表明他们并未在恩典之约的覆庇下。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6166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AEC41-8D8D-8CBA-DA1E-94EA2D339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9CE76E-13FD-1181-00EC-34579966044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9F96E7-A775-56EA-8854-2CBCAEFC697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A17574-C06B-5CD7-E09D-018D64A6A11B}"/>
              </a:ext>
            </a:extLst>
          </p:cNvPr>
          <p:cNvSpPr txBox="1"/>
          <p:nvPr/>
        </p:nvSpPr>
        <p:spPr>
          <a:xfrm>
            <a:off x="448574" y="625328"/>
            <a:ext cx="1124934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论证二：启示的范围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如果神的旨意和基督之死真是为每一个人预备救恩，让所有人的罪都因基督之死得以赦免（前提是他们相信），那么出于神的慈爱和公义，这个救恩计划就应当明确无误地向每一个人宣布。因为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罗</a:t>
            </a:r>
            <a:r>
              <a:rPr lang="en-SG" altLang="zh-CN" sz="28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10:14-17</a:t>
            </a:r>
            <a:r>
              <a:rPr lang="en-US" altLang="zh-CN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】……</a:t>
            </a: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信心是从所听的道来的，所听的道是借着基督的话来的。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2800" i="0" dirty="0">
                <a:solidFill>
                  <a:srgbClr val="333333"/>
                </a:solidFill>
                <a:effectLst/>
                <a:latin typeface="迷你简粗仿宋" panose="02010604000101010101" pitchFamily="2" charset="-122"/>
                <a:ea typeface="迷你简粗仿宋" panose="02010604000101010101" pitchFamily="2" charset="-122"/>
              </a:rPr>
              <a:t>换言之，若有人是基督代赎之恩的对象，神就必定会在其人生中使他有机会听见基督福音的宣告，以致他能够相信而实际得着救恩。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但启示与差传在历史与现实中并非遍及到每一个人。</a:t>
            </a:r>
            <a:endParaRPr lang="en-SG" altLang="zh-CN" sz="2800" i="0" dirty="0">
              <a:solidFill>
                <a:srgbClr val="333333"/>
              </a:solidFill>
              <a:effectLst/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8047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C860A-7225-4DD7-3934-10D383023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0B3A0C-F728-FE27-6884-E9725183C3F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F02C36-1909-F2C8-2BFA-1E59606CBFFB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D54A85-6035-FA04-438A-8967AF870C8D}"/>
              </a:ext>
            </a:extLst>
          </p:cNvPr>
          <p:cNvSpPr txBox="1"/>
          <p:nvPr/>
        </p:nvSpPr>
        <p:spPr>
          <a:xfrm>
            <a:off x="448574" y="625328"/>
            <a:ext cx="1124934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论证二：启示的范围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147:19-20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祂把自己的话向雅各颁布，把自己的律例和典章向以色列颁布。祂从没有这样对待其他各国；他们都不知道祂的典章。你们要赞美耶和华。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徒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16:6-7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圣灵既然禁止他们在亚西亚传道，他们就走遍弗吕家、加拉太地区。他们来到每西亚边境，想要去庇推尼，耶稣的灵也不许。（圣灵阻止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</a:rPr>
              <a:t>引导差派）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41857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35459</TotalTime>
  <Words>4486</Words>
  <Application>Microsoft Office PowerPoint</Application>
  <PresentationFormat>Widescreen</PresentationFormat>
  <Paragraphs>159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DengXian</vt:lpstr>
      <vt:lpstr>KaiTi</vt:lpstr>
      <vt:lpstr>迷你简粗仿宋</vt:lpstr>
      <vt:lpstr>Arial</vt:lpstr>
      <vt:lpstr>Calibri</vt:lpstr>
      <vt:lpstr>Calibri Light</vt:lpstr>
      <vt:lpstr>Georgia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朱业James Zhu</dc:creator>
  <cp:lastModifiedBy>James Zhu 朱业</cp:lastModifiedBy>
  <cp:revision>1237</cp:revision>
  <dcterms:created xsi:type="dcterms:W3CDTF">2020-08-23T07:58:53Z</dcterms:created>
  <dcterms:modified xsi:type="dcterms:W3CDTF">2025-09-27T15:02:44Z</dcterms:modified>
</cp:coreProperties>
</file>