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376" r:id="rId3"/>
    <p:sldId id="451" r:id="rId4"/>
    <p:sldId id="426" r:id="rId5"/>
    <p:sldId id="484" r:id="rId6"/>
    <p:sldId id="485" r:id="rId7"/>
    <p:sldId id="505" r:id="rId8"/>
    <p:sldId id="486" r:id="rId9"/>
    <p:sldId id="487" r:id="rId10"/>
    <p:sldId id="488" r:id="rId11"/>
    <p:sldId id="507" r:id="rId12"/>
    <p:sldId id="489" r:id="rId13"/>
    <p:sldId id="506" r:id="rId14"/>
    <p:sldId id="490" r:id="rId15"/>
    <p:sldId id="491" r:id="rId16"/>
    <p:sldId id="493" r:id="rId17"/>
    <p:sldId id="492" r:id="rId18"/>
    <p:sldId id="494" r:id="rId19"/>
    <p:sldId id="495" r:id="rId20"/>
    <p:sldId id="496" r:id="rId21"/>
    <p:sldId id="497" r:id="rId22"/>
    <p:sldId id="498" r:id="rId23"/>
    <p:sldId id="499" r:id="rId24"/>
    <p:sldId id="500" r:id="rId25"/>
    <p:sldId id="501" r:id="rId26"/>
    <p:sldId id="502" r:id="rId27"/>
    <p:sldId id="503" r:id="rId28"/>
    <p:sldId id="504" r:id="rId29"/>
    <p:sldId id="38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50" autoAdjust="0"/>
    <p:restoredTop sz="92953" autoAdjust="0"/>
  </p:normalViewPr>
  <p:slideViewPr>
    <p:cSldViewPr snapToGrid="0">
      <p:cViewPr varScale="1">
        <p:scale>
          <a:sx n="111" d="100"/>
          <a:sy n="111"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F462D-7771-4436-B808-96EADE7B9130}" type="datetimeFigureOut">
              <a:rPr lang="en-SG" smtClean="0"/>
              <a:t>11/10/2025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558E-C147-461C-B6F7-C0BD17F41370}" type="slidenum">
              <a:rPr lang="en-SG" smtClean="0"/>
              <a:t>‹#›</a:t>
            </a:fld>
            <a:endParaRPr lang="en-SG"/>
          </a:p>
        </p:txBody>
      </p:sp>
    </p:spTree>
    <p:extLst>
      <p:ext uri="{BB962C8B-B14F-4D97-AF65-F5344CB8AC3E}">
        <p14:creationId xmlns:p14="http://schemas.microsoft.com/office/powerpoint/2010/main" val="1488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2FB1-5937-49F7-8095-CB7FE7DF7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6D2AABB2-CB1C-4EE1-AA05-2E7812B6D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659592C0-1DD2-4FCD-9FFF-F2EFB93A7AEF}"/>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5" name="Footer Placeholder 4">
            <a:extLst>
              <a:ext uri="{FF2B5EF4-FFF2-40B4-BE49-F238E27FC236}">
                <a16:creationId xmlns:a16="http://schemas.microsoft.com/office/drawing/2014/main" id="{FAAF10A7-0CF4-4D54-878D-1E11C513E27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2C3BAC0-0DB3-425D-94FF-248820ED20B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31316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B5AD3-A727-4C0E-A07B-AEFF63716A3E}"/>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39C6F408-C6A4-49C1-8D09-0B9B520A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844837C-1B9C-4C3F-AEFE-E3ECE2F1AD6C}"/>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5" name="Footer Placeholder 4">
            <a:extLst>
              <a:ext uri="{FF2B5EF4-FFF2-40B4-BE49-F238E27FC236}">
                <a16:creationId xmlns:a16="http://schemas.microsoft.com/office/drawing/2014/main" id="{F477D308-4811-4650-8FCA-E169B4C22C9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5F68C49-49B8-47BA-ADC5-8E3D5B10784F}"/>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549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38D2-D438-4797-A577-BAFD5A61A6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9B53F5C-97E4-4510-A303-17F0026C9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68C0E5-6F91-4F0D-8D2A-BD182EC80322}"/>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5" name="Footer Placeholder 4">
            <a:extLst>
              <a:ext uri="{FF2B5EF4-FFF2-40B4-BE49-F238E27FC236}">
                <a16:creationId xmlns:a16="http://schemas.microsoft.com/office/drawing/2014/main" id="{7D06ED65-8972-4F98-9A52-89892FAC27B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603AA7E-8A2F-4D9A-9386-481B2AF2C12D}"/>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5831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07F8-44D9-4947-A70A-871D0A991D0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C293498B-050A-48A9-8390-65933E19B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C5510E51-EA03-4E39-92CE-E6339CE490DC}"/>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5" name="Footer Placeholder 4">
            <a:extLst>
              <a:ext uri="{FF2B5EF4-FFF2-40B4-BE49-F238E27FC236}">
                <a16:creationId xmlns:a16="http://schemas.microsoft.com/office/drawing/2014/main" id="{FB9527CE-B4C8-4956-8616-88C82184795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36F53F3-ECA8-4D92-85B2-8161A0A7A4B5}"/>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24253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3AB2-12C4-45F8-9999-6995CB486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522335D3-AB90-4454-BA18-BCB8C641A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04457-610E-4FB5-9089-48CBA70E1B78}"/>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5" name="Footer Placeholder 4">
            <a:extLst>
              <a:ext uri="{FF2B5EF4-FFF2-40B4-BE49-F238E27FC236}">
                <a16:creationId xmlns:a16="http://schemas.microsoft.com/office/drawing/2014/main" id="{F3881743-9DBB-4D91-BB4B-CA53233F206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6A728A9-2F3C-4D88-B010-2639EFBAE027}"/>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64914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FAF8-AF11-489C-BC7A-A7550A7862A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742C75C-DF19-4A70-B1EF-3373BA269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96C6918-7984-4C5E-A287-064B50E16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C47430E-111B-4C28-BB3F-F2A1CBD3AF5E}"/>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6" name="Footer Placeholder 5">
            <a:extLst>
              <a:ext uri="{FF2B5EF4-FFF2-40B4-BE49-F238E27FC236}">
                <a16:creationId xmlns:a16="http://schemas.microsoft.com/office/drawing/2014/main" id="{E67392C8-2FAC-4C4C-B031-FBCBD25F5933}"/>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10C4BA0-D68F-44CB-91DC-862A1D26042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07991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056F-E053-4192-8BC8-2F5E5D7E0D88}"/>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180409D-383B-4654-BB5C-5BB59B4A8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80F5BC-3353-4A76-9B5D-659AC8797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7DE8C2FB-6272-4C1C-86D6-DAA0D26EF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D95569-E63C-42D9-BB1A-D8B4DB043B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7E651EC-08B0-4C5C-909A-F8EC8A14D86A}"/>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8" name="Footer Placeholder 7">
            <a:extLst>
              <a:ext uri="{FF2B5EF4-FFF2-40B4-BE49-F238E27FC236}">
                <a16:creationId xmlns:a16="http://schemas.microsoft.com/office/drawing/2014/main" id="{194ABA1C-C801-4CD4-B336-431E3B6F0DD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3C9E8BDD-6AA2-4B89-90AE-6430FAA28D7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10538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A779-53FE-4055-9E73-900F3C99F43E}"/>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000640A-EEB1-491A-9A7C-CE54C9C2F828}"/>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4" name="Footer Placeholder 3">
            <a:extLst>
              <a:ext uri="{FF2B5EF4-FFF2-40B4-BE49-F238E27FC236}">
                <a16:creationId xmlns:a16="http://schemas.microsoft.com/office/drawing/2014/main" id="{3904E4EF-AE52-493A-9B6E-641E2774851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142AF825-AD12-42EB-B0C7-4C9009CED579}"/>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55142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3711D-8DFB-40C8-ABC1-B3DCB94C04A3}"/>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3" name="Footer Placeholder 2">
            <a:extLst>
              <a:ext uri="{FF2B5EF4-FFF2-40B4-BE49-F238E27FC236}">
                <a16:creationId xmlns:a16="http://schemas.microsoft.com/office/drawing/2014/main" id="{F56F7E94-E98B-4E67-BF59-1293BC5B4D01}"/>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32329033-2494-4664-B79A-652CB94E9CB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145775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2D5DF-210B-4CF5-BE48-85B7A1ED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D0EA1BD5-9C83-4699-B689-92D279774A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B1F4AEF-6C4B-464B-92E0-C5688611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4A578-DAFD-4B68-A84F-04ECF2FD43D7}"/>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6" name="Footer Placeholder 5">
            <a:extLst>
              <a:ext uri="{FF2B5EF4-FFF2-40B4-BE49-F238E27FC236}">
                <a16:creationId xmlns:a16="http://schemas.microsoft.com/office/drawing/2014/main" id="{1B17A672-746E-4B46-B65F-DAF182510666}"/>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063D25F7-FB53-4363-BFAA-B6FF74320FC2}"/>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167308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635-A182-41B7-BBDD-FF4A50256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22DCB35-FEAF-4BA7-AD27-1BE8BCE1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0707F189-17E6-430F-B649-1E4B1F105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65667-BF5E-473A-8579-BDBDC95DE298}"/>
              </a:ext>
            </a:extLst>
          </p:cNvPr>
          <p:cNvSpPr>
            <a:spLocks noGrp="1"/>
          </p:cNvSpPr>
          <p:nvPr>
            <p:ph type="dt" sz="half" idx="10"/>
          </p:nvPr>
        </p:nvSpPr>
        <p:spPr/>
        <p:txBody>
          <a:bodyPr/>
          <a:lstStyle/>
          <a:p>
            <a:fld id="{92E0014D-2800-4681-9786-BA2FC0BADA82}" type="datetimeFigureOut">
              <a:rPr lang="en-SG" smtClean="0"/>
              <a:t>11/10/2025</a:t>
            </a:fld>
            <a:endParaRPr lang="en-SG"/>
          </a:p>
        </p:txBody>
      </p:sp>
      <p:sp>
        <p:nvSpPr>
          <p:cNvPr id="6" name="Footer Placeholder 5">
            <a:extLst>
              <a:ext uri="{FF2B5EF4-FFF2-40B4-BE49-F238E27FC236}">
                <a16:creationId xmlns:a16="http://schemas.microsoft.com/office/drawing/2014/main" id="{FAE29756-B89C-4DBD-9D95-6CC492E92EB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DF060C21-07AF-4064-A852-CA316DDC7286}"/>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05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56C1A0-744E-4F0B-BA60-F2E6D6CB0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C0478C0-D79B-407E-A310-AB4FF246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3E64F66-FCDF-4753-8768-E06BD01E1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0014D-2800-4681-9786-BA2FC0BADA82}" type="datetimeFigureOut">
              <a:rPr lang="en-SG" smtClean="0"/>
              <a:t>11/10/2025</a:t>
            </a:fld>
            <a:endParaRPr lang="en-SG"/>
          </a:p>
        </p:txBody>
      </p:sp>
      <p:sp>
        <p:nvSpPr>
          <p:cNvPr id="5" name="Footer Placeholder 4">
            <a:extLst>
              <a:ext uri="{FF2B5EF4-FFF2-40B4-BE49-F238E27FC236}">
                <a16:creationId xmlns:a16="http://schemas.microsoft.com/office/drawing/2014/main" id="{8455D33B-AF8A-45A2-8082-2DE502DE9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13CFECA0-CF00-4017-BC20-773B180DBA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5E40-4738-4DE6-A005-4797A8D7ED5A}" type="slidenum">
              <a:rPr lang="en-SG" smtClean="0"/>
              <a:t>‹#›</a:t>
            </a:fld>
            <a:endParaRPr lang="en-SG"/>
          </a:p>
        </p:txBody>
      </p:sp>
    </p:spTree>
    <p:extLst>
      <p:ext uri="{BB962C8B-B14F-4D97-AF65-F5344CB8AC3E}">
        <p14:creationId xmlns:p14="http://schemas.microsoft.com/office/powerpoint/2010/main" val="890880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88AA9F-C544-4E89-BC90-9D15254EBF7B}"/>
              </a:ext>
            </a:extLst>
          </p:cNvPr>
          <p:cNvSpPr txBox="1"/>
          <p:nvPr/>
        </p:nvSpPr>
        <p:spPr>
          <a:xfrm>
            <a:off x="6805697" y="1399245"/>
            <a:ext cx="4876799" cy="1015663"/>
          </a:xfrm>
          <a:prstGeom prst="rect">
            <a:avLst/>
          </a:prstGeom>
          <a:noFill/>
        </p:spPr>
        <p:txBody>
          <a:bodyPr wrap="square" rtlCol="0">
            <a:spAutoFit/>
          </a:bodyPr>
          <a:lstStyle/>
          <a:p>
            <a:pPr algn="ctr"/>
            <a:r>
              <a:rPr lang="zh-CN" altLang="en-US" sz="6000" b="1" dirty="0">
                <a:latin typeface="Segoe UI Black" panose="020B0A02040204020203" pitchFamily="34" charset="0"/>
                <a:ea typeface="Segoe UI Black" panose="020B0A02040204020203" pitchFamily="34" charset="0"/>
              </a:rPr>
              <a:t>基督为</a:t>
            </a:r>
            <a:r>
              <a:rPr lang="zh-CN" altLang="en-US" sz="6000" b="1" dirty="0">
                <a:latin typeface="迷你简粗仿宋" panose="02010604000101010101" pitchFamily="2" charset="-122"/>
                <a:ea typeface="迷你简粗仿宋" panose="02010604000101010101" pitchFamily="2" charset="-122"/>
              </a:rPr>
              <a:t>谁</a:t>
            </a:r>
            <a:r>
              <a:rPr lang="zh-CN" altLang="en-US" sz="6000" b="1" dirty="0">
                <a:latin typeface="Segoe UI Black" panose="020B0A02040204020203" pitchFamily="34" charset="0"/>
                <a:ea typeface="Segoe UI Black" panose="020B0A02040204020203" pitchFamily="34" charset="0"/>
              </a:rPr>
              <a:t>而死</a:t>
            </a:r>
            <a:endParaRPr lang="en-SG" altLang="zh-CN" sz="6000" b="1" dirty="0">
              <a:latin typeface="Segoe UI Black" panose="020B0A02040204020203" pitchFamily="34" charset="0"/>
              <a:ea typeface="Segoe UI Black" panose="020B0A02040204020203" pitchFamily="34" charset="0"/>
            </a:endParaRPr>
          </a:p>
        </p:txBody>
      </p:sp>
      <p:pic>
        <p:nvPicPr>
          <p:cNvPr id="7" name="Picture 6">
            <a:extLst>
              <a:ext uri="{FF2B5EF4-FFF2-40B4-BE49-F238E27FC236}">
                <a16:creationId xmlns:a16="http://schemas.microsoft.com/office/drawing/2014/main" id="{682F2AFD-9541-3282-BF7D-F9991F65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20" y="479585"/>
            <a:ext cx="6036846" cy="6036846"/>
          </a:xfrm>
          <a:prstGeom prst="rect">
            <a:avLst/>
          </a:prstGeom>
        </p:spPr>
      </p:pic>
      <p:sp>
        <p:nvSpPr>
          <p:cNvPr id="8" name="TextBox 7">
            <a:extLst>
              <a:ext uri="{FF2B5EF4-FFF2-40B4-BE49-F238E27FC236}">
                <a16:creationId xmlns:a16="http://schemas.microsoft.com/office/drawing/2014/main" id="{4672A2C5-8B61-51A8-0D56-8948495FAFAB}"/>
              </a:ext>
            </a:extLst>
          </p:cNvPr>
          <p:cNvSpPr txBox="1"/>
          <p:nvPr/>
        </p:nvSpPr>
        <p:spPr>
          <a:xfrm>
            <a:off x="9244096" y="3429000"/>
            <a:ext cx="2294393" cy="1877437"/>
          </a:xfrm>
          <a:prstGeom prst="rect">
            <a:avLst/>
          </a:prstGeom>
          <a:noFill/>
        </p:spPr>
        <p:txBody>
          <a:bodyPr wrap="square" rtlCol="0">
            <a:spAutoFit/>
          </a:bodyPr>
          <a:lstStyle/>
          <a:p>
            <a:pPr>
              <a:spcAft>
                <a:spcPts val="1200"/>
              </a:spcAft>
            </a:pPr>
            <a:r>
              <a:rPr lang="zh-CN" altLang="en-US" sz="3200" dirty="0">
                <a:latin typeface="迷你简粗仿宋" panose="02010604000101010101" pitchFamily="2" charset="-122"/>
                <a:ea typeface="迷你简粗仿宋" panose="02010604000101010101" pitchFamily="2" charset="-122"/>
              </a:rPr>
              <a:t>基督之死</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里的</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死亡之死</a:t>
            </a:r>
            <a:endParaRPr lang="en-US" altLang="zh-CN" sz="3200" dirty="0">
              <a:latin typeface="迷你简粗仿宋" panose="02010604000101010101" pitchFamily="2" charset="-122"/>
              <a:ea typeface="迷你简粗仿宋" panose="02010604000101010101" pitchFamily="2" charset="-122"/>
            </a:endParaRPr>
          </a:p>
        </p:txBody>
      </p:sp>
      <p:pic>
        <p:nvPicPr>
          <p:cNvPr id="1026" name="Picture 2" descr="The Death of Death : Owen, John: Amazon.sg: Books">
            <a:extLst>
              <a:ext uri="{FF2B5EF4-FFF2-40B4-BE49-F238E27FC236}">
                <a16:creationId xmlns:a16="http://schemas.microsoft.com/office/drawing/2014/main" id="{62BB9342-370E-9F4B-3B69-CFD6CE661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84" y="664233"/>
            <a:ext cx="122110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31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62790-8B69-D263-82FF-060C5889D84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64BDF4A-FF4A-A6BD-0DD1-A8B73CC5307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EB80FB3-88DE-4C7F-9C09-57ECD91597C1}"/>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54A3D4A-402D-EF3D-CE32-3767BC468090}"/>
              </a:ext>
            </a:extLst>
          </p:cNvPr>
          <p:cNvSpPr txBox="1"/>
          <p:nvPr/>
        </p:nvSpPr>
        <p:spPr>
          <a:xfrm>
            <a:off x="448574" y="625328"/>
            <a:ext cx="11343735" cy="461664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从“信心被成就并被施配”限定救赎对象</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证明得救的信心（</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saving faith</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）确实是基督之死为我们成就的结果，因此，基督并未为所有人、每一个人而死，“因为并非人人都相信福音”</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帖后</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3:2</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Calvin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对信心给出了如下的定义：</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如果我们把“信心”称为：对神向我们所怀恩惠的坚定而确实的认识，这认识立基于神在基督里白白所赐之应许的真实，并且借着圣灵启示我们的悟性，又盖印在我们的心上，那么我们就掌握了关于信心的正确定义。</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733485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85E9A-363B-1A04-8B8E-7FA275C4548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A5D050A-3BD2-925D-D946-15760ADBC0C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C20ED9D-0BFA-388A-2D28-82198D0A7DD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985C173-1F47-779E-0061-936B6B4B3181}"/>
              </a:ext>
            </a:extLst>
          </p:cNvPr>
          <p:cNvSpPr txBox="1"/>
          <p:nvPr/>
        </p:nvSpPr>
        <p:spPr>
          <a:xfrm>
            <a:off x="448574" y="625328"/>
            <a:ext cx="11343735" cy="446276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从“信心被成就并被施配”限定救赎对象</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1. </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耶稣基督之死为我们买赎了圣洁与成圣，这在上一点已广泛证明了。而信心作为圣灵在我们里面的恩典，本质上是成圣和圣洁的组成部分之一，因此，基督为我们成就了信心。</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2. </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拣选的一切果子都是由耶稣基督为我们所买赎的，因为我们是在基督里蒙拣选</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1:4</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，祂是神所赐给我们的所有恩惠的唯一原因与源泉。在此，信心是我们蒙拣选的果子，且是首要的果子，因为保罗说：“祂在创世以前就在基督里拣选了我们，因爱而使我们在祂面前圣洁无瑕。”</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1:4</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信心净化人心，是成圣的重要组成部分。</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184884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17154-E64E-5F30-9270-37D474FF1D7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788020B-2C19-7552-7871-1CD05C3A2D9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175CAFB-4179-DCA0-7C28-EECC4BD4DEE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05A66FC-60BD-63E3-7D46-D77B193192E6}"/>
              </a:ext>
            </a:extLst>
          </p:cNvPr>
          <p:cNvSpPr txBox="1"/>
          <p:nvPr/>
        </p:nvSpPr>
        <p:spPr>
          <a:xfrm>
            <a:off x="448574" y="625328"/>
            <a:ext cx="11343735" cy="446276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从“信心被成就并被施配”限定救赎对象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“所预先命定的人，祂又呼召他们”</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8:30</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，也就是以那合乎祂旨意的呼召，借着祂灵的大能在他们里面有效地成就信心，这一能力浩大无比</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1:19</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。因此，“凡是指定得永生的都信了”</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徒</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13:48</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（是神使他们有别于其他人</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林前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4:7</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）。他们之被预定得永生，正是其信心涌流之泉源；于是，“蒙拣选的人却得到了，其余的人都变得顽梗不化”</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11:7</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p>
          <a:p>
            <a:pPr marL="914400" lvl="1" indent="-45720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林前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4:7</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使你与人不同的是谁呢？你有什么不是领受的呢？既然是领受的，为什么要自夸，好像不是领受的呢？</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88068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162C7-42EA-A09F-05BF-7AB963D0A47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2ECC9EC-A91C-071B-13B7-6E2A0397D632}"/>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83FAC61-7FEC-2E39-0152-2451A048833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E3C3F9B-E0D8-1006-756B-3BB342CF113D}"/>
              </a:ext>
            </a:extLst>
          </p:cNvPr>
          <p:cNvSpPr txBox="1"/>
          <p:nvPr/>
        </p:nvSpPr>
        <p:spPr>
          <a:xfrm>
            <a:off x="448574" y="625328"/>
            <a:ext cx="11343735" cy="3600986"/>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从“信心被成就并被施配”限定救赎对象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3. </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新约的一切福分，都是由那位</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在祂里面这些应许得以确认，并且这些应许向祂而立</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所成就并买赎的；因为这些福分都包含在这些应许中，并通过神的灵得以彰显</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加</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3:16</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加</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3:16</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各样应许本来是对亚伯拉罕和他的后裔说的</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圣经不是说“和众后裔”，指许多人，而是说“和你的后裔”，指一个人，就是基督。</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748836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AE972-EAA2-02D6-3926-335C7C13362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5DD3154-B31C-7047-BD9F-4CEC96B9276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3EC2588-3734-DFB6-C315-2A12BE36D1E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742D4E2-50A6-711B-555C-F9061DB449E4}"/>
              </a:ext>
            </a:extLst>
          </p:cNvPr>
          <p:cNvSpPr txBox="1"/>
          <p:nvPr/>
        </p:nvSpPr>
        <p:spPr>
          <a:xfrm>
            <a:off x="448574" y="625328"/>
            <a:ext cx="11343735" cy="594008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从“信心被成就并被施配”限定救赎对象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4. </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凡是没有它就绝对不可能得救的，必然是由那位完全且有效拯救我们的成就并买赎的。如果我们的信心不是基督为我们成就并买赎的，那么基督怎么能被称为完全且有效地成就救恩的那一位？</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来</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12:2</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专一注视耶稣，就是信心的先驱（创始者）和完成者；</a:t>
            </a:r>
            <a:r>
              <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因此信心必然在基督为我们成就并买赎的范围之内，否则，我们无法说基督已为我们完全且有效地成就了救恩。</a:t>
            </a:r>
            <a:endPar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5. </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圣经明确指出，信心是恩赐，且是基督为我们成就的结果。</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总结：如果基督之死成就并产生的果实和结果是无条件的，而非依赖于人的任何条件，却又不是人所共有的，那么基督就并未为所有人而死。</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56075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0D745-6FA6-A2B7-B88D-058DFEED605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D2F28A7-B419-FFC1-DDEE-2C457F3A009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A3F8E09-226A-0DAA-FE35-97C274D2B16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777C4771-BC42-4979-8357-00714385E7DA}"/>
              </a:ext>
            </a:extLst>
          </p:cNvPr>
          <p:cNvSpPr txBox="1"/>
          <p:nvPr/>
        </p:nvSpPr>
        <p:spPr>
          <a:xfrm>
            <a:off x="448574" y="625328"/>
            <a:ext cx="11343735" cy="418576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从“以色列</a:t>
            </a: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教会的预表</a:t>
            </a: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实体关系”限定救赎对象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旧约以色列民作为救赎群体的预表，在新约由教会</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选民作为实体承接。预表是为实体而设，不是为“不信的列邦”而设；因此，基督救赎（实体）的对象就是选民，不是无例外的每一个个体。</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以色列百姓在他们经历的所有显著事件上，确实都是神的教会的预表，正如</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林前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10:11</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所言，</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林前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10:11</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这些事发生在他们身上作为鉴戒，并且记载下来，为要警戒我们，因为万世的终局已经临到我们。</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633725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3E7A2-EDBC-7F0B-9F16-F1EC4B21283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42084B0-E514-E2F5-A17B-F3D29788493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49CF66B-9A0D-FB89-37B8-49454C47555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58E661F-6DF2-0D4C-CAFC-1014174E20CF}"/>
              </a:ext>
            </a:extLst>
          </p:cNvPr>
          <p:cNvSpPr txBox="1"/>
          <p:nvPr/>
        </p:nvSpPr>
        <p:spPr>
          <a:xfrm>
            <a:off x="448574" y="625328"/>
            <a:ext cx="11343735" cy="4893647"/>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从“以色列</a:t>
            </a: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教会的预表</a:t>
            </a: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实体关系”限定救赎对象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他们的制度和条例都预表了福音中的属灵事物；他们的祭司、祭坛、祭物不过是耶稣基督里将来美事的影子；迦南地是天国的预表；耶路撒冷或锡安也是如此。整个以色列预表了神的教会，即祂的选民，祂所拣选呼召的百姓；因此，以色列民被称为“圣洁的国民，君尊的祭司”</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出</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19:6</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，信徒也被比照他们如此称呼</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彼前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2:9</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。在无数的经文中，神的百姓被称为“以色列”，“真以色列人”即“真信徒”，“真犹太人”是指心里的犹太人。</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以色列民从捆绑中得释放、被保存、靠近神并被带入迦南地，是预表了神属灵的教会，即祂的选民、信徒。</a:t>
            </a:r>
            <a:endPar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538745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4C176-A38F-F57A-E770-C685932D39D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BB70E9F-A8FC-4AA4-0156-ED182F19E27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501BF4C-61C5-9C30-4DB1-C7258DE1C04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22DB092-509C-0562-2980-6035E12714F5}"/>
              </a:ext>
            </a:extLst>
          </p:cNvPr>
          <p:cNvSpPr txBox="1"/>
          <p:nvPr/>
        </p:nvSpPr>
        <p:spPr>
          <a:xfrm>
            <a:off x="448574" y="625328"/>
            <a:ext cx="11343735" cy="344709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从“以色列</a:t>
            </a: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教会的预表</a:t>
            </a: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实体关系”限定救赎对象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论证到，只有那些在以色列民那属肉体、具有预表性质的救赎中被指、象征、预表的人，才在真实并属灵的意义上被耶稣基督所救赎（因为世上拿不出任何理由来说明，为什么会有一些人被以同样的处境、作为同享同样福分者而被立为预表，而另一些人却不是）。但就以色列人而言，在他们出埃及得拯救、被领入迦南地，并连同他们一切礼仪与制度之事上，所被预表的只有选民，即神的教会。</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093988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7E2BF-ED96-CE52-A2C4-362C26848D9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342CF1A-10A8-0C30-8A3C-DDD042B88F7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25B93D2-DD91-7E34-92BA-27D420F33BC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A4129CF-7AF8-5C2E-12FF-4CD6FC1D7552}"/>
              </a:ext>
            </a:extLst>
          </p:cNvPr>
          <p:cNvSpPr txBox="1"/>
          <p:nvPr/>
        </p:nvSpPr>
        <p:spPr>
          <a:xfrm>
            <a:off x="448574" y="625328"/>
            <a:ext cx="11343735" cy="5324535"/>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从“救赎的本质”限定救赎对象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任何神学教义，如果既无法以任何方式与其所指的实义相契合，也不能与圣经向我们所呈现的表述</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无论是字面的，还是由此推理得出的意思</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相一致，反而与这些明显相矛盾的，它就绝不可能是健全而纯正的教义。“普遍救赎”、“基督为所有人而死”，等，就是这样一种违背圣经的教义。</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救赎”在圣经中是指借着“赎价”、“赎金”的介入，使人从被奴役与悲惨的苦难中得着释放。至于这赎价，也就是我们得释放所付出的代价，乃是基督的宝血。支付赎价的目的在于使那些为其支付赎价的人从压迫他们的苦难中得以释放，这在属灵救赎中与在身体或民事救赎中的情形相同，只是根据事物的性质，一些情境发生了变化。</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045990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F8CBC-A1EA-319D-4BC2-580972EA69D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E6C4AE7-6AFE-AB8D-BB5D-A2BF7DD7629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BA7E664-C551-A844-ACEA-F5FA9B97515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88E19FB-6263-4E19-8F29-2E9CFD3878CB}"/>
              </a:ext>
            </a:extLst>
          </p:cNvPr>
          <p:cNvSpPr txBox="1"/>
          <p:nvPr/>
        </p:nvSpPr>
        <p:spPr>
          <a:xfrm>
            <a:off x="448574" y="625328"/>
            <a:ext cx="11343735" cy="5570756"/>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从“救赎的本质”限定救赎对象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这属灵的救赎具有某些超越的特质，是其他拯救所不具备的。</a:t>
            </a:r>
            <a:endPar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接受赎价的那一位正是赎价的提供者。基督作为挽回祭，平息神的震怒，并使神与被救赎者和好，但正是神亲自设立祂如此行。因此，神自己也常被说成是救赎我们的那一位。神的爱是赎价得以提供的原因，而神的公义则因赎价的功德而被满足。这与人间的救赎不同，在人间，接受赎价的一方并不参与赎价的提供。</a:t>
            </a:r>
            <a:endPar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被奴役的人并非仅仅从拘禁他的权势下得释放，更是被带入了祂的恩宠中。在人间，被奴役者因赎价的支付而被赎回时，他立刻从拘禁他的人的权势下被释放；但在属灵的救赎中，我们并没有被从神那里移除，而是借着基督的血，得以亲近神。我们不是从神的权势下得释放，而是被恢复到祂的恩宠中，因为我们的苦难不仅是奴役的结果，更是因被放逐而受的惩罚。</a:t>
            </a:r>
            <a:endPar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866603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8000">
              <a:schemeClr val="accent1">
                <a:lumMod val="45000"/>
                <a:lumOff val="55000"/>
              </a:schemeClr>
            </a:gs>
            <a:gs pos="8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2F0C5A-F410-22E2-F45D-7BA037442D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5F4F768-F870-675E-AA60-51495F1431D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D981286-B46C-C685-BFC8-061A6CAD2473}"/>
              </a:ext>
            </a:extLst>
          </p:cNvPr>
          <p:cNvSpPr txBox="1"/>
          <p:nvPr/>
        </p:nvSpPr>
        <p:spPr>
          <a:xfrm>
            <a:off x="1373037" y="1449250"/>
            <a:ext cx="9445925" cy="3323987"/>
          </a:xfrm>
          <a:prstGeom prst="rect">
            <a:avLst/>
          </a:prstGeom>
          <a:noFill/>
        </p:spPr>
        <p:txBody>
          <a:bodyPr wrap="square" rtlCol="0">
            <a:spAutoFit/>
          </a:bodyPr>
          <a:lstStyle/>
          <a:p>
            <a:pPr algn="ctr">
              <a:spcAft>
                <a:spcPts val="1200"/>
              </a:spcAft>
            </a:pP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基督之死里的死亡之死</a:t>
            </a: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第三卷第四至六章</a:t>
            </a:r>
          </a:p>
          <a:p>
            <a:pPr algn="ctr">
              <a:spcAft>
                <a:spcPts val="1200"/>
              </a:spcAft>
            </a:pPr>
            <a:endParaRPr lang="en-SG" altLang="zh-CN" sz="8000"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3" name="Flowchart: Document 2">
            <a:extLst>
              <a:ext uri="{FF2B5EF4-FFF2-40B4-BE49-F238E27FC236}">
                <a16:creationId xmlns:a16="http://schemas.microsoft.com/office/drawing/2014/main" id="{3C6C4A5B-4743-39F4-6DC7-7699D16791E6}"/>
              </a:ext>
            </a:extLst>
          </p:cNvPr>
          <p:cNvSpPr/>
          <p:nvPr/>
        </p:nvSpPr>
        <p:spPr>
          <a:xfrm>
            <a:off x="1075425" y="1380227"/>
            <a:ext cx="10041147" cy="3148641"/>
          </a:xfrm>
          <a:prstGeom prst="flowChartDocument">
            <a:avLst/>
          </a:prstGeom>
          <a:noFill/>
          <a:ln w="127000" cmpd="dbl">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01106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E62E9-B4F0-0E3C-93BE-C7DCB391256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11CC12B-2F28-4C53-C42E-E2EF38ABA27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342323C-22D1-5CBE-2634-4B14CC1563F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323CA4E-870E-5AD7-1218-047C57A422B0}"/>
              </a:ext>
            </a:extLst>
          </p:cNvPr>
          <p:cNvSpPr txBox="1"/>
          <p:nvPr/>
        </p:nvSpPr>
        <p:spPr>
          <a:xfrm>
            <a:off x="448574" y="625328"/>
            <a:ext cx="11343735" cy="344709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从“救赎的本质”限定救赎对象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Font typeface="+mj-lt"/>
              <a:buAutoNum type="arabicPeriod" startAt="3"/>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审判官必须得到满足，而狱卒也必须被征服。神作为审判官，允许狱卒为祂的统治而争战，尽管这权柄是牠非法篡夺的；然而，这统治权是借着神公义的惩罚临到我们的，而我们的奴役也是我们应得的。但狱卒因试图抓住超出牠能力范围的东西而失去了牠的权势；牠的王国以罪为根基，而牠攻击那无罪的基督时，就失去了对基督救赎之人的权柄，因为在基督里牠毫无份。</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396515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B20BA-292A-6E0B-2EF9-6A98E2A0102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6A810F9-E27A-0F12-9C54-95AC3965F1C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A758E06-A90D-6FF3-AE1A-09FFB0D209E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16AFD1E-9BB9-54D6-905B-B84C1819F9CC}"/>
              </a:ext>
            </a:extLst>
          </p:cNvPr>
          <p:cNvSpPr txBox="1"/>
          <p:nvPr/>
        </p:nvSpPr>
        <p:spPr>
          <a:xfrm>
            <a:off x="448574" y="625328"/>
            <a:ext cx="11343735" cy="403187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从“救赎的本质”限定救赎对象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救赎就是借着赎价的介入使被奴役者脱离苦难，如果赎价被支付了，但这个人最终未能得释放，这是否对那个可怜的被奴役者不公义呢？难道赎价已经支付，但赎买却可以未实现？主张“普遍救赎”者必会陷入这些矛盾和荒谬之事中。赎价为所有人支付，但只有少数人得释放；基督为所有人而死，但只有少数人被拯救；审判官得满足，狱卒被征服，但囚犯却仍被奴役！这是荒谬的。</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普遍救赎论与救赎的本质完全不相符。</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118944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4B99C-2A82-237E-41EA-D120FC32982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60DA525-5CBD-B9A5-3A81-61CF14303E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1D6BDD3-35A6-8A34-BACF-E4A3D4A43FC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2CCA4D0-4893-79D7-2B80-5B9E3CB6521A}"/>
              </a:ext>
            </a:extLst>
          </p:cNvPr>
          <p:cNvSpPr txBox="1"/>
          <p:nvPr/>
        </p:nvSpPr>
        <p:spPr>
          <a:xfrm>
            <a:off x="448574" y="625328"/>
            <a:ext cx="11343735" cy="5047536"/>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从“与神和好的本质”限定救赎对象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另一个被归于基督之死所成就的，并且被认为适用于所有祂为之而死之人的事，就是与神和好。圣经中清楚地以双重意义来阐述与神和好：第一，是神与我们和好；第二，是我们与神和好。这二者都归因于基督的死和流血：</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西</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1:21-22</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虽然你们从前也与神隔绝，心思上与祂为敌，行为邪恶，但如今神借着爱子血肉之躯的死，</a:t>
            </a:r>
            <a:r>
              <a:rPr lang="zh-CN" altLang="en-US"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使你们与祂和好了</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，为要把你们呈献在祂面前，圣洁无瑕、无可指摘。</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5:11</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借着我们的主耶稣基督，我们更可以因为神而欢呼自豪。借着祂，我们现在已得以</a:t>
            </a:r>
            <a:r>
              <a:rPr lang="zh-CN" altLang="en-US"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与神和好</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062096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153E1-0BCA-76C3-E857-2189C60D284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EF165D3-0873-4267-A277-552547BE364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080F26F7-7A70-EE5F-E6F9-2DFE7E6305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7664068F-7A49-194B-F8A1-A1336426E2AE}"/>
              </a:ext>
            </a:extLst>
          </p:cNvPr>
          <p:cNvSpPr txBox="1"/>
          <p:nvPr/>
        </p:nvSpPr>
        <p:spPr>
          <a:xfrm>
            <a:off x="448574" y="625328"/>
            <a:ext cx="11343735" cy="430887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从“与神和好的本质”限定救赎对象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毫无疑问，这两方面是彼此完全对应的。所有那些基督使神与之和好的，祂也必使他们与神和好；因为若两者之一未实现，就不能称之为完全的和好。若和好只在一方达成，这如何能被称为真正的和好呢？实际上，将二者分开在理性上也是完全不可能的：如果神与人和好了，但人未与神和好，为什么祂不使人也与神和好？如果人已经与神和好，而神却未与人和好，那么神又如何预备好接纳所有来到祂面前的人呢？然而，要说在基督里神与世上所有人都已经实际和好了，这是无法断言的。在此，需要明白“和好”的本质。</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613733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F9248-E270-034B-E549-C856C3FC1A8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DA6BAC9-EEC2-57DA-C3CC-D8851CB485A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B764075-129C-7E79-972F-016C34CB28F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4546554-0BA8-16E5-3F2F-D70B628E8D84}"/>
              </a:ext>
            </a:extLst>
          </p:cNvPr>
          <p:cNvSpPr txBox="1"/>
          <p:nvPr/>
        </p:nvSpPr>
        <p:spPr>
          <a:xfrm>
            <a:off x="448574" y="625328"/>
            <a:ext cx="11343735" cy="520142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从“与神和好的本质”限定救赎对象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普遍救赎论者认为圣经中提到的和好只是指我们向神悔改，而不包括平息神的忿怒或转离祂的忿怒，这就像是单方面的和好。还有些人区分为“神与人和好”（是普适性的，适用于所有人）和“人与神和好”（只限于神所和好的少数人），这种观点同样是荒谬的虚构。</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在基督所成就的和好之前，神与人之间的状态是一种敌对状态：</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人对神为敌：我们是祂的仇敌，以最严重的反叛和尽最大的能力憎恨并反抗祂。</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神对人为敌：祂的忿怒临到我们，且直到我们重生之前，这忿怒一直持续。</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3361804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D8AFA-0007-9A43-044C-6A68C667821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07BA664-0B7F-CDB5-4983-4A2B2A397E4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2BE8E90-091B-71A7-241A-042AA414F3E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02AECDC-7F49-3008-6F39-240B3C1713EE}"/>
              </a:ext>
            </a:extLst>
          </p:cNvPr>
          <p:cNvSpPr txBox="1"/>
          <p:nvPr/>
        </p:nvSpPr>
        <p:spPr>
          <a:xfrm>
            <a:off x="448574" y="625328"/>
            <a:ext cx="11343735" cy="390876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从“与神和好的本质”限定救赎对象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要实现完全的和好，需要满足以下两点：</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神的忿怒被转离，祂的愤怒得以平息，祂对我们的敌意及其所有结果完全被除去。</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我们不再反叛祂，转而甘心顺服祂。</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在这二者都未实现之前，和好就不算完全。然而，这二者在圣经中都归因于我们的救主，作为祂死与献祭的结果。</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2686511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C4327-76BF-B9C8-85E5-32E9012A498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C96AC03-F963-65B7-01F7-61B804C58B0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B0F4C0B-2013-CF5C-7C2B-B6354ACC4EE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210D6D6-3256-8E25-9A94-942CA5F3778F}"/>
              </a:ext>
            </a:extLst>
          </p:cNvPr>
          <p:cNvSpPr txBox="1"/>
          <p:nvPr/>
        </p:nvSpPr>
        <p:spPr>
          <a:xfrm>
            <a:off x="448574" y="625328"/>
            <a:ext cx="11343735" cy="5786199"/>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从“与神和好的本质”限定救赎对象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这种和好如何与普遍救赎相协调？若和好是基督之死的直接果效（这一点是所有人都承认的），那么如果基督为所有人而死，</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第一，为何神并未与所有人和好？因为祂的忿怒仍然临到一些人身上</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3:36</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，而和好本身就是神转离忿怒。</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3:36</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信子的人有永生；不肯信从子的人见不到永生，反而有神的震怒常在他身上。</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第二，为何并非所有人都与神和好？有些人“一直硬着心肠，不肯悔改，为自己在神发怒并彰显公义审判的日子积蓄震怒”</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2:5</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第三，既然如此，神与全人类之间的和好如何能实现？因为神并未与所有人和好，所有人也未与神和好。</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5396050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91D29-5B78-D01E-209D-C8E9868DE67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B43E5FC-6A1B-2ADE-43F1-8C6EA3C60A6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D1535BF2-9A87-CADA-0166-518C5BE4AFF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95140C6-F02B-929E-73B5-18CCA4EF86C6}"/>
              </a:ext>
            </a:extLst>
          </p:cNvPr>
          <p:cNvSpPr txBox="1"/>
          <p:nvPr/>
        </p:nvSpPr>
        <p:spPr>
          <a:xfrm>
            <a:off x="448574" y="625328"/>
            <a:ext cx="11343735" cy="418576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从“与神和好的本质”限定救赎对象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第四，如果神已经与所有人和好，那么那些灭亡的人，祂从何时起开始对他们不和好了？这一改变是出于祂的旨意还是祂的本性？</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第五，如果基督之死已使所有人与神和好，那么那些灭亡之人是何时开始从和好状态中转为不和好的？因为他们生来就是可怒之子。</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第六，既然神的和好在于转离祂的忿怒，并不归算人的罪，这就是称义，使我们有福，为什么如果神已与所有人和好，却并未使所有人因罪的不归算而得称义和有福？</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7023828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4EFB7-B305-3155-E8C7-F424ECF2B4A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01E4B33-EAFD-B248-20AE-463C32A0CF9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092F6BF-94C1-623C-CBD9-4076C7B7770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5D70C36-2308-FA52-CB16-0C9F787C973B}"/>
              </a:ext>
            </a:extLst>
          </p:cNvPr>
          <p:cNvSpPr txBox="1"/>
          <p:nvPr/>
        </p:nvSpPr>
        <p:spPr>
          <a:xfrm>
            <a:off x="448574" y="625328"/>
            <a:ext cx="11343735" cy="5324535"/>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从“与神和好的本质”限定救赎对象</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小结：</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rPr>
              <a:t>救赎在圣经中的另一个核心概念“和好”同样佐证救恩的特定性。基督的死确保神与某些人完全和好，这些人就是神所拣选、最终因信与神恢复关系的人。而对那些仍然拒绝神、死在罪恶过犯中的人，我们不能说基督已经为他们完成了和好之事，否则就是否认和好乃双向恢复关系的定义。由此，</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 </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Owen</a:t>
            </a:r>
            <a:r>
              <a:rPr lang="zh-CN" altLang="en-US" sz="2800" dirty="0">
                <a:latin typeface="迷你简粗仿宋" panose="02010604000101010101" pitchFamily="2" charset="-122"/>
                <a:ea typeface="迷你简粗仿宋" panose="02010604000101010101" pitchFamily="2" charset="-122"/>
              </a:rPr>
              <a:t>再一次证明：基督救赎的对象与最终实际得救的人是一致的，没有落差；基督并非做成了一般性的挽回，然后等待人来激活，否则神与人双方的和好就无法真正达成。限定的救赎确保了基督救恩工作的每一个层面（赎罪、称义、和好、成圣等）都在同一批人身上落实，使三一神在救恩中的旨意完全一致、达成无遗。</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0282517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54B8-950F-289A-4A26-81986DB82E2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5C4E2D-6970-CC45-FF79-0A4A500BCA8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6AB5C2-BC68-C4AB-41DD-F03D2DA256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pic>
        <p:nvPicPr>
          <p:cNvPr id="11"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28B49D41-F433-F2BA-A146-A9DBB97AC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78" y="117652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AA57CE2-7BC6-30FF-5701-FAAFE4A5D41E}"/>
              </a:ext>
            </a:extLst>
          </p:cNvPr>
          <p:cNvSpPr txBox="1"/>
          <p:nvPr/>
        </p:nvSpPr>
        <p:spPr>
          <a:xfrm>
            <a:off x="2764937" y="2199310"/>
            <a:ext cx="8394002" cy="1569660"/>
          </a:xfrm>
          <a:prstGeom prst="rect">
            <a:avLst/>
          </a:prstGeom>
          <a:noFill/>
        </p:spPr>
        <p:txBody>
          <a:bodyPr wrap="square" rtlCol="0">
            <a:spAutoFit/>
          </a:bodyPr>
          <a:lstStyle/>
          <a:p>
            <a:pPr algn="ctr">
              <a:spcAft>
                <a:spcPts val="600"/>
              </a:spcAft>
            </a:pPr>
            <a:r>
              <a:rPr lang="en-SG" altLang="zh-CN" sz="9600" b="1" dirty="0">
                <a:latin typeface="Georgia" panose="02040502050405020303" pitchFamily="18" charset="0"/>
                <a:ea typeface="迷你简粗仿宋" panose="02010604000101010101" pitchFamily="2" charset="-122"/>
                <a:cs typeface="Times New Roman" panose="02020603050405020304" pitchFamily="18" charset="0"/>
              </a:rPr>
              <a:t>Q &amp; A</a:t>
            </a:r>
          </a:p>
        </p:txBody>
      </p:sp>
    </p:spTree>
    <p:extLst>
      <p:ext uri="{BB962C8B-B14F-4D97-AF65-F5344CB8AC3E}">
        <p14:creationId xmlns:p14="http://schemas.microsoft.com/office/powerpoint/2010/main" val="387336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E7D12-470E-7B4B-4DA6-1ABBB2FD972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8AD41DF-5178-C2F3-42E7-A43B5166987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CFC4880-EBCA-ACA9-479F-FE460C5C855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C647F07-F9B3-773B-EA8B-A06C867BFD7A}"/>
              </a:ext>
            </a:extLst>
          </p:cNvPr>
          <p:cNvSpPr txBox="1"/>
          <p:nvPr/>
        </p:nvSpPr>
        <p:spPr>
          <a:xfrm>
            <a:off x="3019246" y="581735"/>
            <a:ext cx="8781690" cy="4985980"/>
          </a:xfrm>
          <a:prstGeom prst="rect">
            <a:avLst/>
          </a:prstGeom>
          <a:noFill/>
        </p:spPr>
        <p:txBody>
          <a:bodyPr wrap="square" rtlCol="0">
            <a:spAutoFit/>
          </a:bodyPr>
          <a:lstStyle/>
          <a:p>
            <a:pPr>
              <a:spcAft>
                <a:spcPts val="1200"/>
              </a:spcAft>
            </a:pPr>
            <a:r>
              <a:rPr lang="zh-CN" altLang="en-US" sz="4000" b="1" dirty="0">
                <a:latin typeface="Times New Roman" panose="02020603050405020304" pitchFamily="18" charset="0"/>
                <a:ea typeface="迷你简粗仿宋" panose="02010604000101010101" pitchFamily="2" charset="-122"/>
                <a:cs typeface="Times New Roman" panose="02020603050405020304" pitchFamily="18" charset="0"/>
              </a:rPr>
              <a:t>引言：</a:t>
            </a:r>
            <a:endParaRPr lang="en-SG" altLang="zh-CN" sz="4000" b="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24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rPr>
              <a:t>给出的五个论证</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24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rPr>
              <a:t>从“成圣的必然果效”限定救赎对象</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24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rPr>
              <a:t>从“信心被成就并被施配”限定救赎对象</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24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rPr>
              <a:t>从“以色列</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教会的预表</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实体关系”限定救赎对象</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24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rPr>
              <a:t>从“救赎的本质”限定救赎对象</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24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rPr>
              <a:t>从“与神和好的本质”限定救赎对象</a:t>
            </a:r>
            <a:endParaRPr lang="en-SG" altLang="zh-CN" sz="2800" dirty="0">
              <a:latin typeface="迷你简粗仿宋" panose="02010604000101010101" pitchFamily="2" charset="-122"/>
              <a:ea typeface="迷你简粗仿宋" panose="02010604000101010101" pitchFamily="2" charset="-122"/>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607A4025-C120-C540-7636-BD9F03808B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2082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4A555-DB48-DE4B-8129-7AD3A5D372B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D58E5F2-359A-CA4F-E386-406DE764043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5ACB70C-B2AA-C6C4-BAC6-D10982B1D09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CD7233A-7BFE-4169-9DC4-15EC13C9BE62}"/>
              </a:ext>
            </a:extLst>
          </p:cNvPr>
          <p:cNvSpPr txBox="1"/>
          <p:nvPr/>
        </p:nvSpPr>
        <p:spPr>
          <a:xfrm>
            <a:off x="448574" y="625328"/>
            <a:ext cx="11343735" cy="547842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从“成圣的必然果效”限定救赎对象</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若基督之死的目的与果效包括“洁净</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成圣”，且这是必然临到祂所为之而死之人的，那么，既然并非人人如此被洁净</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成圣，基督就没有以同样拯救性的方式为每一个个体而死。</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1. </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预表：考察赎罪祭，使徒极其明确地把基督的献祭与旧约的献祭相比较。如今，在预表中按着外在（肉身）与律法所成就的，就必须在实体中以属灵的方式成就。</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来</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9:13-14</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如果山羊和公牛的血，以及母牛的灰，洒在不洁的人身上尚且可以使他们成为圣洁，身体洁净，更何况基督的血呢！祂借着永远的灵把自己毫无瑕疵地献给神，祂的血不是更能洁净我们的良心脱离致死的行为，使我们可以侍奉永活的神吗？</a:t>
            </a:r>
            <a:endParaRPr lang="en-SG" altLang="zh-CN" sz="28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2664508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42CFB-B567-A044-014F-3C58C248F77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1476A4-D87A-3CEA-D3CA-DFDCBACC2F4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7DDC2A3-02C9-D1BA-4521-5C2024A8A418}"/>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26D4753-8643-5842-1C18-8E083FEC842E}"/>
              </a:ext>
            </a:extLst>
          </p:cNvPr>
          <p:cNvSpPr txBox="1"/>
          <p:nvPr/>
        </p:nvSpPr>
        <p:spPr>
          <a:xfrm>
            <a:off x="448574" y="625328"/>
            <a:ext cx="11343735" cy="5478423"/>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从“成圣的必然果效”限定救赎对象</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2. </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圣经在多处明确断言，我们救主的流血与死亡确实成就了使人洁净的事，且本就以此为目的而施行。</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6:5-6</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我们如果已经与祂死的样式联结，也必定会与祂复活的样式联结。我们知道，我们的旧人已经和祂一同钉在十字架上，使罪身消灭，好使我们不再做罪的奴仆。</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rPr>
              <a:t>第</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6</a:t>
            </a:r>
            <a:r>
              <a:rPr lang="zh-CN" altLang="en-US" sz="2800" dirty="0">
                <a:latin typeface="迷你简粗仿宋" panose="02010604000101010101" pitchFamily="2" charset="-122"/>
                <a:ea typeface="迷你简粗仿宋" panose="02010604000101010101" pitchFamily="2" charset="-122"/>
              </a:rPr>
              <a:t>节为第</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5</a:t>
            </a:r>
            <a:r>
              <a:rPr lang="zh-CN" altLang="en-US" sz="2800" dirty="0">
                <a:latin typeface="迷你简粗仿宋" panose="02010604000101010101" pitchFamily="2" charset="-122"/>
                <a:ea typeface="迷你简粗仿宋" panose="02010604000101010101" pitchFamily="2" charset="-122"/>
              </a:rPr>
              <a:t>节的断言提供了理由，与基督之死有份者，必然也会与祂的复活相似；这既指永恒的生命，也指属灵的生命。我们本性的败坏和堕落，借着祂之死在功效上被消灭了，使我们不再受它的辖制与支配，不再做罪的奴仆。这节经文给我们看到成圣的根基，就是脱离罪恶的权势得以自由。</a:t>
            </a:r>
            <a:endParaRPr lang="en-SG" altLang="zh-CN" sz="28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1268400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012AE-1B5E-775F-8939-75692272316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18A13C3-4DBF-B5C8-C86B-7D1E3941B39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2C21B2C7-E0DE-02FB-2BD8-2B1B9678F4E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E5E33E3-770D-C608-44A2-B71CB70BD102}"/>
              </a:ext>
            </a:extLst>
          </p:cNvPr>
          <p:cNvSpPr txBox="1"/>
          <p:nvPr/>
        </p:nvSpPr>
        <p:spPr>
          <a:xfrm>
            <a:off x="448574" y="625328"/>
            <a:ext cx="11343735" cy="590931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从“成圣的必然果效”限定救赎对象</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林后</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1:20</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事实上，神的一切应许在基督里都真确不移，所以我们借着祂说“阿们”，使荣耀借着我们归于神。</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rPr>
              <a:t>这“真确不移”和“阿们”意指这些应许已经得到了确认、证实、不可改变地设立，并不可撤销地赐予我们，而这一切都是“在基督里”成就的，也就是在祂的死和流血中得以确认。那么，这些因基督的血得以确认并赐给我们的应许是什么呢？</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耶</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31:33-34</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概括了它们的内容，使徒在</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来</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8:10-12</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中再次引用，以阐明那在基督的血中得以确立的约的性质。这些经文概括了神向我们施行的全备的白白的恩典，包括在成圣方面</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来</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8:10-11</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和称义方面</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来</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8:12</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。在这些应许中，也包括那最著名的应许：“为心施行割礼”</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申</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30:6</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和“赐给我们新心和新灵”</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结</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36:26</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a:t>
            </a:r>
            <a:endParaRPr lang="en-SG" altLang="zh-CN" sz="28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3355030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E15EF-BDBE-4A7E-C0E5-E637022F0EB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00537A-A556-406C-15F1-9EDBBEC39B6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14F5DDD-36B0-0CAB-F924-28B54B5A977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2D747922-BF8F-20D0-AE1C-05E3A42784C1}"/>
              </a:ext>
            </a:extLst>
          </p:cNvPr>
          <p:cNvSpPr txBox="1"/>
          <p:nvPr/>
        </p:nvSpPr>
        <p:spPr>
          <a:xfrm>
            <a:off x="448574" y="625328"/>
            <a:ext cx="11343735" cy="301621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从“成圣的必然果效”限定救赎对象</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来</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8:10-12</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主又说：在那些日子以后，我要与以色列家立这样的约：我要把我的律法放在他们的意念里，写在他们的心上。我会做他们的神，他们会做我的子民。他们各人绝不用教导自己的同胞和自己的弟兄，说：“你要认识主”，因为所有的人，从最小到最大的，都将认识我。因为我要宽恕他们的不义，决不再记住他们的罪恶。</a:t>
            </a:r>
            <a:endParaRPr lang="en-SG" altLang="zh-CN" sz="28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258425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481CF-A34D-EA6E-D7FC-F831D95B440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2200277-63C9-7C7C-1BAA-F134FDCE3F9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5B3AC37-7872-2471-B5BF-0B1D3AC4730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5B210CC-F3BC-89F7-C2E0-C905C9E07AE0}"/>
              </a:ext>
            </a:extLst>
          </p:cNvPr>
          <p:cNvSpPr txBox="1"/>
          <p:nvPr/>
        </p:nvSpPr>
        <p:spPr>
          <a:xfrm>
            <a:off x="448574" y="625328"/>
            <a:ext cx="11343735" cy="563231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从“成圣的必然果效”限定救赎对象</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rPr>
              <a:t>因此，我们的全然成圣与圣洁，以及我们的称义和与神和好，都是借着基督的死和流血为我们成就并赐予我们的，并且通过这些不可改变的应许而得以确立。</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rPr>
              <a:t>两处最清晰的经文：我们的洁净与成圣被明确地指出是基督之死的目的和意图，因此也是祂受死与献祭这一工作的必然结果。</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多</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2:14</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基督为我们舍己，是为了救赎我们</a:t>
            </a:r>
            <a:r>
              <a:rPr lang="zh-CN" altLang="en-US" sz="2800" dirty="0">
                <a:solidFill>
                  <a:srgbClr val="FF0000"/>
                </a:solidFill>
                <a:latin typeface="迷你简粗仿宋" panose="02010604000101010101" pitchFamily="2" charset="-122"/>
                <a:ea typeface="迷你简粗仿宋" panose="02010604000101010101" pitchFamily="2" charset="-122"/>
              </a:rPr>
              <a:t>脱离一切不法的事</a:t>
            </a:r>
            <a:r>
              <a:rPr lang="zh-CN" altLang="en-US" sz="2800" dirty="0">
                <a:latin typeface="迷你简粗仿宋" panose="02010604000101010101" pitchFamily="2" charset="-122"/>
                <a:ea typeface="迷你简粗仿宋" panose="02010604000101010101" pitchFamily="2" charset="-122"/>
              </a:rPr>
              <a:t>，并且</a:t>
            </a:r>
            <a:r>
              <a:rPr lang="zh-CN" altLang="en-US" sz="2800" dirty="0">
                <a:solidFill>
                  <a:srgbClr val="FF0000"/>
                </a:solidFill>
                <a:latin typeface="迷你简粗仿宋" panose="02010604000101010101" pitchFamily="2" charset="-122"/>
                <a:ea typeface="迷你简粗仿宋" panose="02010604000101010101" pitchFamily="2" charset="-122"/>
              </a:rPr>
              <a:t>洁净</a:t>
            </a:r>
            <a:r>
              <a:rPr lang="zh-CN" altLang="en-US" sz="2800" dirty="0">
                <a:latin typeface="迷你简粗仿宋" panose="02010604000101010101" pitchFamily="2" charset="-122"/>
                <a:ea typeface="迷你简粗仿宋" panose="02010604000101010101" pitchFamily="2" charset="-122"/>
              </a:rPr>
              <a:t>我们成为祂特有珍贵产业的子民，使我们热心行善。</a:t>
            </a:r>
            <a:endParaRPr lang="en-US" altLang="zh-CN" sz="2800" dirty="0">
              <a:latin typeface="迷你简粗仿宋" panose="02010604000101010101" pitchFamily="2" charset="-122"/>
              <a:ea typeface="迷你简粗仿宋" panose="02010604000101010101" pitchFamily="2" charset="-122"/>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5:25-27</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基督爱教会，为教会舍己，好用水借着道把教会</a:t>
            </a:r>
            <a:r>
              <a:rPr lang="zh-CN" altLang="en-US" sz="2800" dirty="0">
                <a:solidFill>
                  <a:srgbClr val="FF0000"/>
                </a:solidFill>
                <a:latin typeface="迷你简粗仿宋" panose="02010604000101010101" pitchFamily="2" charset="-122"/>
                <a:ea typeface="迷你简粗仿宋" panose="02010604000101010101" pitchFamily="2" charset="-122"/>
              </a:rPr>
              <a:t>洗净</a:t>
            </a:r>
            <a:r>
              <a:rPr lang="zh-CN" altLang="en-US" sz="2800" dirty="0">
                <a:latin typeface="迷你简粗仿宋" panose="02010604000101010101" pitchFamily="2" charset="-122"/>
                <a:ea typeface="迷你简粗仿宋" panose="02010604000101010101" pitchFamily="2" charset="-122"/>
              </a:rPr>
              <a:t>，使她</a:t>
            </a:r>
            <a:r>
              <a:rPr lang="zh-CN" altLang="en-US" sz="2800" dirty="0">
                <a:solidFill>
                  <a:srgbClr val="FF0000"/>
                </a:solidFill>
                <a:latin typeface="迷你简粗仿宋" panose="02010604000101010101" pitchFamily="2" charset="-122"/>
                <a:ea typeface="迷你简粗仿宋" panose="02010604000101010101" pitchFamily="2" charset="-122"/>
              </a:rPr>
              <a:t>分别为圣</a:t>
            </a:r>
            <a:r>
              <a:rPr lang="zh-CN" altLang="en-US" sz="2800" dirty="0">
                <a:latin typeface="迷你简粗仿宋" panose="02010604000101010101" pitchFamily="2" charset="-122"/>
                <a:ea typeface="迷你简粗仿宋" panose="02010604000101010101" pitchFamily="2" charset="-122"/>
              </a:rPr>
              <a:t>，成为荣耀的教会呈献给自己，</a:t>
            </a:r>
            <a:r>
              <a:rPr lang="zh-CN" altLang="en-US" sz="2800" dirty="0">
                <a:solidFill>
                  <a:srgbClr val="FF0000"/>
                </a:solidFill>
                <a:latin typeface="迷你简粗仿宋" panose="02010604000101010101" pitchFamily="2" charset="-122"/>
                <a:ea typeface="迷你简粗仿宋" panose="02010604000101010101" pitchFamily="2" charset="-122"/>
              </a:rPr>
              <a:t>没有污点、皱纹或任何类似的缺憾</a:t>
            </a:r>
            <a:r>
              <a:rPr lang="zh-CN" altLang="en-US" sz="2800" dirty="0">
                <a:latin typeface="迷你简粗仿宋" panose="02010604000101010101" pitchFamily="2" charset="-122"/>
                <a:ea typeface="迷你简粗仿宋" panose="02010604000101010101" pitchFamily="2" charset="-122"/>
              </a:rPr>
              <a:t>，而是</a:t>
            </a:r>
            <a:r>
              <a:rPr lang="zh-CN" altLang="en-US" sz="2800" dirty="0">
                <a:solidFill>
                  <a:srgbClr val="FF0000"/>
                </a:solidFill>
                <a:latin typeface="迷你简粗仿宋" panose="02010604000101010101" pitchFamily="2" charset="-122"/>
                <a:ea typeface="迷你简粗仿宋" panose="02010604000101010101" pitchFamily="2" charset="-122"/>
              </a:rPr>
              <a:t>圣洁无瑕</a:t>
            </a:r>
            <a:r>
              <a:rPr lang="zh-CN" altLang="en-US" sz="2800" dirty="0">
                <a:latin typeface="迷你简粗仿宋" panose="02010604000101010101" pitchFamily="2" charset="-122"/>
                <a:ea typeface="迷你简粗仿宋" panose="02010604000101010101" pitchFamily="2" charset="-122"/>
              </a:rPr>
              <a:t>。</a:t>
            </a:r>
            <a:endParaRPr lang="en-SG" altLang="zh-CN" sz="28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553164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0C533-212B-963C-FF30-570637EB025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9BE7EEE-C866-16FA-D1CF-7BCD8B86A88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A4BF8F6-5599-3E08-577F-28DC2A53646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7D00B771-A71B-B9DA-F682-C0E19738AD71}"/>
              </a:ext>
            </a:extLst>
          </p:cNvPr>
          <p:cNvSpPr txBox="1"/>
          <p:nvPr/>
        </p:nvSpPr>
        <p:spPr>
          <a:xfrm>
            <a:off x="448574" y="625328"/>
            <a:ext cx="11343735" cy="418576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从“成圣的必然果效”限定救赎对象</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rPr>
              <a:t>上面两处经文前面多次提到，再补充一处经文来证明这一点，即基督的血洁净我们脱离一切罪恶。</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林前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1:30</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因为神，你们得以在基督耶稣里；神使基督成为我们的智慧，就是公义、</a:t>
            </a:r>
            <a:r>
              <a:rPr lang="zh-CN" altLang="en-US" sz="2800" dirty="0">
                <a:solidFill>
                  <a:srgbClr val="FF0000"/>
                </a:solidFill>
                <a:latin typeface="迷你简粗仿宋" panose="02010604000101010101" pitchFamily="2" charset="-122"/>
                <a:ea typeface="迷你简粗仿宋" panose="02010604000101010101" pitchFamily="2" charset="-122"/>
              </a:rPr>
              <a:t>圣洁</a:t>
            </a:r>
            <a:r>
              <a:rPr lang="zh-CN" altLang="en-US" sz="2800" dirty="0">
                <a:latin typeface="迷你简粗仿宋" panose="02010604000101010101" pitchFamily="2" charset="-122"/>
                <a:ea typeface="迷你简粗仿宋" panose="02010604000101010101" pitchFamily="2" charset="-122"/>
              </a:rPr>
              <a:t>、救赎。</a:t>
            </a:r>
            <a:endParaRPr lang="en-SG" altLang="zh-CN" sz="2800" dirty="0">
              <a:latin typeface="迷你简粗仿宋" panose="02010604000101010101" pitchFamily="2" charset="-122"/>
              <a:ea typeface="迷你简粗仿宋" panose="02010604000101010101" pitchFamily="2" charset="-122"/>
            </a:endParaRPr>
          </a:p>
          <a:p>
            <a:pPr marL="457200"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rPr>
              <a:t>总结：成圣与圣洁是基督在所有为之而死的人中必然结出的果实和功效；然而，并不是所有人都分享到这种成圣、洁净和圣洁的工作。因此，基督并没有为所有人、每一个人而死。</a:t>
            </a:r>
            <a:endParaRPr lang="en-SG" altLang="zh-CN" sz="28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35722267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36668</TotalTime>
  <Words>4409</Words>
  <Application>Microsoft Office PowerPoint</Application>
  <PresentationFormat>Widescreen</PresentationFormat>
  <Paragraphs>162</Paragraphs>
  <Slides>29</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29</vt:i4>
      </vt:variant>
    </vt:vector>
  </HeadingPairs>
  <TitlesOfParts>
    <vt:vector size="40" baseType="lpstr">
      <vt:lpstr>DengXian</vt:lpstr>
      <vt:lpstr>KaiTi</vt:lpstr>
      <vt:lpstr>迷你简粗仿宋</vt:lpstr>
      <vt:lpstr>Arial</vt:lpstr>
      <vt:lpstr>Calibri</vt:lpstr>
      <vt:lpstr>Calibri Light</vt:lpstr>
      <vt:lpstr>Georgia</vt:lpstr>
      <vt:lpstr>Segoe UI Black</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朱业James Zhu</dc:creator>
  <cp:lastModifiedBy>James Zhu 朱业</cp:lastModifiedBy>
  <cp:revision>1252</cp:revision>
  <dcterms:created xsi:type="dcterms:W3CDTF">2020-08-23T07:58:53Z</dcterms:created>
  <dcterms:modified xsi:type="dcterms:W3CDTF">2025-10-11T14:57:50Z</dcterms:modified>
</cp:coreProperties>
</file>