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 id="2147483760" r:id="rId2"/>
  </p:sldMasterIdLst>
  <p:notesMasterIdLst>
    <p:notesMasterId r:id="rId16"/>
  </p:notesMasterIdLst>
  <p:sldIdLst>
    <p:sldId id="3399" r:id="rId3"/>
    <p:sldId id="622" r:id="rId4"/>
    <p:sldId id="3412" r:id="rId5"/>
    <p:sldId id="490" r:id="rId6"/>
    <p:sldId id="3416" r:id="rId7"/>
    <p:sldId id="3419" r:id="rId8"/>
    <p:sldId id="3420" r:id="rId9"/>
    <p:sldId id="3421" r:id="rId10"/>
    <p:sldId id="3417" r:id="rId11"/>
    <p:sldId id="3422" r:id="rId12"/>
    <p:sldId id="3423" r:id="rId13"/>
    <p:sldId id="3393" r:id="rId14"/>
    <p:sldId id="6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4"/>
    <p:restoredTop sz="94422"/>
  </p:normalViewPr>
  <p:slideViewPr>
    <p:cSldViewPr snapToGrid="0">
      <p:cViewPr varScale="1">
        <p:scale>
          <a:sx n="107" d="100"/>
          <a:sy n="107" d="100"/>
        </p:scale>
        <p:origin x="1056"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1/24/26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1</a:t>
            </a:fld>
            <a:endParaRPr lang="en-US"/>
          </a:p>
        </p:txBody>
      </p:sp>
    </p:spTree>
    <p:extLst>
      <p:ext uri="{BB962C8B-B14F-4D97-AF65-F5344CB8AC3E}">
        <p14:creationId xmlns:p14="http://schemas.microsoft.com/office/powerpoint/2010/main" val="64680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59F3D-C70E-C327-C19B-328AC547B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27958-12A1-0C5B-A480-47DAA199D68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51EA93-F4DF-7BF7-2DC5-C1C75E7D36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9466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43EA-54B7-E655-E0DB-612F66275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BA2CF-EC9D-BAD9-BE82-4E3E63DEAB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9C5C43-7EE8-271B-12D0-A4FB473B1F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91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26C-4D36-1735-7F6B-A0103B547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D715C-6AC6-004A-2E2C-74A0BE97B8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4FED3-19E5-F308-DBC4-809F1DA40E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024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3</a:t>
            </a:fld>
            <a:endParaRPr lang="en-US"/>
          </a:p>
        </p:txBody>
      </p:sp>
    </p:spTree>
    <p:extLst>
      <p:ext uri="{BB962C8B-B14F-4D97-AF65-F5344CB8AC3E}">
        <p14:creationId xmlns:p14="http://schemas.microsoft.com/office/powerpoint/2010/main" val="34748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9953-DAF5-2675-F9D2-D8AF28059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9CBE-3049-F24E-A49D-985181611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DD7136-C0FA-4061-35D1-609408DE1B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894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EBF-7B5A-C963-8DA7-DC48CDA97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5FE50-E303-5A4C-0DF5-2E874E7B63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88D0BD-39C9-FBDC-B8E3-C858601E97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755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D2A8-321E-CBAD-AFB1-2406C4F7E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8533C-A84C-078E-806B-8D78EE097A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13265E-AFE1-9559-1C6D-0102A1B14A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6981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124F0-4037-68A0-2399-3B4F99A47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79D25-2292-7032-5AD7-E1AB912288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3152A1-0E7E-B932-ED0E-E09CABF64D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106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8BD5-DBF6-D662-B8BF-4C537A26E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8516-2DE6-1197-53D5-2EA8D03786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A2558A-339E-ECA3-B08F-C9C0BDE3F9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543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8125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6085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2193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4712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293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96077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9249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275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79302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0526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8564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24/1/26</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1/24/26</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24/1/26</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28347966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in robes standing in a field&#10;&#10;AI-generated content may be incorrect.">
            <a:extLst>
              <a:ext uri="{FF2B5EF4-FFF2-40B4-BE49-F238E27FC236}">
                <a16:creationId xmlns:a16="http://schemas.microsoft.com/office/drawing/2014/main" id="{0E650413-3689-941F-03B5-3AE01F9C1CA7}"/>
              </a:ext>
            </a:extLst>
          </p:cNvPr>
          <p:cNvPicPr>
            <a:picLocks noChangeAspect="1"/>
          </p:cNvPicPr>
          <p:nvPr/>
        </p:nvPicPr>
        <p:blipFill>
          <a:blip r:embed="rId3"/>
          <a:stretch>
            <a:fillRect/>
          </a:stretch>
        </p:blipFill>
        <p:spPr>
          <a:xfrm>
            <a:off x="0" y="23811"/>
            <a:ext cx="12192000" cy="6834189"/>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400" b="1" dirty="0">
                <a:solidFill>
                  <a:schemeClr val="tx1">
                    <a:lumMod val="85000"/>
                    <a:lumOff val="15000"/>
                  </a:schemeClr>
                </a:solidFill>
              </a:rPr>
              <a:t>11. The spirit of the Law </a:t>
            </a:r>
            <a:br>
              <a:rPr lang="en-US" sz="1800" b="1" dirty="0">
                <a:solidFill>
                  <a:schemeClr val="tx1">
                    <a:lumMod val="85000"/>
                    <a:lumOff val="15000"/>
                  </a:schemeClr>
                </a:solidFill>
              </a:rPr>
            </a:br>
            <a:r>
              <a:rPr lang="en-US" sz="1800" b="1" dirty="0">
                <a:solidFill>
                  <a:schemeClr val="tx1">
                    <a:lumMod val="85000"/>
                    <a:lumOff val="15000"/>
                  </a:schemeClr>
                </a:solidFill>
              </a:rPr>
              <a:t>Mark 2:23–28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FD8CC0-A454-1268-757B-516541E9152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66BA3A08-D989-8626-92FF-B4693E399C90}"/>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FFF5463E-44E3-CE37-112F-26D997D025D4}"/>
              </a:ext>
            </a:extLst>
          </p:cNvPr>
          <p:cNvSpPr txBox="1"/>
          <p:nvPr/>
        </p:nvSpPr>
        <p:spPr>
          <a:xfrm>
            <a:off x="268064" y="1601609"/>
            <a:ext cx="11749765" cy="4254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Col 2:16–17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"Therefore let no one pass judgment on you in questions of food and drink, or with regard to a festival or a new moon or a Sabbath. </a:t>
            </a:r>
            <a:r>
              <a:rPr kumimoji="0" lang="en-US" sz="2600" b="1" i="0" u="sng"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These are a shadow of the things to come</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but the substance belongs to Christ."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42038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0C6456-EEB1-6AC4-442B-8A7BD693F16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148D4233-FD1E-7A54-DF99-8AE994C0CAFF}"/>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64417CAA-DA11-9887-F48E-5CD40E9DE68E}"/>
              </a:ext>
            </a:extLst>
          </p:cNvPr>
          <p:cNvSpPr txBox="1"/>
          <p:nvPr/>
        </p:nvSpPr>
        <p:spPr>
          <a:xfrm>
            <a:off x="268064" y="1601609"/>
            <a:ext cx="11749765" cy="365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Heb 10:24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And let us consider how to stir up one another to love and good works, 25 not neglecting to meet together, as is the habit of some,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but encouraging one another</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and all the more as you see the Day drawing near.</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0274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9B84-4496-7AF7-4908-20431E534219}"/>
            </a:ext>
          </a:extLst>
        </p:cNvPr>
        <p:cNvGrpSpPr/>
        <p:nvPr/>
      </p:nvGrpSpPr>
      <p:grpSpPr>
        <a:xfrm>
          <a:off x="0" y="0"/>
          <a:ext cx="0" cy="0"/>
          <a:chOff x="0" y="0"/>
          <a:chExt cx="0" cy="0"/>
        </a:xfrm>
      </p:grpSpPr>
      <p:sp>
        <p:nvSpPr>
          <p:cNvPr id="420" name="奇异恩典">
            <a:extLst>
              <a:ext uri="{FF2B5EF4-FFF2-40B4-BE49-F238E27FC236}">
                <a16:creationId xmlns:a16="http://schemas.microsoft.com/office/drawing/2014/main" id="{BC1EDCDB-C051-E993-9D54-5592D12B8EDC}"/>
              </a:ext>
            </a:extLst>
          </p:cNvPr>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R="321469" algn="ctr" defTabSz="321469" hangingPunct="0"/>
            <a:r>
              <a:rPr lang="ja-JP" altLang="en-US" sz="6000" kern="0">
                <a:latin typeface="Microsoft YaHei" panose="020B0503020204020204" pitchFamily="34" charset="-122"/>
                <a:ea typeface="Microsoft YaHei" panose="020B0503020204020204" pitchFamily="34" charset="-122"/>
              </a:rPr>
              <a:t>奇异</a:t>
            </a:r>
            <a:r>
              <a:rPr sz="6000" kern="0">
                <a:latin typeface="Microsoft YaHei" panose="020B0503020204020204" pitchFamily="34" charset="-122"/>
                <a:ea typeface="Microsoft YaHei" panose="020B0503020204020204" pitchFamily="34" charset="-122"/>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6AB1CF65-EB72-9A32-3D61-D90504029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E286675B-2190-04FB-912F-B42A3AA5093A}"/>
              </a:ext>
            </a:extLst>
          </p:cNvPr>
          <p:cNvSpPr/>
          <p:nvPr/>
        </p:nvSpPr>
        <p:spPr>
          <a:xfrm>
            <a:off x="7419974" y="5223591"/>
            <a:ext cx="3768980" cy="584775"/>
          </a:xfrm>
          <a:prstGeom prst="rect">
            <a:avLst/>
          </a:prstGeom>
          <a:effectLst>
            <a:outerShdw blurRad="50800" dist="50800" dir="5400000" algn="ctr" rotWithShape="0">
              <a:schemeClr val="bg1"/>
            </a:outerShdw>
          </a:effectLst>
        </p:spPr>
        <p:txBody>
          <a:bodyPr wrap="none">
            <a:spAutoFit/>
          </a:bodyPr>
          <a:lstStyle/>
          <a:p>
            <a:pPr algn="ctr" defTabSz="412750" hangingPunct="0"/>
            <a:r>
              <a:rPr lang="en-US" altLang="ja-JP" sz="3200" kern="0" dirty="0">
                <a:solidFill>
                  <a:srgbClr val="FFFFFF"/>
                </a:solidFill>
                <a:latin typeface="Microsoft YaHei" panose="020B0503020204020204" pitchFamily="34" charset="-122"/>
                <a:ea typeface="Microsoft YaHei" panose="020B0503020204020204" pitchFamily="34" charset="-122"/>
                <a:cs typeface="Helvetica Neue"/>
                <a:sym typeface="Helvetica Neue"/>
              </a:rPr>
              <a:t>Holy Communion </a:t>
            </a:r>
            <a:endParaRPr lang="ja-JP" altLang="en-US" sz="3200" kern="0">
              <a:solidFill>
                <a:srgbClr val="FFFFFF"/>
              </a:solidFill>
              <a:latin typeface="Microsoft YaHei" panose="020B0503020204020204" pitchFamily="34" charset="-122"/>
              <a:ea typeface="Microsoft YaHei" panose="020B0503020204020204" pitchFamily="34" charset="-122"/>
              <a:cs typeface="Helvetica Neue"/>
              <a:sym typeface="Helvetica Neue"/>
            </a:endParaRPr>
          </a:p>
        </p:txBody>
      </p:sp>
      <p:pic>
        <p:nvPicPr>
          <p:cNvPr id="5" name="Picture 4">
            <a:extLst>
              <a:ext uri="{FF2B5EF4-FFF2-40B4-BE49-F238E27FC236}">
                <a16:creationId xmlns:a16="http://schemas.microsoft.com/office/drawing/2014/main" id="{258F88A1-ED27-F66A-2513-31581F4CD82D}"/>
              </a:ext>
            </a:extLst>
          </p:cNvPr>
          <p:cNvPicPr>
            <a:picLocks noChangeAspect="1"/>
          </p:cNvPicPr>
          <p:nvPr/>
        </p:nvPicPr>
        <p:blipFill>
          <a:blip r:embed="rId6"/>
          <a:stretch>
            <a:fillRect/>
          </a:stretch>
        </p:blipFill>
        <p:spPr>
          <a:xfrm>
            <a:off x="6578449" y="5980228"/>
            <a:ext cx="5143500" cy="503126"/>
          </a:xfrm>
          <a:prstGeom prst="rect">
            <a:avLst/>
          </a:prstGeom>
        </p:spPr>
      </p:pic>
    </p:spTree>
    <p:extLst>
      <p:ext uri="{BB962C8B-B14F-4D97-AF65-F5344CB8AC3E}">
        <p14:creationId xmlns:p14="http://schemas.microsoft.com/office/powerpoint/2010/main" val="38561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a:extLst>
              <a:ext uri="{FF2B5EF4-FFF2-40B4-BE49-F238E27FC236}">
                <a16:creationId xmlns:a16="http://schemas.microsoft.com/office/drawing/2014/main" id="{FF9058C2-24CA-0B4D-BA4F-A9520559B227}"/>
              </a:ext>
            </a:extLst>
          </p:cNvPr>
          <p:cNvPicPr>
            <a:picLocks noChangeAspect="1"/>
          </p:cNvPicPr>
          <p:nvPr/>
        </p:nvPicPr>
        <p:blipFill>
          <a:blip r:embed="rId3"/>
          <a:stretch>
            <a:fillRect/>
          </a:stretch>
        </p:blipFill>
        <p:spPr>
          <a:xfrm>
            <a:off x="0" y="-65314"/>
            <a:ext cx="12192000" cy="6923314"/>
          </a:xfrm>
          <a:prstGeom prst="rect">
            <a:avLst/>
          </a:prstGeom>
          <a:ln w="12700">
            <a:miter lim="400000"/>
          </a:ln>
        </p:spPr>
      </p:pic>
      <p:sp>
        <p:nvSpPr>
          <p:cNvPr id="8" name="Content Placeholder 7">
            <a:extLst>
              <a:ext uri="{FF2B5EF4-FFF2-40B4-BE49-F238E27FC236}">
                <a16:creationId xmlns:a16="http://schemas.microsoft.com/office/drawing/2014/main" id="{9689656E-9F0F-5E43-A357-BE5A5B407296}"/>
              </a:ext>
            </a:extLst>
          </p:cNvPr>
          <p:cNvSpPr>
            <a:spLocks noGrp="1"/>
          </p:cNvSpPr>
          <p:nvPr>
            <p:ph idx="1"/>
          </p:nvPr>
        </p:nvSpPr>
        <p:spPr>
          <a:xfrm>
            <a:off x="296562" y="148281"/>
            <a:ext cx="11615352" cy="6585028"/>
          </a:xfrm>
        </p:spPr>
        <p:txBody>
          <a:bodyPr>
            <a:normAutofit fontScale="77500" lnSpcReduction="20000"/>
          </a:bodyPr>
          <a:lstStyle/>
          <a:p>
            <a:pPr marL="0" indent="0">
              <a:lnSpc>
                <a:spcPct val="150000"/>
              </a:lnSpc>
              <a:spcBef>
                <a:spcPts val="0"/>
              </a:spcBef>
              <a:buNone/>
            </a:pPr>
            <a:r>
              <a:rPr lang="en-SG" altLang="zh-CN" sz="3600" b="1" dirty="0">
                <a:solidFill>
                  <a:srgbClr val="002060"/>
                </a:solidFill>
              </a:rPr>
              <a:t>Joh 6:51  I am the living bread that came down from heaven. If anyone eats of this bread, he will live forever. And the bread that I will give for the life of the world is my flesh.”52  The Jews then disputed among themselves, saying, “How can this man give us his flesh to eat?”53  So Jesus said to them, “Truly, truly, I say to you, </a:t>
            </a:r>
            <a:r>
              <a:rPr lang="en-SG" altLang="zh-CN" sz="3600" b="1" dirty="0">
                <a:solidFill>
                  <a:srgbClr val="C00000"/>
                </a:solidFill>
              </a:rPr>
              <a:t>unless you eat the flesh of the Son of Man and drink his blood, you have no life in you.54  Whoever feeds on my flesh and drinks my blood has eternal life, and I will raise him up on the last day</a:t>
            </a:r>
            <a:r>
              <a:rPr lang="en-SG" altLang="zh-CN" sz="3600" b="1" dirty="0">
                <a:solidFill>
                  <a:srgbClr val="002060"/>
                </a:solidFill>
              </a:rPr>
              <a:t>.55  For my flesh is true food, and my blood is true drink.56  Whoever feeds on my flesh and drinks my blood abides in me, and I in him.57  As the living Father sent me, and I live because of the Father, so whoever feeds on me, he also will live because of me.</a:t>
            </a:r>
          </a:p>
          <a:p>
            <a:pPr marL="0" indent="0">
              <a:buNone/>
            </a:pPr>
            <a:endParaRPr lang="en-US" sz="1800" dirty="0"/>
          </a:p>
        </p:txBody>
      </p:sp>
    </p:spTree>
    <p:extLst>
      <p:ext uri="{BB962C8B-B14F-4D97-AF65-F5344CB8AC3E}">
        <p14:creationId xmlns:p14="http://schemas.microsoft.com/office/powerpoint/2010/main" val="1283632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78059" y="195786"/>
            <a:ext cx="12113941" cy="707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sz="2800" dirty="0">
                <a:solidFill>
                  <a:srgbClr val="FFF2CC"/>
                </a:solidFill>
                <a:latin typeface="Helvetica" pitchFamily="2" charset="0"/>
                <a:ea typeface="SimSun" panose="02010600030101010101" pitchFamily="2" charset="-122"/>
                <a:cs typeface="Times New Roman" panose="02020603050405020304" pitchFamily="18" charset="0"/>
              </a:rPr>
              <a:t>Mark 2:23  One Sabbath he was going through the grainfields, and as they made their way, his disciples began to pluck heads of grain. 24  And the Pharisees were saying to him, “Look, why are they doing what is not lawful on the Sabbath?  25  And he said to them, “Have you never read what David did, when he was in need and was hungry, he and those who were with him: 26  how he entered the house of God, in the time of Abiathar the high priest, and ate the bread of the Presence, which it is not lawful for any but the priests to eat, and also gave it to those who were with him?” 27  And he said to them, “The Sabbath was made for man, not man for the Sabbath. 28  So the Son of Man is lord even of the Sabbath.”</a:t>
            </a:r>
          </a:p>
          <a:p>
            <a:pPr>
              <a:lnSpc>
                <a:spcPct val="150000"/>
              </a:lnSpc>
            </a:pPr>
            <a:endParaRPr lang="en-US" sz="2600" dirty="0">
              <a:solidFill>
                <a:srgbClr val="FFF2CC"/>
              </a:solidFill>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one with text overlay&#10;&#10;AI-generated content may be incorrect.">
            <a:extLst>
              <a:ext uri="{FF2B5EF4-FFF2-40B4-BE49-F238E27FC236}">
                <a16:creationId xmlns:a16="http://schemas.microsoft.com/office/drawing/2014/main" id="{77A1EA1A-4938-7645-6470-A3F8A3293C71}"/>
              </a:ext>
            </a:extLst>
          </p:cNvPr>
          <p:cNvPicPr>
            <a:picLocks noChangeAspect="1"/>
          </p:cNvPicPr>
          <p:nvPr/>
        </p:nvPicPr>
        <p:blipFill>
          <a:blip r:embed="rId3"/>
          <a:stretch>
            <a:fillRect/>
          </a:stretch>
        </p:blipFill>
        <p:spPr>
          <a:xfrm>
            <a:off x="-1" y="-1"/>
            <a:ext cx="12146657" cy="6947064"/>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1826B9-D359-9CA1-D6B0-B4B5531381D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800"/>
              </a:spcAft>
            </a:pPr>
            <a:r>
              <a:rPr lang="en-US" altLang="zh-CN" sz="3600" dirty="0">
                <a:solidFill>
                  <a:schemeClr val="tx1">
                    <a:lumMod val="85000"/>
                    <a:lumOff val="15000"/>
                  </a:schemeClr>
                </a:solidFill>
                <a:effectLst/>
                <a:latin typeface="+mj-lt"/>
                <a:ea typeface="+mj-ea"/>
                <a:cs typeface="+mj-cs"/>
              </a:rPr>
              <a:t>【</a:t>
            </a:r>
            <a:r>
              <a:rPr lang="en-US" sz="3600" dirty="0">
                <a:solidFill>
                  <a:schemeClr val="tx1">
                    <a:lumMod val="85000"/>
                    <a:lumOff val="15000"/>
                  </a:schemeClr>
                </a:solidFill>
                <a:effectLst/>
                <a:latin typeface="+mj-lt"/>
                <a:ea typeface="+mj-ea"/>
                <a:cs typeface="+mj-cs"/>
              </a:rPr>
              <a:t>1</a:t>
            </a:r>
            <a:r>
              <a:rPr lang="en-US" altLang="zh-CN" sz="3600" dirty="0">
                <a:solidFill>
                  <a:schemeClr val="tx1">
                    <a:lumMod val="85000"/>
                    <a:lumOff val="15000"/>
                  </a:schemeClr>
                </a:solidFill>
                <a:effectLst/>
                <a:latin typeface="+mj-lt"/>
                <a:ea typeface="+mj-ea"/>
                <a:cs typeface="+mj-cs"/>
              </a:rPr>
              <a:t>】</a:t>
            </a:r>
            <a:r>
              <a:rPr lang="en-US" sz="3600" b="1" dirty="0">
                <a:solidFill>
                  <a:schemeClr val="tx1">
                    <a:lumMod val="85000"/>
                    <a:lumOff val="15000"/>
                  </a:schemeClr>
                </a:solidFill>
                <a:effectLst/>
                <a:latin typeface="+mj-lt"/>
                <a:ea typeface="+mj-ea"/>
                <a:cs typeface="+mj-cs"/>
              </a:rPr>
              <a:t>The Background of the Sabbath </a:t>
            </a:r>
            <a:endParaRPr lang="en-US" sz="3600" dirty="0">
              <a:solidFill>
                <a:schemeClr val="tx1">
                  <a:lumMod val="85000"/>
                  <a:lumOff val="15000"/>
                </a:schemeClr>
              </a:solidFill>
              <a:effectLst/>
              <a:latin typeface="+mj-lt"/>
              <a:ea typeface="+mj-ea"/>
              <a:cs typeface="+mj-cs"/>
            </a:endParaRP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7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375425" y="2823904"/>
            <a:ext cx="11597268" cy="1030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【2】The Conflict </a:t>
            </a:r>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96D48C-01BA-8E62-7E0C-58FB7C5AE94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9B6FB0A-578F-31E7-0514-56CFD7A51648}"/>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73CBEE1-94CE-6500-B329-278A5F6B40C6}"/>
              </a:ext>
            </a:extLst>
          </p:cNvPr>
          <p:cNvSpPr txBox="1"/>
          <p:nvPr/>
        </p:nvSpPr>
        <p:spPr>
          <a:xfrm>
            <a:off x="375425" y="1885753"/>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lvl="0"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t>
            </a:r>
            <a:r>
              <a:rPr lang="en-SG" altLang="zh-CN" sz="4800"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rPr>
              <a:t>3</a:t>
            </a: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 </a:t>
            </a:r>
          </a:p>
          <a:p>
            <a:pPr lvl="0"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spirit and principle of Sabbath.</a:t>
            </a:r>
            <a:b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1200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52361C-54B3-89A3-8414-AC002C934805}"/>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8374279-EC3D-88FE-AA44-F6A54E6B9375}"/>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44FACE34-F107-086F-0AF3-4A93F9318C76}"/>
              </a:ext>
            </a:extLst>
          </p:cNvPr>
          <p:cNvSpPr txBox="1"/>
          <p:nvPr/>
        </p:nvSpPr>
        <p:spPr>
          <a:xfrm>
            <a:off x="268064" y="1601609"/>
            <a:ext cx="12113941" cy="365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Mat 22:37  And he said to him, “You shall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love</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the Lord your God with all your heart and with all your soul and with all your mind.38  This is the great and first commandment. 39  And a second is like it: You shall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love</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 your neighbor as yourself.40  On these two commandments depend all the Law and the Prophets.”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69421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4A9AA6-C7D5-4BCF-93E0-B4F052BE8D8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F7769C49-5418-724D-B1D3-42A19BF612FB}"/>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BEB28D39-B51A-C400-EA20-D853C7710E2E}"/>
              </a:ext>
            </a:extLst>
          </p:cNvPr>
          <p:cNvSpPr txBox="1"/>
          <p:nvPr/>
        </p:nvSpPr>
        <p:spPr>
          <a:xfrm>
            <a:off x="268064" y="1601609"/>
            <a:ext cx="12113941" cy="365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srgbClr val="FFF2CC"/>
              </a:solidFill>
              <a:latin typeface="Helvetica" pitchFamily="2" charset="0"/>
              <a:ea typeface="SimSun" panose="02010600030101010101" pitchFamily="2" charset="-122"/>
              <a:cs typeface="Times New Roman" panose="02020603050405020304" pitchFamily="18" charset="0"/>
            </a:endParaRP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Rom 13:8  </a:t>
            </a:r>
          </a:p>
          <a:p>
            <a:pPr>
              <a:lnSpc>
                <a:spcPct val="150000"/>
              </a:lnSpc>
              <a:defRPr/>
            </a:pP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Owe no one anything, except to love each other, for the one who loves another has </a:t>
            </a:r>
            <a:r>
              <a:rPr kumimoji="0" lang="en-US" sz="2600" b="0" i="0" u="none" strike="noStrike" kern="1200" cap="none" spc="0" normalizeH="0" baseline="0" noProof="0" dirty="0">
                <a:ln>
                  <a:noFill/>
                </a:ln>
                <a:solidFill>
                  <a:srgbClr val="C2FF86"/>
                </a:solidFill>
                <a:effectLst/>
                <a:uLnTx/>
                <a:uFillTx/>
                <a:latin typeface="Helvetica" pitchFamily="2" charset="0"/>
                <a:ea typeface="SimSun" panose="02010600030101010101" pitchFamily="2" charset="-122"/>
                <a:cs typeface="Times New Roman" panose="02020603050405020304" pitchFamily="18" charset="0"/>
              </a:rPr>
              <a:t>fulfilled the law</a:t>
            </a:r>
            <a:r>
              <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rPr>
              <a:t>.</a:t>
            </a:r>
          </a:p>
          <a:p>
            <a:pPr>
              <a:lnSpc>
                <a:spcPct val="150000"/>
              </a:lnSpc>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FFF2CC"/>
              </a:solidFill>
              <a:effectLst/>
              <a:uLnTx/>
              <a:uFillTx/>
              <a:latin typeface="Helvetica"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559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01FF64-0F78-6AD3-9CE3-3DE6A8ED3DD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EDEF192B-E906-1FD4-D9C3-74AA59797FEE}"/>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3" name="Picture 2" descr="A screenshot of a computer&#10;&#10;AI-generated content may be incorrect.">
            <a:extLst>
              <a:ext uri="{FF2B5EF4-FFF2-40B4-BE49-F238E27FC236}">
                <a16:creationId xmlns:a16="http://schemas.microsoft.com/office/drawing/2014/main" id="{4DF36B9B-C46A-FE09-8966-5553558365C0}"/>
              </a:ext>
            </a:extLst>
          </p:cNvPr>
          <p:cNvPicPr>
            <a:picLocks noChangeAspect="1"/>
          </p:cNvPicPr>
          <p:nvPr/>
        </p:nvPicPr>
        <p:blipFill>
          <a:blip r:embed="rId3"/>
          <a:stretch>
            <a:fillRect/>
          </a:stretch>
        </p:blipFill>
        <p:spPr>
          <a:xfrm>
            <a:off x="28613" y="1629640"/>
            <a:ext cx="12134773" cy="3393622"/>
          </a:xfrm>
          <a:prstGeom prst="rect">
            <a:avLst/>
          </a:prstGeom>
        </p:spPr>
      </p:pic>
    </p:spTree>
    <p:extLst>
      <p:ext uri="{BB962C8B-B14F-4D97-AF65-F5344CB8AC3E}">
        <p14:creationId xmlns:p14="http://schemas.microsoft.com/office/powerpoint/2010/main" val="366945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03A738-C95C-A00D-C4AA-F162193F2FE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755A263-710D-4D12-39D3-804C0FF1D9AA}"/>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34DF0D2-04E2-9A65-603F-98CFD29092C0}"/>
              </a:ext>
            </a:extLst>
          </p:cNvPr>
          <p:cNvSpPr txBox="1"/>
          <p:nvPr/>
        </p:nvSpPr>
        <p:spPr>
          <a:xfrm>
            <a:off x="78059" y="1802626"/>
            <a:ext cx="11597268" cy="4360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【4】</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Application </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(The new covenant Context)</a:t>
            </a:r>
          </a:p>
          <a:p>
            <a:pPr algn="ctr" defTabSz="325120">
              <a:lnSpc>
                <a:spcPct val="150000"/>
              </a:lnSpc>
              <a:defRPr sz="5400">
                <a:latin typeface="Helvetica"/>
                <a:ea typeface="Helvetica"/>
                <a:cs typeface="Helvetica"/>
                <a:sym typeface="Helvetica"/>
              </a:defRPr>
            </a:pP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935581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1069</TotalTime>
  <Words>602</Words>
  <Application>Microsoft Macintosh PowerPoint</Application>
  <PresentationFormat>Widescreen</PresentationFormat>
  <Paragraphs>25</Paragraphs>
  <Slides>13</Slides>
  <Notes>13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Microsoft YaHei</vt:lpstr>
      <vt:lpstr>Aptos</vt:lpstr>
      <vt:lpstr>Aptos Display</vt:lpstr>
      <vt:lpstr>Arial</vt:lpstr>
      <vt:lpstr>Calibri</vt:lpstr>
      <vt:lpstr>Calibri Light</vt:lpstr>
      <vt:lpstr>Helvetica</vt:lpstr>
      <vt:lpstr>Office Theme</vt:lpstr>
      <vt:lpstr>1_Office Theme</vt:lpstr>
      <vt:lpstr>11. The spirit of the Law  Mark 2:23–28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52</cp:revision>
  <dcterms:created xsi:type="dcterms:W3CDTF">2025-01-10T02:07:28Z</dcterms:created>
  <dcterms:modified xsi:type="dcterms:W3CDTF">2026-01-24T07:52:13Z</dcterms:modified>
</cp:coreProperties>
</file>