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 id="2147483760" r:id="rId2"/>
  </p:sldMasterIdLst>
  <p:notesMasterIdLst>
    <p:notesMasterId r:id="rId19"/>
  </p:notesMasterIdLst>
  <p:sldIdLst>
    <p:sldId id="3399" r:id="rId3"/>
    <p:sldId id="622" r:id="rId4"/>
    <p:sldId id="490" r:id="rId5"/>
    <p:sldId id="3419" r:id="rId6"/>
    <p:sldId id="3431" r:id="rId7"/>
    <p:sldId id="3430" r:id="rId8"/>
    <p:sldId id="3424" r:id="rId9"/>
    <p:sldId id="3425" r:id="rId10"/>
    <p:sldId id="3416" r:id="rId11"/>
    <p:sldId id="3420" r:id="rId12"/>
    <p:sldId id="3426" r:id="rId13"/>
    <p:sldId id="3427" r:id="rId14"/>
    <p:sldId id="3428" r:id="rId15"/>
    <p:sldId id="3429" r:id="rId16"/>
    <p:sldId id="3393" r:id="rId17"/>
    <p:sldId id="33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F86"/>
    <a:srgbClr val="00C0FF"/>
    <a:srgbClr val="FFF2CC"/>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p:restoredTop sz="94452"/>
  </p:normalViewPr>
  <p:slideViewPr>
    <p:cSldViewPr snapToGrid="0">
      <p:cViewPr varScale="1">
        <p:scale>
          <a:sx n="120" d="100"/>
          <a:sy n="120" d="100"/>
        </p:scale>
        <p:origin x="5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4/11/26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78ED0-7443-4747-A471-AD241308B48A}" type="slidenum">
              <a:rPr lang="en-US" smtClean="0"/>
              <a:t>1</a:t>
            </a:fld>
            <a:endParaRPr lang="en-US"/>
          </a:p>
        </p:txBody>
      </p:sp>
    </p:spTree>
    <p:extLst>
      <p:ext uri="{BB962C8B-B14F-4D97-AF65-F5344CB8AC3E}">
        <p14:creationId xmlns:p14="http://schemas.microsoft.com/office/powerpoint/2010/main" val="64680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D2A8-321E-CBAD-AFB1-2406C4F7E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8533C-A84C-078E-806B-8D78EE097A6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13265E-AFE1-9559-1C6D-0102A1B14A3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9698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1B24-6EB5-23F0-A43B-326A4836D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47292-5663-8C29-709F-C39DF55A92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A73206-C059-164A-AA4C-638BA1ECDFB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0338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5D21F-7943-32D7-51EB-73CCF2FF5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6B162-6A99-D638-41B2-68FD8166C3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E54C9F-02FC-4C8C-EDCB-8E70AF3AE0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255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7579-471D-AB7E-F52F-B1BBF5BD3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2CD3D-DF8B-C510-2C4F-9A31722069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0F979E-DDD3-5137-655A-4C9AC6CDF4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1451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55A74-4345-88BF-CA7A-20A660B05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B10AF-C85E-CA99-B85A-32A6040E9B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EA7740-103C-3073-20C9-71A0468FD4A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42757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126C-4D36-1735-7F6B-A0103B547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D715C-6AC6-004A-2E2C-74A0BE97B8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4E4FED3-19E5-F308-DBC4-809F1DA40E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6024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CEBF-7B5A-C963-8DA7-DC48CDA97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5FE50-E303-5A4C-0DF5-2E874E7B63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88D0BD-39C9-FBDC-B8E3-C858601E97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755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5A810-E008-23C1-144C-D23449425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ED6E-34A6-E015-206B-8FB0EE884E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48275A-CC00-83BE-8736-74ADD482CE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4183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72FA2-D7A4-DF81-8CF6-65671A984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B2A9D-18CB-FACF-975D-E1D34BD9B2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5286FAC-60BA-B4FE-80A4-E5B077654F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70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AF1A3-F526-4701-32F6-FCAA1A0D2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9F8DC-9820-81CF-99EE-1A8A4D59BF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07AD26-3696-F197-7359-1E94ED4099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6134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6C8E4-9559-F43A-3E53-49BA2C10E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91A9D-22B9-E34B-A757-CDDBCA2DDA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066AB1-A084-85D9-7C66-B1487FAE86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64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D9953-DAF5-2675-F9D2-D8AF28059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A9CBE-3049-F24E-A49D-9851816112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DD7136-C0FA-4061-35D1-609408DE1B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894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489-A7D1-8855-FFD1-96B05051EA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60511-4458-A42E-D4F5-A21DE7F79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7F305-E083-587C-3E1E-631657CABB20}"/>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DD9E4D59-CE79-5340-1B9F-6EBF67EC44D7}"/>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BBAB6B7F-7D44-760C-AE74-1116B50ACBEE}"/>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19537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EA62-1A67-473C-AE1B-D18086F26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15B5-902F-9702-6D4A-AD88FF78A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F539-97AF-DFF3-D2CA-3ABE30F29712}"/>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87F2E077-78D5-C3C0-3E85-694F507D0668}"/>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5C0DF6EE-2CC9-910F-DAA2-6C050D726944}"/>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618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FF7E5-57C7-AA13-56D8-7E1E24D38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56155-496A-55C7-9C53-F7EECF58B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B0F7C-3E69-CD4E-9D95-7EC2CCC027BF}"/>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0B7770A1-0C6C-DEFF-27CF-CA6544F29B02}"/>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20645836-A344-9E92-65B0-ADC08F7132A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7879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6BC-818C-4842-86A3-A789B1C09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D9F5B36-EA8C-4DE8-AA2A-16B476DC0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918B9DB-C038-476E-9FEA-9D210E899B7E}"/>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4234ACFA-EE68-4214-ABD1-73E5C98F733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68B16CCB-9DC8-4B2A-9D24-A289E4AE660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8125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C64C-1567-4C55-A190-2CC7E9FCD07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AE94C65-2C2A-4453-B4BE-91F02B922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4BDBD6-8055-4F63-B0C5-9736517B74E4}"/>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08C7FA3B-F4E4-4BA8-AA9C-A622BCD46EA1}"/>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E4C000AB-A212-4FB5-AAF8-AED0B4B106B8}"/>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96085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A9-3FAE-4405-8652-438334C1F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05414ED-47EE-4BA0-9EA3-563B4347D1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65032-007A-44EC-BED5-EFC9A8A4CB82}"/>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3CFC78A1-0774-468D-8749-CFD11B82EDFC}"/>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C43EBBE4-B7A6-4D71-B74D-C8A14B7FE8D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042193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A048-F631-4BDB-B80E-768AC9E803A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142ACAA-47FD-4DE9-B069-029CB84AA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85895BF-D9B1-4B38-8F03-62CD17A44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1A13A5F-620B-4917-96DF-CD5F5203C36A}"/>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6" name="Footer Placeholder 5">
            <a:extLst>
              <a:ext uri="{FF2B5EF4-FFF2-40B4-BE49-F238E27FC236}">
                <a16:creationId xmlns:a16="http://schemas.microsoft.com/office/drawing/2014/main" id="{0E910835-C162-4E82-8D23-3ABA7B546F16}"/>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4D01CE6E-89A2-4C1F-924D-3B63880CA47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47128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7F16-395D-464F-A53E-6A2CB1AC041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ED8525E-4FFE-497A-94A5-DF1FF9DD0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90FF08-9789-4E40-B027-CCB9C52496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66AC172-AF32-4E86-BC91-A37E5565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3E62B3-9CE6-4920-A20B-659963569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0BE34CB2-5B13-45FC-A890-D8E4E0B358A7}"/>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8" name="Footer Placeholder 7">
            <a:extLst>
              <a:ext uri="{FF2B5EF4-FFF2-40B4-BE49-F238E27FC236}">
                <a16:creationId xmlns:a16="http://schemas.microsoft.com/office/drawing/2014/main" id="{38B4BF52-F2E4-4921-8699-8219BA8E99AD}"/>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64C82530-0751-4B1F-B572-DA2D7BAB545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12939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4F2B-3BE2-4391-B98C-15FC9CDDA7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127295-22BD-43FB-A860-1A9E0AD774D6}"/>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4" name="Footer Placeholder 3">
            <a:extLst>
              <a:ext uri="{FF2B5EF4-FFF2-40B4-BE49-F238E27FC236}">
                <a16:creationId xmlns:a16="http://schemas.microsoft.com/office/drawing/2014/main" id="{465517B8-512D-402F-870D-658A91B7384E}"/>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633E4E95-957E-40F7-BE0F-0640EF24776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96077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91F9B-614F-48C0-BF5C-7A27D69B76BA}"/>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3" name="Footer Placeholder 2">
            <a:extLst>
              <a:ext uri="{FF2B5EF4-FFF2-40B4-BE49-F238E27FC236}">
                <a16:creationId xmlns:a16="http://schemas.microsoft.com/office/drawing/2014/main" id="{A1CC5340-4F96-4FF1-8689-33FA2D3C5C56}"/>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A70A4770-E213-4224-B35C-7E01CCE287F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92498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5F1A-72E5-4BA6-9B66-31E60993F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92523F1-DD80-4537-848B-2C3908A3F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8A016AC-B9CD-4C6C-A90D-CF260B3D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6A1E1-7441-49CE-B9AA-F41527374382}"/>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6" name="Footer Placeholder 5">
            <a:extLst>
              <a:ext uri="{FF2B5EF4-FFF2-40B4-BE49-F238E27FC236}">
                <a16:creationId xmlns:a16="http://schemas.microsoft.com/office/drawing/2014/main" id="{79802B8B-8C86-4CF7-BC46-A9DC337C5F99}"/>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D7B1EBB-FE0B-4081-B7E8-B0B8BBBABD6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275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7A55-0F2B-DBDB-A591-46199E848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A035-F688-AB9F-568A-FCB516156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3B311-E3A5-279D-32B6-6D75E59CD06A}"/>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B0A98569-73F3-E8AA-A5F9-97D5911D27CD}"/>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45E6989F-3988-1DFB-4360-C2FFCF4DDBD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14071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307-1BB1-427C-A840-0889816A6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5984FC5-436E-4AE6-8A71-3A1DB741F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a:extLst>
              <a:ext uri="{FF2B5EF4-FFF2-40B4-BE49-F238E27FC236}">
                <a16:creationId xmlns:a16="http://schemas.microsoft.com/office/drawing/2014/main" id="{7005A971-E338-48C9-9B89-8381A19D7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DD058-A953-46FE-98EE-A44E20AB4D53}"/>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6" name="Footer Placeholder 5">
            <a:extLst>
              <a:ext uri="{FF2B5EF4-FFF2-40B4-BE49-F238E27FC236}">
                <a16:creationId xmlns:a16="http://schemas.microsoft.com/office/drawing/2014/main" id="{C7F5A3B1-C658-4F55-BFD8-F076323B1EBD}"/>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A2FE773-055C-4D37-A66B-0E90A17E7A2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79302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392-E128-47FA-BE90-B357B31ED10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76DD390-570B-4DF5-A6F5-EDC8E35A08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2227FF-F0B7-42E9-9004-D1FCC0766047}"/>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737D9AB0-1DCF-467E-ACBE-3B05F2A90D7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71B0E29A-75A6-4C3A-ADF6-CC478D2DDCF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0526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C4D86F-2B2B-44BE-B19C-EF7891481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7A42EAB-A4F4-435F-818D-7738C7A543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DCFC66-3D85-49AA-8F59-B2CD237A45A3}"/>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C27DF97A-5827-49A5-B08C-1FD77941DFA5}"/>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996DF419-5B46-44D5-BBB7-A7CE159E73F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8564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50B-93A2-A126-6962-37CA3F44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6380C-67E7-99E5-1CB3-6388262EFF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2A58F-B7CA-D235-A3AC-3EF9556C29D8}"/>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0877794E-A992-E667-4F18-121FE49423BA}"/>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831B7597-7CA9-D97D-B758-F0E58878915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694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205-F7CA-4006-0526-AEDCFDE3F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F275-DE76-EC5C-9728-9AB897B69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1BB3C-192E-62F5-ABA1-2A34FA20E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4EC33-F294-1AF6-1EF5-44A7D10AD4A4}"/>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6" name="Footer Placeholder 5">
            <a:extLst>
              <a:ext uri="{FF2B5EF4-FFF2-40B4-BE49-F238E27FC236}">
                <a16:creationId xmlns:a16="http://schemas.microsoft.com/office/drawing/2014/main" id="{9C8A6473-8F07-04B3-1532-AB03909198D5}"/>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62600E38-87A6-1360-50CE-AA8A7DA1251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55289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ADB-90F2-A7EC-D920-78436F65A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8843E-6209-CF2F-7715-088F3E15D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533AD-2326-9649-F6C5-44AAB11AE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E8640-472B-3B17-C84E-3EF3384FD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C1E4F-583B-5741-9D94-65C7FC77D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D9CB8D-924B-4483-E522-33965F5F7C20}"/>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8" name="Footer Placeholder 7">
            <a:extLst>
              <a:ext uri="{FF2B5EF4-FFF2-40B4-BE49-F238E27FC236}">
                <a16:creationId xmlns:a16="http://schemas.microsoft.com/office/drawing/2014/main" id="{F9BFA045-36FB-CD54-1C9D-C3B893D6EEB4}"/>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24E6FBCA-1D72-B3D6-0AD6-8DCE0D10106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0461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98DB-A667-2B07-4472-7E093AD67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ECF1F-9A8E-B7FE-35CA-7C16BF26AFB8}"/>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4" name="Footer Placeholder 3">
            <a:extLst>
              <a:ext uri="{FF2B5EF4-FFF2-40B4-BE49-F238E27FC236}">
                <a16:creationId xmlns:a16="http://schemas.microsoft.com/office/drawing/2014/main" id="{970015A7-C878-0C52-CCF2-768C72EF6355}"/>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E5B0380D-DB21-60CE-DCB0-B41A61ED6AED}"/>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7720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D0716-1D07-D0B5-E675-2033838F1DDA}"/>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3" name="Footer Placeholder 2">
            <a:extLst>
              <a:ext uri="{FF2B5EF4-FFF2-40B4-BE49-F238E27FC236}">
                <a16:creationId xmlns:a16="http://schemas.microsoft.com/office/drawing/2014/main" id="{271D38A5-D0D2-B4E4-BBD0-E3315A86A830}"/>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221087BA-0F64-55C5-A6F8-82BED04BC49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3257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BE6C-27BD-6D5F-E2DD-FEE412B24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1B9076-C2A4-88A2-CC29-329234668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98E84-B9D9-EF25-9711-5872193B1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D9BD7-0572-E4E4-09F1-4180F07AE21F}"/>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6" name="Footer Placeholder 5">
            <a:extLst>
              <a:ext uri="{FF2B5EF4-FFF2-40B4-BE49-F238E27FC236}">
                <a16:creationId xmlns:a16="http://schemas.microsoft.com/office/drawing/2014/main" id="{B84C08CB-BF9B-5F9D-FF01-81F9DCD4B7B1}"/>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7BDB6EB4-1BC7-E10F-05A4-9CFCF837E53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73181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262A-CB3C-DF44-DCDA-3E04BB09A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5A350-5BE5-204E-7955-A6ED0D0D9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47D2C-EE2C-43A6-C7EF-CFA8CC330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4833-889B-8317-6211-0F35821D5C46}"/>
              </a:ext>
            </a:extLst>
          </p:cNvPr>
          <p:cNvSpPr>
            <a:spLocks noGrp="1"/>
          </p:cNvSpPr>
          <p:nvPr>
            <p:ph type="dt" sz="half" idx="10"/>
          </p:nvPr>
        </p:nvSpPr>
        <p:spPr/>
        <p:txBody>
          <a:bodyPr/>
          <a:lstStyle/>
          <a:p>
            <a:fld id="{62BFBA3C-AF41-438F-92FB-0CC48C23B1E9}" type="datetimeFigureOut">
              <a:rPr lang="en-SG" smtClean="0"/>
              <a:t>11/4/26</a:t>
            </a:fld>
            <a:endParaRPr lang="en-SG" dirty="0"/>
          </a:p>
        </p:txBody>
      </p:sp>
      <p:sp>
        <p:nvSpPr>
          <p:cNvPr id="6" name="Footer Placeholder 5">
            <a:extLst>
              <a:ext uri="{FF2B5EF4-FFF2-40B4-BE49-F238E27FC236}">
                <a16:creationId xmlns:a16="http://schemas.microsoft.com/office/drawing/2014/main" id="{6DFFDB96-D661-BE76-A9E3-708E75F6303A}"/>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2E41130-56EE-C517-490B-4708875F587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9864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F35C4-9FBF-FE95-D7C7-069AB718E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6382D-3A2A-E507-11FB-164F2B11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A6723-5E80-0C6D-FB58-1777ECBC4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49AA12-8195-4182-A7AC-2E7E59DFBDAF}" type="datetimeFigureOut">
              <a:rPr lang="en-US" smtClean="0"/>
              <a:pPr/>
              <a:t>4/11/26</a:t>
            </a:fld>
            <a:endParaRPr lang="en-US"/>
          </a:p>
        </p:txBody>
      </p:sp>
      <p:sp>
        <p:nvSpPr>
          <p:cNvPr id="5" name="Footer Placeholder 4">
            <a:extLst>
              <a:ext uri="{FF2B5EF4-FFF2-40B4-BE49-F238E27FC236}">
                <a16:creationId xmlns:a16="http://schemas.microsoft.com/office/drawing/2014/main" id="{B5AD2E0D-9749-3904-7A6C-785D35D9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90D64C1-6B35-6A55-1BDB-EB56F2D61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8099965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950E-0DAB-4E54-B41C-50E2B4BED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CBD68D9-33DA-4FA3-925E-827C1DEF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51625D-CC43-4045-BC67-4C1FE90B6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BA3C-AF41-438F-92FB-0CC48C23B1E9}" type="datetimeFigureOut">
              <a:rPr lang="en-SG" smtClean="0"/>
              <a:t>11/4/26</a:t>
            </a:fld>
            <a:endParaRPr lang="en-SG" dirty="0"/>
          </a:p>
        </p:txBody>
      </p:sp>
      <p:sp>
        <p:nvSpPr>
          <p:cNvPr id="5" name="Footer Placeholder 4">
            <a:extLst>
              <a:ext uri="{FF2B5EF4-FFF2-40B4-BE49-F238E27FC236}">
                <a16:creationId xmlns:a16="http://schemas.microsoft.com/office/drawing/2014/main" id="{9646DCBC-1FAF-4AC2-9887-8FE925FBB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a:extLst>
              <a:ext uri="{FF2B5EF4-FFF2-40B4-BE49-F238E27FC236}">
                <a16:creationId xmlns:a16="http://schemas.microsoft.com/office/drawing/2014/main" id="{95DB3CB3-270F-42AC-B4CC-727479C4C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6470C-498F-417A-9FEA-4E166E8501A9}" type="slidenum">
              <a:rPr lang="en-SG" smtClean="0"/>
              <a:t>‹#›</a:t>
            </a:fld>
            <a:endParaRPr lang="en-SG" dirty="0"/>
          </a:p>
        </p:txBody>
      </p:sp>
    </p:spTree>
    <p:extLst>
      <p:ext uri="{BB962C8B-B14F-4D97-AF65-F5344CB8AC3E}">
        <p14:creationId xmlns:p14="http://schemas.microsoft.com/office/powerpoint/2010/main" val="28347966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ainting of a person talking to a person in a room with other people&#10;&#10;AI-generated content may be incorrect.">
            <a:extLst>
              <a:ext uri="{FF2B5EF4-FFF2-40B4-BE49-F238E27FC236}">
                <a16:creationId xmlns:a16="http://schemas.microsoft.com/office/drawing/2014/main" id="{E87A4467-187C-91C5-0D6E-9EEA9D0C4DA3}"/>
              </a:ext>
            </a:extLst>
          </p:cNvPr>
          <p:cNvPicPr>
            <a:picLocks noChangeAspect="1"/>
          </p:cNvPicPr>
          <p:nvPr/>
        </p:nvPicPr>
        <p:blipFill>
          <a:blip r:embed="rId3"/>
          <a:stretch>
            <a:fillRect/>
          </a:stretch>
        </p:blipFill>
        <p:spPr>
          <a:xfrm>
            <a:off x="0" y="26581"/>
            <a:ext cx="12239628" cy="6831419"/>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6BE3C-708C-CB5E-7096-63C05A6B9F6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2400" b="1" dirty="0">
                <a:solidFill>
                  <a:schemeClr val="tx1">
                    <a:lumMod val="85000"/>
                    <a:lumOff val="15000"/>
                  </a:schemeClr>
                </a:solidFill>
              </a:rPr>
              <a:t>12 </a:t>
            </a:r>
            <a:r>
              <a:rPr lang="zh-CN" altLang="en-US" sz="2400" b="1" dirty="0">
                <a:solidFill>
                  <a:schemeClr val="tx1">
                    <a:lumMod val="85000"/>
                    <a:lumOff val="15000"/>
                  </a:schemeClr>
                </a:solidFill>
              </a:rPr>
              <a:t> </a:t>
            </a:r>
            <a:r>
              <a:rPr lang="en-US" sz="2400" b="1" dirty="0">
                <a:solidFill>
                  <a:schemeClr val="tx1">
                    <a:lumMod val="85000"/>
                    <a:lumOff val="15000"/>
                  </a:schemeClr>
                </a:solidFill>
              </a:rPr>
              <a:t>When Mercy Confronts Hardened Religion </a:t>
            </a:r>
            <a:br>
              <a:rPr lang="en-US" altLang="zh-CN" sz="2400" b="1" dirty="0">
                <a:solidFill>
                  <a:schemeClr val="tx1">
                    <a:lumMod val="85000"/>
                    <a:lumOff val="15000"/>
                  </a:schemeClr>
                </a:solidFill>
              </a:rPr>
            </a:br>
            <a:r>
              <a:rPr lang="en-US" sz="1800" b="1" dirty="0">
                <a:solidFill>
                  <a:schemeClr val="tx1">
                    <a:lumMod val="85000"/>
                    <a:lumOff val="15000"/>
                  </a:schemeClr>
                </a:solidFill>
              </a:rPr>
              <a:t>Mark </a:t>
            </a:r>
            <a:r>
              <a:rPr lang="en-US" altLang="zh-CN" sz="1800" b="1" dirty="0">
                <a:solidFill>
                  <a:schemeClr val="tx1">
                    <a:lumMod val="85000"/>
                    <a:lumOff val="15000"/>
                  </a:schemeClr>
                </a:solidFill>
              </a:rPr>
              <a:t>3</a:t>
            </a:r>
            <a:r>
              <a:rPr lang="en-US" sz="1800" b="1" dirty="0">
                <a:solidFill>
                  <a:schemeClr val="tx1">
                    <a:lumMod val="85000"/>
                    <a:lumOff val="15000"/>
                  </a:schemeClr>
                </a:solidFill>
              </a:rPr>
              <a:t>:</a:t>
            </a:r>
            <a:r>
              <a:rPr lang="en-US" altLang="zh-CN" sz="1800" b="1" dirty="0">
                <a:solidFill>
                  <a:schemeClr val="tx1">
                    <a:lumMod val="85000"/>
                    <a:lumOff val="15000"/>
                  </a:schemeClr>
                </a:solidFill>
              </a:rPr>
              <a:t>1</a:t>
            </a:r>
            <a:r>
              <a:rPr lang="en-US" sz="1800" b="1" dirty="0">
                <a:solidFill>
                  <a:schemeClr val="tx1">
                    <a:lumMod val="85000"/>
                    <a:lumOff val="15000"/>
                  </a:schemeClr>
                </a:solidFill>
              </a:rPr>
              <a:t>–</a:t>
            </a:r>
            <a:r>
              <a:rPr lang="en-US" altLang="zh-CN" sz="1800" b="1" dirty="0">
                <a:solidFill>
                  <a:schemeClr val="tx1">
                    <a:lumMod val="85000"/>
                    <a:lumOff val="15000"/>
                  </a:schemeClr>
                </a:solidFill>
              </a:rPr>
              <a:t>6</a:t>
            </a:r>
            <a:r>
              <a:rPr lang="en-US" sz="1800" b="1" dirty="0">
                <a:solidFill>
                  <a:schemeClr val="tx1">
                    <a:lumMod val="85000"/>
                    <a:lumOff val="15000"/>
                  </a:schemeClr>
                </a:solidFill>
              </a:rPr>
              <a:t>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7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4A9AA6-C7D5-4BCF-93E0-B4F052BE8D8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F7769C49-5418-724D-B1D3-42A19BF612FB}"/>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BEB28D39-B51A-C400-EA20-D853C7710E2E}"/>
              </a:ext>
            </a:extLst>
          </p:cNvPr>
          <p:cNvSpPr txBox="1"/>
          <p:nvPr/>
        </p:nvSpPr>
        <p:spPr>
          <a:xfrm>
            <a:off x="268064" y="1601609"/>
            <a:ext cx="12113941" cy="365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Rom 14:2  </a:t>
            </a: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One person believes he may eat anything, while </a:t>
            </a:r>
            <a:r>
              <a:rPr kumimoji="0" lang="en-US" sz="2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the weak person eats only vegetables</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a:t>
            </a:r>
          </a:p>
          <a:p>
            <a:pPr>
              <a:lnSpc>
                <a:spcPct val="150000"/>
              </a:lnSpc>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5559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1CC3F3-CBAE-50FF-6B2A-B0058878AFC1}"/>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F2AEAD53-82CA-E45A-95F5-F83386C8D574}"/>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2B22A684-387C-5E7A-37E9-0AFE0F5DF8FD}"/>
              </a:ext>
            </a:extLst>
          </p:cNvPr>
          <p:cNvSpPr txBox="1"/>
          <p:nvPr/>
        </p:nvSpPr>
        <p:spPr>
          <a:xfrm>
            <a:off x="268064" y="1601609"/>
            <a:ext cx="11491545" cy="4254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Rom 14:20  Do not, for the sake of food, destroy the work of God. Everything is indeed clean, but it is wrong for anyone to make another stumble by what he eats. 21  </a:t>
            </a:r>
            <a:r>
              <a:rPr kumimoji="0" lang="en-US" sz="2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It is good not to eat meat or drink wine or do anything that causes your brother to stumble.</a:t>
            </a:r>
          </a:p>
          <a:p>
            <a:pPr>
              <a:lnSpc>
                <a:spcPct val="150000"/>
              </a:lnSpc>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17250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7E4767-AE3E-9CBE-6DDF-E68109BE0C7F}"/>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8AE74D0A-882D-EE4B-9495-2E880277E68B}"/>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844A4A63-0263-B531-F74B-39AB4929E43E}"/>
              </a:ext>
            </a:extLst>
          </p:cNvPr>
          <p:cNvSpPr txBox="1"/>
          <p:nvPr/>
        </p:nvSpPr>
        <p:spPr>
          <a:xfrm>
            <a:off x="78059" y="1802626"/>
            <a:ext cx="11597268" cy="325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【4】</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Restoration beings by </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simple obedience </a:t>
            </a:r>
          </a:p>
        </p:txBody>
      </p:sp>
    </p:spTree>
    <p:extLst>
      <p:ext uri="{BB962C8B-B14F-4D97-AF65-F5344CB8AC3E}">
        <p14:creationId xmlns:p14="http://schemas.microsoft.com/office/powerpoint/2010/main" val="384893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CC71B3-ED4A-456B-692C-1D636E4EA774}"/>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7EFB585E-65E6-8867-4F17-D34E212E7AE4}"/>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47968BB5-9D07-A74A-392F-F212B734CEB7}"/>
              </a:ext>
            </a:extLst>
          </p:cNvPr>
          <p:cNvSpPr txBox="1"/>
          <p:nvPr/>
        </p:nvSpPr>
        <p:spPr>
          <a:xfrm>
            <a:off x="0" y="881574"/>
            <a:ext cx="12192000" cy="4159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5  And he looked around at them with </a:t>
            </a:r>
            <a:r>
              <a:rPr kumimoji="0" lang="en-US" sz="3200" b="1" i="0" u="none" strike="noStrike" kern="1200" cap="none" spc="0" normalizeH="0" baseline="0" noProof="0" dirty="0">
                <a:ln>
                  <a:noFill/>
                </a:ln>
                <a:solidFill>
                  <a:srgbClr val="00C0FF"/>
                </a:solidFill>
                <a:effectLst/>
                <a:uLnTx/>
                <a:uFillTx/>
                <a:latin typeface="Helvetica" pitchFamily="2" charset="0"/>
                <a:ea typeface="SimSun" panose="02010600030101010101" pitchFamily="2" charset="-122"/>
                <a:cs typeface="Times New Roman" panose="02020603050405020304" pitchFamily="18" charset="0"/>
              </a:rPr>
              <a:t>anger</a:t>
            </a: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t>
            </a:r>
            <a:r>
              <a:rPr kumimoji="0" lang="en-US" sz="3200" b="1"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grieved</a:t>
            </a: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at their hardness of heart, and said to the man, “Stretch out your hand.” He stretched it out, </a:t>
            </a:r>
            <a:r>
              <a:rPr kumimoji="0" lang="en-US" sz="3200" b="0" i="0" u="none" strike="noStrike" kern="1200" cap="none" spc="0" normalizeH="0" baseline="0" noProof="0" dirty="0">
                <a:ln>
                  <a:noFill/>
                </a:ln>
                <a:solidFill>
                  <a:srgbClr val="FFFF00"/>
                </a:solidFill>
                <a:effectLst/>
                <a:uLnTx/>
                <a:uFillTx/>
                <a:latin typeface="Helvetica" pitchFamily="2" charset="0"/>
                <a:ea typeface="SimSun" panose="02010600030101010101" pitchFamily="2" charset="-122"/>
                <a:cs typeface="Times New Roman" panose="02020603050405020304" pitchFamily="18" charset="0"/>
              </a:rPr>
              <a:t>and his hand was restored</a:t>
            </a: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.6  The Pharisees went out and immediately held counsel with the Herodians against him, how to destroy him.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92525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F4DE25-EF90-D42B-AF33-1E8DB151A45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EF05317-67A2-6449-D2A3-47F950E48956}"/>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F01F1DA1-74D7-FF08-1266-6E9A59AB8138}"/>
              </a:ext>
            </a:extLst>
          </p:cNvPr>
          <p:cNvSpPr txBox="1"/>
          <p:nvPr/>
        </p:nvSpPr>
        <p:spPr>
          <a:xfrm>
            <a:off x="0" y="357377"/>
            <a:ext cx="12192000" cy="655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lang="en-US" sz="3200" dirty="0">
                <a:solidFill>
                  <a:srgbClr val="FFF2CC"/>
                </a:solidFill>
                <a:latin typeface="Helvetica" pitchFamily="2" charset="0"/>
                <a:ea typeface="SimSun" panose="02010600030101010101" pitchFamily="2" charset="-122"/>
                <a:cs typeface="Times New Roman" panose="02020603050405020304" pitchFamily="18" charset="0"/>
              </a:rPr>
              <a:t>• Have </a:t>
            </a: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we forgotten that true religion is to show mercy and compassion to sinners, the poor, and the lowly?</a:t>
            </a:r>
          </a:p>
          <a:p>
            <a:pPr>
              <a:lnSpc>
                <a:spcPct val="150000"/>
              </a:lnSpc>
              <a:defRPr/>
            </a:pPr>
            <a:b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b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Have we been shown recently by God or men some truths to which we may have hardened our hearts?</a:t>
            </a:r>
          </a:p>
          <a:p>
            <a:pPr>
              <a:lnSpc>
                <a:spcPct val="150000"/>
              </a:lnSpc>
              <a:defRPr/>
            </a:pPr>
            <a:b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b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Are we facing some core issues and principles that we need to carry out at all cost?</a:t>
            </a:r>
          </a:p>
          <a:p>
            <a:pPr>
              <a:lnSpc>
                <a:spcPct val="150000"/>
              </a:lnSpc>
              <a:defRPr/>
            </a:pPr>
            <a:endPar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75296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9B84-4496-7AF7-4908-20431E534219}"/>
            </a:ext>
          </a:extLst>
        </p:cNvPr>
        <p:cNvGrpSpPr/>
        <p:nvPr/>
      </p:nvGrpSpPr>
      <p:grpSpPr>
        <a:xfrm>
          <a:off x="0" y="0"/>
          <a:ext cx="0" cy="0"/>
          <a:chOff x="0" y="0"/>
          <a:chExt cx="0" cy="0"/>
        </a:xfrm>
      </p:grpSpPr>
      <p:sp>
        <p:nvSpPr>
          <p:cNvPr id="420" name="奇异恩典">
            <a:extLst>
              <a:ext uri="{FF2B5EF4-FFF2-40B4-BE49-F238E27FC236}">
                <a16:creationId xmlns:a16="http://schemas.microsoft.com/office/drawing/2014/main" id="{BC1EDCDB-C051-E993-9D54-5592D12B8EDC}"/>
              </a:ext>
            </a:extLst>
          </p:cNvPr>
          <p:cNvSpPr txBox="1"/>
          <p:nvPr/>
        </p:nvSpPr>
        <p:spPr>
          <a:xfrm>
            <a:off x="3338000" y="1837382"/>
            <a:ext cx="6233446" cy="995465"/>
          </a:xfrm>
          <a:prstGeom prst="rect">
            <a:avLst/>
          </a:prstGeom>
          <a:ln w="12700">
            <a:miter lim="400000"/>
          </a:ln>
          <a:effectLst>
            <a:outerShdw blurRad="88900" dist="25400" dir="5400000" rotWithShape="0">
              <a:srgbClr val="FFFFFF">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marR="642937" defTabSz="642937">
              <a:defRPr sz="12000">
                <a:solidFill>
                  <a:srgbClr val="000000"/>
                </a:solidFill>
                <a:latin typeface="Calibri"/>
                <a:ea typeface="Calibri"/>
                <a:cs typeface="Calibri"/>
                <a:sym typeface="Calibri"/>
              </a:defRPr>
            </a:lvl1pPr>
          </a:lstStyle>
          <a:p>
            <a:pPr marR="321469" algn="ctr" defTabSz="321469" hangingPunct="0"/>
            <a:r>
              <a:rPr lang="ja-JP" altLang="en-US" sz="6000" kern="0">
                <a:latin typeface="Microsoft YaHei" panose="020B0503020204020204" pitchFamily="34" charset="-122"/>
                <a:ea typeface="Microsoft YaHei" panose="020B0503020204020204" pitchFamily="34" charset="-122"/>
              </a:rPr>
              <a:t>奇异</a:t>
            </a:r>
            <a:r>
              <a:rPr sz="6000" kern="0">
                <a:latin typeface="Microsoft YaHei" panose="020B0503020204020204" pitchFamily="34" charset="-122"/>
                <a:ea typeface="Microsoft YaHei" panose="020B0503020204020204" pitchFamily="34" charset="-122"/>
              </a:rPr>
              <a:t>恩典</a:t>
            </a:r>
          </a:p>
        </p:txBody>
      </p:sp>
      <p:pic>
        <p:nvPicPr>
          <p:cNvPr id="3" name="Bread and Wine #2 _ Communion _ Worship Background Loops Full HD" descr="Bread and Wine #2 _ Communion _ Worship Background Loops Full HD">
            <a:hlinkClick r:id="" action="ppaction://media"/>
            <a:extLst>
              <a:ext uri="{FF2B5EF4-FFF2-40B4-BE49-F238E27FC236}">
                <a16:creationId xmlns:a16="http://schemas.microsoft.com/office/drawing/2014/main" id="{6AB1CF65-EB72-9A32-3D61-D905040299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031" cy="6855768"/>
          </a:xfrm>
          <a:prstGeom prst="rect">
            <a:avLst/>
          </a:prstGeom>
        </p:spPr>
      </p:pic>
      <p:sp>
        <p:nvSpPr>
          <p:cNvPr id="4" name="Rectangle 3">
            <a:extLst>
              <a:ext uri="{FF2B5EF4-FFF2-40B4-BE49-F238E27FC236}">
                <a16:creationId xmlns:a16="http://schemas.microsoft.com/office/drawing/2014/main" id="{E286675B-2190-04FB-912F-B42A3AA5093A}"/>
              </a:ext>
            </a:extLst>
          </p:cNvPr>
          <p:cNvSpPr/>
          <p:nvPr/>
        </p:nvSpPr>
        <p:spPr>
          <a:xfrm>
            <a:off x="7419974" y="5223591"/>
            <a:ext cx="3768980" cy="584775"/>
          </a:xfrm>
          <a:prstGeom prst="rect">
            <a:avLst/>
          </a:prstGeom>
          <a:effectLst>
            <a:outerShdw blurRad="50800" dist="50800" dir="5400000" algn="ctr" rotWithShape="0">
              <a:schemeClr val="bg1"/>
            </a:outerShdw>
          </a:effectLst>
        </p:spPr>
        <p:txBody>
          <a:bodyPr wrap="none">
            <a:spAutoFit/>
          </a:bodyPr>
          <a:lstStyle/>
          <a:p>
            <a:pPr algn="ctr" defTabSz="412750" hangingPunct="0"/>
            <a:r>
              <a:rPr lang="en-US" altLang="ja-JP" sz="3200" kern="0" dirty="0">
                <a:solidFill>
                  <a:srgbClr val="FFFFFF"/>
                </a:solidFill>
                <a:latin typeface="Microsoft YaHei" panose="020B0503020204020204" pitchFamily="34" charset="-122"/>
                <a:ea typeface="Microsoft YaHei" panose="020B0503020204020204" pitchFamily="34" charset="-122"/>
                <a:cs typeface="Helvetica Neue"/>
                <a:sym typeface="Helvetica Neue"/>
              </a:rPr>
              <a:t>Holy Communion </a:t>
            </a:r>
            <a:endParaRPr lang="ja-JP" altLang="en-US" sz="3200" kern="0">
              <a:solidFill>
                <a:srgbClr val="FFFFFF"/>
              </a:solidFill>
              <a:latin typeface="Microsoft YaHei" panose="020B0503020204020204" pitchFamily="34" charset="-122"/>
              <a:ea typeface="Microsoft YaHei" panose="020B0503020204020204" pitchFamily="34" charset="-122"/>
              <a:cs typeface="Helvetica Neue"/>
              <a:sym typeface="Helvetica Neue"/>
            </a:endParaRPr>
          </a:p>
        </p:txBody>
      </p:sp>
      <p:pic>
        <p:nvPicPr>
          <p:cNvPr id="5" name="Picture 4">
            <a:extLst>
              <a:ext uri="{FF2B5EF4-FFF2-40B4-BE49-F238E27FC236}">
                <a16:creationId xmlns:a16="http://schemas.microsoft.com/office/drawing/2014/main" id="{258F88A1-ED27-F66A-2513-31581F4CD82D}"/>
              </a:ext>
            </a:extLst>
          </p:cNvPr>
          <p:cNvPicPr>
            <a:picLocks noChangeAspect="1"/>
          </p:cNvPicPr>
          <p:nvPr/>
        </p:nvPicPr>
        <p:blipFill>
          <a:blip r:embed="rId6"/>
          <a:stretch>
            <a:fillRect/>
          </a:stretch>
        </p:blipFill>
        <p:spPr>
          <a:xfrm>
            <a:off x="6578449" y="5980228"/>
            <a:ext cx="5143500" cy="503126"/>
          </a:xfrm>
          <a:prstGeom prst="rect">
            <a:avLst/>
          </a:prstGeom>
        </p:spPr>
      </p:pic>
    </p:spTree>
    <p:extLst>
      <p:ext uri="{BB962C8B-B14F-4D97-AF65-F5344CB8AC3E}">
        <p14:creationId xmlns:p14="http://schemas.microsoft.com/office/powerpoint/2010/main" val="38561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68478F-B315-9008-E3DB-17DF27C259F9}"/>
              </a:ext>
            </a:extLst>
          </p:cNvPr>
          <p:cNvPicPr>
            <a:picLocks noChangeAspect="1"/>
          </p:cNvPicPr>
          <p:nvPr/>
        </p:nvPicPr>
        <p:blipFill>
          <a:blip r:embed="rId3"/>
          <a:srcRect r="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Rectangle 3">
            <a:extLst>
              <a:ext uri="{FF2B5EF4-FFF2-40B4-BE49-F238E27FC236}">
                <a16:creationId xmlns:a16="http://schemas.microsoft.com/office/drawing/2014/main" id="{BAF33742-1EFF-8AEB-5D5D-02BC688AD034}"/>
              </a:ext>
            </a:extLst>
          </p:cNvPr>
          <p:cNvSpPr txBox="1"/>
          <p:nvPr/>
        </p:nvSpPr>
        <p:spPr>
          <a:xfrm>
            <a:off x="143496" y="5534565"/>
            <a:ext cx="789829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u="sng">
                <a:solidFill>
                  <a:srgbClr val="FFFFFF"/>
                </a:solidFill>
                <a:latin typeface="Helvetica Neue"/>
                <a:ea typeface="Helvetica Neue"/>
                <a:cs typeface="Helvetica Neue"/>
                <a:sym typeface="Helvetica Neue"/>
              </a:defRPr>
            </a:pPr>
            <a:endParaRPr kumimoji="0" sz="1600" b="0" i="0" u="none" strike="noStrike" kern="0" cap="none" spc="0" normalizeH="0" baseline="0" noProof="0">
              <a:ln>
                <a:noFill/>
              </a:ln>
              <a:solidFill>
                <a:srgbClr val="FF0000"/>
              </a:solidFill>
              <a:effectLst/>
              <a:uLnTx/>
              <a:uFillTx/>
              <a:latin typeface="Helvetica Neue"/>
              <a:ea typeface="Helvetica Neue"/>
              <a:cs typeface="Helvetica Neue"/>
              <a:sym typeface="Helvetica Neue"/>
            </a:endParaRPr>
          </a:p>
        </p:txBody>
      </p:sp>
      <p:sp>
        <p:nvSpPr>
          <p:cNvPr id="12" name="Content Placeholder 7">
            <a:extLst>
              <a:ext uri="{FF2B5EF4-FFF2-40B4-BE49-F238E27FC236}">
                <a16:creationId xmlns:a16="http://schemas.microsoft.com/office/drawing/2014/main" id="{AFD6F7F6-3D8D-C5F4-9FE7-8CD100B73120}"/>
              </a:ext>
            </a:extLst>
          </p:cNvPr>
          <p:cNvSpPr>
            <a:spLocks noGrp="1"/>
          </p:cNvSpPr>
          <p:nvPr>
            <p:ph idx="1"/>
          </p:nvPr>
        </p:nvSpPr>
        <p:spPr>
          <a:xfrm>
            <a:off x="6266652" y="106878"/>
            <a:ext cx="5781851" cy="6751121"/>
          </a:xfrm>
        </p:spPr>
        <p:txBody>
          <a:bodyPr>
            <a:normAutofit fontScale="92500" lnSpcReduction="20000"/>
          </a:bodyPr>
          <a:lstStyle/>
          <a:p>
            <a:pPr marL="0" indent="0">
              <a:lnSpc>
                <a:spcPct val="160000"/>
              </a:lnSpc>
              <a:spcBef>
                <a:spcPts val="0"/>
              </a:spcBef>
              <a:buNone/>
            </a:pPr>
            <a:r>
              <a:rPr lang="en-SG" altLang="zh-CN" sz="2800" dirty="0">
                <a:latin typeface="Helvetica" pitchFamily="2" charset="0"/>
              </a:rPr>
              <a:t>lev 16:15 “Then he shall </a:t>
            </a:r>
            <a:r>
              <a:rPr lang="en-SG" altLang="zh-CN" sz="2800" dirty="0">
                <a:solidFill>
                  <a:srgbClr val="C00000"/>
                </a:solidFill>
                <a:latin typeface="Helvetica" pitchFamily="2" charset="0"/>
              </a:rPr>
              <a:t>kill the goat of the sin offering</a:t>
            </a:r>
            <a:r>
              <a:rPr lang="en-SG" altLang="zh-CN" sz="2800" dirty="0">
                <a:latin typeface="Helvetica" pitchFamily="2" charset="0"/>
              </a:rPr>
              <a:t> that is for the people … 21 And Aaron shall lay both his hands on the head of the live goat, and confess over it all the iniquities of the people of Israel, and all their transgressions, all their sins. And he shall put them on the head of the goat and send it away into the wilderness by the hand of a man who is in readiness. 22 </a:t>
            </a:r>
            <a:r>
              <a:rPr lang="en-SG" altLang="zh-CN" sz="2800" dirty="0">
                <a:solidFill>
                  <a:srgbClr val="C00000"/>
                </a:solidFill>
                <a:latin typeface="Helvetica" pitchFamily="2" charset="0"/>
              </a:rPr>
              <a:t>The goat shall bear all their iniquities</a:t>
            </a:r>
          </a:p>
        </p:txBody>
      </p:sp>
    </p:spTree>
    <p:extLst>
      <p:ext uri="{BB962C8B-B14F-4D97-AF65-F5344CB8AC3E}">
        <p14:creationId xmlns:p14="http://schemas.microsoft.com/office/powerpoint/2010/main" val="245586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287078" y="221597"/>
            <a:ext cx="11738301" cy="6466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Mark 3:1  Again he entered the synagogue, and a man was there with a withered hand.2  And they watched Jesus, to see whether he would heal him on the Sabbath, so that they might accuse him.3  And he said to the man with the withered hand, “Come here.”4  And he said to them, “Is it lawful on the Sabbath to do good or to do harm, to save life or to kill?” But they were silent.5  And he looked around at them with anger, grieved at their hardness of heart, and said to the man, “Stretch out your hand.” He stretched it out, and his hand was restored.6  The Pharisees went out and immediately held counsel with the Herodians against him, how to destroy him.</a:t>
            </a: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297366" y="1516100"/>
            <a:ext cx="11597268" cy="2144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【1】</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The heart of true religion.</a:t>
            </a:r>
          </a:p>
        </p:txBody>
      </p:sp>
    </p:spTree>
    <p:extLst>
      <p:ext uri="{BB962C8B-B14F-4D97-AF65-F5344CB8AC3E}">
        <p14:creationId xmlns:p14="http://schemas.microsoft.com/office/powerpoint/2010/main" val="556599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52361C-54B3-89A3-8414-AC002C934805}"/>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A8374279-EC3D-88FE-AA44-F6A54E6B9375}"/>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44FACE34-F107-086F-0AF3-4A93F9318C76}"/>
              </a:ext>
            </a:extLst>
          </p:cNvPr>
          <p:cNvSpPr txBox="1"/>
          <p:nvPr/>
        </p:nvSpPr>
        <p:spPr>
          <a:xfrm>
            <a:off x="78059" y="1601609"/>
            <a:ext cx="11628388" cy="3654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Isa 29:13  And the Lord said: “Because this people</a:t>
            </a:r>
            <a:r>
              <a:rPr kumimoji="0" lang="en-US" sz="2600" b="0" i="0" u="none" strike="noStrike" kern="1200" cap="none" spc="0" normalizeH="0" baseline="0" noProof="0" dirty="0">
                <a:ln>
                  <a:noFill/>
                </a:ln>
                <a:solidFill>
                  <a:srgbClr val="00C0FF"/>
                </a:solidFill>
                <a:effectLst/>
                <a:uLnTx/>
                <a:uFillTx/>
                <a:latin typeface="Helvetica" pitchFamily="2" charset="0"/>
                <a:ea typeface="SimSun" panose="02010600030101010101" pitchFamily="2" charset="-122"/>
                <a:cs typeface="Times New Roman" panose="02020603050405020304" pitchFamily="18" charset="0"/>
              </a:rPr>
              <a:t> draw near with their mouth and honor me with their lips,</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t>
            </a:r>
            <a:r>
              <a:rPr kumimoji="0" lang="en-US" sz="2600" b="1"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while their hearts are far from me</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and their fear of me is a commandment taught by men,</a:t>
            </a:r>
          </a:p>
          <a:p>
            <a:pPr>
              <a:lnSpc>
                <a:spcPct val="150000"/>
              </a:lnSpc>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6942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541B71-DAF3-29E7-D051-AA0223F68C79}"/>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FBC22865-ABCB-D7A9-35AA-6426DEA5DF07}"/>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0C6F281-CF2C-FB02-6415-8D56C7C9F7CE}"/>
              </a:ext>
            </a:extLst>
          </p:cNvPr>
          <p:cNvSpPr txBox="1"/>
          <p:nvPr/>
        </p:nvSpPr>
        <p:spPr>
          <a:xfrm>
            <a:off x="78059" y="1001445"/>
            <a:ext cx="12113941" cy="4855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Exo 20:8  “Remember the Sabbath day, to keep it holy.9  Six days you shall labor, and do all your work,10  but the seventh day is a Sabbath to the LORD your God. On </a:t>
            </a:r>
            <a:r>
              <a:rPr kumimoji="0" lang="en-US" sz="2600" b="1"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it </a:t>
            </a:r>
            <a:r>
              <a:rPr kumimoji="0" lang="en-US" sz="2600" b="1" i="0" u="none" strike="noStrike" kern="1200" cap="none" spc="0" normalizeH="0" baseline="0" noProof="0" dirty="0">
                <a:ln>
                  <a:noFill/>
                </a:ln>
                <a:solidFill>
                  <a:srgbClr val="FFFF00"/>
                </a:solidFill>
                <a:effectLst/>
                <a:uLnTx/>
                <a:uFillTx/>
                <a:latin typeface="Helvetica" pitchFamily="2" charset="0"/>
                <a:ea typeface="SimSun" panose="02010600030101010101" pitchFamily="2" charset="-122"/>
                <a:cs typeface="Times New Roman" panose="02020603050405020304" pitchFamily="18" charset="0"/>
              </a:rPr>
              <a:t>you shall not do any work</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you, or your son, or your daughter, your male servant, or your female servant, or your livestock, or the sojourner who is within your gates.</a:t>
            </a:r>
          </a:p>
          <a:p>
            <a:pPr>
              <a:lnSpc>
                <a:spcPct val="150000"/>
              </a:lnSpc>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51910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BA8774-0FA6-E9CD-3158-1035D9C321C5}"/>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478B502-2B4B-C66B-DE87-4665DCE89F61}"/>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72E164C8-FAC8-134A-AA77-ACCC0EFCF536}"/>
              </a:ext>
            </a:extLst>
          </p:cNvPr>
          <p:cNvSpPr txBox="1"/>
          <p:nvPr/>
        </p:nvSpPr>
        <p:spPr>
          <a:xfrm>
            <a:off x="78059" y="1001445"/>
            <a:ext cx="12113941" cy="3054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Jas 1:27  Religion that is pure and undefiled before God the Father is this: </a:t>
            </a:r>
            <a:r>
              <a:rPr kumimoji="0" lang="en-US" sz="2600" b="0" i="0" u="none" strike="noStrike" kern="1200" cap="none" spc="0" normalizeH="0" baseline="0" noProof="0" dirty="0">
                <a:ln>
                  <a:noFill/>
                </a:ln>
                <a:solidFill>
                  <a:srgbClr val="FFFF00"/>
                </a:solidFill>
                <a:effectLst/>
                <a:uLnTx/>
                <a:uFillTx/>
                <a:latin typeface="Helvetica" pitchFamily="2" charset="0"/>
                <a:ea typeface="SimSun" panose="02010600030101010101" pitchFamily="2" charset="-122"/>
                <a:cs typeface="Times New Roman" panose="02020603050405020304" pitchFamily="18" charset="0"/>
              </a:rPr>
              <a:t>to visit orphans and widows in their affliction</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and to keep oneself unstained from the world.</a:t>
            </a: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3293846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E2BD5F1-0034-0677-B038-7FBAA3FB0B12}"/>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AC4D8AB-6B52-B14C-97FC-A069F7F741A5}"/>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3C9CC7D1-4D79-A8BA-7826-578BBB720D76}"/>
              </a:ext>
            </a:extLst>
          </p:cNvPr>
          <p:cNvSpPr txBox="1"/>
          <p:nvPr/>
        </p:nvSpPr>
        <p:spPr>
          <a:xfrm>
            <a:off x="297366" y="1420406"/>
            <a:ext cx="11597268" cy="325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【2】</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 hardened heart that no longer responds to the truth </a:t>
            </a:r>
          </a:p>
        </p:txBody>
      </p:sp>
    </p:spTree>
    <p:extLst>
      <p:ext uri="{BB962C8B-B14F-4D97-AF65-F5344CB8AC3E}">
        <p14:creationId xmlns:p14="http://schemas.microsoft.com/office/powerpoint/2010/main" val="111103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BF116B-52F5-D532-2CB6-67F67A190FBA}"/>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1BBE9BED-3928-09DA-B92C-1A8811FA6C7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7D265B1C-A849-7125-416B-73AD421D1567}"/>
              </a:ext>
            </a:extLst>
          </p:cNvPr>
          <p:cNvSpPr txBox="1"/>
          <p:nvPr/>
        </p:nvSpPr>
        <p:spPr>
          <a:xfrm>
            <a:off x="78059" y="41601"/>
            <a:ext cx="12113942" cy="4713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3600" dirty="0">
              <a:solidFill>
                <a:srgbClr val="FFF2CC"/>
              </a:solidFill>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4  And he said to them, </a:t>
            </a:r>
            <a:r>
              <a:rPr kumimoji="0" lang="en-US" sz="3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“Is it lawful on the Sabbath to do good or to do harm, to save life or to kill?” </a:t>
            </a:r>
            <a:r>
              <a:rPr kumimoji="0" lang="en-US" sz="3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But they were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6467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96D48C-01BA-8E62-7E0C-58FB7C5AE94D}"/>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C9B6FB0A-578F-31E7-0514-56CFD7A51648}"/>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73CBEE1-94CE-6500-B329-278A5F6B40C6}"/>
              </a:ext>
            </a:extLst>
          </p:cNvPr>
          <p:cNvSpPr txBox="1"/>
          <p:nvPr/>
        </p:nvSpPr>
        <p:spPr>
          <a:xfrm>
            <a:off x="375425" y="1885753"/>
            <a:ext cx="11597268" cy="325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lvl="0"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t>
            </a:r>
            <a:r>
              <a:rPr lang="en-SG" altLang="zh-CN" sz="4800" spc="150" dirty="0">
                <a:solidFill>
                  <a:srgbClr val="FFC000">
                    <a:lumMod val="20000"/>
                    <a:lumOff val="80000"/>
                  </a:srgbClr>
                </a:solidFill>
                <a:latin typeface="Arial" panose="020B0604020202020204" pitchFamily="34" charset="0"/>
                <a:ea typeface="SimHei" panose="02010609060101010101" pitchFamily="49" charset="-122"/>
                <a:cs typeface="Arial" panose="020B0604020202020204" pitchFamily="34" charset="0"/>
                <a:sym typeface="Helvetica"/>
              </a:rPr>
              <a:t>3</a:t>
            </a: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the cost for carrying out the truth </a:t>
            </a:r>
            <a:b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b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2120021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4400" dirty="0">
            <a:solidFill>
              <a:srgbClr val="FFFF00"/>
            </a:solidFill>
            <a:effectLst>
              <a:glow rad="127000">
                <a:schemeClr val="tx1"/>
              </a:glow>
            </a:effectLst>
            <a:latin typeface="Calibri" panose="020F0502020204030204" pitchFamily="34" charset="0"/>
            <a:ea typeface="DengXian" panose="02010600030101010101" pitchFamily="2"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1191</TotalTime>
  <Words>694</Words>
  <Application>Microsoft Macintosh PowerPoint</Application>
  <PresentationFormat>Widescreen</PresentationFormat>
  <Paragraphs>34</Paragraphs>
  <Slides>16</Slides>
  <Notes>16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Microsoft YaHei</vt:lpstr>
      <vt:lpstr>Aptos</vt:lpstr>
      <vt:lpstr>Aptos Display</vt:lpstr>
      <vt:lpstr>Arial</vt:lpstr>
      <vt:lpstr>Calibri</vt:lpstr>
      <vt:lpstr>Calibri Light</vt:lpstr>
      <vt:lpstr>Helvetica</vt:lpstr>
      <vt:lpstr>Helvetica Neue</vt:lpstr>
      <vt:lpstr>Office Theme</vt:lpstr>
      <vt:lpstr>1_Office Theme</vt:lpstr>
      <vt:lpstr>12  When Mercy Confronts Hardened Religion  Mark 3:1–6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56</cp:revision>
  <dcterms:created xsi:type="dcterms:W3CDTF">2025-01-10T02:07:28Z</dcterms:created>
  <dcterms:modified xsi:type="dcterms:W3CDTF">2026-04-11T03:56:35Z</dcterms:modified>
</cp:coreProperties>
</file>