
<file path=[Content_Types].xml><?xml version="1.0" encoding="utf-8"?>
<Types xmlns="http://schemas.openxmlformats.org/package/2006/content-types">
  <Default Extension="jpeg" ContentType="image/jpeg"/>
  <Default Extension="rels" ContentType="application/vnd.openxmlformats-package.relationships+xml"/>
  <Default Extension="webp" ContentType="image/webp"/>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56" r:id="rId2"/>
    <p:sldId id="376" r:id="rId3"/>
    <p:sldId id="443" r:id="rId4"/>
    <p:sldId id="470" r:id="rId5"/>
    <p:sldId id="477" r:id="rId6"/>
    <p:sldId id="458" r:id="rId7"/>
    <p:sldId id="479" r:id="rId8"/>
    <p:sldId id="490" r:id="rId9"/>
    <p:sldId id="491" r:id="rId10"/>
    <p:sldId id="478" r:id="rId11"/>
    <p:sldId id="472" r:id="rId12"/>
    <p:sldId id="473" r:id="rId13"/>
    <p:sldId id="474" r:id="rId14"/>
    <p:sldId id="475" r:id="rId15"/>
    <p:sldId id="476" r:id="rId16"/>
    <p:sldId id="480" r:id="rId17"/>
    <p:sldId id="481" r:id="rId18"/>
    <p:sldId id="482" r:id="rId19"/>
    <p:sldId id="483" r:id="rId20"/>
    <p:sldId id="484" r:id="rId21"/>
    <p:sldId id="485" r:id="rId22"/>
    <p:sldId id="486" r:id="rId23"/>
    <p:sldId id="487" r:id="rId24"/>
    <p:sldId id="488" r:id="rId25"/>
    <p:sldId id="489" r:id="rId26"/>
    <p:sldId id="386"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4650" autoAdjust="0"/>
    <p:restoredTop sz="92953" autoAdjust="0"/>
  </p:normalViewPr>
  <p:slideViewPr>
    <p:cSldViewPr snapToGrid="0">
      <p:cViewPr varScale="1">
        <p:scale>
          <a:sx n="79" d="100"/>
          <a:sy n="79" d="100"/>
        </p:scale>
        <p:origin x="237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SG"/>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17F462D-7771-4436-B808-96EADE7B9130}" type="datetimeFigureOut">
              <a:rPr lang="en-SG" smtClean="0"/>
              <a:t>18/10/2025</a:t>
            </a:fld>
            <a:endParaRPr lang="en-SG"/>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SG"/>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SG"/>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87A558E-C147-461C-B6F7-C0BD17F41370}" type="slidenum">
              <a:rPr lang="en-SG" smtClean="0"/>
              <a:t>‹#›</a:t>
            </a:fld>
            <a:endParaRPr lang="en-SG"/>
          </a:p>
        </p:txBody>
      </p:sp>
    </p:spTree>
    <p:extLst>
      <p:ext uri="{BB962C8B-B14F-4D97-AF65-F5344CB8AC3E}">
        <p14:creationId xmlns:p14="http://schemas.microsoft.com/office/powerpoint/2010/main" val="14880546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D12FB1-5937-49F7-8095-CB7FE7DF743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SG"/>
          </a:p>
        </p:txBody>
      </p:sp>
      <p:sp>
        <p:nvSpPr>
          <p:cNvPr id="3" name="Subtitle 2">
            <a:extLst>
              <a:ext uri="{FF2B5EF4-FFF2-40B4-BE49-F238E27FC236}">
                <a16:creationId xmlns:a16="http://schemas.microsoft.com/office/drawing/2014/main" id="{6D2AABB2-CB1C-4EE1-AA05-2E7812B6DC4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SG"/>
          </a:p>
        </p:txBody>
      </p:sp>
      <p:sp>
        <p:nvSpPr>
          <p:cNvPr id="4" name="Date Placeholder 3">
            <a:extLst>
              <a:ext uri="{FF2B5EF4-FFF2-40B4-BE49-F238E27FC236}">
                <a16:creationId xmlns:a16="http://schemas.microsoft.com/office/drawing/2014/main" id="{659592C0-1DD2-4FCD-9FFF-F2EFB93A7AEF}"/>
              </a:ext>
            </a:extLst>
          </p:cNvPr>
          <p:cNvSpPr>
            <a:spLocks noGrp="1"/>
          </p:cNvSpPr>
          <p:nvPr>
            <p:ph type="dt" sz="half" idx="10"/>
          </p:nvPr>
        </p:nvSpPr>
        <p:spPr/>
        <p:txBody>
          <a:bodyPr/>
          <a:lstStyle/>
          <a:p>
            <a:fld id="{92E0014D-2800-4681-9786-BA2FC0BADA82}" type="datetimeFigureOut">
              <a:rPr lang="en-SG" smtClean="0"/>
              <a:t>18/10/2025</a:t>
            </a:fld>
            <a:endParaRPr lang="en-SG"/>
          </a:p>
        </p:txBody>
      </p:sp>
      <p:sp>
        <p:nvSpPr>
          <p:cNvPr id="5" name="Footer Placeholder 4">
            <a:extLst>
              <a:ext uri="{FF2B5EF4-FFF2-40B4-BE49-F238E27FC236}">
                <a16:creationId xmlns:a16="http://schemas.microsoft.com/office/drawing/2014/main" id="{FAAF10A7-0CF4-4D54-878D-1E11C513E27F}"/>
              </a:ext>
            </a:extLst>
          </p:cNvPr>
          <p:cNvSpPr>
            <a:spLocks noGrp="1"/>
          </p:cNvSpPr>
          <p:nvPr>
            <p:ph type="ftr" sz="quarter" idx="11"/>
          </p:nvPr>
        </p:nvSpPr>
        <p:spPr/>
        <p:txBody>
          <a:bodyPr/>
          <a:lstStyle/>
          <a:p>
            <a:endParaRPr lang="en-SG"/>
          </a:p>
        </p:txBody>
      </p:sp>
      <p:sp>
        <p:nvSpPr>
          <p:cNvPr id="6" name="Slide Number Placeholder 5">
            <a:extLst>
              <a:ext uri="{FF2B5EF4-FFF2-40B4-BE49-F238E27FC236}">
                <a16:creationId xmlns:a16="http://schemas.microsoft.com/office/drawing/2014/main" id="{72C3BAC0-0DB3-425D-94FF-248820ED20BA}"/>
              </a:ext>
            </a:extLst>
          </p:cNvPr>
          <p:cNvSpPr>
            <a:spLocks noGrp="1"/>
          </p:cNvSpPr>
          <p:nvPr>
            <p:ph type="sldNum" sz="quarter" idx="12"/>
          </p:nvPr>
        </p:nvSpPr>
        <p:spPr/>
        <p:txBody>
          <a:bodyPr/>
          <a:lstStyle/>
          <a:p>
            <a:fld id="{A5825E40-4738-4DE6-A005-4797A8D7ED5A}" type="slidenum">
              <a:rPr lang="en-SG" smtClean="0"/>
              <a:t>‹#›</a:t>
            </a:fld>
            <a:endParaRPr lang="en-SG"/>
          </a:p>
        </p:txBody>
      </p:sp>
    </p:spTree>
    <p:extLst>
      <p:ext uri="{BB962C8B-B14F-4D97-AF65-F5344CB8AC3E}">
        <p14:creationId xmlns:p14="http://schemas.microsoft.com/office/powerpoint/2010/main" val="33131684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6B5AD3-A727-4C0E-A07B-AEFF63716A3E}"/>
              </a:ext>
            </a:extLst>
          </p:cNvPr>
          <p:cNvSpPr>
            <a:spLocks noGrp="1"/>
          </p:cNvSpPr>
          <p:nvPr>
            <p:ph type="title"/>
          </p:nvPr>
        </p:nvSpPr>
        <p:spPr/>
        <p:txBody>
          <a:bodyPr/>
          <a:lstStyle/>
          <a:p>
            <a:r>
              <a:rPr lang="en-US"/>
              <a:t>Click to edit Master title style</a:t>
            </a:r>
            <a:endParaRPr lang="en-SG"/>
          </a:p>
        </p:txBody>
      </p:sp>
      <p:sp>
        <p:nvSpPr>
          <p:cNvPr id="3" name="Vertical Text Placeholder 2">
            <a:extLst>
              <a:ext uri="{FF2B5EF4-FFF2-40B4-BE49-F238E27FC236}">
                <a16:creationId xmlns:a16="http://schemas.microsoft.com/office/drawing/2014/main" id="{39C6F408-C6A4-49C1-8D09-0B9B520A783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Date Placeholder 3">
            <a:extLst>
              <a:ext uri="{FF2B5EF4-FFF2-40B4-BE49-F238E27FC236}">
                <a16:creationId xmlns:a16="http://schemas.microsoft.com/office/drawing/2014/main" id="{7844837C-1B9C-4C3F-AEFE-E3ECE2F1AD6C}"/>
              </a:ext>
            </a:extLst>
          </p:cNvPr>
          <p:cNvSpPr>
            <a:spLocks noGrp="1"/>
          </p:cNvSpPr>
          <p:nvPr>
            <p:ph type="dt" sz="half" idx="10"/>
          </p:nvPr>
        </p:nvSpPr>
        <p:spPr/>
        <p:txBody>
          <a:bodyPr/>
          <a:lstStyle/>
          <a:p>
            <a:fld id="{92E0014D-2800-4681-9786-BA2FC0BADA82}" type="datetimeFigureOut">
              <a:rPr lang="en-SG" smtClean="0"/>
              <a:t>18/10/2025</a:t>
            </a:fld>
            <a:endParaRPr lang="en-SG"/>
          </a:p>
        </p:txBody>
      </p:sp>
      <p:sp>
        <p:nvSpPr>
          <p:cNvPr id="5" name="Footer Placeholder 4">
            <a:extLst>
              <a:ext uri="{FF2B5EF4-FFF2-40B4-BE49-F238E27FC236}">
                <a16:creationId xmlns:a16="http://schemas.microsoft.com/office/drawing/2014/main" id="{F477D308-4811-4650-8FCA-E169B4C22C98}"/>
              </a:ext>
            </a:extLst>
          </p:cNvPr>
          <p:cNvSpPr>
            <a:spLocks noGrp="1"/>
          </p:cNvSpPr>
          <p:nvPr>
            <p:ph type="ftr" sz="quarter" idx="11"/>
          </p:nvPr>
        </p:nvSpPr>
        <p:spPr/>
        <p:txBody>
          <a:bodyPr/>
          <a:lstStyle/>
          <a:p>
            <a:endParaRPr lang="en-SG"/>
          </a:p>
        </p:txBody>
      </p:sp>
      <p:sp>
        <p:nvSpPr>
          <p:cNvPr id="6" name="Slide Number Placeholder 5">
            <a:extLst>
              <a:ext uri="{FF2B5EF4-FFF2-40B4-BE49-F238E27FC236}">
                <a16:creationId xmlns:a16="http://schemas.microsoft.com/office/drawing/2014/main" id="{A5F68C49-49B8-47BA-ADC5-8E3D5B10784F}"/>
              </a:ext>
            </a:extLst>
          </p:cNvPr>
          <p:cNvSpPr>
            <a:spLocks noGrp="1"/>
          </p:cNvSpPr>
          <p:nvPr>
            <p:ph type="sldNum" sz="quarter" idx="12"/>
          </p:nvPr>
        </p:nvSpPr>
        <p:spPr/>
        <p:txBody>
          <a:bodyPr/>
          <a:lstStyle/>
          <a:p>
            <a:fld id="{A5825E40-4738-4DE6-A005-4797A8D7ED5A}" type="slidenum">
              <a:rPr lang="en-SG" smtClean="0"/>
              <a:t>‹#›</a:t>
            </a:fld>
            <a:endParaRPr lang="en-SG"/>
          </a:p>
        </p:txBody>
      </p:sp>
    </p:spTree>
    <p:extLst>
      <p:ext uri="{BB962C8B-B14F-4D97-AF65-F5344CB8AC3E}">
        <p14:creationId xmlns:p14="http://schemas.microsoft.com/office/powerpoint/2010/main" val="54981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70C38D2-D438-4797-A577-BAFD5A61A60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SG"/>
          </a:p>
        </p:txBody>
      </p:sp>
      <p:sp>
        <p:nvSpPr>
          <p:cNvPr id="3" name="Vertical Text Placeholder 2">
            <a:extLst>
              <a:ext uri="{FF2B5EF4-FFF2-40B4-BE49-F238E27FC236}">
                <a16:creationId xmlns:a16="http://schemas.microsoft.com/office/drawing/2014/main" id="{A9B53F5C-97E4-4510-A303-17F0026C92B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Date Placeholder 3">
            <a:extLst>
              <a:ext uri="{FF2B5EF4-FFF2-40B4-BE49-F238E27FC236}">
                <a16:creationId xmlns:a16="http://schemas.microsoft.com/office/drawing/2014/main" id="{8568C0E5-6F91-4F0D-8D2A-BD182EC80322}"/>
              </a:ext>
            </a:extLst>
          </p:cNvPr>
          <p:cNvSpPr>
            <a:spLocks noGrp="1"/>
          </p:cNvSpPr>
          <p:nvPr>
            <p:ph type="dt" sz="half" idx="10"/>
          </p:nvPr>
        </p:nvSpPr>
        <p:spPr/>
        <p:txBody>
          <a:bodyPr/>
          <a:lstStyle/>
          <a:p>
            <a:fld id="{92E0014D-2800-4681-9786-BA2FC0BADA82}" type="datetimeFigureOut">
              <a:rPr lang="en-SG" smtClean="0"/>
              <a:t>18/10/2025</a:t>
            </a:fld>
            <a:endParaRPr lang="en-SG"/>
          </a:p>
        </p:txBody>
      </p:sp>
      <p:sp>
        <p:nvSpPr>
          <p:cNvPr id="5" name="Footer Placeholder 4">
            <a:extLst>
              <a:ext uri="{FF2B5EF4-FFF2-40B4-BE49-F238E27FC236}">
                <a16:creationId xmlns:a16="http://schemas.microsoft.com/office/drawing/2014/main" id="{7D06ED65-8972-4F98-9A52-89892FAC27B3}"/>
              </a:ext>
            </a:extLst>
          </p:cNvPr>
          <p:cNvSpPr>
            <a:spLocks noGrp="1"/>
          </p:cNvSpPr>
          <p:nvPr>
            <p:ph type="ftr" sz="quarter" idx="11"/>
          </p:nvPr>
        </p:nvSpPr>
        <p:spPr/>
        <p:txBody>
          <a:bodyPr/>
          <a:lstStyle/>
          <a:p>
            <a:endParaRPr lang="en-SG"/>
          </a:p>
        </p:txBody>
      </p:sp>
      <p:sp>
        <p:nvSpPr>
          <p:cNvPr id="6" name="Slide Number Placeholder 5">
            <a:extLst>
              <a:ext uri="{FF2B5EF4-FFF2-40B4-BE49-F238E27FC236}">
                <a16:creationId xmlns:a16="http://schemas.microsoft.com/office/drawing/2014/main" id="{7603AA7E-8A2F-4D9A-9386-481B2AF2C12D}"/>
              </a:ext>
            </a:extLst>
          </p:cNvPr>
          <p:cNvSpPr>
            <a:spLocks noGrp="1"/>
          </p:cNvSpPr>
          <p:nvPr>
            <p:ph type="sldNum" sz="quarter" idx="12"/>
          </p:nvPr>
        </p:nvSpPr>
        <p:spPr/>
        <p:txBody>
          <a:bodyPr/>
          <a:lstStyle/>
          <a:p>
            <a:fld id="{A5825E40-4738-4DE6-A005-4797A8D7ED5A}" type="slidenum">
              <a:rPr lang="en-SG" smtClean="0"/>
              <a:t>‹#›</a:t>
            </a:fld>
            <a:endParaRPr lang="en-SG"/>
          </a:p>
        </p:txBody>
      </p:sp>
    </p:spTree>
    <p:extLst>
      <p:ext uri="{BB962C8B-B14F-4D97-AF65-F5344CB8AC3E}">
        <p14:creationId xmlns:p14="http://schemas.microsoft.com/office/powerpoint/2010/main" val="26583164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F807F8-44D9-4947-A70A-871D0A991D09}"/>
              </a:ext>
            </a:extLst>
          </p:cNvPr>
          <p:cNvSpPr>
            <a:spLocks noGrp="1"/>
          </p:cNvSpPr>
          <p:nvPr>
            <p:ph type="title"/>
          </p:nvPr>
        </p:nvSpPr>
        <p:spPr/>
        <p:txBody>
          <a:bodyPr/>
          <a:lstStyle/>
          <a:p>
            <a:r>
              <a:rPr lang="en-US"/>
              <a:t>Click to edit Master title style</a:t>
            </a:r>
            <a:endParaRPr lang="en-SG"/>
          </a:p>
        </p:txBody>
      </p:sp>
      <p:sp>
        <p:nvSpPr>
          <p:cNvPr id="3" name="Content Placeholder 2">
            <a:extLst>
              <a:ext uri="{FF2B5EF4-FFF2-40B4-BE49-F238E27FC236}">
                <a16:creationId xmlns:a16="http://schemas.microsoft.com/office/drawing/2014/main" id="{C293498B-050A-48A9-8390-65933E19B5E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Date Placeholder 3">
            <a:extLst>
              <a:ext uri="{FF2B5EF4-FFF2-40B4-BE49-F238E27FC236}">
                <a16:creationId xmlns:a16="http://schemas.microsoft.com/office/drawing/2014/main" id="{C5510E51-EA03-4E39-92CE-E6339CE490DC}"/>
              </a:ext>
            </a:extLst>
          </p:cNvPr>
          <p:cNvSpPr>
            <a:spLocks noGrp="1"/>
          </p:cNvSpPr>
          <p:nvPr>
            <p:ph type="dt" sz="half" idx="10"/>
          </p:nvPr>
        </p:nvSpPr>
        <p:spPr/>
        <p:txBody>
          <a:bodyPr/>
          <a:lstStyle/>
          <a:p>
            <a:fld id="{92E0014D-2800-4681-9786-BA2FC0BADA82}" type="datetimeFigureOut">
              <a:rPr lang="en-SG" smtClean="0"/>
              <a:t>18/10/2025</a:t>
            </a:fld>
            <a:endParaRPr lang="en-SG"/>
          </a:p>
        </p:txBody>
      </p:sp>
      <p:sp>
        <p:nvSpPr>
          <p:cNvPr id="5" name="Footer Placeholder 4">
            <a:extLst>
              <a:ext uri="{FF2B5EF4-FFF2-40B4-BE49-F238E27FC236}">
                <a16:creationId xmlns:a16="http://schemas.microsoft.com/office/drawing/2014/main" id="{FB9527CE-B4C8-4956-8616-88C821847955}"/>
              </a:ext>
            </a:extLst>
          </p:cNvPr>
          <p:cNvSpPr>
            <a:spLocks noGrp="1"/>
          </p:cNvSpPr>
          <p:nvPr>
            <p:ph type="ftr" sz="quarter" idx="11"/>
          </p:nvPr>
        </p:nvSpPr>
        <p:spPr/>
        <p:txBody>
          <a:bodyPr/>
          <a:lstStyle/>
          <a:p>
            <a:endParaRPr lang="en-SG"/>
          </a:p>
        </p:txBody>
      </p:sp>
      <p:sp>
        <p:nvSpPr>
          <p:cNvPr id="6" name="Slide Number Placeholder 5">
            <a:extLst>
              <a:ext uri="{FF2B5EF4-FFF2-40B4-BE49-F238E27FC236}">
                <a16:creationId xmlns:a16="http://schemas.microsoft.com/office/drawing/2014/main" id="{C36F53F3-ECA8-4D92-85B2-8161A0A7A4B5}"/>
              </a:ext>
            </a:extLst>
          </p:cNvPr>
          <p:cNvSpPr>
            <a:spLocks noGrp="1"/>
          </p:cNvSpPr>
          <p:nvPr>
            <p:ph type="sldNum" sz="quarter" idx="12"/>
          </p:nvPr>
        </p:nvSpPr>
        <p:spPr/>
        <p:txBody>
          <a:bodyPr/>
          <a:lstStyle/>
          <a:p>
            <a:fld id="{A5825E40-4738-4DE6-A005-4797A8D7ED5A}" type="slidenum">
              <a:rPr lang="en-SG" smtClean="0"/>
              <a:t>‹#›</a:t>
            </a:fld>
            <a:endParaRPr lang="en-SG"/>
          </a:p>
        </p:txBody>
      </p:sp>
    </p:spTree>
    <p:extLst>
      <p:ext uri="{BB962C8B-B14F-4D97-AF65-F5344CB8AC3E}">
        <p14:creationId xmlns:p14="http://schemas.microsoft.com/office/powerpoint/2010/main" val="42425396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6D3AB2-12C4-45F8-9999-6995CB48646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SG"/>
          </a:p>
        </p:txBody>
      </p:sp>
      <p:sp>
        <p:nvSpPr>
          <p:cNvPr id="3" name="Text Placeholder 2">
            <a:extLst>
              <a:ext uri="{FF2B5EF4-FFF2-40B4-BE49-F238E27FC236}">
                <a16:creationId xmlns:a16="http://schemas.microsoft.com/office/drawing/2014/main" id="{522335D3-AB90-4454-BA18-BCB8C641A12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E204457-610E-4FB5-9089-48CBA70E1B78}"/>
              </a:ext>
            </a:extLst>
          </p:cNvPr>
          <p:cNvSpPr>
            <a:spLocks noGrp="1"/>
          </p:cNvSpPr>
          <p:nvPr>
            <p:ph type="dt" sz="half" idx="10"/>
          </p:nvPr>
        </p:nvSpPr>
        <p:spPr/>
        <p:txBody>
          <a:bodyPr/>
          <a:lstStyle/>
          <a:p>
            <a:fld id="{92E0014D-2800-4681-9786-BA2FC0BADA82}" type="datetimeFigureOut">
              <a:rPr lang="en-SG" smtClean="0"/>
              <a:t>18/10/2025</a:t>
            </a:fld>
            <a:endParaRPr lang="en-SG"/>
          </a:p>
        </p:txBody>
      </p:sp>
      <p:sp>
        <p:nvSpPr>
          <p:cNvPr id="5" name="Footer Placeholder 4">
            <a:extLst>
              <a:ext uri="{FF2B5EF4-FFF2-40B4-BE49-F238E27FC236}">
                <a16:creationId xmlns:a16="http://schemas.microsoft.com/office/drawing/2014/main" id="{F3881743-9DBB-4D91-BB4B-CA53233F2069}"/>
              </a:ext>
            </a:extLst>
          </p:cNvPr>
          <p:cNvSpPr>
            <a:spLocks noGrp="1"/>
          </p:cNvSpPr>
          <p:nvPr>
            <p:ph type="ftr" sz="quarter" idx="11"/>
          </p:nvPr>
        </p:nvSpPr>
        <p:spPr/>
        <p:txBody>
          <a:bodyPr/>
          <a:lstStyle/>
          <a:p>
            <a:endParaRPr lang="en-SG"/>
          </a:p>
        </p:txBody>
      </p:sp>
      <p:sp>
        <p:nvSpPr>
          <p:cNvPr id="6" name="Slide Number Placeholder 5">
            <a:extLst>
              <a:ext uri="{FF2B5EF4-FFF2-40B4-BE49-F238E27FC236}">
                <a16:creationId xmlns:a16="http://schemas.microsoft.com/office/drawing/2014/main" id="{96A728A9-2F3C-4D88-B010-2639EFBAE027}"/>
              </a:ext>
            </a:extLst>
          </p:cNvPr>
          <p:cNvSpPr>
            <a:spLocks noGrp="1"/>
          </p:cNvSpPr>
          <p:nvPr>
            <p:ph type="sldNum" sz="quarter" idx="12"/>
          </p:nvPr>
        </p:nvSpPr>
        <p:spPr/>
        <p:txBody>
          <a:bodyPr/>
          <a:lstStyle/>
          <a:p>
            <a:fld id="{A5825E40-4738-4DE6-A005-4797A8D7ED5A}" type="slidenum">
              <a:rPr lang="en-SG" smtClean="0"/>
              <a:t>‹#›</a:t>
            </a:fld>
            <a:endParaRPr lang="en-SG"/>
          </a:p>
        </p:txBody>
      </p:sp>
    </p:spTree>
    <p:extLst>
      <p:ext uri="{BB962C8B-B14F-4D97-AF65-F5344CB8AC3E}">
        <p14:creationId xmlns:p14="http://schemas.microsoft.com/office/powerpoint/2010/main" val="6491481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55FAF8-AF11-489C-BC7A-A7550A7862AF}"/>
              </a:ext>
            </a:extLst>
          </p:cNvPr>
          <p:cNvSpPr>
            <a:spLocks noGrp="1"/>
          </p:cNvSpPr>
          <p:nvPr>
            <p:ph type="title"/>
          </p:nvPr>
        </p:nvSpPr>
        <p:spPr/>
        <p:txBody>
          <a:bodyPr/>
          <a:lstStyle/>
          <a:p>
            <a:r>
              <a:rPr lang="en-US"/>
              <a:t>Click to edit Master title style</a:t>
            </a:r>
            <a:endParaRPr lang="en-SG"/>
          </a:p>
        </p:txBody>
      </p:sp>
      <p:sp>
        <p:nvSpPr>
          <p:cNvPr id="3" name="Content Placeholder 2">
            <a:extLst>
              <a:ext uri="{FF2B5EF4-FFF2-40B4-BE49-F238E27FC236}">
                <a16:creationId xmlns:a16="http://schemas.microsoft.com/office/drawing/2014/main" id="{F742C75C-DF19-4A70-B1EF-3373BA26938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Content Placeholder 3">
            <a:extLst>
              <a:ext uri="{FF2B5EF4-FFF2-40B4-BE49-F238E27FC236}">
                <a16:creationId xmlns:a16="http://schemas.microsoft.com/office/drawing/2014/main" id="{296C6918-7984-4C5E-A287-064B50E1624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5" name="Date Placeholder 4">
            <a:extLst>
              <a:ext uri="{FF2B5EF4-FFF2-40B4-BE49-F238E27FC236}">
                <a16:creationId xmlns:a16="http://schemas.microsoft.com/office/drawing/2014/main" id="{0C47430E-111B-4C28-BB3F-F2A1CBD3AF5E}"/>
              </a:ext>
            </a:extLst>
          </p:cNvPr>
          <p:cNvSpPr>
            <a:spLocks noGrp="1"/>
          </p:cNvSpPr>
          <p:nvPr>
            <p:ph type="dt" sz="half" idx="10"/>
          </p:nvPr>
        </p:nvSpPr>
        <p:spPr/>
        <p:txBody>
          <a:bodyPr/>
          <a:lstStyle/>
          <a:p>
            <a:fld id="{92E0014D-2800-4681-9786-BA2FC0BADA82}" type="datetimeFigureOut">
              <a:rPr lang="en-SG" smtClean="0"/>
              <a:t>18/10/2025</a:t>
            </a:fld>
            <a:endParaRPr lang="en-SG"/>
          </a:p>
        </p:txBody>
      </p:sp>
      <p:sp>
        <p:nvSpPr>
          <p:cNvPr id="6" name="Footer Placeholder 5">
            <a:extLst>
              <a:ext uri="{FF2B5EF4-FFF2-40B4-BE49-F238E27FC236}">
                <a16:creationId xmlns:a16="http://schemas.microsoft.com/office/drawing/2014/main" id="{E67392C8-2FAC-4C4C-B031-FBCBD25F5933}"/>
              </a:ext>
            </a:extLst>
          </p:cNvPr>
          <p:cNvSpPr>
            <a:spLocks noGrp="1"/>
          </p:cNvSpPr>
          <p:nvPr>
            <p:ph type="ftr" sz="quarter" idx="11"/>
          </p:nvPr>
        </p:nvSpPr>
        <p:spPr/>
        <p:txBody>
          <a:bodyPr/>
          <a:lstStyle/>
          <a:p>
            <a:endParaRPr lang="en-SG"/>
          </a:p>
        </p:txBody>
      </p:sp>
      <p:sp>
        <p:nvSpPr>
          <p:cNvPr id="7" name="Slide Number Placeholder 6">
            <a:extLst>
              <a:ext uri="{FF2B5EF4-FFF2-40B4-BE49-F238E27FC236}">
                <a16:creationId xmlns:a16="http://schemas.microsoft.com/office/drawing/2014/main" id="{510C4BA0-D68F-44CB-91DC-862A1D26042A}"/>
              </a:ext>
            </a:extLst>
          </p:cNvPr>
          <p:cNvSpPr>
            <a:spLocks noGrp="1"/>
          </p:cNvSpPr>
          <p:nvPr>
            <p:ph type="sldNum" sz="quarter" idx="12"/>
          </p:nvPr>
        </p:nvSpPr>
        <p:spPr/>
        <p:txBody>
          <a:bodyPr/>
          <a:lstStyle/>
          <a:p>
            <a:fld id="{A5825E40-4738-4DE6-A005-4797A8D7ED5A}" type="slidenum">
              <a:rPr lang="en-SG" smtClean="0"/>
              <a:t>‹#›</a:t>
            </a:fld>
            <a:endParaRPr lang="en-SG"/>
          </a:p>
        </p:txBody>
      </p:sp>
    </p:spTree>
    <p:extLst>
      <p:ext uri="{BB962C8B-B14F-4D97-AF65-F5344CB8AC3E}">
        <p14:creationId xmlns:p14="http://schemas.microsoft.com/office/powerpoint/2010/main" val="30799105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CF056F-E053-4192-8BC8-2F5E5D7E0D88}"/>
              </a:ext>
            </a:extLst>
          </p:cNvPr>
          <p:cNvSpPr>
            <a:spLocks noGrp="1"/>
          </p:cNvSpPr>
          <p:nvPr>
            <p:ph type="title"/>
          </p:nvPr>
        </p:nvSpPr>
        <p:spPr>
          <a:xfrm>
            <a:off x="839788" y="365125"/>
            <a:ext cx="10515600" cy="1325563"/>
          </a:xfrm>
        </p:spPr>
        <p:txBody>
          <a:bodyPr/>
          <a:lstStyle/>
          <a:p>
            <a:r>
              <a:rPr lang="en-US"/>
              <a:t>Click to edit Master title style</a:t>
            </a:r>
            <a:endParaRPr lang="en-SG"/>
          </a:p>
        </p:txBody>
      </p:sp>
      <p:sp>
        <p:nvSpPr>
          <p:cNvPr id="3" name="Text Placeholder 2">
            <a:extLst>
              <a:ext uri="{FF2B5EF4-FFF2-40B4-BE49-F238E27FC236}">
                <a16:creationId xmlns:a16="http://schemas.microsoft.com/office/drawing/2014/main" id="{D180409D-383B-4654-BB5C-5BB59B4A87D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380F5BC-3353-4A76-9B5D-659AC8797E2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5" name="Text Placeholder 4">
            <a:extLst>
              <a:ext uri="{FF2B5EF4-FFF2-40B4-BE49-F238E27FC236}">
                <a16:creationId xmlns:a16="http://schemas.microsoft.com/office/drawing/2014/main" id="{7DE8C2FB-6272-4C1C-86D6-DAA0D26EF4E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AD95569-E63C-42D9-BB1A-D8B4DB043BB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7" name="Date Placeholder 6">
            <a:extLst>
              <a:ext uri="{FF2B5EF4-FFF2-40B4-BE49-F238E27FC236}">
                <a16:creationId xmlns:a16="http://schemas.microsoft.com/office/drawing/2014/main" id="{F7E651EC-08B0-4C5C-909A-F8EC8A14D86A}"/>
              </a:ext>
            </a:extLst>
          </p:cNvPr>
          <p:cNvSpPr>
            <a:spLocks noGrp="1"/>
          </p:cNvSpPr>
          <p:nvPr>
            <p:ph type="dt" sz="half" idx="10"/>
          </p:nvPr>
        </p:nvSpPr>
        <p:spPr/>
        <p:txBody>
          <a:bodyPr/>
          <a:lstStyle/>
          <a:p>
            <a:fld id="{92E0014D-2800-4681-9786-BA2FC0BADA82}" type="datetimeFigureOut">
              <a:rPr lang="en-SG" smtClean="0"/>
              <a:t>18/10/2025</a:t>
            </a:fld>
            <a:endParaRPr lang="en-SG"/>
          </a:p>
        </p:txBody>
      </p:sp>
      <p:sp>
        <p:nvSpPr>
          <p:cNvPr id="8" name="Footer Placeholder 7">
            <a:extLst>
              <a:ext uri="{FF2B5EF4-FFF2-40B4-BE49-F238E27FC236}">
                <a16:creationId xmlns:a16="http://schemas.microsoft.com/office/drawing/2014/main" id="{194ABA1C-C801-4CD4-B336-431E3B6F0DD1}"/>
              </a:ext>
            </a:extLst>
          </p:cNvPr>
          <p:cNvSpPr>
            <a:spLocks noGrp="1"/>
          </p:cNvSpPr>
          <p:nvPr>
            <p:ph type="ftr" sz="quarter" idx="11"/>
          </p:nvPr>
        </p:nvSpPr>
        <p:spPr/>
        <p:txBody>
          <a:bodyPr/>
          <a:lstStyle/>
          <a:p>
            <a:endParaRPr lang="en-SG"/>
          </a:p>
        </p:txBody>
      </p:sp>
      <p:sp>
        <p:nvSpPr>
          <p:cNvPr id="9" name="Slide Number Placeholder 8">
            <a:extLst>
              <a:ext uri="{FF2B5EF4-FFF2-40B4-BE49-F238E27FC236}">
                <a16:creationId xmlns:a16="http://schemas.microsoft.com/office/drawing/2014/main" id="{3C9E8BDD-6AA2-4B89-90AE-6430FAA28D70}"/>
              </a:ext>
            </a:extLst>
          </p:cNvPr>
          <p:cNvSpPr>
            <a:spLocks noGrp="1"/>
          </p:cNvSpPr>
          <p:nvPr>
            <p:ph type="sldNum" sz="quarter" idx="12"/>
          </p:nvPr>
        </p:nvSpPr>
        <p:spPr/>
        <p:txBody>
          <a:bodyPr/>
          <a:lstStyle/>
          <a:p>
            <a:fld id="{A5825E40-4738-4DE6-A005-4797A8D7ED5A}" type="slidenum">
              <a:rPr lang="en-SG" smtClean="0"/>
              <a:t>‹#›</a:t>
            </a:fld>
            <a:endParaRPr lang="en-SG"/>
          </a:p>
        </p:txBody>
      </p:sp>
    </p:spTree>
    <p:extLst>
      <p:ext uri="{BB962C8B-B14F-4D97-AF65-F5344CB8AC3E}">
        <p14:creationId xmlns:p14="http://schemas.microsoft.com/office/powerpoint/2010/main" val="31053823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BA779-53FE-4055-9E73-900F3C99F43E}"/>
              </a:ext>
            </a:extLst>
          </p:cNvPr>
          <p:cNvSpPr>
            <a:spLocks noGrp="1"/>
          </p:cNvSpPr>
          <p:nvPr>
            <p:ph type="title"/>
          </p:nvPr>
        </p:nvSpPr>
        <p:spPr/>
        <p:txBody>
          <a:bodyPr/>
          <a:lstStyle/>
          <a:p>
            <a:r>
              <a:rPr lang="en-US"/>
              <a:t>Click to edit Master title style</a:t>
            </a:r>
            <a:endParaRPr lang="en-SG"/>
          </a:p>
        </p:txBody>
      </p:sp>
      <p:sp>
        <p:nvSpPr>
          <p:cNvPr id="3" name="Date Placeholder 2">
            <a:extLst>
              <a:ext uri="{FF2B5EF4-FFF2-40B4-BE49-F238E27FC236}">
                <a16:creationId xmlns:a16="http://schemas.microsoft.com/office/drawing/2014/main" id="{5000640A-EEB1-491A-9A7C-CE54C9C2F828}"/>
              </a:ext>
            </a:extLst>
          </p:cNvPr>
          <p:cNvSpPr>
            <a:spLocks noGrp="1"/>
          </p:cNvSpPr>
          <p:nvPr>
            <p:ph type="dt" sz="half" idx="10"/>
          </p:nvPr>
        </p:nvSpPr>
        <p:spPr/>
        <p:txBody>
          <a:bodyPr/>
          <a:lstStyle/>
          <a:p>
            <a:fld id="{92E0014D-2800-4681-9786-BA2FC0BADA82}" type="datetimeFigureOut">
              <a:rPr lang="en-SG" smtClean="0"/>
              <a:t>18/10/2025</a:t>
            </a:fld>
            <a:endParaRPr lang="en-SG"/>
          </a:p>
        </p:txBody>
      </p:sp>
      <p:sp>
        <p:nvSpPr>
          <p:cNvPr id="4" name="Footer Placeholder 3">
            <a:extLst>
              <a:ext uri="{FF2B5EF4-FFF2-40B4-BE49-F238E27FC236}">
                <a16:creationId xmlns:a16="http://schemas.microsoft.com/office/drawing/2014/main" id="{3904E4EF-AE52-493A-9B6E-641E27748514}"/>
              </a:ext>
            </a:extLst>
          </p:cNvPr>
          <p:cNvSpPr>
            <a:spLocks noGrp="1"/>
          </p:cNvSpPr>
          <p:nvPr>
            <p:ph type="ftr" sz="quarter" idx="11"/>
          </p:nvPr>
        </p:nvSpPr>
        <p:spPr/>
        <p:txBody>
          <a:bodyPr/>
          <a:lstStyle/>
          <a:p>
            <a:endParaRPr lang="en-SG"/>
          </a:p>
        </p:txBody>
      </p:sp>
      <p:sp>
        <p:nvSpPr>
          <p:cNvPr id="5" name="Slide Number Placeholder 4">
            <a:extLst>
              <a:ext uri="{FF2B5EF4-FFF2-40B4-BE49-F238E27FC236}">
                <a16:creationId xmlns:a16="http://schemas.microsoft.com/office/drawing/2014/main" id="{142AF825-AD12-42EB-B0C7-4C9009CED579}"/>
              </a:ext>
            </a:extLst>
          </p:cNvPr>
          <p:cNvSpPr>
            <a:spLocks noGrp="1"/>
          </p:cNvSpPr>
          <p:nvPr>
            <p:ph type="sldNum" sz="quarter" idx="12"/>
          </p:nvPr>
        </p:nvSpPr>
        <p:spPr/>
        <p:txBody>
          <a:bodyPr/>
          <a:lstStyle/>
          <a:p>
            <a:fld id="{A5825E40-4738-4DE6-A005-4797A8D7ED5A}" type="slidenum">
              <a:rPr lang="en-SG" smtClean="0"/>
              <a:t>‹#›</a:t>
            </a:fld>
            <a:endParaRPr lang="en-SG"/>
          </a:p>
        </p:txBody>
      </p:sp>
    </p:spTree>
    <p:extLst>
      <p:ext uri="{BB962C8B-B14F-4D97-AF65-F5344CB8AC3E}">
        <p14:creationId xmlns:p14="http://schemas.microsoft.com/office/powerpoint/2010/main" val="35514247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0E3711D-8DFB-40C8-ABC1-B3DCB94C04A3}"/>
              </a:ext>
            </a:extLst>
          </p:cNvPr>
          <p:cNvSpPr>
            <a:spLocks noGrp="1"/>
          </p:cNvSpPr>
          <p:nvPr>
            <p:ph type="dt" sz="half" idx="10"/>
          </p:nvPr>
        </p:nvSpPr>
        <p:spPr/>
        <p:txBody>
          <a:bodyPr/>
          <a:lstStyle/>
          <a:p>
            <a:fld id="{92E0014D-2800-4681-9786-BA2FC0BADA82}" type="datetimeFigureOut">
              <a:rPr lang="en-SG" smtClean="0"/>
              <a:t>18/10/2025</a:t>
            </a:fld>
            <a:endParaRPr lang="en-SG"/>
          </a:p>
        </p:txBody>
      </p:sp>
      <p:sp>
        <p:nvSpPr>
          <p:cNvPr id="3" name="Footer Placeholder 2">
            <a:extLst>
              <a:ext uri="{FF2B5EF4-FFF2-40B4-BE49-F238E27FC236}">
                <a16:creationId xmlns:a16="http://schemas.microsoft.com/office/drawing/2014/main" id="{F56F7E94-E98B-4E67-BF59-1293BC5B4D01}"/>
              </a:ext>
            </a:extLst>
          </p:cNvPr>
          <p:cNvSpPr>
            <a:spLocks noGrp="1"/>
          </p:cNvSpPr>
          <p:nvPr>
            <p:ph type="ftr" sz="quarter" idx="11"/>
          </p:nvPr>
        </p:nvSpPr>
        <p:spPr/>
        <p:txBody>
          <a:bodyPr/>
          <a:lstStyle/>
          <a:p>
            <a:endParaRPr lang="en-SG"/>
          </a:p>
        </p:txBody>
      </p:sp>
      <p:sp>
        <p:nvSpPr>
          <p:cNvPr id="4" name="Slide Number Placeholder 3">
            <a:extLst>
              <a:ext uri="{FF2B5EF4-FFF2-40B4-BE49-F238E27FC236}">
                <a16:creationId xmlns:a16="http://schemas.microsoft.com/office/drawing/2014/main" id="{32329033-2494-4664-B79A-652CB94E9CB0}"/>
              </a:ext>
            </a:extLst>
          </p:cNvPr>
          <p:cNvSpPr>
            <a:spLocks noGrp="1"/>
          </p:cNvSpPr>
          <p:nvPr>
            <p:ph type="sldNum" sz="quarter" idx="12"/>
          </p:nvPr>
        </p:nvSpPr>
        <p:spPr/>
        <p:txBody>
          <a:bodyPr/>
          <a:lstStyle/>
          <a:p>
            <a:fld id="{A5825E40-4738-4DE6-A005-4797A8D7ED5A}" type="slidenum">
              <a:rPr lang="en-SG" smtClean="0"/>
              <a:t>‹#›</a:t>
            </a:fld>
            <a:endParaRPr lang="en-SG"/>
          </a:p>
        </p:txBody>
      </p:sp>
    </p:spTree>
    <p:extLst>
      <p:ext uri="{BB962C8B-B14F-4D97-AF65-F5344CB8AC3E}">
        <p14:creationId xmlns:p14="http://schemas.microsoft.com/office/powerpoint/2010/main" val="41457751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52D5DF-210B-4CF5-BE48-85B7A1ED474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SG"/>
          </a:p>
        </p:txBody>
      </p:sp>
      <p:sp>
        <p:nvSpPr>
          <p:cNvPr id="3" name="Content Placeholder 2">
            <a:extLst>
              <a:ext uri="{FF2B5EF4-FFF2-40B4-BE49-F238E27FC236}">
                <a16:creationId xmlns:a16="http://schemas.microsoft.com/office/drawing/2014/main" id="{D0EA1BD5-9C83-4699-B689-92D279774A3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Text Placeholder 3">
            <a:extLst>
              <a:ext uri="{FF2B5EF4-FFF2-40B4-BE49-F238E27FC236}">
                <a16:creationId xmlns:a16="http://schemas.microsoft.com/office/drawing/2014/main" id="{CB1F4AEF-6C4B-464B-92E0-C5688611584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824A578-DAFD-4B68-A84F-04ECF2FD43D7}"/>
              </a:ext>
            </a:extLst>
          </p:cNvPr>
          <p:cNvSpPr>
            <a:spLocks noGrp="1"/>
          </p:cNvSpPr>
          <p:nvPr>
            <p:ph type="dt" sz="half" idx="10"/>
          </p:nvPr>
        </p:nvSpPr>
        <p:spPr/>
        <p:txBody>
          <a:bodyPr/>
          <a:lstStyle/>
          <a:p>
            <a:fld id="{92E0014D-2800-4681-9786-BA2FC0BADA82}" type="datetimeFigureOut">
              <a:rPr lang="en-SG" smtClean="0"/>
              <a:t>18/10/2025</a:t>
            </a:fld>
            <a:endParaRPr lang="en-SG"/>
          </a:p>
        </p:txBody>
      </p:sp>
      <p:sp>
        <p:nvSpPr>
          <p:cNvPr id="6" name="Footer Placeholder 5">
            <a:extLst>
              <a:ext uri="{FF2B5EF4-FFF2-40B4-BE49-F238E27FC236}">
                <a16:creationId xmlns:a16="http://schemas.microsoft.com/office/drawing/2014/main" id="{1B17A672-746E-4B46-B65F-DAF182510666}"/>
              </a:ext>
            </a:extLst>
          </p:cNvPr>
          <p:cNvSpPr>
            <a:spLocks noGrp="1"/>
          </p:cNvSpPr>
          <p:nvPr>
            <p:ph type="ftr" sz="quarter" idx="11"/>
          </p:nvPr>
        </p:nvSpPr>
        <p:spPr/>
        <p:txBody>
          <a:bodyPr/>
          <a:lstStyle/>
          <a:p>
            <a:endParaRPr lang="en-SG"/>
          </a:p>
        </p:txBody>
      </p:sp>
      <p:sp>
        <p:nvSpPr>
          <p:cNvPr id="7" name="Slide Number Placeholder 6">
            <a:extLst>
              <a:ext uri="{FF2B5EF4-FFF2-40B4-BE49-F238E27FC236}">
                <a16:creationId xmlns:a16="http://schemas.microsoft.com/office/drawing/2014/main" id="{063D25F7-FB53-4363-BFAA-B6FF74320FC2}"/>
              </a:ext>
            </a:extLst>
          </p:cNvPr>
          <p:cNvSpPr>
            <a:spLocks noGrp="1"/>
          </p:cNvSpPr>
          <p:nvPr>
            <p:ph type="sldNum" sz="quarter" idx="12"/>
          </p:nvPr>
        </p:nvSpPr>
        <p:spPr/>
        <p:txBody>
          <a:bodyPr/>
          <a:lstStyle/>
          <a:p>
            <a:fld id="{A5825E40-4738-4DE6-A005-4797A8D7ED5A}" type="slidenum">
              <a:rPr lang="en-SG" smtClean="0"/>
              <a:t>‹#›</a:t>
            </a:fld>
            <a:endParaRPr lang="en-SG"/>
          </a:p>
        </p:txBody>
      </p:sp>
    </p:spTree>
    <p:extLst>
      <p:ext uri="{BB962C8B-B14F-4D97-AF65-F5344CB8AC3E}">
        <p14:creationId xmlns:p14="http://schemas.microsoft.com/office/powerpoint/2010/main" val="16730892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09E635-A182-41B7-BBDD-FF4A50256E9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SG"/>
          </a:p>
        </p:txBody>
      </p:sp>
      <p:sp>
        <p:nvSpPr>
          <p:cNvPr id="3" name="Picture Placeholder 2">
            <a:extLst>
              <a:ext uri="{FF2B5EF4-FFF2-40B4-BE49-F238E27FC236}">
                <a16:creationId xmlns:a16="http://schemas.microsoft.com/office/drawing/2014/main" id="{122DCB35-FEAF-4BA7-AD27-1BE8BCE1F80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SG"/>
          </a:p>
        </p:txBody>
      </p:sp>
      <p:sp>
        <p:nvSpPr>
          <p:cNvPr id="4" name="Text Placeholder 3">
            <a:extLst>
              <a:ext uri="{FF2B5EF4-FFF2-40B4-BE49-F238E27FC236}">
                <a16:creationId xmlns:a16="http://schemas.microsoft.com/office/drawing/2014/main" id="{0707F189-17E6-430F-B649-1E4B1F1050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CB65667-BF5E-473A-8579-BDBDC95DE298}"/>
              </a:ext>
            </a:extLst>
          </p:cNvPr>
          <p:cNvSpPr>
            <a:spLocks noGrp="1"/>
          </p:cNvSpPr>
          <p:nvPr>
            <p:ph type="dt" sz="half" idx="10"/>
          </p:nvPr>
        </p:nvSpPr>
        <p:spPr/>
        <p:txBody>
          <a:bodyPr/>
          <a:lstStyle/>
          <a:p>
            <a:fld id="{92E0014D-2800-4681-9786-BA2FC0BADA82}" type="datetimeFigureOut">
              <a:rPr lang="en-SG" smtClean="0"/>
              <a:t>18/10/2025</a:t>
            </a:fld>
            <a:endParaRPr lang="en-SG"/>
          </a:p>
        </p:txBody>
      </p:sp>
      <p:sp>
        <p:nvSpPr>
          <p:cNvPr id="6" name="Footer Placeholder 5">
            <a:extLst>
              <a:ext uri="{FF2B5EF4-FFF2-40B4-BE49-F238E27FC236}">
                <a16:creationId xmlns:a16="http://schemas.microsoft.com/office/drawing/2014/main" id="{FAE29756-B89C-4DBD-9D95-6CC492E92EB4}"/>
              </a:ext>
            </a:extLst>
          </p:cNvPr>
          <p:cNvSpPr>
            <a:spLocks noGrp="1"/>
          </p:cNvSpPr>
          <p:nvPr>
            <p:ph type="ftr" sz="quarter" idx="11"/>
          </p:nvPr>
        </p:nvSpPr>
        <p:spPr/>
        <p:txBody>
          <a:bodyPr/>
          <a:lstStyle/>
          <a:p>
            <a:endParaRPr lang="en-SG"/>
          </a:p>
        </p:txBody>
      </p:sp>
      <p:sp>
        <p:nvSpPr>
          <p:cNvPr id="7" name="Slide Number Placeholder 6">
            <a:extLst>
              <a:ext uri="{FF2B5EF4-FFF2-40B4-BE49-F238E27FC236}">
                <a16:creationId xmlns:a16="http://schemas.microsoft.com/office/drawing/2014/main" id="{DF060C21-07AF-4064-A852-CA316DDC7286}"/>
              </a:ext>
            </a:extLst>
          </p:cNvPr>
          <p:cNvSpPr>
            <a:spLocks noGrp="1"/>
          </p:cNvSpPr>
          <p:nvPr>
            <p:ph type="sldNum" sz="quarter" idx="12"/>
          </p:nvPr>
        </p:nvSpPr>
        <p:spPr/>
        <p:txBody>
          <a:bodyPr/>
          <a:lstStyle/>
          <a:p>
            <a:fld id="{A5825E40-4738-4DE6-A005-4797A8D7ED5A}" type="slidenum">
              <a:rPr lang="en-SG" smtClean="0"/>
              <a:t>‹#›</a:t>
            </a:fld>
            <a:endParaRPr lang="en-SG"/>
          </a:p>
        </p:txBody>
      </p:sp>
    </p:spTree>
    <p:extLst>
      <p:ext uri="{BB962C8B-B14F-4D97-AF65-F5344CB8AC3E}">
        <p14:creationId xmlns:p14="http://schemas.microsoft.com/office/powerpoint/2010/main" val="26051711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256C1A0-744E-4F0B-BA60-F2E6D6CB070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SG"/>
          </a:p>
        </p:txBody>
      </p:sp>
      <p:sp>
        <p:nvSpPr>
          <p:cNvPr id="3" name="Text Placeholder 2">
            <a:extLst>
              <a:ext uri="{FF2B5EF4-FFF2-40B4-BE49-F238E27FC236}">
                <a16:creationId xmlns:a16="http://schemas.microsoft.com/office/drawing/2014/main" id="{DC0478C0-D79B-407E-A310-AB4FF246146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Date Placeholder 3">
            <a:extLst>
              <a:ext uri="{FF2B5EF4-FFF2-40B4-BE49-F238E27FC236}">
                <a16:creationId xmlns:a16="http://schemas.microsoft.com/office/drawing/2014/main" id="{B3E64F66-FCDF-4753-8768-E06BD01E1A4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E0014D-2800-4681-9786-BA2FC0BADA82}" type="datetimeFigureOut">
              <a:rPr lang="en-SG" smtClean="0"/>
              <a:t>18/10/2025</a:t>
            </a:fld>
            <a:endParaRPr lang="en-SG"/>
          </a:p>
        </p:txBody>
      </p:sp>
      <p:sp>
        <p:nvSpPr>
          <p:cNvPr id="5" name="Footer Placeholder 4">
            <a:extLst>
              <a:ext uri="{FF2B5EF4-FFF2-40B4-BE49-F238E27FC236}">
                <a16:creationId xmlns:a16="http://schemas.microsoft.com/office/drawing/2014/main" id="{8455D33B-AF8A-45A2-8082-2DE502DE924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SG"/>
          </a:p>
        </p:txBody>
      </p:sp>
      <p:sp>
        <p:nvSpPr>
          <p:cNvPr id="6" name="Slide Number Placeholder 5">
            <a:extLst>
              <a:ext uri="{FF2B5EF4-FFF2-40B4-BE49-F238E27FC236}">
                <a16:creationId xmlns:a16="http://schemas.microsoft.com/office/drawing/2014/main" id="{13CFECA0-CF00-4017-BC20-773B180DBA4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825E40-4738-4DE6-A005-4797A8D7ED5A}" type="slidenum">
              <a:rPr lang="en-SG" smtClean="0"/>
              <a:t>‹#›</a:t>
            </a:fld>
            <a:endParaRPr lang="en-SG"/>
          </a:p>
        </p:txBody>
      </p:sp>
    </p:spTree>
    <p:extLst>
      <p:ext uri="{BB962C8B-B14F-4D97-AF65-F5344CB8AC3E}">
        <p14:creationId xmlns:p14="http://schemas.microsoft.com/office/powerpoint/2010/main" val="8908802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webp"/><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688AA9F-C544-4E89-BC90-9D15254EBF7B}"/>
              </a:ext>
            </a:extLst>
          </p:cNvPr>
          <p:cNvSpPr txBox="1"/>
          <p:nvPr/>
        </p:nvSpPr>
        <p:spPr>
          <a:xfrm>
            <a:off x="6805697" y="1399245"/>
            <a:ext cx="4876799" cy="1015663"/>
          </a:xfrm>
          <a:prstGeom prst="rect">
            <a:avLst/>
          </a:prstGeom>
          <a:noFill/>
        </p:spPr>
        <p:txBody>
          <a:bodyPr wrap="square" rtlCol="0">
            <a:spAutoFit/>
          </a:bodyPr>
          <a:lstStyle/>
          <a:p>
            <a:pPr algn="ctr"/>
            <a:r>
              <a:rPr lang="zh-CN" altLang="en-US" sz="6000" b="1" dirty="0">
                <a:latin typeface="Segoe UI Black" panose="020B0A02040204020203" pitchFamily="34" charset="0"/>
                <a:ea typeface="Segoe UI Black" panose="020B0A02040204020203" pitchFamily="34" charset="0"/>
              </a:rPr>
              <a:t>基督为</a:t>
            </a:r>
            <a:r>
              <a:rPr lang="zh-CN" altLang="en-US" sz="6000" b="1" dirty="0">
                <a:latin typeface="迷你简粗仿宋" panose="02010604000101010101" pitchFamily="2" charset="-122"/>
                <a:ea typeface="迷你简粗仿宋" panose="02010604000101010101" pitchFamily="2" charset="-122"/>
              </a:rPr>
              <a:t>谁</a:t>
            </a:r>
            <a:r>
              <a:rPr lang="zh-CN" altLang="en-US" sz="6000" b="1" dirty="0">
                <a:latin typeface="Segoe UI Black" panose="020B0A02040204020203" pitchFamily="34" charset="0"/>
                <a:ea typeface="Segoe UI Black" panose="020B0A02040204020203" pitchFamily="34" charset="0"/>
              </a:rPr>
              <a:t>而死</a:t>
            </a:r>
            <a:endParaRPr lang="en-SG" altLang="zh-CN" sz="6000" b="1" dirty="0">
              <a:latin typeface="Segoe UI Black" panose="020B0A02040204020203" pitchFamily="34" charset="0"/>
              <a:ea typeface="Segoe UI Black" panose="020B0A02040204020203" pitchFamily="34" charset="0"/>
            </a:endParaRPr>
          </a:p>
        </p:txBody>
      </p:sp>
      <p:pic>
        <p:nvPicPr>
          <p:cNvPr id="7" name="Picture 6">
            <a:extLst>
              <a:ext uri="{FF2B5EF4-FFF2-40B4-BE49-F238E27FC236}">
                <a16:creationId xmlns:a16="http://schemas.microsoft.com/office/drawing/2014/main" id="{682F2AFD-9541-3282-BF7D-F9991F65E0C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1020" y="479585"/>
            <a:ext cx="6036846" cy="6036846"/>
          </a:xfrm>
          <a:prstGeom prst="rect">
            <a:avLst/>
          </a:prstGeom>
        </p:spPr>
      </p:pic>
      <p:sp>
        <p:nvSpPr>
          <p:cNvPr id="8" name="TextBox 7">
            <a:extLst>
              <a:ext uri="{FF2B5EF4-FFF2-40B4-BE49-F238E27FC236}">
                <a16:creationId xmlns:a16="http://schemas.microsoft.com/office/drawing/2014/main" id="{4672A2C5-8B61-51A8-0D56-8948495FAFAB}"/>
              </a:ext>
            </a:extLst>
          </p:cNvPr>
          <p:cNvSpPr txBox="1"/>
          <p:nvPr/>
        </p:nvSpPr>
        <p:spPr>
          <a:xfrm>
            <a:off x="9244096" y="3429000"/>
            <a:ext cx="2294393" cy="1877437"/>
          </a:xfrm>
          <a:prstGeom prst="rect">
            <a:avLst/>
          </a:prstGeom>
          <a:noFill/>
        </p:spPr>
        <p:txBody>
          <a:bodyPr wrap="square" rtlCol="0">
            <a:spAutoFit/>
          </a:bodyPr>
          <a:lstStyle/>
          <a:p>
            <a:pPr>
              <a:spcAft>
                <a:spcPts val="1200"/>
              </a:spcAft>
            </a:pPr>
            <a:r>
              <a:rPr lang="zh-CN" altLang="en-US" sz="3200" dirty="0">
                <a:latin typeface="迷你简粗仿宋" panose="02010604000101010101" pitchFamily="2" charset="-122"/>
                <a:ea typeface="迷你简粗仿宋" panose="02010604000101010101" pitchFamily="2" charset="-122"/>
              </a:rPr>
              <a:t>基督之死</a:t>
            </a:r>
            <a:endParaRPr lang="en-US" altLang="zh-CN" sz="3200" dirty="0">
              <a:latin typeface="迷你简粗仿宋" panose="02010604000101010101" pitchFamily="2" charset="-122"/>
              <a:ea typeface="迷你简粗仿宋" panose="02010604000101010101" pitchFamily="2" charset="-122"/>
            </a:endParaRPr>
          </a:p>
          <a:p>
            <a:pPr>
              <a:spcAft>
                <a:spcPts val="1200"/>
              </a:spcAft>
            </a:pPr>
            <a:r>
              <a:rPr lang="zh-CN" altLang="en-US" sz="3200" dirty="0">
                <a:latin typeface="迷你简粗仿宋" panose="02010604000101010101" pitchFamily="2" charset="-122"/>
                <a:ea typeface="迷你简粗仿宋" panose="02010604000101010101" pitchFamily="2" charset="-122"/>
              </a:rPr>
              <a:t>里的</a:t>
            </a:r>
            <a:endParaRPr lang="en-US" altLang="zh-CN" sz="3200" dirty="0">
              <a:latin typeface="迷你简粗仿宋" panose="02010604000101010101" pitchFamily="2" charset="-122"/>
              <a:ea typeface="迷你简粗仿宋" panose="02010604000101010101" pitchFamily="2" charset="-122"/>
            </a:endParaRPr>
          </a:p>
          <a:p>
            <a:pPr>
              <a:spcAft>
                <a:spcPts val="1200"/>
              </a:spcAft>
            </a:pPr>
            <a:r>
              <a:rPr lang="zh-CN" altLang="en-US" sz="3200" dirty="0">
                <a:latin typeface="迷你简粗仿宋" panose="02010604000101010101" pitchFamily="2" charset="-122"/>
                <a:ea typeface="迷你简粗仿宋" panose="02010604000101010101" pitchFamily="2" charset="-122"/>
              </a:rPr>
              <a:t>死亡之死</a:t>
            </a:r>
            <a:endParaRPr lang="en-US" altLang="zh-CN" sz="3200" dirty="0">
              <a:latin typeface="迷你简粗仿宋" panose="02010604000101010101" pitchFamily="2" charset="-122"/>
              <a:ea typeface="迷你简粗仿宋" panose="02010604000101010101" pitchFamily="2" charset="-122"/>
            </a:endParaRPr>
          </a:p>
        </p:txBody>
      </p:sp>
      <p:pic>
        <p:nvPicPr>
          <p:cNvPr id="1026" name="Picture 2" descr="The Death of Death : Owen, John: Amazon.sg: Books">
            <a:extLst>
              <a:ext uri="{FF2B5EF4-FFF2-40B4-BE49-F238E27FC236}">
                <a16:creationId xmlns:a16="http://schemas.microsoft.com/office/drawing/2014/main" id="{62BB9342-370E-9F4B-3B69-CFD6CE661C8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7684" y="664233"/>
            <a:ext cx="1221105" cy="1905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693147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2F31F4-23D3-F17A-0FF7-F0E6405CFDA7}"/>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47C6E563-9509-3C18-B9DE-370314B354C1}"/>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2718624D-9A3A-B252-88EE-47525BD59EEC}"/>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9</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3DD2D17D-EF8F-E364-FD7B-B589A4E81162}"/>
              </a:ext>
            </a:extLst>
          </p:cNvPr>
          <p:cNvSpPr txBox="1"/>
          <p:nvPr/>
        </p:nvSpPr>
        <p:spPr>
          <a:xfrm>
            <a:off x="448574" y="625328"/>
            <a:ext cx="11249345" cy="4770537"/>
          </a:xfrm>
          <a:prstGeom prst="rect">
            <a:avLst/>
          </a:prstGeom>
          <a:noFill/>
        </p:spPr>
        <p:txBody>
          <a:bodyPr wrap="square" rtlCol="0">
            <a:spAutoFit/>
          </a:bodyPr>
          <a:lstStyle/>
          <a:p>
            <a:pPr>
              <a:spcAft>
                <a:spcPts val="1200"/>
              </a:spcAft>
            </a:pP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基督的满足的本质及由此提出的论证</a:t>
            </a:r>
            <a:endParaRPr lang="en-SG" altLang="zh-CN" sz="4000" b="1" dirty="0">
              <a:latin typeface="Segoe UI Black" panose="020B0A02040204020203" pitchFamily="34" charset="0"/>
              <a:ea typeface="Segoe UI Black" panose="020B0A02040204020203" pitchFamily="34" charset="0"/>
              <a:cs typeface="Times New Roman" panose="02020603050405020304" pitchFamily="18" charset="0"/>
            </a:endParaRPr>
          </a:p>
          <a:p>
            <a:pPr>
              <a:spcAft>
                <a:spcPts val="1200"/>
              </a:spcAft>
            </a:pP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“满足”的概念</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a:p>
            <a:pPr>
              <a:spcAft>
                <a:spcPts val="1200"/>
              </a:spcAft>
            </a:pP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John Owen</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写道：</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a:spcAft>
                <a:spcPts val="1200"/>
              </a:spcAft>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基督为罪人而死的第三种表达方式是“满足（</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satisfaction</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即基督借着祂的死，为祂所代死之人的罪向神的公义作出满足，使他们得以自由。</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a:spcAft>
                <a:spcPts val="1200"/>
              </a:spcAft>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“满足”一词在圣经中没有被用来形容基督的死，新约中完全没有，在旧约中仅有两次出现，即</a:t>
            </a: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民</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35:31-32</a:t>
            </a: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。但该词所指的实质普遍归于救主的死。</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16081062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E1CC96-AA3E-2CDC-2D42-6C6A5C648F49}"/>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733C1D52-89D9-DD29-896B-A3029E3C9B99}"/>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4114DC55-AE66-04B0-BA6E-3DC7E5BC0EEC}"/>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10</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19551D08-D7F0-9876-1044-5D902FE19BBF}"/>
              </a:ext>
            </a:extLst>
          </p:cNvPr>
          <p:cNvSpPr txBox="1"/>
          <p:nvPr/>
        </p:nvSpPr>
        <p:spPr>
          <a:xfrm>
            <a:off x="448574" y="625328"/>
            <a:ext cx="11249345" cy="4031873"/>
          </a:xfrm>
          <a:prstGeom prst="rect">
            <a:avLst/>
          </a:prstGeom>
          <a:noFill/>
        </p:spPr>
        <p:txBody>
          <a:bodyPr wrap="square" rtlCol="0">
            <a:spAutoFit/>
          </a:bodyPr>
          <a:lstStyle/>
          <a:p>
            <a:pPr>
              <a:spcAft>
                <a:spcPts val="1200"/>
              </a:spcAft>
            </a:pP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基督的满足的本质及由此提出的论证</a:t>
            </a:r>
            <a:endParaRPr lang="en-SG" altLang="zh-CN" sz="4000" b="1" dirty="0">
              <a:latin typeface="Segoe UI Black" panose="020B0A02040204020203" pitchFamily="34" charset="0"/>
              <a:ea typeface="Segoe UI Black" panose="020B0A02040204020203" pitchFamily="34" charset="0"/>
              <a:cs typeface="Times New Roman" panose="02020603050405020304" pitchFamily="18" charset="0"/>
            </a:endParaRPr>
          </a:p>
          <a:p>
            <a:pPr>
              <a:spcAft>
                <a:spcPts val="1200"/>
              </a:spcAft>
            </a:pP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民</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35:31-32</a:t>
            </a: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犯了死罪的杀人者，你们不可收</a:t>
            </a:r>
            <a:r>
              <a:rPr lang="zh-CN" altLang="en-US" sz="2800" dirty="0">
                <a:solidFill>
                  <a:srgbClr val="FF0000"/>
                </a:solidFill>
                <a:latin typeface="Times New Roman" panose="02020603050405020304" pitchFamily="18" charset="0"/>
                <a:ea typeface="迷你简粗仿宋" panose="02010604000101010101" pitchFamily="2" charset="-122"/>
                <a:cs typeface="Times New Roman" panose="02020603050405020304" pitchFamily="18" charset="0"/>
              </a:rPr>
              <a:t>赎金</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代替他的性命，因为他必须被处死。逃到庇护城的人，你们也不可收</a:t>
            </a:r>
            <a:r>
              <a:rPr lang="zh-CN" altLang="en-US" sz="2800" dirty="0">
                <a:solidFill>
                  <a:srgbClr val="FF0000"/>
                </a:solidFill>
                <a:latin typeface="Times New Roman" panose="02020603050405020304" pitchFamily="18" charset="0"/>
                <a:ea typeface="迷你简粗仿宋" panose="02010604000101010101" pitchFamily="2" charset="-122"/>
                <a:cs typeface="Times New Roman" panose="02020603050405020304" pitchFamily="18" charset="0"/>
              </a:rPr>
              <a:t>赎金</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让他在大祭司死前回到本地居住。（环译本）</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a:spcAft>
                <a:spcPts val="1200"/>
              </a:spcAft>
            </a:pP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Moreover ye shall take no </a:t>
            </a:r>
            <a:r>
              <a:rPr lang="en-SG" altLang="zh-CN" sz="2800" dirty="0">
                <a:solidFill>
                  <a:srgbClr val="FF0000"/>
                </a:solidFill>
                <a:latin typeface="Times New Roman" panose="02020603050405020304" pitchFamily="18" charset="0"/>
                <a:ea typeface="迷你简粗仿宋" panose="02010604000101010101" pitchFamily="2" charset="-122"/>
                <a:cs typeface="Times New Roman" panose="02020603050405020304" pitchFamily="18" charset="0"/>
              </a:rPr>
              <a:t>satisfaction</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 (ransom) for the life of a murderer, which is guilty of death: but he shall be surely put to death. And ye shall take no </a:t>
            </a:r>
            <a:r>
              <a:rPr lang="en-SG" altLang="zh-CN" sz="2800" dirty="0">
                <a:solidFill>
                  <a:srgbClr val="FF0000"/>
                </a:solidFill>
                <a:latin typeface="Times New Roman" panose="02020603050405020304" pitchFamily="18" charset="0"/>
                <a:ea typeface="迷你简粗仿宋" panose="02010604000101010101" pitchFamily="2" charset="-122"/>
                <a:cs typeface="Times New Roman" panose="02020603050405020304" pitchFamily="18" charset="0"/>
              </a:rPr>
              <a:t>satisfaction</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 (ransom) for him that is fled to the city of his refuge, that he should come again to dwell in the land, until the death of the priest. (KJV)</a:t>
            </a:r>
          </a:p>
        </p:txBody>
      </p:sp>
    </p:spTree>
    <p:extLst>
      <p:ext uri="{BB962C8B-B14F-4D97-AF65-F5344CB8AC3E}">
        <p14:creationId xmlns:p14="http://schemas.microsoft.com/office/powerpoint/2010/main" val="2365815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7549D0-AB52-3E85-87EB-1EDAAC64500F}"/>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9D316185-75F9-C21D-64F3-E1FA50993878}"/>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6DCA6B38-9015-680B-92A7-5264C327CB93}"/>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11</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7834586E-3143-94D9-1FC5-AF7CE8323E08}"/>
              </a:ext>
            </a:extLst>
          </p:cNvPr>
          <p:cNvSpPr txBox="1"/>
          <p:nvPr/>
        </p:nvSpPr>
        <p:spPr>
          <a:xfrm>
            <a:off x="448574" y="625328"/>
            <a:ext cx="11249345" cy="2462213"/>
          </a:xfrm>
          <a:prstGeom prst="rect">
            <a:avLst/>
          </a:prstGeom>
          <a:noFill/>
        </p:spPr>
        <p:txBody>
          <a:bodyPr wrap="square" rtlCol="0">
            <a:spAutoFit/>
          </a:bodyPr>
          <a:lstStyle/>
          <a:p>
            <a:pPr>
              <a:spcAft>
                <a:spcPts val="1200"/>
              </a:spcAft>
            </a:pP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基督的满足的本质及由此提出的论证</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a:spcAft>
                <a:spcPts val="1200"/>
              </a:spcAft>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“满足” 是从法律借来的词，意指“完全偿还”。</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marL="457200" indent="-457200">
              <a:spcAft>
                <a:spcPts val="1200"/>
              </a:spcAft>
              <a:buFont typeface="Wingdings" panose="05000000000000000000" pitchFamily="2" charset="2"/>
              <a:buChar char="Ø"/>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法庭：债务人、债权人，满足就是债务人对债权人的完全偿还。</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marL="457200" indent="-457200">
              <a:spcAft>
                <a:spcPts val="1200"/>
              </a:spcAft>
              <a:buFont typeface="Wingdings" panose="05000000000000000000" pitchFamily="2" charset="2"/>
              <a:buChar char="Ø"/>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借用：人际关系，物的偿还→人身的偿还。</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39828684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29CAA2-9188-B15F-4046-B6AD23398CD1}"/>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4087994B-C030-0A27-0E90-3B4275667695}"/>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A6F280EE-907E-F71C-2CF0-D0F7D3215D01}"/>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12</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8493C1FB-3E89-5B05-0ED9-B84E4D1AD74D}"/>
              </a:ext>
            </a:extLst>
          </p:cNvPr>
          <p:cNvSpPr txBox="1"/>
          <p:nvPr/>
        </p:nvSpPr>
        <p:spPr>
          <a:xfrm>
            <a:off x="448574" y="625328"/>
            <a:ext cx="11249345" cy="5232202"/>
          </a:xfrm>
          <a:prstGeom prst="rect">
            <a:avLst/>
          </a:prstGeom>
          <a:noFill/>
        </p:spPr>
        <p:txBody>
          <a:bodyPr wrap="square" rtlCol="0">
            <a:spAutoFit/>
          </a:bodyPr>
          <a:lstStyle/>
          <a:p>
            <a:pPr>
              <a:spcAft>
                <a:spcPts val="1200"/>
              </a:spcAft>
            </a:pP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基督的满足的本质及由此提出的论证</a:t>
            </a:r>
            <a:endParaRPr lang="en-SG" altLang="zh-CN" sz="4000" b="1" dirty="0">
              <a:latin typeface="Segoe UI Black" panose="020B0A02040204020203" pitchFamily="34" charset="0"/>
              <a:ea typeface="Segoe UI Black" panose="020B0A02040204020203" pitchFamily="34" charset="0"/>
              <a:cs typeface="Times New Roman" panose="02020603050405020304" pitchFamily="18" charset="0"/>
            </a:endParaRPr>
          </a:p>
          <a:p>
            <a:pPr>
              <a:spcAft>
                <a:spcPts val="1200"/>
              </a:spcAft>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基督的满足</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marL="457200" indent="-457200">
              <a:spcAft>
                <a:spcPts val="1200"/>
              </a:spcAft>
              <a:buFont typeface="Arial" panose="020B0604020202020204" pitchFamily="34" charset="0"/>
              <a:buChar char="•"/>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债务人：罪人</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marL="457200" indent="-457200">
              <a:spcAft>
                <a:spcPts val="1200"/>
              </a:spcAft>
              <a:buFont typeface="Arial" panose="020B0604020202020204" pitchFamily="34" charset="0"/>
              <a:buChar char="•"/>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债务：罪</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marL="457200" indent="-457200">
              <a:spcAft>
                <a:spcPts val="1200"/>
              </a:spcAft>
              <a:buFont typeface="Arial" panose="020B0604020202020204" pitchFamily="34" charset="0"/>
              <a:buChar char="•"/>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偿还这债务的义务：死；“罪给人的报酬是死亡”</a:t>
            </a: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罗</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6:23</a:t>
            </a: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endParaRPr lang="en-US"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457200" indent="-457200">
              <a:spcAft>
                <a:spcPts val="1200"/>
              </a:spcAft>
              <a:buFont typeface="Arial" panose="020B0604020202020204" pitchFamily="34" charset="0"/>
              <a:buChar char="•"/>
            </a:pP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使债务人被捆绑和束缚的事物：律法</a:t>
            </a:r>
            <a:r>
              <a:rPr lang="en-US" altLang="zh-CN" sz="28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加</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3:10</a:t>
            </a:r>
            <a:r>
              <a:rPr lang="en-US" altLang="zh-CN" sz="28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、神的公义</a:t>
            </a:r>
            <a:r>
              <a:rPr lang="en-US" altLang="zh-CN" sz="28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罗</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1:32</a:t>
            </a:r>
            <a:r>
              <a:rPr lang="en-US" altLang="zh-CN" sz="28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和神的真实</a:t>
            </a: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创</a:t>
            </a: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2:17】</a:t>
            </a:r>
          </a:p>
          <a:p>
            <a:pPr marL="457200" indent="-457200">
              <a:spcAft>
                <a:spcPts val="1200"/>
              </a:spcAft>
              <a:buFont typeface="Arial" panose="020B0604020202020204" pitchFamily="34" charset="0"/>
              <a:buChar char="•"/>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债权人：神</a:t>
            </a: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被冒犯的一方、严厉的审判官、万有的至高主宰</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marL="457200" indent="-457200">
              <a:spcAft>
                <a:spcPts val="1200"/>
              </a:spcAft>
              <a:buFont typeface="Arial" panose="020B0604020202020204" pitchFamily="34" charset="0"/>
              <a:buChar char="•"/>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介入并废除这义务的：基督所付的赎价</a:t>
            </a:r>
            <a:r>
              <a:rPr lang="en-US" altLang="zh-CN" sz="28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罗</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3:25</a:t>
            </a:r>
            <a:r>
              <a:rPr lang="en-US" altLang="zh-CN" sz="2800" dirty="0">
                <a:latin typeface="迷你简粗仿宋" panose="02010604000101010101" pitchFamily="2" charset="-122"/>
                <a:ea typeface="迷你简粗仿宋" panose="02010604000101010101" pitchFamily="2" charset="-122"/>
                <a:cs typeface="Times New Roman" panose="02020603050405020304" pitchFamily="18" charset="0"/>
              </a:rPr>
              <a:t>】</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25707499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8D4F30-F807-008C-3280-99EC5C5A359A}"/>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74601831-39FD-CF0C-9F3B-72CFFBEE3A74}"/>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6BCDECDC-2894-D57E-1B9B-F0D19500C8B6}"/>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13</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88F8065D-0FB2-EB5F-50CC-D631A3EA7CB9}"/>
              </a:ext>
            </a:extLst>
          </p:cNvPr>
          <p:cNvSpPr txBox="1"/>
          <p:nvPr/>
        </p:nvSpPr>
        <p:spPr>
          <a:xfrm>
            <a:off x="448574" y="625328"/>
            <a:ext cx="11249345" cy="4770537"/>
          </a:xfrm>
          <a:prstGeom prst="rect">
            <a:avLst/>
          </a:prstGeom>
          <a:noFill/>
        </p:spPr>
        <p:txBody>
          <a:bodyPr wrap="square" rtlCol="0">
            <a:spAutoFit/>
          </a:bodyPr>
          <a:lstStyle/>
          <a:p>
            <a:pPr>
              <a:spcAft>
                <a:spcPts val="1200"/>
              </a:spcAft>
            </a:pP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基督的满足的本质及由此提出的论证</a:t>
            </a:r>
            <a:endParaRPr lang="en-SG" altLang="zh-CN" sz="4000" b="1" dirty="0">
              <a:latin typeface="Segoe UI Black" panose="020B0A02040204020203" pitchFamily="34" charset="0"/>
              <a:ea typeface="Segoe UI Black" panose="020B0A02040204020203" pitchFamily="34" charset="0"/>
              <a:cs typeface="Times New Roman" panose="02020603050405020304" pitchFamily="18" charset="0"/>
            </a:endParaRPr>
          </a:p>
          <a:p>
            <a:pPr marL="457200" indent="-457200">
              <a:spcAft>
                <a:spcPts val="1200"/>
              </a:spcAft>
              <a:buFont typeface="Arial" panose="020B0604020202020204" pitchFamily="34" charset="0"/>
              <a:buChar char="•"/>
            </a:pPr>
            <a:r>
              <a:rPr lang="en-US" altLang="zh-CN" sz="28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加</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3:10</a:t>
            </a:r>
            <a:r>
              <a:rPr lang="en-US" altLang="zh-CN" sz="28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凡是靠遵行律法的人，都在诅咒之下，因为经上记着：“凡不一直遵行律法书上所写一切的人，就必受诅咒。”</a:t>
            </a:r>
            <a:endParaRPr lang="en-US"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457200" indent="-457200">
              <a:spcAft>
                <a:spcPts val="1200"/>
              </a:spcAft>
              <a:buFont typeface="Arial" panose="020B0604020202020204" pitchFamily="34" charset="0"/>
              <a:buChar char="•"/>
            </a:pPr>
            <a:r>
              <a:rPr lang="en-US" altLang="zh-CN" sz="28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罗</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1:32</a:t>
            </a:r>
            <a:r>
              <a:rPr lang="en-US" altLang="zh-CN" sz="28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他们虽然明明知道神的公义规定，做这些事的人罪该处死，但是他们不仅自己去做，还赞许做这些事的人。</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457200" indent="-457200">
              <a:spcAft>
                <a:spcPts val="1200"/>
              </a:spcAft>
              <a:buFont typeface="Arial" panose="020B0604020202020204" pitchFamily="34" charset="0"/>
              <a:buChar char="•"/>
            </a:pP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创</a:t>
            </a: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2:17】</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只有那棵善恶知识树的果子，你不可吃；因为你吃了，当天就一定死！</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marL="457200" indent="-457200">
              <a:spcAft>
                <a:spcPts val="1200"/>
              </a:spcAft>
              <a:buFont typeface="Arial" panose="020B0604020202020204" pitchFamily="34" charset="0"/>
              <a:buChar char="•"/>
            </a:pPr>
            <a:r>
              <a:rPr lang="en-US" altLang="zh-CN" sz="28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罗</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3:25</a:t>
            </a:r>
            <a:r>
              <a:rPr lang="en-US" altLang="zh-CN" sz="28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神设立耶稣作挽回祭，是凭着耶稣的血，借着人的信，为要显明神自己的义，</a:t>
            </a:r>
            <a:r>
              <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rPr>
              <a:t>……</a:t>
            </a:r>
          </a:p>
        </p:txBody>
      </p:sp>
    </p:spTree>
    <p:extLst>
      <p:ext uri="{BB962C8B-B14F-4D97-AF65-F5344CB8AC3E}">
        <p14:creationId xmlns:p14="http://schemas.microsoft.com/office/powerpoint/2010/main" val="36052323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D0335B-4F35-4AEE-9526-7ADB1EA98816}"/>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AA2031AE-BB68-FEF4-230E-2F54105C06AB}"/>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FAA65CDA-BEEB-93FF-94C2-B8DB476A0992}"/>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14</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127813A0-3528-48AE-520E-230C39BF2A19}"/>
              </a:ext>
            </a:extLst>
          </p:cNvPr>
          <p:cNvSpPr txBox="1"/>
          <p:nvPr/>
        </p:nvSpPr>
        <p:spPr>
          <a:xfrm>
            <a:off x="448574" y="625328"/>
            <a:ext cx="11249345" cy="5201424"/>
          </a:xfrm>
          <a:prstGeom prst="rect">
            <a:avLst/>
          </a:prstGeom>
          <a:noFill/>
        </p:spPr>
        <p:txBody>
          <a:bodyPr wrap="square" rtlCol="0">
            <a:spAutoFit/>
          </a:bodyPr>
          <a:lstStyle/>
          <a:p>
            <a:pPr>
              <a:spcAft>
                <a:spcPts val="1200"/>
              </a:spcAft>
            </a:pP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基督的满足的本质及由此提出的论证</a:t>
            </a:r>
            <a:endParaRPr lang="en-SG" altLang="zh-CN" sz="4000" b="1" dirty="0">
              <a:latin typeface="Segoe UI Black" panose="020B0A02040204020203" pitchFamily="34" charset="0"/>
              <a:ea typeface="Segoe UI Black" panose="020B0A02040204020203" pitchFamily="34" charset="0"/>
              <a:cs typeface="Times New Roman" panose="02020603050405020304" pitchFamily="18" charset="0"/>
            </a:endParaRPr>
          </a:p>
          <a:p>
            <a:pPr>
              <a:spcAft>
                <a:spcPts val="1200"/>
              </a:spcAft>
            </a:pP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澄清两点，就能明白“基督满足论”</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514350" indent="-514350">
              <a:spcAft>
                <a:spcPts val="1200"/>
              </a:spcAft>
              <a:buAutoNum type="arabicPeriod"/>
            </a:pP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基督确实做了我们所说的这种满足，同时，这满足具体包含哪些内容。</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514350" indent="-514350">
              <a:spcAft>
                <a:spcPts val="1200"/>
              </a:spcAft>
              <a:buAutoNum type="arabicPeriod"/>
            </a:pP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神对作为债务人的罪人所采取的行动是什么，这行动是在满足之后必须发生且应当发生的。</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a:p>
            <a:pPr>
              <a:spcAft>
                <a:spcPts val="1200"/>
              </a:spcAft>
            </a:pP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关于第一点，圣经中并未直接使用“满足”这个词，但它所指的事情，即基督为我们的债务向神做出的偿还，是频繁出现的。因为向神为我们的罪作满足，仅需要基督承担罪应得的刑罚，这就是当罪是债务时所要求的满足。基督确实完成了这件事。</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42530607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DA1E78-7A2C-AF28-2ABA-3147905764C7}"/>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E5614769-E499-8E24-20CC-B6F9DD2AA809}"/>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74E46D3D-D970-E98E-FCB1-A18AD587D633}"/>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15</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802FDAD0-D6F3-8ABA-F8E7-BE4215272B62}"/>
              </a:ext>
            </a:extLst>
          </p:cNvPr>
          <p:cNvSpPr txBox="1"/>
          <p:nvPr/>
        </p:nvSpPr>
        <p:spPr>
          <a:xfrm>
            <a:off x="448574" y="625328"/>
            <a:ext cx="11249345" cy="5478423"/>
          </a:xfrm>
          <a:prstGeom prst="rect">
            <a:avLst/>
          </a:prstGeom>
          <a:noFill/>
        </p:spPr>
        <p:txBody>
          <a:bodyPr wrap="square" rtlCol="0">
            <a:spAutoFit/>
          </a:bodyPr>
          <a:lstStyle/>
          <a:p>
            <a:pPr>
              <a:spcAft>
                <a:spcPts val="1200"/>
              </a:spcAft>
            </a:pP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基督的满足的本质及由此提出的论证</a:t>
            </a:r>
            <a:endParaRPr lang="en-SG" altLang="zh-CN" sz="4000" b="1" dirty="0">
              <a:latin typeface="Segoe UI Black" panose="020B0A02040204020203" pitchFamily="34" charset="0"/>
              <a:ea typeface="Segoe UI Black" panose="020B0A02040204020203" pitchFamily="34" charset="0"/>
              <a:cs typeface="Times New Roman" panose="02020603050405020304" pitchFamily="18" charset="0"/>
            </a:endParaRPr>
          </a:p>
          <a:p>
            <a:pPr>
              <a:spcAft>
                <a:spcPts val="1200"/>
              </a:spcAft>
            </a:pPr>
            <a:r>
              <a:rPr lang="zh-CN" altLang="en-US" sz="2700" dirty="0">
                <a:latin typeface="迷你简粗仿宋" panose="02010604000101010101" pitchFamily="2" charset="-122"/>
                <a:ea typeface="迷你简粗仿宋" panose="02010604000101010101" pitchFamily="2" charset="-122"/>
                <a:cs typeface="Times New Roman" panose="02020603050405020304" pitchFamily="18" charset="0"/>
              </a:rPr>
              <a:t>圣经中有许多关于基督之死的词语和表达，显示了“满足”的含义。</a:t>
            </a:r>
            <a:endParaRPr lang="en-SG" altLang="zh-CN" sz="27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914400" lvl="1" indent="-457200">
              <a:spcAft>
                <a:spcPts val="1200"/>
              </a:spcAft>
              <a:buFont typeface="Arial" panose="020B0604020202020204" pitchFamily="34" charset="0"/>
              <a:buChar char="•"/>
            </a:pPr>
            <a:r>
              <a:rPr lang="zh-CN" altLang="en-US" sz="2700" dirty="0">
                <a:latin typeface="迷你简粗仿宋" panose="02010604000101010101" pitchFamily="2" charset="-122"/>
                <a:ea typeface="迷你简粗仿宋" panose="02010604000101010101" pitchFamily="2" charset="-122"/>
                <a:cs typeface="Times New Roman" panose="02020603050405020304" pitchFamily="18" charset="0"/>
              </a:rPr>
              <a:t>“基督爱我们，为我们舍己，当作馨香的供物和祭物献给神”</a:t>
            </a:r>
            <a:r>
              <a:rPr lang="en-US" altLang="zh-CN" sz="27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700" dirty="0">
                <a:latin typeface="迷你简粗仿宋" panose="02010604000101010101" pitchFamily="2" charset="-122"/>
                <a:ea typeface="迷你简粗仿宋" panose="02010604000101010101" pitchFamily="2" charset="-122"/>
                <a:cs typeface="Times New Roman" panose="02020603050405020304" pitchFamily="18" charset="0"/>
              </a:rPr>
              <a:t>弗</a:t>
            </a:r>
            <a:r>
              <a:rPr lang="en-SG" altLang="zh-CN" sz="2700" dirty="0">
                <a:latin typeface="Times New Roman" panose="02020603050405020304" pitchFamily="18" charset="0"/>
                <a:ea typeface="迷你简粗仿宋" panose="02010604000101010101" pitchFamily="2" charset="-122"/>
                <a:cs typeface="Times New Roman" panose="02020603050405020304" pitchFamily="18" charset="0"/>
              </a:rPr>
              <a:t>5:2</a:t>
            </a:r>
            <a:r>
              <a:rPr lang="en-US" altLang="zh-CN" sz="27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700" dirty="0">
                <a:latin typeface="迷你简粗仿宋" panose="02010604000101010101" pitchFamily="2" charset="-122"/>
                <a:ea typeface="迷你简粗仿宋" panose="02010604000101010101" pitchFamily="2" charset="-122"/>
                <a:cs typeface="Times New Roman" panose="02020603050405020304" pitchFamily="18" charset="0"/>
              </a:rPr>
              <a:t>，这是一种赎罪的献祭。</a:t>
            </a:r>
            <a:endParaRPr lang="en-SG" altLang="zh-CN" sz="27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914400" lvl="1" indent="-457200">
              <a:spcAft>
                <a:spcPts val="1200"/>
              </a:spcAft>
              <a:buFont typeface="Arial" panose="020B0604020202020204" pitchFamily="34" charset="0"/>
              <a:buChar char="•"/>
            </a:pPr>
            <a:r>
              <a:rPr lang="zh-CN" altLang="en-US" sz="2700" dirty="0">
                <a:latin typeface="迷你简粗仿宋" panose="02010604000101010101" pitchFamily="2" charset="-122"/>
                <a:ea typeface="迷你简粗仿宋" panose="02010604000101010101" pitchFamily="2" charset="-122"/>
                <a:cs typeface="Times New Roman" panose="02020603050405020304" pitchFamily="18" charset="0"/>
              </a:rPr>
              <a:t>是耶和华想要把祂压伤，使祂受痛楚。如果你以祂的性命作抵罪祭，祂就会看见后裔，</a:t>
            </a:r>
            <a:r>
              <a:rPr lang="en-SG" altLang="zh-CN" sz="27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en-US" altLang="zh-CN" sz="27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700" dirty="0">
                <a:latin typeface="迷你简粗仿宋" panose="02010604000101010101" pitchFamily="2" charset="-122"/>
                <a:ea typeface="迷你简粗仿宋" panose="02010604000101010101" pitchFamily="2" charset="-122"/>
                <a:cs typeface="Times New Roman" panose="02020603050405020304" pitchFamily="18" charset="0"/>
              </a:rPr>
              <a:t>赛</a:t>
            </a:r>
            <a:r>
              <a:rPr lang="en-SG" altLang="zh-CN" sz="2700" dirty="0">
                <a:latin typeface="Times New Roman" panose="02020603050405020304" pitchFamily="18" charset="0"/>
                <a:ea typeface="迷你简粗仿宋" panose="02010604000101010101" pitchFamily="2" charset="-122"/>
                <a:cs typeface="Times New Roman" panose="02020603050405020304" pitchFamily="18" charset="0"/>
              </a:rPr>
              <a:t>53:10</a:t>
            </a:r>
            <a:r>
              <a:rPr lang="en-US" altLang="zh-CN" sz="27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700" dirty="0">
                <a:latin typeface="迷你简粗仿宋" panose="02010604000101010101" pitchFamily="2" charset="-122"/>
                <a:ea typeface="迷你简粗仿宋" panose="02010604000101010101" pitchFamily="2" charset="-122"/>
                <a:cs typeface="Times New Roman" panose="02020603050405020304" pitchFamily="18" charset="0"/>
              </a:rPr>
              <a:t>，这是为了除去罪的赎罪祭。</a:t>
            </a:r>
            <a:endParaRPr lang="en-SG" altLang="zh-CN" sz="2700" dirty="0">
              <a:latin typeface="迷你简粗仿宋" panose="02010604000101010101" pitchFamily="2" charset="-122"/>
              <a:ea typeface="迷你简粗仿宋" panose="02010604000101010101" pitchFamily="2" charset="-122"/>
              <a:cs typeface="Times New Roman" panose="02020603050405020304" pitchFamily="18" charset="0"/>
            </a:endParaRPr>
          </a:p>
          <a:p>
            <a:pPr>
              <a:spcAft>
                <a:spcPts val="1200"/>
              </a:spcAft>
            </a:pPr>
            <a:r>
              <a:rPr lang="zh-CN" altLang="en-US" sz="2700" dirty="0">
                <a:latin typeface="迷你简粗仿宋" panose="02010604000101010101" pitchFamily="2" charset="-122"/>
                <a:ea typeface="迷你简粗仿宋" panose="02010604000101010101" pitchFamily="2" charset="-122"/>
                <a:cs typeface="Times New Roman" panose="02020603050405020304" pitchFamily="18" charset="0"/>
              </a:rPr>
              <a:t>这些都表达了以“满足”所意指的同一件事：承担罪应得的全部惩罚，并且通过献上自己，做了那令受冒犯的神更喜悦和满意的事，远胜于祂因所有那些祂为之受苦和献上之人的罪所带来的忿怒和冒犯。没有任何满足能比基督那种完全的满足更彻底，因为基督所做的令神更喜悦。神更喜悦祂儿子的顺服、奉献和牺牲，胜过不悦选民所有的罪恶和叛逆。</a:t>
            </a:r>
            <a:endParaRPr lang="en-SG" altLang="zh-CN" sz="2700" dirty="0">
              <a:latin typeface="迷你简粗仿宋" panose="02010604000101010101" pitchFamily="2" charset="-122"/>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42759301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F6F802-3074-103B-BBEE-8B6598BF30AE}"/>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998C2DCD-2FBC-075D-6EFA-78C612A0E8E5}"/>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8FEB107A-A31D-9083-DF1A-70266BADF31A}"/>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16</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63592EA4-7023-A40D-50F5-4E0418F63D52}"/>
              </a:ext>
            </a:extLst>
          </p:cNvPr>
          <p:cNvSpPr txBox="1"/>
          <p:nvPr/>
        </p:nvSpPr>
        <p:spPr>
          <a:xfrm>
            <a:off x="448574" y="625328"/>
            <a:ext cx="11249345" cy="4185761"/>
          </a:xfrm>
          <a:prstGeom prst="rect">
            <a:avLst/>
          </a:prstGeom>
          <a:noFill/>
        </p:spPr>
        <p:txBody>
          <a:bodyPr wrap="square" rtlCol="0">
            <a:spAutoFit/>
          </a:bodyPr>
          <a:lstStyle/>
          <a:p>
            <a:pPr>
              <a:spcAft>
                <a:spcPts val="1200"/>
              </a:spcAft>
            </a:pP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基督的满足的本质及由此提出的论证</a:t>
            </a:r>
            <a:endParaRPr lang="en-SG" altLang="zh-CN" sz="4000" b="1" dirty="0">
              <a:latin typeface="Segoe UI Black" panose="020B0A02040204020203" pitchFamily="34" charset="0"/>
              <a:ea typeface="Segoe UI Black" panose="020B0A02040204020203" pitchFamily="34" charset="0"/>
              <a:cs typeface="Times New Roman" panose="02020603050405020304" pitchFamily="18" charset="0"/>
            </a:endParaRPr>
          </a:p>
          <a:p>
            <a:pPr>
              <a:spcAft>
                <a:spcPts val="1200"/>
              </a:spcAft>
            </a:pP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一个误会：若基督已经“付款”（满足了神的公义），那神的赦罪还算“白白的恩典”吗？</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a:p>
            <a:pPr>
              <a:spcAft>
                <a:spcPts val="1200"/>
              </a:spcAft>
            </a:pP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John Owen</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回答：算，而且正因为神白白地施恩，才有这笔“付款”。</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457200" indent="-457200">
              <a:spcAft>
                <a:spcPts val="1200"/>
              </a:spcAft>
              <a:buFont typeface="Wingdings" panose="05000000000000000000" pitchFamily="2" charset="2"/>
              <a:buChar char="Ø"/>
            </a:pP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基督按着义务所要求的“同物”来付款（满足），一点也不妨碍那常说的白白地赦罪。赦免对我们而言是白白的，不代表神的公义没被满足。神既不放弃公义，也不取消恩典</a:t>
            </a:r>
            <a:r>
              <a:rPr lang="en-US" altLang="zh-CN" sz="28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祂让基督完全按公义付清，从而按恩典白白赦免我们。</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18883332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BC1404-3DB0-767C-4488-753DE461984E}"/>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154F7269-B6D8-2FC8-B4CD-BCA21C033F6D}"/>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B1728BAB-8EC9-F508-2E9F-7FF7EE77BED7}"/>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17</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D8D925EA-6CA6-F767-F481-30A685968489}"/>
              </a:ext>
            </a:extLst>
          </p:cNvPr>
          <p:cNvSpPr txBox="1"/>
          <p:nvPr/>
        </p:nvSpPr>
        <p:spPr>
          <a:xfrm>
            <a:off x="448574" y="625328"/>
            <a:ext cx="11249345" cy="5478423"/>
          </a:xfrm>
          <a:prstGeom prst="rect">
            <a:avLst/>
          </a:prstGeom>
          <a:noFill/>
        </p:spPr>
        <p:txBody>
          <a:bodyPr wrap="square" rtlCol="0">
            <a:spAutoFit/>
          </a:bodyPr>
          <a:lstStyle/>
          <a:p>
            <a:pPr>
              <a:spcAft>
                <a:spcPts val="1200"/>
              </a:spcAft>
            </a:pP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基督的满足的本质及由此提出的论证</a:t>
            </a:r>
            <a:endParaRPr lang="en-SG" altLang="zh-CN" sz="4000" b="1" dirty="0">
              <a:latin typeface="Segoe UI Black" panose="020B0A02040204020203" pitchFamily="34" charset="0"/>
              <a:ea typeface="Segoe UI Black" panose="020B0A02040204020203" pitchFamily="34" charset="0"/>
              <a:cs typeface="Times New Roman" panose="02020603050405020304" pitchFamily="18" charset="0"/>
            </a:endParaRPr>
          </a:p>
          <a:p>
            <a:pPr marL="457200" indent="-457200">
              <a:spcAft>
                <a:spcPts val="1200"/>
              </a:spcAft>
              <a:buFont typeface="Wingdings" panose="05000000000000000000" pitchFamily="2" charset="2"/>
              <a:buChar char="Ø"/>
            </a:pPr>
            <a:r>
              <a:rPr lang="zh-CN" altLang="en-US" sz="2500" dirty="0">
                <a:latin typeface="迷你简粗仿宋" panose="02010604000101010101" pitchFamily="2" charset="-122"/>
                <a:ea typeface="迷你简粗仿宋" panose="02010604000101010101" pitchFamily="2" charset="-122"/>
                <a:cs typeface="Times New Roman" panose="02020603050405020304" pitchFamily="18" charset="0"/>
              </a:rPr>
              <a:t>神白白赦罪包含两大动作，都是在基督里做的：</a:t>
            </a:r>
            <a:endParaRPr lang="en-SG" altLang="zh-CN" sz="2500" dirty="0">
              <a:latin typeface="迷你简粗仿宋" panose="02010604000101010101" pitchFamily="2" charset="-122"/>
              <a:ea typeface="迷你简粗仿宋" panose="02010604000101010101" pitchFamily="2" charset="-122"/>
              <a:cs typeface="Times New Roman" panose="02020603050405020304" pitchFamily="18" charset="0"/>
            </a:endParaRPr>
          </a:p>
          <a:p>
            <a:pPr>
              <a:spcAft>
                <a:spcPts val="1200"/>
              </a:spcAft>
            </a:pPr>
            <a:r>
              <a:rPr lang="zh-CN" altLang="en-US" sz="25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en-US" altLang="zh-CN" sz="2500" dirty="0">
                <a:latin typeface="迷你简粗仿宋" panose="02010604000101010101" pitchFamily="2" charset="-122"/>
                <a:ea typeface="迷你简粗仿宋" panose="02010604000101010101" pitchFamily="2" charset="-122"/>
                <a:cs typeface="Times New Roman" panose="02020603050405020304" pitchFamily="18" charset="0"/>
              </a:rPr>
              <a:t>1</a:t>
            </a:r>
            <a:r>
              <a:rPr lang="zh-CN" altLang="en-US" sz="2500" dirty="0">
                <a:latin typeface="迷你简粗仿宋" panose="02010604000101010101" pitchFamily="2" charset="-122"/>
                <a:ea typeface="迷你简粗仿宋" panose="02010604000101010101" pitchFamily="2" charset="-122"/>
                <a:cs typeface="Times New Roman" panose="02020603050405020304" pitchFamily="18" charset="0"/>
              </a:rPr>
              <a:t>）把我们的罪归到基督身上（“使祂为我们成为罪”）</a:t>
            </a:r>
            <a:endParaRPr lang="en-SG" altLang="zh-CN" sz="2500" dirty="0">
              <a:latin typeface="迷你简粗仿宋" panose="02010604000101010101" pitchFamily="2" charset="-122"/>
              <a:ea typeface="迷你简粗仿宋" panose="02010604000101010101" pitchFamily="2" charset="-122"/>
              <a:cs typeface="Times New Roman" panose="02020603050405020304" pitchFamily="18" charset="0"/>
            </a:endParaRPr>
          </a:p>
          <a:p>
            <a:pPr lvl="2">
              <a:spcAft>
                <a:spcPts val="1200"/>
              </a:spcAft>
            </a:pPr>
            <a:r>
              <a:rPr lang="zh-CN" altLang="en-US" sz="2500" dirty="0">
                <a:latin typeface="迷你简粗仿宋" panose="02010604000101010101" pitchFamily="2" charset="-122"/>
                <a:ea typeface="迷你简粗仿宋" panose="02010604000101010101" pitchFamily="2" charset="-122"/>
                <a:cs typeface="Times New Roman" panose="02020603050405020304" pitchFamily="18" charset="0"/>
              </a:rPr>
              <a:t>这纯粹是出于神的白白的恩典；神因自己的缘故这样做（不是我们配得，与我们无关）。“负面向”：把该由我们承担的罪债</a:t>
            </a:r>
            <a:r>
              <a:rPr lang="en-US" altLang="zh-CN" sz="25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500" dirty="0">
                <a:latin typeface="迷你简粗仿宋" panose="02010604000101010101" pitchFamily="2" charset="-122"/>
                <a:ea typeface="迷你简粗仿宋" panose="02010604000101010101" pitchFamily="2" charset="-122"/>
                <a:cs typeface="Times New Roman" panose="02020603050405020304" pitchFamily="18" charset="0"/>
              </a:rPr>
              <a:t>刑罚移到基督身上。</a:t>
            </a:r>
            <a:endParaRPr lang="en-SG" altLang="zh-CN" sz="2500" dirty="0">
              <a:latin typeface="迷你简粗仿宋" panose="02010604000101010101" pitchFamily="2" charset="-122"/>
              <a:ea typeface="迷你简粗仿宋" panose="02010604000101010101" pitchFamily="2" charset="-122"/>
              <a:cs typeface="Times New Roman" panose="02020603050405020304" pitchFamily="18" charset="0"/>
            </a:endParaRPr>
          </a:p>
          <a:p>
            <a:pPr>
              <a:spcAft>
                <a:spcPts val="1200"/>
              </a:spcAft>
            </a:pPr>
            <a:r>
              <a:rPr lang="zh-CN" altLang="en-US" sz="25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en-US" altLang="zh-CN" sz="2500" dirty="0">
                <a:latin typeface="迷你简粗仿宋" panose="02010604000101010101" pitchFamily="2" charset="-122"/>
                <a:ea typeface="迷你简粗仿宋" panose="02010604000101010101" pitchFamily="2" charset="-122"/>
                <a:cs typeface="Times New Roman" panose="02020603050405020304" pitchFamily="18" charset="0"/>
              </a:rPr>
              <a:t>2</a:t>
            </a:r>
            <a:r>
              <a:rPr lang="zh-CN" altLang="en-US" sz="2500" dirty="0">
                <a:latin typeface="迷你简粗仿宋" panose="02010604000101010101" pitchFamily="2" charset="-122"/>
                <a:ea typeface="迷你简粗仿宋" panose="02010604000101010101" pitchFamily="2" charset="-122"/>
                <a:cs typeface="Times New Roman" panose="02020603050405020304" pitchFamily="18" charset="0"/>
              </a:rPr>
              <a:t>）把基督的义归算给我们（“使我们在祂里面成为神的义”）</a:t>
            </a:r>
            <a:endParaRPr lang="en-SG" altLang="zh-CN" sz="2500" dirty="0">
              <a:latin typeface="迷你简粗仿宋" panose="02010604000101010101" pitchFamily="2" charset="-122"/>
              <a:ea typeface="迷你简粗仿宋" panose="02010604000101010101" pitchFamily="2" charset="-122"/>
              <a:cs typeface="Times New Roman" panose="02020603050405020304" pitchFamily="18" charset="0"/>
            </a:endParaRPr>
          </a:p>
          <a:p>
            <a:pPr lvl="2">
              <a:spcAft>
                <a:spcPts val="1200"/>
              </a:spcAft>
            </a:pPr>
            <a:r>
              <a:rPr lang="zh-CN" altLang="en-US" sz="2500" dirty="0">
                <a:latin typeface="迷你简粗仿宋" panose="02010604000101010101" pitchFamily="2" charset="-122"/>
                <a:ea typeface="迷你简粗仿宋" panose="02010604000101010101" pitchFamily="2" charset="-122"/>
                <a:cs typeface="Times New Roman" panose="02020603050405020304" pitchFamily="18" charset="0"/>
              </a:rPr>
              <a:t>这同样完全是恩典；甚至基督功德的可归算性，也立基于神自由所立的约（父与子之间的救赎之约）：把基督的顺服与受死，当作我们得称义的充足根据来接纳。“正面向”：把基督成全律法的义加到我们账上。</a:t>
            </a:r>
            <a:endParaRPr lang="en-SG" altLang="zh-CN" sz="2500" dirty="0">
              <a:latin typeface="迷你简粗仿宋" panose="02010604000101010101" pitchFamily="2" charset="-122"/>
              <a:ea typeface="迷你简粗仿宋" panose="02010604000101010101" pitchFamily="2" charset="-122"/>
              <a:cs typeface="Times New Roman" panose="02020603050405020304" pitchFamily="18" charset="0"/>
            </a:endParaRPr>
          </a:p>
          <a:p>
            <a:pPr>
              <a:spcAft>
                <a:spcPts val="1200"/>
              </a:spcAft>
            </a:pPr>
            <a:r>
              <a:rPr lang="zh-CN" altLang="en-US" sz="2500" dirty="0">
                <a:latin typeface="迷你简粗仿宋" panose="02010604000101010101" pitchFamily="2" charset="-122"/>
                <a:ea typeface="迷你简粗仿宋" panose="02010604000101010101" pitchFamily="2" charset="-122"/>
                <a:cs typeface="Times New Roman" panose="02020603050405020304" pitchFamily="18" charset="0"/>
              </a:rPr>
              <a:t>小结：赦罪的两步都彰显恩典：第一步是把我们的罪白白地归给基督；第二步是把基督的义白白地归给我们。</a:t>
            </a:r>
            <a:endParaRPr lang="en-SG" altLang="zh-CN" sz="2500" dirty="0">
              <a:latin typeface="迷你简粗仿宋" panose="02010604000101010101" pitchFamily="2" charset="-122"/>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22373970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6F7450-DD85-B353-1599-4D9C5FA26976}"/>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C03B4908-27D5-18BF-C8E9-55848078EF56}"/>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E87C59A7-1E0E-3809-EE11-540C926CC9C1}"/>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18</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6B7EEFC6-4445-2BF0-5544-CDAD05D504F4}"/>
              </a:ext>
            </a:extLst>
          </p:cNvPr>
          <p:cNvSpPr txBox="1"/>
          <p:nvPr/>
        </p:nvSpPr>
        <p:spPr>
          <a:xfrm>
            <a:off x="448574" y="625328"/>
            <a:ext cx="11249345" cy="3754874"/>
          </a:xfrm>
          <a:prstGeom prst="rect">
            <a:avLst/>
          </a:prstGeom>
          <a:noFill/>
        </p:spPr>
        <p:txBody>
          <a:bodyPr wrap="square" rtlCol="0">
            <a:spAutoFit/>
          </a:bodyPr>
          <a:lstStyle/>
          <a:p>
            <a:pPr>
              <a:spcAft>
                <a:spcPts val="1200"/>
              </a:spcAft>
            </a:pP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基督的满足的本质及由此提出的论证</a:t>
            </a:r>
            <a:endParaRPr lang="en-SG" altLang="zh-CN" sz="4000" b="1" dirty="0">
              <a:latin typeface="Segoe UI Black" panose="020B0A02040204020203" pitchFamily="34" charset="0"/>
              <a:ea typeface="Segoe UI Black" panose="020B0A02040204020203" pitchFamily="34" charset="0"/>
              <a:cs typeface="Times New Roman" panose="02020603050405020304" pitchFamily="18" charset="0"/>
            </a:endParaRPr>
          </a:p>
          <a:p>
            <a:pPr marL="457200" indent="-457200">
              <a:spcAft>
                <a:spcPts val="1200"/>
              </a:spcAft>
              <a:buFont typeface="Wingdings" panose="05000000000000000000" pitchFamily="2" charset="2"/>
              <a:buChar char="Ø"/>
            </a:pP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恩典反对的是“我们的功德”，不是“基督的功德”</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914400" lvl="1" indent="-457200">
              <a:spcAft>
                <a:spcPts val="1200"/>
              </a:spcAft>
              <a:buFont typeface="Arial" panose="020B0604020202020204" pitchFamily="34" charset="0"/>
              <a:buChar char="•"/>
            </a:pP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在神里的赦免、恩典、饶恕，并不是与基督的功德相对立，乃是与我们的功德相对立。唯独恩典，不是在否定基督的功德，它是在否定人的功德。</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914400" lvl="1" indent="-457200">
              <a:spcAft>
                <a:spcPts val="1200"/>
              </a:spcAft>
              <a:buFont typeface="Arial" panose="020B0604020202020204" pitchFamily="34" charset="0"/>
              <a:buChar char="•"/>
            </a:pP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神饶恕我们，但没有饶恕祂的独一爱子，一分也未少，公义毫不打折扣。对我们：全然免费；对基督：付出全价。</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39695443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8000">
              <a:schemeClr val="accent1">
                <a:lumMod val="45000"/>
                <a:lumOff val="55000"/>
              </a:schemeClr>
            </a:gs>
            <a:gs pos="85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D2F0C5A-F410-22E2-F45D-7BA037442D47}"/>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45F4F768-F870-675E-AA60-51495F1431D0}"/>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1</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AD981286-B46C-C685-BFC8-061A6CAD2473}"/>
              </a:ext>
            </a:extLst>
          </p:cNvPr>
          <p:cNvSpPr txBox="1"/>
          <p:nvPr/>
        </p:nvSpPr>
        <p:spPr>
          <a:xfrm>
            <a:off x="1373037" y="1449250"/>
            <a:ext cx="9445925" cy="3323987"/>
          </a:xfrm>
          <a:prstGeom prst="rect">
            <a:avLst/>
          </a:prstGeom>
          <a:noFill/>
        </p:spPr>
        <p:txBody>
          <a:bodyPr wrap="square" rtlCol="0">
            <a:spAutoFit/>
          </a:bodyPr>
          <a:lstStyle/>
          <a:p>
            <a:pPr algn="ctr">
              <a:spcAft>
                <a:spcPts val="1200"/>
              </a:spcAft>
            </a:pPr>
            <a:r>
              <a:rPr lang="en-US" altLang="zh-CN" sz="6000" b="1" dirty="0">
                <a:latin typeface="KaiTi" panose="02010609060101010101" pitchFamily="49" charset="-122"/>
                <a:ea typeface="KaiTi" panose="02010609060101010101" pitchFamily="49" charset="-122"/>
                <a:cs typeface="Times New Roman" panose="02020603050405020304" pitchFamily="18" charset="0"/>
              </a:rPr>
              <a:t>《</a:t>
            </a:r>
            <a:r>
              <a:rPr lang="zh-CN" altLang="en-US" sz="6000" b="1" dirty="0">
                <a:latin typeface="KaiTi" panose="02010609060101010101" pitchFamily="49" charset="-122"/>
                <a:ea typeface="KaiTi" panose="02010609060101010101" pitchFamily="49" charset="-122"/>
                <a:cs typeface="Times New Roman" panose="02020603050405020304" pitchFamily="18" charset="0"/>
              </a:rPr>
              <a:t>基督之死里的死亡之死</a:t>
            </a:r>
            <a:r>
              <a:rPr lang="en-US" altLang="zh-CN" sz="6000" b="1" dirty="0">
                <a:latin typeface="KaiTi" panose="02010609060101010101" pitchFamily="49" charset="-122"/>
                <a:ea typeface="KaiTi" panose="02010609060101010101" pitchFamily="49" charset="-122"/>
                <a:cs typeface="Times New Roman" panose="02020603050405020304" pitchFamily="18" charset="0"/>
              </a:rPr>
              <a:t>》</a:t>
            </a:r>
            <a:r>
              <a:rPr lang="zh-CN" altLang="en-US" sz="6000" b="1" dirty="0">
                <a:latin typeface="KaiTi" panose="02010609060101010101" pitchFamily="49" charset="-122"/>
                <a:ea typeface="KaiTi" panose="02010609060101010101" pitchFamily="49" charset="-122"/>
                <a:cs typeface="Times New Roman" panose="02020603050405020304" pitchFamily="18" charset="0"/>
              </a:rPr>
              <a:t>第三卷第七至九章</a:t>
            </a:r>
          </a:p>
          <a:p>
            <a:pPr algn="ctr">
              <a:spcAft>
                <a:spcPts val="1200"/>
              </a:spcAft>
            </a:pPr>
            <a:endParaRPr lang="en-SG" altLang="zh-CN" sz="8000" dirty="0">
              <a:latin typeface="Times New Roman" panose="02020603050405020304" pitchFamily="18" charset="0"/>
              <a:ea typeface="KaiTi" panose="02010609060101010101" pitchFamily="49" charset="-122"/>
              <a:cs typeface="Times New Roman" panose="02020603050405020304" pitchFamily="18" charset="0"/>
            </a:endParaRPr>
          </a:p>
        </p:txBody>
      </p:sp>
      <p:sp>
        <p:nvSpPr>
          <p:cNvPr id="3" name="Flowchart: Document 2">
            <a:extLst>
              <a:ext uri="{FF2B5EF4-FFF2-40B4-BE49-F238E27FC236}">
                <a16:creationId xmlns:a16="http://schemas.microsoft.com/office/drawing/2014/main" id="{3C6C4A5B-4743-39F4-6DC7-7699D16791E6}"/>
              </a:ext>
            </a:extLst>
          </p:cNvPr>
          <p:cNvSpPr/>
          <p:nvPr/>
        </p:nvSpPr>
        <p:spPr>
          <a:xfrm>
            <a:off x="1075425" y="1380227"/>
            <a:ext cx="10041147" cy="3148641"/>
          </a:xfrm>
          <a:prstGeom prst="flowChartDocument">
            <a:avLst/>
          </a:prstGeom>
          <a:noFill/>
          <a:ln w="127000" cmpd="dbl">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SG"/>
          </a:p>
        </p:txBody>
      </p:sp>
    </p:spTree>
    <p:extLst>
      <p:ext uri="{BB962C8B-B14F-4D97-AF65-F5344CB8AC3E}">
        <p14:creationId xmlns:p14="http://schemas.microsoft.com/office/powerpoint/2010/main" val="2011062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397D82-20CE-93D0-5120-FFC3F176B3F5}"/>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5F828F3A-64C5-257B-E4B1-2F0AB57272A3}"/>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E8D2F8B9-AD32-75CC-8D95-369290BD0A0E}"/>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19</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0BB551B7-211F-1FB2-1318-70552F650599}"/>
              </a:ext>
            </a:extLst>
          </p:cNvPr>
          <p:cNvSpPr txBox="1"/>
          <p:nvPr/>
        </p:nvSpPr>
        <p:spPr>
          <a:xfrm>
            <a:off x="448574" y="625328"/>
            <a:ext cx="11249345" cy="5878532"/>
          </a:xfrm>
          <a:prstGeom prst="rect">
            <a:avLst/>
          </a:prstGeom>
          <a:noFill/>
        </p:spPr>
        <p:txBody>
          <a:bodyPr wrap="square" rtlCol="0">
            <a:spAutoFit/>
          </a:bodyPr>
          <a:lstStyle/>
          <a:p>
            <a:pPr>
              <a:spcAft>
                <a:spcPts val="1200"/>
              </a:spcAft>
            </a:pP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基督的满足的本质及由此提出的论证</a:t>
            </a:r>
            <a:endParaRPr lang="en-SG" altLang="zh-CN" sz="4000" b="1" dirty="0">
              <a:latin typeface="Segoe UI Black" panose="020B0A02040204020203" pitchFamily="34" charset="0"/>
              <a:ea typeface="Segoe UI Black" panose="020B0A02040204020203" pitchFamily="34" charset="0"/>
              <a:cs typeface="Times New Roman" panose="02020603050405020304" pitchFamily="18" charset="0"/>
            </a:endParaRPr>
          </a:p>
          <a:p>
            <a:pPr marL="457200" indent="-457200">
              <a:spcAft>
                <a:spcPts val="1200"/>
              </a:spcAft>
              <a:buFont typeface="Wingdings" panose="05000000000000000000" pitchFamily="2" charset="2"/>
              <a:buChar char="Ø"/>
            </a:pPr>
            <a:r>
              <a:rPr lang="zh-CN" altLang="en-US" sz="2600" dirty="0">
                <a:latin typeface="迷你简粗仿宋" panose="02010604000101010101" pitchFamily="2" charset="-122"/>
                <a:ea typeface="迷你简粗仿宋" panose="02010604000101010101" pitchFamily="2" charset="-122"/>
                <a:cs typeface="Times New Roman" panose="02020603050405020304" pitchFamily="18" charset="0"/>
              </a:rPr>
              <a:t>赦罪之所以是白白的恩典之三大根据（不是因基督的满足不够）</a:t>
            </a:r>
            <a:endParaRPr lang="en-SG" altLang="zh-CN" sz="26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914400" lvl="1" indent="-457200">
              <a:spcAft>
                <a:spcPts val="1200"/>
              </a:spcAft>
              <a:buFont typeface="Arial" panose="020B0604020202020204" pitchFamily="34" charset="0"/>
              <a:buChar char="•"/>
            </a:pPr>
            <a:r>
              <a:rPr lang="zh-CN" altLang="en-US" sz="2600" dirty="0">
                <a:latin typeface="迷你简粗仿宋" panose="02010604000101010101" pitchFamily="2" charset="-122"/>
                <a:ea typeface="迷你简粗仿宋" panose="02010604000101010101" pitchFamily="2" charset="-122"/>
                <a:cs typeface="Times New Roman" panose="02020603050405020304" pitchFamily="18" charset="0"/>
              </a:rPr>
              <a:t>神白白地指定基督成就这满足的神之旨意；若神不主动立约与差遣，根本不会有这笔“满足”。</a:t>
            </a:r>
            <a:endParaRPr lang="en-SG" altLang="zh-CN" sz="26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914400" lvl="1" indent="-457200">
              <a:spcAft>
                <a:spcPts val="1200"/>
              </a:spcAft>
              <a:buFont typeface="Arial" panose="020B0604020202020204" pitchFamily="34" charset="0"/>
              <a:buChar char="•"/>
            </a:pPr>
            <a:r>
              <a:rPr lang="zh-CN" altLang="en-US" sz="2600" dirty="0">
                <a:latin typeface="迷你简粗仿宋" panose="02010604000101010101" pitchFamily="2" charset="-122"/>
                <a:ea typeface="迷你简粗仿宋" panose="02010604000101010101" pitchFamily="2" charset="-122"/>
                <a:cs typeface="Times New Roman" panose="02020603050405020304" pitchFamily="18" charset="0"/>
              </a:rPr>
              <a:t>神白白接纳这满足为我们的替代</a:t>
            </a:r>
            <a:r>
              <a:rPr lang="en-SG" altLang="zh-CN" sz="26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600" dirty="0">
                <a:latin typeface="迷你简粗仿宋" panose="02010604000101010101" pitchFamily="2" charset="-122"/>
                <a:ea typeface="迷你简粗仿宋" panose="02010604000101010101" pitchFamily="2" charset="-122"/>
                <a:cs typeface="Times New Roman" panose="02020603050405020304" pitchFamily="18" charset="0"/>
              </a:rPr>
              <a:t>神恩赐地将这已预定的满足算作我们的，并且只为那些祂要拯救的人而接纳</a:t>
            </a:r>
            <a:r>
              <a:rPr lang="zh-CN" altLang="en-US" sz="2600" dirty="0">
                <a:latin typeface="Times New Roman" panose="02020603050405020304" pitchFamily="18" charset="0"/>
                <a:ea typeface="迷你简粗仿宋" panose="02010604000101010101" pitchFamily="2" charset="-122"/>
                <a:cs typeface="Times New Roman" panose="02020603050405020304" pitchFamily="18" charset="0"/>
              </a:rPr>
              <a:t>（</a:t>
            </a:r>
            <a:r>
              <a:rPr lang="en-SG" altLang="zh-CN" sz="2600" dirty="0">
                <a:latin typeface="Times New Roman" panose="02020603050405020304" pitchFamily="18" charset="0"/>
                <a:ea typeface="迷你简粗仿宋" panose="02010604000101010101" pitchFamily="2" charset="-122"/>
                <a:cs typeface="Times New Roman" panose="02020603050405020304" pitchFamily="18" charset="0"/>
              </a:rPr>
              <a:t>for so many, no more</a:t>
            </a:r>
            <a:r>
              <a:rPr lang="en-SG" altLang="zh-CN" sz="2600" dirty="0">
                <a:latin typeface="迷你简粗仿宋" panose="02010604000101010101" pitchFamily="2" charset="-122"/>
                <a:ea typeface="迷你简粗仿宋" panose="02010604000101010101" pitchFamily="2" charset="-122"/>
                <a:cs typeface="Times New Roman" panose="02020603050405020304" pitchFamily="18" charset="0"/>
              </a:rPr>
              <a:t> </a:t>
            </a:r>
            <a:r>
              <a:rPr lang="zh-CN" altLang="en-US" sz="2600" dirty="0">
                <a:latin typeface="迷你简粗仿宋" panose="02010604000101010101" pitchFamily="2" charset="-122"/>
                <a:ea typeface="迷你简粗仿宋" panose="02010604000101010101" pitchFamily="2" charset="-122"/>
                <a:cs typeface="Times New Roman" panose="02020603050405020304" pitchFamily="18" charset="0"/>
              </a:rPr>
              <a:t>定向、有效</a:t>
            </a:r>
            <a:r>
              <a:rPr lang="zh-CN" altLang="en-US" sz="26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600" dirty="0">
                <a:latin typeface="迷你简粗仿宋" panose="02010604000101010101" pitchFamily="2" charset="-122"/>
                <a:ea typeface="迷你简粗仿宋" panose="02010604000101010101" pitchFamily="2" charset="-122"/>
                <a:cs typeface="Times New Roman" panose="02020603050405020304" pitchFamily="18" charset="0"/>
              </a:rPr>
              <a:t>。</a:t>
            </a:r>
            <a:endParaRPr lang="en-SG" altLang="zh-CN" sz="26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914400" lvl="1" indent="-457200">
              <a:spcAft>
                <a:spcPts val="1200"/>
              </a:spcAft>
              <a:buFont typeface="Arial" panose="020B0604020202020204" pitchFamily="34" charset="0"/>
              <a:buChar char="•"/>
            </a:pPr>
            <a:r>
              <a:rPr lang="zh-CN" altLang="en-US" sz="2600" dirty="0">
                <a:latin typeface="迷你简粗仿宋" panose="02010604000101010101" pitchFamily="2" charset="-122"/>
                <a:ea typeface="迷你简粗仿宋" panose="02010604000101010101" pitchFamily="2" charset="-122"/>
                <a:cs typeface="Times New Roman" panose="02020603050405020304" pitchFamily="18" charset="0"/>
              </a:rPr>
              <a:t>神白白地把基督之死施配于我们：借圣灵与道，白白地把基督已成之功分赐我们（重生、信心、与神和好、称义）。</a:t>
            </a:r>
            <a:endParaRPr lang="en-SG" altLang="zh-CN" sz="2600" dirty="0">
              <a:latin typeface="迷你简粗仿宋" panose="02010604000101010101" pitchFamily="2" charset="-122"/>
              <a:ea typeface="迷你简粗仿宋" panose="02010604000101010101" pitchFamily="2" charset="-122"/>
              <a:cs typeface="Times New Roman" panose="02020603050405020304" pitchFamily="18" charset="0"/>
            </a:endParaRPr>
          </a:p>
          <a:p>
            <a:pPr>
              <a:spcAft>
                <a:spcPts val="1200"/>
              </a:spcAft>
            </a:pPr>
            <a:r>
              <a:rPr lang="zh-CN" altLang="en-US" sz="2600" dirty="0">
                <a:latin typeface="迷你简粗仿宋" panose="02010604000101010101" pitchFamily="2" charset="-122"/>
                <a:ea typeface="迷你简粗仿宋" panose="02010604000101010101" pitchFamily="2" charset="-122"/>
                <a:cs typeface="Times New Roman" panose="02020603050405020304" pitchFamily="18" charset="0"/>
              </a:rPr>
              <a:t>这三点</a:t>
            </a:r>
            <a:r>
              <a:rPr lang="en-US" altLang="zh-CN" sz="26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600" dirty="0">
                <a:latin typeface="迷你简粗仿宋" panose="02010604000101010101" pitchFamily="2" charset="-122"/>
                <a:ea typeface="迷你简粗仿宋" panose="02010604000101010101" pitchFamily="2" charset="-122"/>
                <a:cs typeface="Times New Roman" panose="02020603050405020304" pitchFamily="18" charset="0"/>
              </a:rPr>
              <a:t>指定、接纳、施配</a:t>
            </a:r>
            <a:r>
              <a:rPr lang="en-US" altLang="zh-CN" sz="26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600" dirty="0">
                <a:latin typeface="迷你简粗仿宋" panose="02010604000101010101" pitchFamily="2" charset="-122"/>
                <a:ea typeface="迷你简粗仿宋" panose="02010604000101010101" pitchFamily="2" charset="-122"/>
                <a:cs typeface="Times New Roman" panose="02020603050405020304" pitchFamily="18" charset="0"/>
              </a:rPr>
              <a:t>都是神主动、白白的恩典。所以，赦免之“白白的”，不是因为公义没被满足，恰恰相反，是因为神白白地提供、接纳、并施配给我们那完全的满足。</a:t>
            </a:r>
            <a:endParaRPr lang="en-SG" altLang="zh-CN" sz="2600" dirty="0">
              <a:latin typeface="迷你简粗仿宋" panose="02010604000101010101" pitchFamily="2" charset="-122"/>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39191467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09AD30-CEF4-AC60-F62C-E3BA4BB5FF87}"/>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85013712-97C4-D64E-4183-ACAE2B3B0F3A}"/>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15537F8B-155A-716E-DA34-16E9C6805BE8}"/>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20</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40D66557-F142-6676-50D0-6774AA9BB745}"/>
              </a:ext>
            </a:extLst>
          </p:cNvPr>
          <p:cNvSpPr txBox="1"/>
          <p:nvPr/>
        </p:nvSpPr>
        <p:spPr>
          <a:xfrm>
            <a:off x="448574" y="625328"/>
            <a:ext cx="11249345" cy="3262432"/>
          </a:xfrm>
          <a:prstGeom prst="rect">
            <a:avLst/>
          </a:prstGeom>
          <a:noFill/>
        </p:spPr>
        <p:txBody>
          <a:bodyPr wrap="square" rtlCol="0">
            <a:spAutoFit/>
          </a:bodyPr>
          <a:lstStyle/>
          <a:p>
            <a:pPr>
              <a:spcAft>
                <a:spcPts val="1200"/>
              </a:spcAft>
            </a:pP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基督的满足的本质及由此提出的论证</a:t>
            </a:r>
            <a:endParaRPr lang="en-SG" altLang="zh-CN" sz="4000" b="1" dirty="0">
              <a:latin typeface="Segoe UI Black" panose="020B0A02040204020203" pitchFamily="34" charset="0"/>
              <a:ea typeface="Segoe UI Black" panose="020B0A02040204020203" pitchFamily="34" charset="0"/>
              <a:cs typeface="Times New Roman" panose="02020603050405020304" pitchFamily="18" charset="0"/>
            </a:endParaRPr>
          </a:p>
          <a:p>
            <a:pPr>
              <a:spcAft>
                <a:spcPts val="1200"/>
              </a:spcAft>
            </a:pPr>
            <a:r>
              <a:rPr lang="zh-CN" altLang="en-US" sz="2600" dirty="0">
                <a:latin typeface="迷你简粗仿宋" panose="02010604000101010101" pitchFamily="2" charset="-122"/>
                <a:ea typeface="迷你简粗仿宋" panose="02010604000101010101" pitchFamily="2" charset="-122"/>
                <a:cs typeface="Times New Roman" panose="02020603050405020304" pitchFamily="18" charset="0"/>
              </a:rPr>
              <a:t>我们来看“基督满足论”的第二点，依据以上内容，基督所作的满足是一种完全的、有价值的、向神的公义所作的偿还；祂为之满足的所有人的所有罪，通过根据他们所承担的义务本应由他们自己承担的同样的刑罚来实现。当</a:t>
            </a:r>
            <a:r>
              <a:rPr lang="en-SG" altLang="zh-CN" sz="2600" dirty="0">
                <a:latin typeface="Times New Roman" panose="02020603050405020304" pitchFamily="18" charset="0"/>
                <a:ea typeface="迷你简粗仿宋" panose="02010604000101010101" pitchFamily="2" charset="-122"/>
                <a:cs typeface="Times New Roman" panose="02020603050405020304" pitchFamily="18" charset="0"/>
              </a:rPr>
              <a:t>John Owen</a:t>
            </a:r>
            <a:r>
              <a:rPr lang="zh-CN" altLang="en-US" sz="2600" dirty="0">
                <a:latin typeface="迷你简粗仿宋" panose="02010604000101010101" pitchFamily="2" charset="-122"/>
                <a:ea typeface="迷你简粗仿宋" panose="02010604000101010101" pitchFamily="2" charset="-122"/>
                <a:cs typeface="Times New Roman" panose="02020603050405020304" pitchFamily="18" charset="0"/>
              </a:rPr>
              <a:t>说“同样”时，指的是在刑罚的重量和压力上本质上相同，虽在持续时间上不尽相同，因为基督不可能被死亡拘禁。那些在基督为之而满足的人中，没有人会灭亡。</a:t>
            </a:r>
            <a:endParaRPr lang="en-SG" altLang="zh-CN" sz="2600" dirty="0">
              <a:latin typeface="迷你简粗仿宋" panose="02010604000101010101" pitchFamily="2" charset="-122"/>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4802516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F6A128-2F23-5505-6313-0C02FCDDEDA7}"/>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767B1050-3BF3-2A3F-2058-DA1C51E0E55B}"/>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C1A91700-108B-748D-C528-C2537133E474}"/>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21</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F6F779EB-3890-C0EC-9676-34240FEBB0C1}"/>
              </a:ext>
            </a:extLst>
          </p:cNvPr>
          <p:cNvSpPr txBox="1"/>
          <p:nvPr/>
        </p:nvSpPr>
        <p:spPr>
          <a:xfrm>
            <a:off x="448574" y="625328"/>
            <a:ext cx="11249345" cy="5355312"/>
          </a:xfrm>
          <a:prstGeom prst="rect">
            <a:avLst/>
          </a:prstGeom>
          <a:noFill/>
        </p:spPr>
        <p:txBody>
          <a:bodyPr wrap="square" rtlCol="0">
            <a:spAutoFit/>
          </a:bodyPr>
          <a:lstStyle/>
          <a:p>
            <a:pPr>
              <a:spcAft>
                <a:spcPts val="1200"/>
              </a:spcAft>
            </a:pP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基督的满足的本质及由此提出的论证</a:t>
            </a:r>
            <a:endParaRPr lang="en-SG" altLang="zh-CN" sz="4000" b="1" dirty="0">
              <a:latin typeface="Segoe UI Black" panose="020B0A02040204020203" pitchFamily="34" charset="0"/>
              <a:ea typeface="Segoe UI Black" panose="020B0A02040204020203" pitchFamily="34" charset="0"/>
              <a:cs typeface="Times New Roman" panose="02020603050405020304" pitchFamily="18" charset="0"/>
            </a:endParaRPr>
          </a:p>
          <a:p>
            <a:pPr>
              <a:spcAft>
                <a:spcPts val="1200"/>
              </a:spcAft>
            </a:pP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神在基督作出满足后对作为债务人的罪人所采取的行动：</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a:p>
            <a:pPr>
              <a:spcAft>
                <a:spcPts val="1200"/>
              </a:spcAft>
            </a:pP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第一，基督所担当的所有人的全部且应得的债务，已经完全按债务的最大范围偿还给神了。</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a:p>
            <a:pPr>
              <a:spcAft>
                <a:spcPts val="1200"/>
              </a:spcAft>
            </a:pP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第二，作为公正的债权人，理应公平地取消债券，停止对债务人的所有诉讼、行动和骚扰，因为债务已完全偿还给祂了。</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a:p>
            <a:pPr>
              <a:spcAft>
                <a:spcPts val="1200"/>
              </a:spcAft>
            </a:pP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第三，这笔偿还的债务不是某个特定的罪，而是为那些人偿还了所有的罪，“祂儿子耶稣的血也洗净我们一切的罪”</a:t>
            </a:r>
            <a:r>
              <a:rPr lang="en-US" altLang="zh-CN" sz="28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约一</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1:7</a:t>
            </a:r>
            <a:r>
              <a:rPr lang="en-US" altLang="zh-CN" sz="28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a:p>
            <a:pPr>
              <a:spcAft>
                <a:spcPts val="1200"/>
              </a:spcAft>
            </a:pP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第四，已经偿还的债务不应被再次要求偿还或重复支付，这与神将基督设立为我们的罪的挽回祭所彰显的公义不符。</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1077112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C28777-BB4F-7F81-40DF-3C1029481272}"/>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8B942F72-8FB2-0848-AAF5-070590946D5D}"/>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EE8C4ECA-D975-447F-49AE-FEFB7187F3B5}"/>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22</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18DCE351-F075-1914-9FE9-06259D84CE66}"/>
              </a:ext>
            </a:extLst>
          </p:cNvPr>
          <p:cNvSpPr txBox="1"/>
          <p:nvPr/>
        </p:nvSpPr>
        <p:spPr>
          <a:xfrm>
            <a:off x="448574" y="625328"/>
            <a:ext cx="11249345" cy="4031873"/>
          </a:xfrm>
          <a:prstGeom prst="rect">
            <a:avLst/>
          </a:prstGeom>
          <a:noFill/>
        </p:spPr>
        <p:txBody>
          <a:bodyPr wrap="square" rtlCol="0">
            <a:spAutoFit/>
          </a:bodyPr>
          <a:lstStyle/>
          <a:p>
            <a:pPr>
              <a:spcAft>
                <a:spcPts val="1200"/>
              </a:spcAft>
            </a:pP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基督的满足的本质及由此提出的论证</a:t>
            </a:r>
            <a:endParaRPr lang="en-SG" altLang="zh-CN" sz="4000" b="1" dirty="0">
              <a:latin typeface="Segoe UI Black" panose="020B0A02040204020203" pitchFamily="34" charset="0"/>
              <a:ea typeface="Segoe UI Black" panose="020B0A02040204020203" pitchFamily="34" charset="0"/>
              <a:cs typeface="Times New Roman" panose="02020603050405020304" pitchFamily="18" charset="0"/>
            </a:endParaRPr>
          </a:p>
          <a:p>
            <a:pPr>
              <a:spcAft>
                <a:spcPts val="1200"/>
              </a:spcAft>
            </a:pP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第五，既然对已付债务并已偿还的人来说，合理地应当获得免除进一步困扰的权利，神既然接受了基督代替祂所死之人的偿付，就应当按祂自己在恩典中加给自己的义务，公正地赦免他们。</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a:p>
            <a:pPr>
              <a:spcAft>
                <a:spcPts val="1200"/>
              </a:spcAft>
            </a:pP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第六，鉴于那一项由立法者之至高权柄所实行的、（就承担所需刑罚之人而论的）律法之宽缓，现已向律法做成了如此真实的满足，以致律法再也不能把任何罪责归到那些基督为之而死之人的账上；其效力恰如他们确已以顺服的方式完全履行了律法所要求的一切。</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16838579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5DFFC8-921C-40DF-C8F1-FEDF934B1CCA}"/>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8DDAF2B4-A783-3E47-0EDB-4F6EB4A279EC}"/>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3DEE0659-7592-C391-AA6C-5585E464F02A}"/>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23</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625E4224-71F4-AED5-7968-4552E09AF5E9}"/>
              </a:ext>
            </a:extLst>
          </p:cNvPr>
          <p:cNvSpPr txBox="1"/>
          <p:nvPr/>
        </p:nvSpPr>
        <p:spPr>
          <a:xfrm>
            <a:off x="448574" y="625328"/>
            <a:ext cx="11249345" cy="5201424"/>
          </a:xfrm>
          <a:prstGeom prst="rect">
            <a:avLst/>
          </a:prstGeom>
          <a:noFill/>
        </p:spPr>
        <p:txBody>
          <a:bodyPr wrap="square" rtlCol="0">
            <a:spAutoFit/>
          </a:bodyPr>
          <a:lstStyle/>
          <a:p>
            <a:pPr>
              <a:spcAft>
                <a:spcPts val="1200"/>
              </a:spcAft>
            </a:pP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基督的满足的本质及由此提出的论证</a:t>
            </a:r>
            <a:endParaRPr lang="en-SG" altLang="zh-CN" sz="4000" b="1" dirty="0">
              <a:latin typeface="Segoe UI Black" panose="020B0A02040204020203" pitchFamily="34" charset="0"/>
              <a:ea typeface="Segoe UI Black" panose="020B0A02040204020203" pitchFamily="34" charset="0"/>
              <a:cs typeface="Times New Roman" panose="02020603050405020304" pitchFamily="18" charset="0"/>
            </a:endParaRPr>
          </a:p>
          <a:p>
            <a:pPr>
              <a:spcAft>
                <a:spcPts val="1200"/>
              </a:spcAft>
            </a:pP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基督满足论与普救论的矛盾</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a:p>
            <a:pPr>
              <a:spcAft>
                <a:spcPts val="1200"/>
              </a:spcAft>
            </a:pP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第一，既然所有人的全部债务都已按债务的最大范围完全偿还，为什么还有那么多人永远沉沦，永远无法获得自由？</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a:p>
            <a:pPr>
              <a:spcAft>
                <a:spcPts val="1200"/>
              </a:spcAft>
            </a:pP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第二，既然神作为公正的债权人，应当取消所有债务，停止对那些债务已付清之人的所有诉讼和追讨，为什么祂的忿怒却一直加在一些人身上？不要说因为他们不配蒙恩，因为“不配”本身就是已偿还的债务的一部分，那偿还的债务就是我们所有的罪。</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a:p>
            <a:pPr>
              <a:spcAft>
                <a:spcPts val="1200"/>
              </a:spcAft>
            </a:pP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第三，神会不会叫一些人再去偿还债务，要求他们偿还基督已为他们完全、充分偿付的债务？</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355323263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428F17-8ABC-53DF-A86E-A1A3903E1F21}"/>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B5EA8025-6187-A773-806D-88735A251484}"/>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33125CB9-1971-E2BA-6B9B-79EBBF4D4DCB}"/>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24</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B985FA09-D937-E4C3-CFB1-020066785447}"/>
              </a:ext>
            </a:extLst>
          </p:cNvPr>
          <p:cNvSpPr txBox="1"/>
          <p:nvPr/>
        </p:nvSpPr>
        <p:spPr>
          <a:xfrm>
            <a:off x="448574" y="625328"/>
            <a:ext cx="11249345" cy="4493538"/>
          </a:xfrm>
          <a:prstGeom prst="rect">
            <a:avLst/>
          </a:prstGeom>
          <a:noFill/>
        </p:spPr>
        <p:txBody>
          <a:bodyPr wrap="square" rtlCol="0">
            <a:spAutoFit/>
          </a:bodyPr>
          <a:lstStyle/>
          <a:p>
            <a:pPr>
              <a:spcAft>
                <a:spcPts val="1200"/>
              </a:spcAft>
            </a:pP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基督的满足的本质及由此提出的论证</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a:p>
            <a:pPr>
              <a:spcAft>
                <a:spcPts val="1200"/>
              </a:spcAft>
            </a:pP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第四，为什么神永远不释放无数的灵魂，尽管他们的债务已经偿请？</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a:p>
            <a:pPr>
              <a:spcAft>
                <a:spcPts val="1200"/>
              </a:spcAft>
            </a:pP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第五，如果某个人的债务已经完全满足，就好像他已经完全遵守了律法的所有要求，为什么仍有灵魂活着死去都在律法的定罪权下，永远不得释放？</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a:p>
            <a:pPr>
              <a:spcAft>
                <a:spcPts val="1200"/>
              </a:spcAft>
            </a:pP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a:p>
            <a:pPr>
              <a:spcAft>
                <a:spcPts val="1200"/>
              </a:spcAft>
            </a:pP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a:p>
            <a:pPr>
              <a:spcAft>
                <a:spcPts val="1200"/>
              </a:spcAft>
            </a:pP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基督没有为所有人作出满足，祂所作的满足只是为神所赐给祂的人。</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249409832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2D54B8-950F-289A-4A26-81986DB82E23}"/>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655C4E2D-6970-CC45-FF79-0A4A500BCA8D}"/>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3B6AB5C2-BC68-C4AB-41DD-F03D2DA256B4}"/>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25</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pic>
        <p:nvPicPr>
          <p:cNvPr id="11" name="Picture 2" descr="The Death of Death in the Death of Christ: A Treatise in Which the Whole  Controversy about Universal Redemption is Fully Discussed: John Owen, J. I.  Packer: 9780851513829: Amazon.com: Books">
            <a:extLst>
              <a:ext uri="{FF2B5EF4-FFF2-40B4-BE49-F238E27FC236}">
                <a16:creationId xmlns:a16="http://schemas.microsoft.com/office/drawing/2014/main" id="{28B49D41-F433-F2BA-A146-A9DBB97ACFF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7578" y="1176528"/>
            <a:ext cx="2317359" cy="3615224"/>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a:extLst>
              <a:ext uri="{FF2B5EF4-FFF2-40B4-BE49-F238E27FC236}">
                <a16:creationId xmlns:a16="http://schemas.microsoft.com/office/drawing/2014/main" id="{9AA57CE2-7BC6-30FF-5701-FAAFE4A5D41E}"/>
              </a:ext>
            </a:extLst>
          </p:cNvPr>
          <p:cNvSpPr txBox="1"/>
          <p:nvPr/>
        </p:nvSpPr>
        <p:spPr>
          <a:xfrm>
            <a:off x="2764937" y="2199310"/>
            <a:ext cx="8394002" cy="1569660"/>
          </a:xfrm>
          <a:prstGeom prst="rect">
            <a:avLst/>
          </a:prstGeom>
          <a:noFill/>
        </p:spPr>
        <p:txBody>
          <a:bodyPr wrap="square" rtlCol="0">
            <a:spAutoFit/>
          </a:bodyPr>
          <a:lstStyle/>
          <a:p>
            <a:pPr algn="ctr">
              <a:spcAft>
                <a:spcPts val="600"/>
              </a:spcAft>
            </a:pPr>
            <a:r>
              <a:rPr lang="en-SG" altLang="zh-CN" sz="9600" b="1" dirty="0">
                <a:latin typeface="Georgia" panose="02040502050405020303" pitchFamily="18" charset="0"/>
                <a:ea typeface="迷你简粗仿宋" panose="02010604000101010101" pitchFamily="2" charset="-122"/>
                <a:cs typeface="Times New Roman" panose="02020603050405020304" pitchFamily="18" charset="0"/>
              </a:rPr>
              <a:t>Q &amp; A</a:t>
            </a:r>
          </a:p>
        </p:txBody>
      </p:sp>
    </p:spTree>
    <p:extLst>
      <p:ext uri="{BB962C8B-B14F-4D97-AF65-F5344CB8AC3E}">
        <p14:creationId xmlns:p14="http://schemas.microsoft.com/office/powerpoint/2010/main" val="38733667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23AAF8-842B-DE92-5B88-BAF9421AF12C}"/>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D7D34774-950A-8948-4817-4503A35CCE6C}"/>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BEBD267E-D1E6-D0EF-D2F1-F12C8CE2C7ED}"/>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2</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EDB4F7FD-4BDD-6345-3DFD-AD76189628EA}"/>
              </a:ext>
            </a:extLst>
          </p:cNvPr>
          <p:cNvSpPr txBox="1"/>
          <p:nvPr/>
        </p:nvSpPr>
        <p:spPr>
          <a:xfrm>
            <a:off x="3321170" y="581735"/>
            <a:ext cx="8479765" cy="5032147"/>
          </a:xfrm>
          <a:prstGeom prst="rect">
            <a:avLst/>
          </a:prstGeom>
          <a:noFill/>
        </p:spPr>
        <p:txBody>
          <a:bodyPr wrap="square" rtlCol="0">
            <a:spAutoFit/>
          </a:bodyPr>
          <a:lstStyle/>
          <a:p>
            <a:pPr>
              <a:spcAft>
                <a:spcPts val="1200"/>
              </a:spcAft>
            </a:pPr>
            <a:r>
              <a:rPr lang="zh-CN" altLang="en-US" sz="4000" b="1" dirty="0">
                <a:latin typeface="Times New Roman" panose="02020603050405020304" pitchFamily="18" charset="0"/>
                <a:ea typeface="迷你简粗仿宋" panose="02010604000101010101" pitchFamily="2" charset="-122"/>
                <a:cs typeface="Times New Roman" panose="02020603050405020304" pitchFamily="18" charset="0"/>
              </a:rPr>
              <a:t>卷三第七至九章</a:t>
            </a:r>
            <a:endParaRPr lang="en-SG" altLang="zh-CN" sz="4000" b="1" dirty="0">
              <a:latin typeface="Times New Roman" panose="02020603050405020304" pitchFamily="18" charset="0"/>
              <a:ea typeface="迷你简粗仿宋" panose="02010604000101010101" pitchFamily="2" charset="-122"/>
              <a:cs typeface="Times New Roman" panose="02020603050405020304" pitchFamily="18" charset="0"/>
            </a:endParaRPr>
          </a:p>
          <a:p>
            <a:pPr marL="342900" indent="-342900">
              <a:spcAft>
                <a:spcPts val="600"/>
              </a:spcAft>
              <a:buFont typeface="Wingdings" panose="05000000000000000000" pitchFamily="2" charset="2"/>
              <a:buChar char="Ø"/>
            </a:pPr>
            <a:r>
              <a:rPr lang="en-US" altLang="zh-CN" sz="2400" dirty="0">
                <a:latin typeface="Times New Roman" panose="02020603050405020304" pitchFamily="18" charset="0"/>
                <a:ea typeface="迷你简粗仿宋" panose="02010604000101010101" pitchFamily="2" charset="-122"/>
                <a:cs typeface="Times New Roman" panose="02020603050405020304" pitchFamily="18" charset="0"/>
              </a:rPr>
              <a:t>Chapter VII  Of the nature of the satisfaction of Christ, with arguments from thence</a:t>
            </a:r>
            <a:endParaRPr lang="en-US" altLang="zh-CN" sz="2400" dirty="0">
              <a:latin typeface="迷你简粗仿宋" panose="02010604000101010101" pitchFamily="2" charset="-122"/>
              <a:ea typeface="迷你简粗仿宋" panose="02010604000101010101" pitchFamily="2" charset="-122"/>
              <a:cs typeface="Times New Roman" panose="02020603050405020304" pitchFamily="18" charset="0"/>
            </a:endParaRPr>
          </a:p>
          <a:p>
            <a:pPr lvl="1">
              <a:spcAft>
                <a:spcPts val="2400"/>
              </a:spcAft>
            </a:pPr>
            <a:r>
              <a:rPr lang="zh-CN" altLang="en-US" sz="2400" dirty="0">
                <a:latin typeface="迷你简粗仿宋" panose="02010604000101010101" pitchFamily="2" charset="-122"/>
                <a:ea typeface="迷你简粗仿宋" panose="02010604000101010101" pitchFamily="2" charset="-122"/>
                <a:cs typeface="Times New Roman" panose="02020603050405020304" pitchFamily="18" charset="0"/>
              </a:rPr>
              <a:t>第七章 论基督之满足的本质，并由此所引出的论证</a:t>
            </a:r>
            <a:endParaRPr lang="en-SG" altLang="zh-CN" sz="24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342900" indent="-342900">
              <a:spcAft>
                <a:spcPts val="600"/>
              </a:spcAft>
              <a:buFont typeface="Wingdings" panose="05000000000000000000" pitchFamily="2" charset="2"/>
              <a:buChar char="Ø"/>
            </a:pPr>
            <a:r>
              <a:rPr lang="en-SG" altLang="zh-CN" sz="2400" dirty="0">
                <a:latin typeface="Times New Roman" panose="02020603050405020304" pitchFamily="18" charset="0"/>
                <a:ea typeface="迷你简粗仿宋" panose="02010604000101010101" pitchFamily="2" charset="-122"/>
                <a:cs typeface="Times New Roman" panose="02020603050405020304" pitchFamily="18" charset="0"/>
              </a:rPr>
              <a:t>Chapter VIII  A digression, containing the substance of an occasional conference concerning the satisfaction of Christ</a:t>
            </a:r>
          </a:p>
          <a:p>
            <a:pPr lvl="1">
              <a:spcAft>
                <a:spcPts val="2400"/>
              </a:spcAft>
            </a:pPr>
            <a:r>
              <a:rPr lang="zh-CN" altLang="en-US" sz="2400" dirty="0">
                <a:latin typeface="Times New Roman" panose="02020603050405020304" pitchFamily="18" charset="0"/>
                <a:ea typeface="迷你简粗仿宋" panose="02010604000101010101" pitchFamily="2" charset="-122"/>
                <a:cs typeface="Times New Roman" panose="02020603050405020304" pitchFamily="18" charset="0"/>
              </a:rPr>
              <a:t>第八章 插论，载述一次关于基督之满足的临时会谈之要旨</a:t>
            </a:r>
            <a:endParaRPr lang="en-SG" altLang="zh-CN" sz="2400" dirty="0">
              <a:latin typeface="Times New Roman" panose="02020603050405020304" pitchFamily="18" charset="0"/>
              <a:ea typeface="迷你简粗仿宋" panose="02010604000101010101" pitchFamily="2" charset="-122"/>
              <a:cs typeface="Times New Roman" panose="02020603050405020304" pitchFamily="18" charset="0"/>
            </a:endParaRPr>
          </a:p>
          <a:p>
            <a:pPr marL="342900" indent="-342900">
              <a:spcAft>
                <a:spcPts val="600"/>
              </a:spcAft>
              <a:buFont typeface="Wingdings" panose="05000000000000000000" pitchFamily="2" charset="2"/>
              <a:buChar char="Ø"/>
            </a:pPr>
            <a:r>
              <a:rPr lang="en-SG" altLang="zh-CN" sz="2400" dirty="0">
                <a:latin typeface="Times New Roman" panose="02020603050405020304" pitchFamily="18" charset="0"/>
                <a:ea typeface="迷你简粗仿宋" panose="02010604000101010101" pitchFamily="2" charset="-122"/>
                <a:cs typeface="Times New Roman" panose="02020603050405020304" pitchFamily="18" charset="0"/>
              </a:rPr>
              <a:t>Chapter IX  Being a second part of the former digression—Arguments to prove the satisfaction of Christ</a:t>
            </a:r>
          </a:p>
          <a:p>
            <a:pPr lvl="1">
              <a:spcAft>
                <a:spcPts val="2400"/>
              </a:spcAft>
            </a:pPr>
            <a:r>
              <a:rPr lang="zh-CN" altLang="en-US" sz="2400" dirty="0">
                <a:latin typeface="迷你简粗仿宋" panose="02010604000101010101" pitchFamily="2" charset="-122"/>
                <a:ea typeface="迷你简粗仿宋" panose="02010604000101010101" pitchFamily="2" charset="-122"/>
                <a:cs typeface="Times New Roman" panose="02020603050405020304" pitchFamily="18" charset="0"/>
              </a:rPr>
              <a:t>第九章 承前插论之第二部分</a:t>
            </a:r>
            <a:r>
              <a:rPr lang="en-US" altLang="zh-CN" sz="24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400" dirty="0">
                <a:latin typeface="迷你简粗仿宋" panose="02010604000101010101" pitchFamily="2" charset="-122"/>
                <a:ea typeface="迷你简粗仿宋" panose="02010604000101010101" pitchFamily="2" charset="-122"/>
                <a:cs typeface="Times New Roman" panose="02020603050405020304" pitchFamily="18" charset="0"/>
              </a:rPr>
              <a:t>证明基督之满足的诸论证</a:t>
            </a:r>
            <a:endParaRPr lang="en-SG" altLang="zh-CN" sz="2400" dirty="0">
              <a:latin typeface="迷你简粗仿宋" panose="02010604000101010101" pitchFamily="2" charset="-122"/>
              <a:ea typeface="迷你简粗仿宋" panose="02010604000101010101" pitchFamily="2" charset="-122"/>
              <a:cs typeface="Times New Roman" panose="02020603050405020304" pitchFamily="18" charset="0"/>
            </a:endParaRPr>
          </a:p>
        </p:txBody>
      </p:sp>
      <p:pic>
        <p:nvPicPr>
          <p:cNvPr id="3" name="Picture 2" descr="The Death of Death in the Death of Christ: A Treatise in Which the Whole  Controversy about Universal Redemption is Fully Discussed: John Owen, J. I.  Packer: 9780851513829: Amazon.com: Books">
            <a:extLst>
              <a:ext uri="{FF2B5EF4-FFF2-40B4-BE49-F238E27FC236}">
                <a16:creationId xmlns:a16="http://schemas.microsoft.com/office/drawing/2014/main" id="{3AAE6F88-8D10-AB31-5C1B-FF5D4EDDF8A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1065" y="866868"/>
            <a:ext cx="2317359" cy="36152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504477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287774-2E34-9F60-252E-4630B4C1C39F}"/>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B64E753E-64CC-9513-871F-5D65ACC10DCF}"/>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0618CE5E-BAEE-FF80-D2B4-54F27E23B462}"/>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3</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AC406CCD-05BE-259F-1AC4-3F8BE40B21D6}"/>
              </a:ext>
            </a:extLst>
          </p:cNvPr>
          <p:cNvSpPr txBox="1"/>
          <p:nvPr/>
        </p:nvSpPr>
        <p:spPr>
          <a:xfrm>
            <a:off x="3074670" y="581735"/>
            <a:ext cx="8726265" cy="2985433"/>
          </a:xfrm>
          <a:prstGeom prst="rect">
            <a:avLst/>
          </a:prstGeom>
          <a:noFill/>
        </p:spPr>
        <p:txBody>
          <a:bodyPr wrap="square" rtlCol="0">
            <a:spAutoFit/>
          </a:bodyPr>
          <a:lstStyle/>
          <a:p>
            <a:pPr>
              <a:spcAft>
                <a:spcPts val="1200"/>
              </a:spcAft>
            </a:pP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副标题：</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a:p>
            <a:pPr>
              <a:spcAft>
                <a:spcPts val="1200"/>
              </a:spcAft>
            </a:pP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A Treatise of the Redemption and Reconciliation That Is in the Blood of Christ, with the Merit thereof, and </a:t>
            </a:r>
            <a:r>
              <a:rPr lang="en-SG" altLang="zh-CN" sz="2800" dirty="0">
                <a:solidFill>
                  <a:srgbClr val="FF0000"/>
                </a:solidFill>
                <a:latin typeface="Times New Roman" panose="02020603050405020304" pitchFamily="18" charset="0"/>
                <a:ea typeface="迷你简粗仿宋" panose="02010604000101010101" pitchFamily="2" charset="-122"/>
                <a:cs typeface="Times New Roman" panose="02020603050405020304" pitchFamily="18" charset="0"/>
              </a:rPr>
              <a:t>Satisfaction</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 Wrought thereby</a:t>
            </a:r>
          </a:p>
          <a:p>
            <a:pPr>
              <a:spcAft>
                <a:spcPts val="1200"/>
              </a:spcAft>
            </a:pP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论在基督宝血中的救赎与和好，并论其功德，以及借此所成就的</a:t>
            </a:r>
            <a:r>
              <a:rPr lang="zh-CN" altLang="en-US" sz="2800" dirty="0">
                <a:solidFill>
                  <a:srgbClr val="FF0000"/>
                </a:solidFill>
                <a:latin typeface="迷你简粗仿宋" panose="02010604000101010101" pitchFamily="2" charset="-122"/>
                <a:ea typeface="迷你简粗仿宋" panose="02010604000101010101" pitchFamily="2" charset="-122"/>
                <a:cs typeface="Times New Roman" panose="02020603050405020304" pitchFamily="18" charset="0"/>
              </a:rPr>
              <a:t>满足</a:t>
            </a:r>
            <a:endParaRPr lang="en-SG" altLang="zh-CN" sz="2800" dirty="0">
              <a:solidFill>
                <a:srgbClr val="FF0000"/>
              </a:solidFill>
              <a:latin typeface="迷你简粗仿宋" panose="02010604000101010101" pitchFamily="2" charset="-122"/>
              <a:ea typeface="迷你简粗仿宋" panose="02010604000101010101" pitchFamily="2" charset="-122"/>
              <a:cs typeface="Times New Roman" panose="02020603050405020304" pitchFamily="18" charset="0"/>
            </a:endParaRPr>
          </a:p>
        </p:txBody>
      </p:sp>
      <p:pic>
        <p:nvPicPr>
          <p:cNvPr id="3" name="Picture 2" descr="The Death of Death in the Death of Christ: A Treatise in Which the Whole  Controversy about Universal Redemption is Fully Discussed: John Owen, J. I.  Packer: 9780851513829: Amazon.com: Books">
            <a:extLst>
              <a:ext uri="{FF2B5EF4-FFF2-40B4-BE49-F238E27FC236}">
                <a16:creationId xmlns:a16="http://schemas.microsoft.com/office/drawing/2014/main" id="{4C965725-82B1-E55E-A5FA-597A9ABC4B9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1065" y="866868"/>
            <a:ext cx="2317359" cy="36152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057315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84A10A-847B-F560-C1D0-80F70044BAF3}"/>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FDB8C43E-93C6-A369-10D6-ED2FDA60BD1C}"/>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481D02F6-B1ED-D338-31DD-047CF6596FCB}"/>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4</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FACDBA7F-53ED-1AFA-CBD4-34C0905FAD62}"/>
              </a:ext>
            </a:extLst>
          </p:cNvPr>
          <p:cNvSpPr txBox="1"/>
          <p:nvPr/>
        </p:nvSpPr>
        <p:spPr>
          <a:xfrm>
            <a:off x="2941504" y="581735"/>
            <a:ext cx="8859431" cy="5601533"/>
          </a:xfrm>
          <a:prstGeom prst="rect">
            <a:avLst/>
          </a:prstGeom>
          <a:noFill/>
        </p:spPr>
        <p:txBody>
          <a:bodyPr wrap="square" rtlCol="0">
            <a:spAutoFit/>
          </a:bodyPr>
          <a:lstStyle/>
          <a:p>
            <a:pPr>
              <a:spcAft>
                <a:spcPts val="1200"/>
              </a:spcAft>
            </a:pPr>
            <a:r>
              <a:rPr lang="zh-CN" altLang="en-US" sz="2800" b="1" dirty="0">
                <a:latin typeface="迷你简粗仿宋" panose="02010604000101010101" pitchFamily="2" charset="-122"/>
                <a:ea typeface="迷你简粗仿宋" panose="02010604000101010101" pitchFamily="2" charset="-122"/>
                <a:cs typeface="Times New Roman" panose="02020603050405020304" pitchFamily="18" charset="0"/>
              </a:rPr>
              <a:t>基督为罪人而死的三种表达方式：</a:t>
            </a:r>
            <a:endParaRPr lang="en-SG" altLang="zh-CN" sz="2800" b="1" dirty="0">
              <a:latin typeface="Times New Roman" panose="02020603050405020304" pitchFamily="18" charset="0"/>
              <a:ea typeface="迷你简粗仿宋" panose="02010604000101010101" pitchFamily="2" charset="-122"/>
              <a:cs typeface="Times New Roman" panose="02020603050405020304" pitchFamily="18" charset="0"/>
            </a:endParaRPr>
          </a:p>
          <a:p>
            <a:pPr marL="514350" indent="-514350">
              <a:spcAft>
                <a:spcPts val="1200"/>
              </a:spcAft>
              <a:buAutoNum type="arabicPeriod"/>
            </a:pPr>
            <a:r>
              <a:rPr lang="zh-CN" altLang="en-US" sz="2000" dirty="0">
                <a:latin typeface="迷你简粗仿宋" panose="02010604000101010101" pitchFamily="2" charset="-122"/>
                <a:ea typeface="迷你简粗仿宋" panose="02010604000101010101" pitchFamily="2" charset="-122"/>
                <a:cs typeface="Times New Roman" panose="02020603050405020304" pitchFamily="18" charset="0"/>
              </a:rPr>
              <a:t>救赎</a:t>
            </a:r>
            <a:endParaRPr lang="en-SG" altLang="zh-CN" sz="20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914400" lvl="1" indent="-457200">
              <a:spcAft>
                <a:spcPts val="1200"/>
              </a:spcAft>
              <a:buFont typeface="Arial" panose="020B0604020202020204" pitchFamily="34" charset="0"/>
              <a:buChar char="•"/>
            </a:pPr>
            <a:r>
              <a:rPr lang="zh-CN" altLang="en-US" sz="2000" dirty="0">
                <a:latin typeface="迷你简粗仿宋" panose="02010604000101010101" pitchFamily="2" charset="-122"/>
                <a:ea typeface="迷你简粗仿宋" panose="02010604000101010101" pitchFamily="2" charset="-122"/>
                <a:cs typeface="Times New Roman" panose="02020603050405020304" pitchFamily="18" charset="0"/>
              </a:rPr>
              <a:t>图像：赎价</a:t>
            </a:r>
            <a:r>
              <a:rPr lang="en-US" altLang="zh-CN" sz="20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000" dirty="0">
                <a:latin typeface="迷你简粗仿宋" panose="02010604000101010101" pitchFamily="2" charset="-122"/>
                <a:ea typeface="迷你简粗仿宋" panose="02010604000101010101" pitchFamily="2" charset="-122"/>
                <a:cs typeface="Times New Roman" panose="02020603050405020304" pitchFamily="18" charset="0"/>
              </a:rPr>
              <a:t>解放（市场或囚笼的隐喻）</a:t>
            </a:r>
            <a:endParaRPr lang="en-SG" altLang="zh-CN" sz="20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914400" lvl="1" indent="-457200">
              <a:spcAft>
                <a:spcPts val="1200"/>
              </a:spcAft>
              <a:buFont typeface="Arial" panose="020B0604020202020204" pitchFamily="34" charset="0"/>
              <a:buChar char="•"/>
            </a:pPr>
            <a:r>
              <a:rPr lang="zh-CN" altLang="en-US" sz="2000" dirty="0">
                <a:latin typeface="迷你简粗仿宋" panose="02010604000101010101" pitchFamily="2" charset="-122"/>
                <a:ea typeface="迷你简粗仿宋" panose="02010604000101010101" pitchFamily="2" charset="-122"/>
                <a:cs typeface="Times New Roman" panose="02020603050405020304" pitchFamily="18" charset="0"/>
              </a:rPr>
              <a:t>基督的血作赎价向神而献，结果是把人从罪、律法咒诅和死亡的权势下释放，并买来归于神。</a:t>
            </a:r>
            <a:endParaRPr lang="en-SG" altLang="zh-CN" sz="20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514350" indent="-514350">
              <a:spcAft>
                <a:spcPts val="1200"/>
              </a:spcAft>
              <a:buAutoNum type="arabicPeriod"/>
            </a:pPr>
            <a:r>
              <a:rPr lang="zh-CN" altLang="en-US" sz="2000" dirty="0">
                <a:latin typeface="迷你简粗仿宋" panose="02010604000101010101" pitchFamily="2" charset="-122"/>
                <a:ea typeface="迷你简粗仿宋" panose="02010604000101010101" pitchFamily="2" charset="-122"/>
                <a:cs typeface="Times New Roman" panose="02020603050405020304" pitchFamily="18" charset="0"/>
              </a:rPr>
              <a:t>和好</a:t>
            </a:r>
            <a:endParaRPr lang="en-SG" altLang="zh-CN" sz="20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914400" lvl="1" indent="-457200">
              <a:spcAft>
                <a:spcPts val="1200"/>
              </a:spcAft>
              <a:buFont typeface="Arial" panose="020B0604020202020204" pitchFamily="34" charset="0"/>
              <a:buChar char="•"/>
            </a:pPr>
            <a:r>
              <a:rPr lang="zh-CN" altLang="en-US" sz="2000" dirty="0">
                <a:latin typeface="迷你简粗仿宋" panose="02010604000101010101" pitchFamily="2" charset="-122"/>
                <a:ea typeface="迷你简粗仿宋" panose="02010604000101010101" pitchFamily="2" charset="-122"/>
                <a:cs typeface="Times New Roman" panose="02020603050405020304" pitchFamily="18" charset="0"/>
              </a:rPr>
              <a:t>图像：敌对关系→和平</a:t>
            </a:r>
            <a:r>
              <a:rPr lang="en-US" altLang="zh-CN" sz="20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000" dirty="0">
                <a:latin typeface="迷你简粗仿宋" panose="02010604000101010101" pitchFamily="2" charset="-122"/>
                <a:ea typeface="迷你简粗仿宋" panose="02010604000101010101" pitchFamily="2" charset="-122"/>
                <a:cs typeface="Times New Roman" panose="02020603050405020304" pitchFamily="18" charset="0"/>
              </a:rPr>
              <a:t>相和（关系</a:t>
            </a:r>
            <a:r>
              <a:rPr lang="en-US" altLang="zh-CN" sz="20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000" dirty="0">
                <a:latin typeface="迷你简粗仿宋" panose="02010604000101010101" pitchFamily="2" charset="-122"/>
                <a:ea typeface="迷你简粗仿宋" panose="02010604000101010101" pitchFamily="2" charset="-122"/>
                <a:cs typeface="Times New Roman" panose="02020603050405020304" pitchFamily="18" charset="0"/>
              </a:rPr>
              <a:t>法庭双重取向）</a:t>
            </a:r>
            <a:endParaRPr lang="en-SG" altLang="zh-CN" sz="20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914400" lvl="1" indent="-457200">
              <a:spcAft>
                <a:spcPts val="1200"/>
              </a:spcAft>
              <a:buFont typeface="Arial" panose="020B0604020202020204" pitchFamily="34" charset="0"/>
              <a:buChar char="•"/>
            </a:pPr>
            <a:r>
              <a:rPr lang="zh-CN" altLang="en-US" sz="2000" dirty="0">
                <a:latin typeface="迷你简粗仿宋" panose="02010604000101010101" pitchFamily="2" charset="-122"/>
                <a:ea typeface="迷你简粗仿宋" panose="02010604000101010101" pitchFamily="2" charset="-122"/>
                <a:cs typeface="Times New Roman" panose="02020603050405020304" pitchFamily="18" charset="0"/>
              </a:rPr>
              <a:t>神在基督里主动“使人与自己和好”，平息神对罪人的震怒，撤销敌对，使我们得平安并被接纳。</a:t>
            </a:r>
            <a:endParaRPr lang="en-SG" altLang="zh-CN" sz="20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514350" indent="-514350">
              <a:spcAft>
                <a:spcPts val="1200"/>
              </a:spcAft>
              <a:buAutoNum type="arabicPeriod"/>
            </a:pPr>
            <a:r>
              <a:rPr lang="zh-CN" altLang="en-US" sz="2000" dirty="0">
                <a:latin typeface="迷你简粗仿宋" panose="02010604000101010101" pitchFamily="2" charset="-122"/>
                <a:ea typeface="迷你简粗仿宋" panose="02010604000101010101" pitchFamily="2" charset="-122"/>
                <a:cs typeface="Times New Roman" panose="02020603050405020304" pitchFamily="18" charset="0"/>
              </a:rPr>
              <a:t>满足</a:t>
            </a:r>
            <a:endParaRPr lang="en-SG" altLang="zh-CN" sz="20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800100" lvl="1" indent="-342900">
              <a:spcAft>
                <a:spcPts val="1200"/>
              </a:spcAft>
              <a:buFont typeface="Arial" panose="020B0604020202020204" pitchFamily="34" charset="0"/>
              <a:buChar char="•"/>
            </a:pPr>
            <a:r>
              <a:rPr lang="zh-CN" altLang="en-US" sz="2000" dirty="0">
                <a:latin typeface="迷你简粗仿宋" panose="02010604000101010101" pitchFamily="2" charset="-122"/>
                <a:ea typeface="迷你简粗仿宋" panose="02010604000101010101" pitchFamily="2" charset="-122"/>
                <a:cs typeface="Times New Roman" panose="02020603050405020304" pitchFamily="18" charset="0"/>
              </a:rPr>
              <a:t>图像：法庭（公义的要求被完全满足）</a:t>
            </a:r>
            <a:endParaRPr lang="en-SG" altLang="zh-CN" sz="20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800100" lvl="1" indent="-342900">
              <a:spcAft>
                <a:spcPts val="1200"/>
              </a:spcAft>
              <a:buFont typeface="Arial" panose="020B0604020202020204" pitchFamily="34" charset="0"/>
              <a:buChar char="•"/>
            </a:pPr>
            <a:r>
              <a:rPr lang="zh-CN" altLang="en-US" sz="2000" dirty="0">
                <a:latin typeface="迷你简粗仿宋" panose="02010604000101010101" pitchFamily="2" charset="-122"/>
                <a:ea typeface="迷你简粗仿宋" panose="02010604000101010101" pitchFamily="2" charset="-122"/>
                <a:cs typeface="Times New Roman" panose="02020603050405020304" pitchFamily="18" charset="0"/>
              </a:rPr>
              <a:t>基督作我们的盟约代表，以完全顺服与代位受罚，满足神的公义与律法要求；因此神不再追诉选民之罪，并把基督的义归算给他们。</a:t>
            </a:r>
            <a:endParaRPr lang="en-SG" altLang="zh-CN" sz="2000" dirty="0">
              <a:latin typeface="迷你简粗仿宋" panose="02010604000101010101" pitchFamily="2" charset="-122"/>
              <a:ea typeface="迷你简粗仿宋" panose="02010604000101010101" pitchFamily="2" charset="-122"/>
              <a:cs typeface="Times New Roman" panose="02020603050405020304" pitchFamily="18" charset="0"/>
            </a:endParaRPr>
          </a:p>
        </p:txBody>
      </p:sp>
      <p:pic>
        <p:nvPicPr>
          <p:cNvPr id="3" name="Picture 2" descr="The Death of Death in the Death of Christ: A Treatise in Which the Whole  Controversy about Universal Redemption is Fully Discussed: John Owen, J. I.  Packer: 9780851513829: Amazon.com: Books">
            <a:extLst>
              <a:ext uri="{FF2B5EF4-FFF2-40B4-BE49-F238E27FC236}">
                <a16:creationId xmlns:a16="http://schemas.microsoft.com/office/drawing/2014/main" id="{AFB575D2-3F68-BE91-AE7D-E94DE645586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1065" y="866868"/>
            <a:ext cx="2317359" cy="36152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798706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B110A6-F3D4-BA51-89C7-5CE3C96A1646}"/>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140BE8E1-2152-8708-439F-B774E2F9A4F1}"/>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71625965-30A7-F153-7607-B74C9F16A7BB}"/>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5</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C9FB87C7-DAFB-76C4-8DBE-B9FB9C5B095A}"/>
              </a:ext>
            </a:extLst>
          </p:cNvPr>
          <p:cNvSpPr txBox="1"/>
          <p:nvPr/>
        </p:nvSpPr>
        <p:spPr>
          <a:xfrm>
            <a:off x="448574" y="625328"/>
            <a:ext cx="11249345" cy="5786199"/>
          </a:xfrm>
          <a:prstGeom prst="rect">
            <a:avLst/>
          </a:prstGeom>
          <a:noFill/>
        </p:spPr>
        <p:txBody>
          <a:bodyPr wrap="square" rtlCol="0">
            <a:spAutoFit/>
          </a:bodyPr>
          <a:lstStyle/>
          <a:p>
            <a:pPr>
              <a:spcAft>
                <a:spcPts val="1200"/>
              </a:spcAft>
            </a:pP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“满足”一词的历史渊源</a:t>
            </a:r>
            <a:endParaRPr lang="en-SG" altLang="zh-CN" sz="4000" b="1" dirty="0">
              <a:latin typeface="Segoe UI Black" panose="020B0A02040204020203" pitchFamily="34" charset="0"/>
              <a:ea typeface="Segoe UI Black" panose="020B0A02040204020203" pitchFamily="34" charset="0"/>
              <a:cs typeface="Times New Roman" panose="02020603050405020304" pitchFamily="18" charset="0"/>
            </a:endParaRPr>
          </a:p>
          <a:p>
            <a:pPr marL="457200" indent="-457200">
              <a:spcAft>
                <a:spcPts val="1200"/>
              </a:spcAft>
              <a:buFont typeface="Wingdings" panose="05000000000000000000" pitchFamily="2" charset="2"/>
              <a:buChar char="Ø"/>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拉丁词根：</a:t>
            </a:r>
            <a:r>
              <a:rPr lang="en-SG" altLang="zh-CN" sz="2800" dirty="0" err="1">
                <a:latin typeface="Times New Roman" panose="02020603050405020304" pitchFamily="18" charset="0"/>
                <a:ea typeface="迷你简粗仿宋" panose="02010604000101010101" pitchFamily="2" charset="-122"/>
                <a:cs typeface="Times New Roman" panose="02020603050405020304" pitchFamily="18" charset="0"/>
              </a:rPr>
              <a:t>satisfacere</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 =</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“使之充足</a:t>
            </a: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偿请</a:t>
            </a: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满足”；</a:t>
            </a:r>
            <a:r>
              <a:rPr lang="en-SG" altLang="zh-CN" sz="2800" dirty="0" err="1">
                <a:latin typeface="Times New Roman" panose="02020603050405020304" pitchFamily="18" charset="0"/>
                <a:ea typeface="迷你简粗仿宋" panose="02010604000101010101" pitchFamily="2" charset="-122"/>
                <a:cs typeface="Times New Roman" panose="02020603050405020304" pitchFamily="18" charset="0"/>
              </a:rPr>
              <a:t>satisfactio</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（名词）</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marL="457200" indent="-457200">
              <a:spcAft>
                <a:spcPts val="1200"/>
              </a:spcAft>
              <a:buFont typeface="Wingdings" panose="05000000000000000000" pitchFamily="2" charset="2"/>
              <a:buChar char="Ø"/>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教父早期（</a:t>
            </a: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3-5</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世纪）：两个脉络并行</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marL="914400" lvl="1" indent="-457200">
              <a:spcAft>
                <a:spcPts val="1200"/>
              </a:spcAft>
              <a:buFont typeface="Arial" panose="020B0604020202020204" pitchFamily="34" charset="0"/>
              <a:buChar char="•"/>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赎罪</a:t>
            </a: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救恩：基督之死“使神得满足”（尚未严格体系化）</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marL="914400" lvl="1" indent="-457200">
              <a:spcAft>
                <a:spcPts val="1200"/>
              </a:spcAft>
              <a:buFont typeface="Arial" panose="020B0604020202020204" pitchFamily="34" charset="0"/>
              <a:buChar char="•"/>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教会纪律</a:t>
            </a: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苦修：</a:t>
            </a:r>
            <a:r>
              <a:rPr lang="en-SG" altLang="zh-CN" sz="2800" dirty="0" err="1">
                <a:latin typeface="Times New Roman" panose="02020603050405020304" pitchFamily="18" charset="0"/>
                <a:ea typeface="迷你简粗仿宋" panose="02010604000101010101" pitchFamily="2" charset="-122"/>
                <a:cs typeface="Times New Roman" panose="02020603050405020304" pitchFamily="18" charset="0"/>
              </a:rPr>
              <a:t>satisfactio</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常指悔罪者所行的补偿性苦修（禁食、施舍等），作为教会给予和好之前的外在记号（这就是后来的“补赎”传统的源头）。</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marL="457200" indent="-457200">
              <a:spcAft>
                <a:spcPts val="1200"/>
              </a:spcAft>
              <a:buFont typeface="Wingdings" panose="05000000000000000000" pitchFamily="2" charset="2"/>
              <a:buChar char="Ø"/>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安瑟伦（</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Anselm</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11</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世纪，</a:t>
            </a: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为何为人</a:t>
            </a: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）：系统提出“满足论”，人以罪亏损了神的尊荣，必须有“超额之献”以“满足”神；只有神人基督能成就（仍偏“尊荣”语言，未充分“刑罚</a:t>
            </a: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法庭”化）。很多中文文章把他的“满足论”都译成了“补赎论”。</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33328023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46B138-51FC-5638-6F89-F7EFC77CE37E}"/>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93EE7D74-5F3B-7E19-1940-0983D3B851B9}"/>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410BAD11-D7A1-48AB-D2B6-86021B6536B3}"/>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6</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513BB1F2-748C-652C-EC59-DF9B8A808120}"/>
              </a:ext>
            </a:extLst>
          </p:cNvPr>
          <p:cNvSpPr txBox="1"/>
          <p:nvPr/>
        </p:nvSpPr>
        <p:spPr>
          <a:xfrm>
            <a:off x="448574" y="625328"/>
            <a:ext cx="11249345" cy="3323987"/>
          </a:xfrm>
          <a:prstGeom prst="rect">
            <a:avLst/>
          </a:prstGeom>
          <a:noFill/>
        </p:spPr>
        <p:txBody>
          <a:bodyPr wrap="square" rtlCol="0">
            <a:spAutoFit/>
          </a:bodyPr>
          <a:lstStyle/>
          <a:p>
            <a:pPr>
              <a:spcAft>
                <a:spcPts val="1200"/>
              </a:spcAft>
            </a:pP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“满足”一词的历史渊源</a:t>
            </a:r>
            <a:endParaRPr lang="en-SG" altLang="zh-CN" sz="4000" b="1" dirty="0">
              <a:latin typeface="Segoe UI Black" panose="020B0A02040204020203" pitchFamily="34" charset="0"/>
              <a:ea typeface="Segoe UI Black" panose="020B0A02040204020203" pitchFamily="34" charset="0"/>
              <a:cs typeface="Times New Roman" panose="02020603050405020304" pitchFamily="18" charset="0"/>
            </a:endParaRPr>
          </a:p>
          <a:p>
            <a:pPr marL="457200" indent="-457200">
              <a:spcAft>
                <a:spcPts val="1200"/>
              </a:spcAft>
              <a:buFont typeface="Wingdings" panose="05000000000000000000" pitchFamily="2" charset="2"/>
              <a:buChar char="Ø"/>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阿奎那（</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Aquinas</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13</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世纪）：把“基督的满足”与“忏悔圣事中的人的满足”一起系统化。</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marL="914400" lvl="1" indent="-457200">
              <a:spcAft>
                <a:spcPts val="1200"/>
              </a:spcAft>
              <a:buFont typeface="Arial" panose="020B0604020202020204" pitchFamily="34" charset="0"/>
              <a:buChar char="•"/>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基督之死 </a:t>
            </a: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 </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丰盈满足（</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superabundant </a:t>
            </a:r>
            <a:r>
              <a:rPr lang="en-SG" altLang="zh-CN" sz="2800" dirty="0" err="1">
                <a:latin typeface="Times New Roman" panose="02020603050405020304" pitchFamily="18" charset="0"/>
                <a:ea typeface="迷你简粗仿宋" panose="02010604000101010101" pitchFamily="2" charset="-122"/>
                <a:cs typeface="Times New Roman" panose="02020603050405020304" pitchFamily="18" charset="0"/>
              </a:rPr>
              <a:t>satisfactio</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），对神完全足够</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marL="914400" lvl="1" indent="-457200">
              <a:spcAft>
                <a:spcPts val="1200"/>
              </a:spcAft>
              <a:buFont typeface="Arial" panose="020B0604020202020204" pitchFamily="34" charset="0"/>
              <a:buChar char="•"/>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忏悔圣事，信徒仍须作“补赎”（</a:t>
            </a:r>
            <a:r>
              <a:rPr lang="en-SG" altLang="zh-CN" sz="2800" dirty="0" err="1">
                <a:latin typeface="Times New Roman" panose="02020603050405020304" pitchFamily="18" charset="0"/>
                <a:ea typeface="迷你简粗仿宋" panose="02010604000101010101" pitchFamily="2" charset="-122"/>
                <a:cs typeface="Times New Roman" panose="02020603050405020304" pitchFamily="18" charset="0"/>
              </a:rPr>
              <a:t>satisfactio</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 poenitentiae</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）以抵偿“暂罚”（与炼狱</a:t>
            </a: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赎罪券神学相关）。</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40364171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B57F43-E6D8-B71B-BD83-BEC0B974C0A3}"/>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407E8C92-2EC7-4C86-C27F-FF7AED6CCD7B}"/>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230C8701-9DE3-C298-AA82-BA3D5871405F}"/>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7</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A5C51D4F-3C6C-2777-F196-FBFB081BCEE4}"/>
              </a:ext>
            </a:extLst>
          </p:cNvPr>
          <p:cNvSpPr txBox="1"/>
          <p:nvPr/>
        </p:nvSpPr>
        <p:spPr>
          <a:xfrm>
            <a:off x="448574" y="625328"/>
            <a:ext cx="11249345" cy="4339650"/>
          </a:xfrm>
          <a:prstGeom prst="rect">
            <a:avLst/>
          </a:prstGeom>
          <a:noFill/>
        </p:spPr>
        <p:txBody>
          <a:bodyPr wrap="square" rtlCol="0">
            <a:spAutoFit/>
          </a:bodyPr>
          <a:lstStyle/>
          <a:p>
            <a:pPr>
              <a:spcAft>
                <a:spcPts val="1200"/>
              </a:spcAft>
            </a:pP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“满足”一词的历史渊源</a:t>
            </a:r>
            <a:endParaRPr lang="en-SG" altLang="zh-CN" sz="4000" b="1" dirty="0">
              <a:latin typeface="Segoe UI Black" panose="020B0A02040204020203" pitchFamily="34" charset="0"/>
              <a:ea typeface="Segoe UI Black" panose="020B0A02040204020203" pitchFamily="34" charset="0"/>
              <a:cs typeface="Times New Roman" panose="02020603050405020304" pitchFamily="18" charset="0"/>
            </a:endParaRPr>
          </a:p>
          <a:p>
            <a:pPr marL="457200" indent="-457200">
              <a:spcAft>
                <a:spcPts val="1200"/>
              </a:spcAft>
              <a:buFont typeface="Wingdings" panose="05000000000000000000" pitchFamily="2" charset="2"/>
              <a:buChar char="Ø"/>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宗改（路德</a:t>
            </a: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加尔文）</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marL="914400" lvl="1" indent="-457200">
              <a:spcAft>
                <a:spcPts val="1200"/>
              </a:spcAft>
              <a:buFont typeface="Arial" panose="020B0604020202020204" pitchFamily="34" charset="0"/>
              <a:buChar char="•"/>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坚持唯独基督的满足（</a:t>
            </a:r>
            <a:r>
              <a:rPr lang="en-SG" altLang="zh-CN" sz="2800" dirty="0" err="1">
                <a:latin typeface="Times New Roman" panose="02020603050405020304" pitchFamily="18" charset="0"/>
                <a:ea typeface="迷你简粗仿宋" panose="02010604000101010101" pitchFamily="2" charset="-122"/>
                <a:cs typeface="Times New Roman" panose="02020603050405020304" pitchFamily="18" charset="0"/>
              </a:rPr>
              <a:t>satisfactio</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 Christi</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）：基督以完全顺服和代位受罚，满足神的公义。</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marL="914400" lvl="1" indent="-457200">
              <a:spcAft>
                <a:spcPts val="1200"/>
              </a:spcAft>
              <a:buFont typeface="Arial" panose="020B0604020202020204" pitchFamily="34" charset="0"/>
              <a:buChar char="•"/>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否定人的“补赎”能除罪或抵偿神的公义，坚决反对赎罪券、功德宝库、炼狱逻辑。</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marL="914400" lvl="1" indent="-457200">
              <a:spcAft>
                <a:spcPts val="1200"/>
              </a:spcAft>
              <a:buFont typeface="Arial" panose="020B0604020202020204" pitchFamily="34" charset="0"/>
              <a:buChar char="•"/>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改革宗正统（如图伦丁</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Francois </a:t>
            </a:r>
            <a:r>
              <a:rPr lang="en-SG" altLang="zh-CN" sz="2800" dirty="0" err="1">
                <a:latin typeface="Times New Roman" panose="02020603050405020304" pitchFamily="18" charset="0"/>
                <a:ea typeface="迷你简粗仿宋" panose="02010604000101010101" pitchFamily="2" charset="-122"/>
                <a:cs typeface="Times New Roman" panose="02020603050405020304" pitchFamily="18" charset="0"/>
              </a:rPr>
              <a:t>Turretin</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，欧文</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John Owen</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）将“满足”纳入刑罚代替</a:t>
            </a: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盟约代表的法理框架。</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32706188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768CC2-9DCE-913A-80C2-F67BDB5731B4}"/>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F06A5A24-2475-CF92-A19B-482337CEF373}"/>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9C48EE58-767F-0244-9052-9FBCE01437C6}"/>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8</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3EEB33FD-6A97-999D-2103-C106EBE327AA}"/>
              </a:ext>
            </a:extLst>
          </p:cNvPr>
          <p:cNvSpPr txBox="1"/>
          <p:nvPr/>
        </p:nvSpPr>
        <p:spPr>
          <a:xfrm>
            <a:off x="448574" y="625328"/>
            <a:ext cx="11249345" cy="2585323"/>
          </a:xfrm>
          <a:prstGeom prst="rect">
            <a:avLst/>
          </a:prstGeom>
          <a:noFill/>
        </p:spPr>
        <p:txBody>
          <a:bodyPr wrap="square" rtlCol="0">
            <a:spAutoFit/>
          </a:bodyPr>
          <a:lstStyle/>
          <a:p>
            <a:pPr>
              <a:spcAft>
                <a:spcPts val="1200"/>
              </a:spcAft>
            </a:pP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“满足”一词的历史渊源</a:t>
            </a:r>
            <a:endParaRPr lang="en-SG" altLang="zh-CN" sz="4000" b="1" dirty="0">
              <a:latin typeface="Segoe UI Black" panose="020B0A02040204020203" pitchFamily="34" charset="0"/>
              <a:ea typeface="Segoe UI Black" panose="020B0A02040204020203" pitchFamily="34" charset="0"/>
              <a:cs typeface="Times New Roman" panose="02020603050405020304" pitchFamily="18" charset="0"/>
            </a:endParaRPr>
          </a:p>
          <a:p>
            <a:pPr marL="342900" indent="-342900">
              <a:spcAft>
                <a:spcPts val="1200"/>
              </a:spcAft>
              <a:buFont typeface="Wingdings" panose="05000000000000000000" pitchFamily="2" charset="2"/>
              <a:buChar char="Ø"/>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在中文译本或文章中若读到“补赎”一词，一定要看其语境，如果是谈基督的救赎，这个词就用错了，基督的救赎怎么是“补”呢，好像不够似的；如果是谈人的修行，那它就不是救赎，谈何“赎”呢？所以“补赎”一词除了误导人，没有什么正确的信息量。</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217913342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37878</TotalTime>
  <Words>3124</Words>
  <Application>Microsoft Office PowerPoint</Application>
  <PresentationFormat>Widescreen</PresentationFormat>
  <Paragraphs>171</Paragraphs>
  <Slides>26</Slides>
  <Notes>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26</vt:i4>
      </vt:variant>
    </vt:vector>
  </HeadingPairs>
  <TitlesOfParts>
    <vt:vector size="37" baseType="lpstr">
      <vt:lpstr>DengXian</vt:lpstr>
      <vt:lpstr>KaiTi</vt:lpstr>
      <vt:lpstr>迷你简粗仿宋</vt:lpstr>
      <vt:lpstr>Arial</vt:lpstr>
      <vt:lpstr>Calibri</vt:lpstr>
      <vt:lpstr>Calibri Light</vt:lpstr>
      <vt:lpstr>Georgia</vt:lpstr>
      <vt:lpstr>Segoe UI Black</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朱业James Zhu</dc:creator>
  <cp:lastModifiedBy>James Zhu 朱业</cp:lastModifiedBy>
  <cp:revision>1243</cp:revision>
  <dcterms:created xsi:type="dcterms:W3CDTF">2020-08-23T07:58:53Z</dcterms:created>
  <dcterms:modified xsi:type="dcterms:W3CDTF">2025-10-18T14:21:09Z</dcterms:modified>
</cp:coreProperties>
</file>