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18" r:id="rId2"/>
  </p:sldMasterIdLst>
  <p:notesMasterIdLst>
    <p:notesMasterId r:id="rId30"/>
  </p:notesMasterIdLst>
  <p:sldIdLst>
    <p:sldId id="4865" r:id="rId3"/>
    <p:sldId id="5066" r:id="rId4"/>
    <p:sldId id="5067" r:id="rId5"/>
    <p:sldId id="4468" r:id="rId6"/>
    <p:sldId id="4972" r:id="rId7"/>
    <p:sldId id="5054" r:id="rId8"/>
    <p:sldId id="5068" r:id="rId9"/>
    <p:sldId id="4867" r:id="rId10"/>
    <p:sldId id="5069" r:id="rId11"/>
    <p:sldId id="5070" r:id="rId12"/>
    <p:sldId id="5071" r:id="rId13"/>
    <p:sldId id="5072" r:id="rId14"/>
    <p:sldId id="5073" r:id="rId15"/>
    <p:sldId id="4868" r:id="rId16"/>
    <p:sldId id="5074" r:id="rId17"/>
    <p:sldId id="5057" r:id="rId18"/>
    <p:sldId id="5075" r:id="rId19"/>
    <p:sldId id="5050" r:id="rId20"/>
    <p:sldId id="5076" r:id="rId21"/>
    <p:sldId id="5077" r:id="rId22"/>
    <p:sldId id="5078" r:id="rId23"/>
    <p:sldId id="5058" r:id="rId24"/>
    <p:sldId id="5079" r:id="rId25"/>
    <p:sldId id="3229" r:id="rId26"/>
    <p:sldId id="3234" r:id="rId27"/>
    <p:sldId id="3237" r:id="rId28"/>
    <p:sldId id="323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FFF"/>
    <a:srgbClr val="B4FF6A"/>
    <a:srgbClr val="5E433A"/>
    <a:srgbClr val="FFE18F"/>
    <a:srgbClr val="F7F3E8"/>
    <a:srgbClr val="1B1D1F"/>
    <a:srgbClr val="FFD887"/>
    <a:srgbClr val="FF0208"/>
    <a:srgbClr val="FF000A"/>
    <a:srgbClr val="DCC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2"/>
    <p:restoredTop sz="90612"/>
  </p:normalViewPr>
  <p:slideViewPr>
    <p:cSldViewPr snapToGrid="0">
      <p:cViewPr>
        <p:scale>
          <a:sx n="120" d="100"/>
          <a:sy n="120" d="100"/>
        </p:scale>
        <p:origin x="55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9F0DD-D6A9-7848-A298-80BF8C111593}" type="datetimeFigureOut">
              <a:t>1/3/26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5359-D11F-FA4A-9B6D-38484B5AB1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1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1D5F6-AFFC-30DE-4673-9E1DF93AA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1839B-6E2D-EE6B-2821-36F464B2E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8AB10-CD18-954E-B0F4-26C6BBACD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D5AED-E231-14D9-2B64-822BA3267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54BC-BD4F-0342-ABDA-5417AF581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279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3601C-9BE7-C5FB-F33D-7CF819E0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93B0B-1E82-002B-5380-71B2F0A2A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B8590E-72FB-7C30-38F9-2BAC29C9B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8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AB70-D5D3-49FE-8485-D133CBDA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F2090-D056-2C8F-43A9-3AC816E58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F7DE4-E04A-1E38-3214-4F689C445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39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52637-172B-9F78-1B70-F726DB8C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31067-1CA6-4F0E-AD11-52F80D806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171E1-B0E7-3981-3B3E-48FA918AC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0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00D547EB-D3B2-9D63-F237-89C79A4A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902A84F8-A810-F9E0-2E2A-5B22893F9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049FA693-CBC5-B7F9-4B67-7531AFECE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974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0DFDF-C0E0-988E-42B7-BD829558A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E4B62-94F6-1836-EDF1-630623F43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BF7B6-DEAE-8437-5A50-C54D0014D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4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5359-D11F-FA4A-9B6D-38484B5AB1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2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3B02AB49-308A-AD15-1FAA-CD76905F0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51F9D176-5486-BED6-AFF5-36C0C49F3C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62B62DD1-82C3-4D46-0339-E02AAA242D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371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61D86-7841-E36E-A812-0895B675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68C3C-57AA-E6AD-56B3-839431232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A73A2-C67E-95C6-02DF-5B764BF13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68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591-0B13-37D4-8704-B740B7362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78598-57B7-4F42-D1D3-51636F1D3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0DCF23-13D1-FAB5-A8B8-C3EDCF09E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1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41F49-47E4-89FC-BF7F-6F09CF69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CA541-385C-91BE-473D-B2C556822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9E4ED-C663-5CE2-9751-14CC796C7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4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75359-D11F-FA4A-9B6D-38484B5AB1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25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2877-8E1E-2DC6-85B8-231370CAB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532BF-F59C-9839-0396-AE75019E1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8DF9F-B9A3-67CC-3AC6-9B2CA440D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4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BA334-6CFB-449F-1A7F-F18663F6F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AB439-8FDB-0D4B-13C3-8B54C1122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E72F8-4DFB-3E98-8900-5C5F58DCB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24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75359-D11F-FA4A-9B6D-38484B5AB193}" type="slidenum"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1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1956E-6EB4-601E-A44E-3BC93E665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39A82B-77C1-2D12-013E-A93AD6FD7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C19A8-BD5A-8775-87F2-32E9FA3D6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1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E30A7-7A51-0F9A-6C5D-01692EE6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7CAB9-E4C0-42F1-CD10-531E1439C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08237-CE2B-94E9-8D93-F0243370D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9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0FDCADDC-2EC2-9EDE-8590-2468CE1F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408601D5-6958-96EE-346E-D51053BA5D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7A636C90-6B53-ED84-4660-4E61C34840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61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CCB31-B0D7-7D87-7751-4476DA8A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C2F75-08DA-77EC-558C-B91C84C59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FE250-C58C-3C54-5185-0255BA636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3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E19F1-1304-B76D-32B7-83B38C9A7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9DCCB-3E1C-D84F-D39A-14EEDB510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2FFF6-2F60-4459-AB51-A9DF6B97C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6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>
          <a:extLst>
            <a:ext uri="{FF2B5EF4-FFF2-40B4-BE49-F238E27FC236}">
              <a16:creationId xmlns:a16="http://schemas.microsoft.com/office/drawing/2014/main" id="{8B1C9B71-F353-AFA8-476A-25F67BB8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877b642fd3_0_223:notes">
            <a:extLst>
              <a:ext uri="{FF2B5EF4-FFF2-40B4-BE49-F238E27FC236}">
                <a16:creationId xmlns:a16="http://schemas.microsoft.com/office/drawing/2014/main" id="{252CA2BE-D776-535D-2319-3BEF83696A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75" name="Google Shape;975;g877b642fd3_0_223:notes">
            <a:extLst>
              <a:ext uri="{FF2B5EF4-FFF2-40B4-BE49-F238E27FC236}">
                <a16:creationId xmlns:a16="http://schemas.microsoft.com/office/drawing/2014/main" id="{09942CD2-DE62-B1AC-3CD8-47012DB1D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70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C52B-9805-4015-953F-E8458F5D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91656-6A43-4865-552C-19C454DE0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A8735-61F8-FA37-A7B4-47EC25922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6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362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799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250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85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939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630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06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33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966839" y="3260261"/>
            <a:ext cx="9144000" cy="1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1287239" y="1291821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966839" y="4685423"/>
            <a:ext cx="4598800" cy="9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02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B719-56E5-7C46-9F71-ECFEDA11C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A36E4-0106-D64C-9CCA-7BE901436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8BCFD-3C43-264F-A5C5-0953E119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53350-E676-7342-BB9A-AAEC66FC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7F160-27DA-0A40-B5ED-5FB78666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2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860E-6ECC-C64A-8313-1F9375A2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BB6E0-43F6-A348-BC2B-95B85A536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489C1-7D31-3E46-860E-5EA39E35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0765-A711-9A42-B3C3-0D5F6C3D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D4DC-7177-9945-9C1F-B6E0ED1F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7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0153-7F65-7A41-808E-DA0F8A53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ACFAF-33F6-394D-AD29-57375A7FC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50D6-FDE4-4940-9720-44078312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3C443-7FB2-2049-8C9D-FF6D5948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DD5D8-3DAD-6649-8564-29D31BFD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72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7256-1EB0-884F-A9BC-08D05ADE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2D83-B3E8-4C4D-B602-CCDAA0307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8B823-4063-1249-A4CB-C96B17B15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58727-84AD-3C4E-ABB5-F8952AC5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456EE-738F-8E4F-BF59-36B06163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BC938-2F59-1546-85F5-7E0282E9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38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8FCE-3BC3-6142-893F-33861488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5A4B8-D46A-914E-BB64-DA214B9EA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770AA-5151-3845-BD87-E7A3894A2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3195E-4018-1C42-96AB-CD5D1AF52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8ED1F-2031-3D40-A36D-AF7280622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746CB-974C-E64E-815D-93EEE75C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21C228-14FF-2E41-87EC-C79D7C7F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1D32A3-3096-0749-AC33-0C2932A5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35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CB7D-C901-0A4B-BABF-B4C2E788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25736-E9DA-AC4F-9553-9D88EBA1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83409-0BB9-6A4E-A392-0E9E0288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74BD0-C95F-3046-BCB9-DD1B218C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57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F028E5-3654-3D4D-B483-002EAB60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0D046-A6D4-3548-936C-F51CD27A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A2A0D-7D01-8549-BD82-BED6600B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51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9E09-26DA-6448-84BB-403B937C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68FE4-79F4-C648-A6D8-D5182C47A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FE2BA-769B-484F-A293-ED2DC8F46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CAF86-43B5-504B-9EE1-CB343C88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DB771-3F92-4545-956E-AB772D7D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F93A5-0B1F-304B-B54D-1E2650F3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94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C3E4-5BE3-7C4A-8F91-A87850DD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25020-12F7-EC4E-B320-6B674F1E4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2BC12-AF4C-6D48-8B09-2A0F9146A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FC424-4DD8-5C46-9C05-958363FA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3B000-69B9-8F45-B504-2D65FC28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E4E70-5B2B-7E4C-86F6-6C2451BA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40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607A-2581-A84D-B54E-9671C431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DF543-6615-EC45-B49C-2F41401AB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32372-9404-024E-8F38-218F7E97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1DAD-DAEE-9642-A5D9-FB6D292F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12BC-4C90-4A42-8EF6-CFDEC7FF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74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C7402E-7022-5E49-9A18-5912A0317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A67D4-843A-CB49-BB34-D2631BA71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28B0A-7BF7-4343-94CA-E0C9F9DC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51CD-7D8D-CB45-B25A-1BB3E7D7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9D3F8-47F0-A64C-8DE9-7EB5B9EA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9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2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7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CE6EBC0-1B19-4041-9822-DE55211994AC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582A882-CD6A-7A46-9FFE-AEC21A3F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4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764DE79-268F-4C1A-8933-263129D2AF90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77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3D2D-2D8C-4949-BCA1-02CA7A4F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4ED57-9B65-6E44-A0E4-8BB1FEB43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AA30D-B8DF-214A-8AC4-AC768E21D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BBF5-A3FC-F84E-AE17-7DA2D87998E9}" type="datetimeFigureOut">
              <a:rPr lang="en-US" smtClean="0"/>
              <a:t>1/3/26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ABE0D-EB23-7440-8B07-28014957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AB7C-529F-F94D-A9DB-778C2441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427BD-F1CC-5447-89F5-FC5BC42CDB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0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0A9F3-3B4D-4494-CC6A-C7882216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writing on paper&#10;&#10;AI-generated content may be incorrect.">
            <a:extLst>
              <a:ext uri="{FF2B5EF4-FFF2-40B4-BE49-F238E27FC236}">
                <a16:creationId xmlns:a16="http://schemas.microsoft.com/office/drawing/2014/main" id="{A74944A8-BD2C-DF8E-B42D-272436C3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62" y="103570"/>
            <a:ext cx="3713017" cy="495069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53D387-354A-CF4D-2D8E-9B6AB0385387}"/>
              </a:ext>
            </a:extLst>
          </p:cNvPr>
          <p:cNvSpPr/>
          <p:nvPr/>
        </p:nvSpPr>
        <p:spPr>
          <a:xfrm>
            <a:off x="0" y="6664036"/>
            <a:ext cx="12192000" cy="19396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08482-3BA4-A3A3-37C1-B4819C8E0027}"/>
              </a:ext>
            </a:extLst>
          </p:cNvPr>
          <p:cNvSpPr txBox="1"/>
          <p:nvPr/>
        </p:nvSpPr>
        <p:spPr>
          <a:xfrm>
            <a:off x="5993283" y="2578916"/>
            <a:ext cx="53062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路加福音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8A667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Gospel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8A667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8A667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of Luke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8A667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DA069-B064-A3CF-DDF5-21309FAF3CA8}"/>
              </a:ext>
            </a:extLst>
          </p:cNvPr>
          <p:cNvSpPr/>
          <p:nvPr/>
        </p:nvSpPr>
        <p:spPr>
          <a:xfrm>
            <a:off x="0" y="5252058"/>
            <a:ext cx="12192000" cy="1344610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 defTabSz="1828800">
              <a:defRPr/>
            </a:pPr>
            <a:r>
              <a:rPr lang="en-US" altLang="zh-CN" sz="32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012 </a:t>
            </a:r>
            <a:r>
              <a:rPr lang="zh-CN" altLang="en-US" sz="32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基督家谱记载的意义与目的</a:t>
            </a:r>
            <a:endParaRPr lang="en-US" altLang="zh-CN" sz="3200" b="1" kern="1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  <a:p>
            <a:pPr marL="0" lvl="1" algn="ctr" defTabSz="1828800">
              <a:defRPr/>
            </a:pPr>
            <a:r>
              <a:rPr lang="zh-CN" altLang="en-US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路</a:t>
            </a:r>
            <a:r>
              <a:rPr lang="en-US" altLang="zh-CN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</a:t>
            </a:r>
            <a:r>
              <a:rPr lang="zh-CN" altLang="en-US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章</a:t>
            </a:r>
            <a:r>
              <a:rPr lang="en-US" altLang="zh-CN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23</a:t>
            </a:r>
            <a:r>
              <a:rPr lang="zh-CN" altLang="en-US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至</a:t>
            </a:r>
            <a:r>
              <a:rPr lang="en-US" altLang="zh-CN" sz="2400" b="1" kern="1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37</a:t>
            </a:r>
          </a:p>
          <a:p>
            <a:pPr marL="0" lvl="1" algn="ctr" defTabSz="1828800">
              <a:defRPr/>
            </a:pPr>
            <a:r>
              <a:rPr lang="en-US" sz="2000" b="1" i="0" dirty="0">
                <a:solidFill>
                  <a:srgbClr val="C7A668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  </a:t>
            </a:r>
            <a:r>
              <a:rPr lang="en-US" sz="2000" b="1" dirty="0">
                <a:solidFill>
                  <a:srgbClr val="C7A668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The Purpose of Christ’s Genealogical Record</a:t>
            </a:r>
          </a:p>
          <a:p>
            <a:pPr marL="0" lvl="1" algn="ctr" defTabSz="1828800">
              <a:defRPr/>
            </a:pPr>
            <a:r>
              <a:rPr lang="en-US" sz="2000" b="1" i="0" dirty="0">
                <a:solidFill>
                  <a:srgbClr val="C7A668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.</a:t>
            </a:r>
            <a:endParaRPr kumimoji="0" lang="en-SG" altLang="zh-CN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8D5CF-B5BF-9DE2-01E0-9FED3C2D634A}"/>
              </a:ext>
            </a:extLst>
          </p:cNvPr>
          <p:cNvSpPr/>
          <p:nvPr/>
        </p:nvSpPr>
        <p:spPr>
          <a:xfrm>
            <a:off x="0" y="5138971"/>
            <a:ext cx="12192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336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5536-F284-EE3A-E392-AF8266C09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98589209-990A-7D65-0E90-13F59515FDA7}"/>
              </a:ext>
            </a:extLst>
          </p:cNvPr>
          <p:cNvSpPr txBox="1"/>
          <p:nvPr/>
        </p:nvSpPr>
        <p:spPr>
          <a:xfrm>
            <a:off x="430924" y="1791935"/>
            <a:ext cx="7670339" cy="2613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创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22:18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并且</a:t>
            </a: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地上万国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都必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因你的後裔</a:t>
            </a:r>
            <a:r>
              <a:rPr kumimoji="0" lang="zh-C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得福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，因为你听从了我的话。</a:t>
            </a:r>
          </a:p>
          <a:p>
            <a:pPr>
              <a:lnSpc>
                <a:spcPct val="150000"/>
              </a:lnSpc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60810-4005-333C-1E2A-AF05E2A30333}"/>
              </a:ext>
            </a:extLst>
          </p:cNvPr>
          <p:cNvSpPr txBox="1"/>
          <p:nvPr/>
        </p:nvSpPr>
        <p:spPr>
          <a:xfrm>
            <a:off x="430924" y="4858301"/>
            <a:ext cx="76703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Genesis 22:18. and </a:t>
            </a:r>
            <a:r>
              <a:rPr lang="en-US" dirty="0">
                <a:solidFill>
                  <a:srgbClr val="00EFFF"/>
                </a:solidFill>
              </a:rPr>
              <a:t>in your offspring </a:t>
            </a:r>
            <a:r>
              <a:rPr lang="en-US" dirty="0">
                <a:solidFill>
                  <a:prstClr val="white"/>
                </a:solidFill>
              </a:rPr>
              <a:t>shall </a:t>
            </a:r>
            <a:r>
              <a:rPr lang="en-US" sz="2400" b="1" dirty="0">
                <a:solidFill>
                  <a:srgbClr val="B4FF6A"/>
                </a:solidFill>
              </a:rPr>
              <a:t>all the nations </a:t>
            </a:r>
            <a:r>
              <a:rPr lang="en-US" b="1" dirty="0">
                <a:solidFill>
                  <a:srgbClr val="B4FF6A"/>
                </a:solidFill>
              </a:rPr>
              <a:t>of the earth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b="1" u="sng" dirty="0">
                <a:solidFill>
                  <a:srgbClr val="B4FF6A"/>
                </a:solidFill>
              </a:rPr>
              <a:t>be blessed</a:t>
            </a:r>
            <a:r>
              <a:rPr lang="en-US" dirty="0">
                <a:solidFill>
                  <a:prstClr val="white"/>
                </a:solidFill>
              </a:rPr>
              <a:t>, because you have obeyed my voice."</a:t>
            </a:r>
            <a:endParaRPr kumimoji="0" lang="en-SG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A drawing of a person with a beard&#10;&#10;AI-generated content may be incorrect.">
            <a:extLst>
              <a:ext uri="{FF2B5EF4-FFF2-40B4-BE49-F238E27FC236}">
                <a16:creationId xmlns:a16="http://schemas.microsoft.com/office/drawing/2014/main" id="{5AAC44E3-659C-578F-5D4C-4482BC686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"/>
          <a:stretch>
            <a:fillRect/>
          </a:stretch>
        </p:blipFill>
        <p:spPr>
          <a:xfrm>
            <a:off x="8713066" y="1722566"/>
            <a:ext cx="2789122" cy="2682839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26A4D-ABCB-FEAF-A65F-B8A086991EEF}"/>
              </a:ext>
            </a:extLst>
          </p:cNvPr>
          <p:cNvSpPr txBox="1"/>
          <p:nvPr/>
        </p:nvSpPr>
        <p:spPr>
          <a:xfrm>
            <a:off x="8896062" y="4874862"/>
            <a:ext cx="227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B4FF6A"/>
                </a:solidFill>
              </a:rPr>
              <a:t>亚伯拉罕</a:t>
            </a:r>
            <a:endParaRPr lang="en-US" sz="2800" b="1" dirty="0">
              <a:solidFill>
                <a:srgbClr val="B4FF6A"/>
              </a:solidFill>
            </a:endParaRPr>
          </a:p>
          <a:p>
            <a:pPr algn="ctr"/>
            <a:r>
              <a:rPr lang="en-US" sz="2000" b="1" dirty="0">
                <a:solidFill>
                  <a:srgbClr val="B4FF6A"/>
                </a:solidFill>
              </a:rPr>
              <a:t>Abraham</a:t>
            </a:r>
            <a:endParaRPr lang="en-US" sz="1400" b="1" dirty="0">
              <a:solidFill>
                <a:srgbClr val="B4FF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8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69B65-D135-D7F6-3AB8-A740AAE6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3B21A150-66C9-FF64-8083-A1724E2DDEBA}"/>
              </a:ext>
            </a:extLst>
          </p:cNvPr>
          <p:cNvSpPr txBox="1"/>
          <p:nvPr/>
        </p:nvSpPr>
        <p:spPr>
          <a:xfrm>
            <a:off x="249263" y="364316"/>
            <a:ext cx="9286034" cy="4275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诗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89:29.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我要使他的后裔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存到永远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，使他的</a:t>
            </a:r>
            <a:r>
              <a:rPr kumimoji="0" lang="zh-CN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B4FF6A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王位好象天一样长久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。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30.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如果他的子孙离弃我的律法，不照着我的典章而行；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31.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如果他们违背我的律例，不遵守我的诫命，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32.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我就用杖责罚他们的过犯，用鞭责罚他们的罪孽。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A7E7B-D24D-61EF-C876-5CE98D27A67E}"/>
              </a:ext>
            </a:extLst>
          </p:cNvPr>
          <p:cNvSpPr txBox="1"/>
          <p:nvPr/>
        </p:nvSpPr>
        <p:spPr>
          <a:xfrm>
            <a:off x="249263" y="5112601"/>
            <a:ext cx="89284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Psalms 89:29</a:t>
            </a:r>
            <a:r>
              <a:rPr lang="en-US" b="1" dirty="0">
                <a:solidFill>
                  <a:srgbClr val="B4FF6A"/>
                </a:solidFill>
              </a:rPr>
              <a:t>. I will establish his offspring </a:t>
            </a:r>
            <a:r>
              <a:rPr lang="en-US" sz="2400" b="1" dirty="0">
                <a:solidFill>
                  <a:srgbClr val="B4FF6A"/>
                </a:solidFill>
              </a:rPr>
              <a:t>forever</a:t>
            </a:r>
            <a:r>
              <a:rPr lang="en-US" b="1" dirty="0">
                <a:solidFill>
                  <a:srgbClr val="B4FF6A"/>
                </a:solidFill>
              </a:rPr>
              <a:t> and </a:t>
            </a:r>
            <a:r>
              <a:rPr lang="en-US" b="1" u="sng" dirty="0">
                <a:solidFill>
                  <a:srgbClr val="B4FF6A"/>
                </a:solidFill>
              </a:rPr>
              <a:t>his throne as the days of the heavens</a:t>
            </a:r>
            <a:r>
              <a:rPr lang="en-US" b="1" dirty="0">
                <a:solidFill>
                  <a:srgbClr val="B4FF6A"/>
                </a:solidFill>
              </a:rPr>
              <a:t>.</a:t>
            </a:r>
            <a:r>
              <a:rPr lang="en-US" dirty="0">
                <a:solidFill>
                  <a:prstClr val="white"/>
                </a:solidFill>
              </a:rPr>
              <a:t>30.If his children forsake my law and do not walk according to my rules,31.if they violate my statutes and do not keep my commandments, 32.then I will punish their transgression with the rod and their iniquity with stripes,</a:t>
            </a:r>
            <a:endParaRPr kumimoji="0" lang="en-SG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 descr="A drawing of a person with a crown&#10;&#10;AI-generated content may be incorrect.">
            <a:extLst>
              <a:ext uri="{FF2B5EF4-FFF2-40B4-BE49-F238E27FC236}">
                <a16:creationId xmlns:a16="http://schemas.microsoft.com/office/drawing/2014/main" id="{209C705D-7DA6-3BE9-01ED-A264A1D9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4" t="2931" r="-1741" b="9130"/>
          <a:stretch>
            <a:fillRect/>
          </a:stretch>
        </p:blipFill>
        <p:spPr>
          <a:xfrm>
            <a:off x="9535297" y="962526"/>
            <a:ext cx="2656703" cy="2731806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7CBF3B-F16B-32C6-B906-E6519A968C94}"/>
              </a:ext>
            </a:extLst>
          </p:cNvPr>
          <p:cNvSpPr txBox="1"/>
          <p:nvPr/>
        </p:nvSpPr>
        <p:spPr>
          <a:xfrm>
            <a:off x="10039498" y="3870892"/>
            <a:ext cx="17568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</a:rPr>
              <a:t>大卫</a:t>
            </a:r>
            <a:endParaRPr lang="en-US" sz="48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David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8EEA2-BA2B-E80A-6EBE-61F60F5E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9C317CDB-9243-F03A-58BF-3D907B8F7837}"/>
              </a:ext>
            </a:extLst>
          </p:cNvPr>
          <p:cNvSpPr txBox="1"/>
          <p:nvPr/>
        </p:nvSpPr>
        <p:spPr>
          <a:xfrm>
            <a:off x="165042" y="87870"/>
            <a:ext cx="9110118" cy="5752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33.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但我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必不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把我的慈爱从他身上收回，也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必不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背弃我的信实。</a:t>
            </a:r>
            <a:r>
              <a:rPr lang="en-US" altLang="zh-CN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34.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我必不违背我的约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，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也不改变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我口中所出的话。</a:t>
            </a:r>
            <a:r>
              <a:rPr lang="en-US" altLang="zh-CN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35.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我断然指着自己的圣洁起誓，说</a:t>
            </a:r>
            <a:r>
              <a:rPr lang="en-US" altLang="zh-CN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: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‘</a:t>
            </a:r>
            <a:r>
              <a:rPr lang="zh-CN" altLang="en-US" sz="36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我决不向大卫说谎</a:t>
            </a:r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。</a:t>
            </a:r>
            <a:r>
              <a:rPr lang="en-US" altLang="zh-CN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36.</a:t>
            </a:r>
            <a:r>
              <a:rPr lang="zh-CN" altLang="en-US" sz="3600" b="1" u="sng" dirty="0">
                <a:solidFill>
                  <a:srgbClr val="B4FF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他的后裔必存到永远，他的王位在我面前必像太阳长存</a:t>
            </a:r>
            <a:r>
              <a:rPr lang="en-US" altLang="zh-CN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,...</a:t>
            </a:r>
          </a:p>
          <a:p>
            <a:pPr>
              <a:lnSpc>
                <a:spcPct val="150000"/>
              </a:lnSpc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77B870-600C-51D2-D85B-E50945A3BAD3}"/>
              </a:ext>
            </a:extLst>
          </p:cNvPr>
          <p:cNvSpPr txBox="1"/>
          <p:nvPr/>
        </p:nvSpPr>
        <p:spPr>
          <a:xfrm>
            <a:off x="274514" y="5240496"/>
            <a:ext cx="86529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Psalms 89:33. </a:t>
            </a:r>
            <a:r>
              <a:rPr lang="en-US" dirty="0"/>
              <a:t>but</a:t>
            </a:r>
            <a:r>
              <a:rPr lang="en-US" b="1" dirty="0">
                <a:solidFill>
                  <a:srgbClr val="FFFF00"/>
                </a:solidFill>
              </a:rPr>
              <a:t> I will not </a:t>
            </a:r>
            <a:r>
              <a:rPr lang="en-US" dirty="0">
                <a:solidFill>
                  <a:prstClr val="white"/>
                </a:solidFill>
              </a:rPr>
              <a:t>remove from him my steadfast love or be false to my faithfulness. 34.</a:t>
            </a:r>
            <a:r>
              <a:rPr lang="en-US" b="1" dirty="0">
                <a:solidFill>
                  <a:srgbClr val="FFFF00"/>
                </a:solidFill>
              </a:rPr>
              <a:t>I will not violate my covenant </a:t>
            </a:r>
            <a:r>
              <a:rPr lang="en-US" b="1" dirty="0">
                <a:solidFill>
                  <a:prstClr val="white"/>
                </a:solidFill>
              </a:rPr>
              <a:t>or alter the word that went forth from my lips.</a:t>
            </a:r>
            <a:r>
              <a:rPr lang="en-US" dirty="0">
                <a:solidFill>
                  <a:prstClr val="white"/>
                </a:solidFill>
              </a:rPr>
              <a:t> 35.Once for all I have sworn by my holiness</a:t>
            </a:r>
            <a:r>
              <a:rPr lang="en-US" b="1" dirty="0">
                <a:solidFill>
                  <a:srgbClr val="FFFF00"/>
                </a:solidFill>
              </a:rPr>
              <a:t>; I will not lie to David. </a:t>
            </a:r>
            <a:r>
              <a:rPr lang="en-US" b="1" dirty="0">
                <a:solidFill>
                  <a:srgbClr val="B4FF6A"/>
                </a:solidFill>
              </a:rPr>
              <a:t>36.</a:t>
            </a:r>
            <a:r>
              <a:rPr lang="en-US" b="1" u="sng" dirty="0">
                <a:solidFill>
                  <a:srgbClr val="B4FF6A"/>
                </a:solidFill>
              </a:rPr>
              <a:t>His offspring shall endure forever, his throne as long as the sun before me.....</a:t>
            </a:r>
            <a:endParaRPr kumimoji="0" lang="en-SG" sz="1600" b="1" i="0" u="sng" strike="noStrike" kern="100" cap="none" spc="0" normalizeH="0" baseline="0" noProof="0" dirty="0">
              <a:ln>
                <a:noFill/>
              </a:ln>
              <a:solidFill>
                <a:srgbClr val="B4FF6A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 descr="A drawing of a person with a crown&#10;&#10;AI-generated content may be incorrect.">
            <a:extLst>
              <a:ext uri="{FF2B5EF4-FFF2-40B4-BE49-F238E27FC236}">
                <a16:creationId xmlns:a16="http://schemas.microsoft.com/office/drawing/2014/main" id="{D73F2904-EFBA-1A41-BF9C-FC608D227F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4" t="2931" r="-1741" b="9130"/>
          <a:stretch>
            <a:fillRect/>
          </a:stretch>
        </p:blipFill>
        <p:spPr>
          <a:xfrm>
            <a:off x="9549642" y="268831"/>
            <a:ext cx="2738609" cy="2816028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99E2F-E966-EEFD-5133-85E97699B10F}"/>
              </a:ext>
            </a:extLst>
          </p:cNvPr>
          <p:cNvSpPr txBox="1"/>
          <p:nvPr/>
        </p:nvSpPr>
        <p:spPr>
          <a:xfrm>
            <a:off x="10002229" y="3203755"/>
            <a:ext cx="18334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</a:rPr>
              <a:t>大卫</a:t>
            </a:r>
            <a:endParaRPr lang="en-US" sz="48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David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0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2DE07-7BB0-64CD-CE19-97466496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4280706D-81E9-681A-39FB-AE11F91CC2E5}"/>
              </a:ext>
            </a:extLst>
          </p:cNvPr>
          <p:cNvSpPr txBox="1"/>
          <p:nvPr/>
        </p:nvSpPr>
        <p:spPr>
          <a:xfrm>
            <a:off x="249263" y="1719097"/>
            <a:ext cx="9286034" cy="2428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诗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89: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31.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如果他们违背我的律例，不遵守我的诫命，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32.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我就用杖责罚他们的过犯，用鞭责罚他们的罪孽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0D76C8-8674-4F8A-F09F-E0CAE1914DE0}"/>
              </a:ext>
            </a:extLst>
          </p:cNvPr>
          <p:cNvSpPr txBox="1"/>
          <p:nvPr/>
        </p:nvSpPr>
        <p:spPr>
          <a:xfrm>
            <a:off x="249263" y="5112601"/>
            <a:ext cx="8928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/>
              <a:t>Psalms 89:31.if they violate my statutes and do not keep my commandments, 32</a:t>
            </a:r>
            <a:r>
              <a:rPr lang="en-US" dirty="0">
                <a:solidFill>
                  <a:srgbClr val="00EFFF"/>
                </a:solidFill>
              </a:rPr>
              <a:t>.then I will punish their transgression with the rod and their iniquity with stripes</a:t>
            </a:r>
            <a:r>
              <a:rPr lang="en-US" dirty="0"/>
              <a:t>,</a:t>
            </a:r>
            <a:endParaRPr kumimoji="0" lang="en-SG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 descr="A drawing of a person with a crown&#10;&#10;AI-generated content may be incorrect.">
            <a:extLst>
              <a:ext uri="{FF2B5EF4-FFF2-40B4-BE49-F238E27FC236}">
                <a16:creationId xmlns:a16="http://schemas.microsoft.com/office/drawing/2014/main" id="{31589E99-2845-E550-8765-C4103FA8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4" t="2931" r="-1741" b="9130"/>
          <a:stretch>
            <a:fillRect/>
          </a:stretch>
        </p:blipFill>
        <p:spPr>
          <a:xfrm>
            <a:off x="9535297" y="962526"/>
            <a:ext cx="2656703" cy="2731806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C30235-C365-29C5-B91C-C011188D92DA}"/>
              </a:ext>
            </a:extLst>
          </p:cNvPr>
          <p:cNvSpPr txBox="1"/>
          <p:nvPr/>
        </p:nvSpPr>
        <p:spPr>
          <a:xfrm>
            <a:off x="10039498" y="3870892"/>
            <a:ext cx="17568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</a:rPr>
              <a:t>大卫</a:t>
            </a:r>
            <a:endParaRPr lang="en-US" sz="48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David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0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F7A3F7F4-60B3-C4A5-2349-EB018356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79D4BD9D-AD73-9DEB-45BC-CB0D03C2A521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97D918B3-27CF-3B0A-A88B-155BE32F3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253" y="3126704"/>
            <a:ext cx="12095747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>
              <a:lnSpc>
                <a:spcPct val="150000"/>
              </a:lnSpc>
            </a:pPr>
            <a:r>
              <a:rPr lang="zh-CN" altLang="en-US" sz="6600" b="1" dirty="0">
                <a:effectLst/>
              </a:rPr>
              <a:t>圣经家谱中的特殊性与研究限制 </a:t>
            </a:r>
            <a:endParaRPr lang="zh-CN" altLang="en-US" sz="32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90AE4A91-4347-EBB8-5D5F-F54702D555F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altLang="zh-C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2BE2184C-95BA-FF1A-141D-6B50F239C4A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6947" y="4980737"/>
            <a:ext cx="11127854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Distinctive Features and Limits of Biblical Genealogies.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4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0A71F-1D45-793D-3035-686FCFB54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rawing of a person with a beard&#10;&#10;AI-generated content may be incorrect.">
            <a:extLst>
              <a:ext uri="{FF2B5EF4-FFF2-40B4-BE49-F238E27FC236}">
                <a16:creationId xmlns:a16="http://schemas.microsoft.com/office/drawing/2014/main" id="{774682FF-0F4F-CD41-5519-F65246F0A4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02" b="2"/>
          <a:stretch>
            <a:fillRect/>
          </a:stretch>
        </p:blipFill>
        <p:spPr>
          <a:xfrm>
            <a:off x="257006" y="1535085"/>
            <a:ext cx="1986950" cy="198695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1" name="Picture 10" descr="A drawing of a person with a beard&#10;&#10;AI-generated content may be incorrect.">
            <a:extLst>
              <a:ext uri="{FF2B5EF4-FFF2-40B4-BE49-F238E27FC236}">
                <a16:creationId xmlns:a16="http://schemas.microsoft.com/office/drawing/2014/main" id="{30CC06E6-F08C-14CF-09F2-E3B05761C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"/>
          <a:stretch>
            <a:fillRect/>
          </a:stretch>
        </p:blipFill>
        <p:spPr>
          <a:xfrm>
            <a:off x="7606162" y="1531644"/>
            <a:ext cx="1986950" cy="19112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7" name="Picture 16" descr="A drawing of a person with a crown&#10;&#10;AI-generated content may be incorrect.">
            <a:extLst>
              <a:ext uri="{FF2B5EF4-FFF2-40B4-BE49-F238E27FC236}">
                <a16:creationId xmlns:a16="http://schemas.microsoft.com/office/drawing/2014/main" id="{FA8DE09A-ECAB-36F7-2702-25A5274ACE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4" t="2931" r="-1741" b="9130"/>
          <a:stretch>
            <a:fillRect/>
          </a:stretch>
        </p:blipFill>
        <p:spPr>
          <a:xfrm>
            <a:off x="5184423" y="1446676"/>
            <a:ext cx="1986950" cy="204312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23E3E8-630C-E967-CF68-D20F74A695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02" t="7929" r="7562" b="9758"/>
          <a:stretch>
            <a:fillRect/>
          </a:stretch>
        </p:blipFill>
        <p:spPr>
          <a:xfrm>
            <a:off x="2672117" y="1535190"/>
            <a:ext cx="2077517" cy="19112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5FC4A3-2ED6-F88A-78CA-AD66624ED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8" t="8553" r="5171" b="13364"/>
          <a:stretch>
            <a:fillRect/>
          </a:stretch>
        </p:blipFill>
        <p:spPr>
          <a:xfrm>
            <a:off x="10118468" y="1517765"/>
            <a:ext cx="2073532" cy="1911235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8484C4-8785-0348-7F41-316BF24FFA75}"/>
              </a:ext>
            </a:extLst>
          </p:cNvPr>
          <p:cNvSpPr txBox="1"/>
          <p:nvPr/>
        </p:nvSpPr>
        <p:spPr>
          <a:xfrm>
            <a:off x="250378" y="4138863"/>
            <a:ext cx="16209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耶稣基督</a:t>
            </a:r>
            <a:endParaRPr lang="en-US" sz="2800" b="1" dirty="0"/>
          </a:p>
          <a:p>
            <a:pPr algn="ctr"/>
            <a:r>
              <a:rPr lang="en-US" sz="2000" b="1" dirty="0"/>
              <a:t>Jesus Christ</a:t>
            </a:r>
          </a:p>
          <a:p>
            <a:pPr algn="ctr"/>
            <a:endParaRPr lang="en-US" sz="2000" b="1" dirty="0"/>
          </a:p>
          <a:p>
            <a:pPr algn="ctr"/>
            <a:r>
              <a:rPr lang="en-US" sz="3200" b="1" dirty="0"/>
              <a:t>4-6 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38148-4058-C1BA-6713-348809DDF858}"/>
              </a:ext>
            </a:extLst>
          </p:cNvPr>
          <p:cNvSpPr txBox="1"/>
          <p:nvPr/>
        </p:nvSpPr>
        <p:spPr>
          <a:xfrm>
            <a:off x="3079379" y="4138862"/>
            <a:ext cx="1071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约瑟</a:t>
            </a:r>
            <a:endParaRPr lang="en-US" sz="2800" b="1" dirty="0"/>
          </a:p>
          <a:p>
            <a:pPr algn="ctr"/>
            <a:r>
              <a:rPr lang="en-US" sz="2000" b="1" dirty="0"/>
              <a:t>Joseph</a:t>
            </a:r>
            <a:endParaRPr lang="en-US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07AF0-08E2-F208-858B-B2D3E20E0F8A}"/>
              </a:ext>
            </a:extLst>
          </p:cNvPr>
          <p:cNvSpPr txBox="1"/>
          <p:nvPr/>
        </p:nvSpPr>
        <p:spPr>
          <a:xfrm>
            <a:off x="5142199" y="4138861"/>
            <a:ext cx="20714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大卫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David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约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1000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BC</a:t>
            </a:r>
          </a:p>
          <a:p>
            <a:pPr algn="ctr"/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A0F93-BB27-2B4A-3ED1-5333B4EE3AF2}"/>
              </a:ext>
            </a:extLst>
          </p:cNvPr>
          <p:cNvSpPr txBox="1"/>
          <p:nvPr/>
        </p:nvSpPr>
        <p:spPr>
          <a:xfrm>
            <a:off x="7563936" y="4138860"/>
            <a:ext cx="207140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B4FF6A"/>
                </a:solidFill>
              </a:rPr>
              <a:t>亚伯拉罕</a:t>
            </a:r>
            <a:endParaRPr lang="en-US" sz="2800" b="1" dirty="0">
              <a:solidFill>
                <a:srgbClr val="B4FF6A"/>
              </a:solidFill>
            </a:endParaRPr>
          </a:p>
          <a:p>
            <a:pPr algn="ctr"/>
            <a:r>
              <a:rPr lang="en-US" sz="2000" b="1" dirty="0">
                <a:solidFill>
                  <a:srgbClr val="B4FF6A"/>
                </a:solidFill>
              </a:rPr>
              <a:t>Abraham</a:t>
            </a:r>
          </a:p>
          <a:p>
            <a:pPr algn="ctr"/>
            <a:endParaRPr lang="en-US" sz="2000" b="1" dirty="0">
              <a:solidFill>
                <a:srgbClr val="B4FF6A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约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2000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BC</a:t>
            </a:r>
          </a:p>
          <a:p>
            <a:pPr algn="ctr"/>
            <a:endParaRPr lang="en-US" sz="1400" b="1" dirty="0">
              <a:solidFill>
                <a:srgbClr val="B4FF6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CF652-D5C1-584B-9884-357D3AEC5589}"/>
              </a:ext>
            </a:extLst>
          </p:cNvPr>
          <p:cNvSpPr txBox="1"/>
          <p:nvPr/>
        </p:nvSpPr>
        <p:spPr>
          <a:xfrm>
            <a:off x="10319153" y="4138859"/>
            <a:ext cx="190629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亚当</a:t>
            </a:r>
            <a:endParaRPr lang="en-US" sz="2800" b="1" dirty="0"/>
          </a:p>
          <a:p>
            <a:pPr algn="ctr"/>
            <a:r>
              <a:rPr lang="en-US" sz="2000" b="1" dirty="0"/>
              <a:t>Adam</a:t>
            </a:r>
          </a:p>
          <a:p>
            <a:pPr algn="ctr"/>
            <a:endParaRPr lang="en-US" sz="2000" b="1" dirty="0"/>
          </a:p>
          <a:p>
            <a:pPr algn="ctr"/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???</a:t>
            </a:r>
            <a:endParaRPr lang="en-US" sz="4400" b="1" dirty="0">
              <a:solidFill>
                <a:srgbClr val="00EFFF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604A0C5-0C61-8F92-DFB3-B3A2EE26340A}"/>
              </a:ext>
            </a:extLst>
          </p:cNvPr>
          <p:cNvSpPr/>
          <p:nvPr/>
        </p:nvSpPr>
        <p:spPr>
          <a:xfrm flipH="1">
            <a:off x="9634641" y="2227604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77CAD10-8624-B174-7659-73FB04A1B57B}"/>
              </a:ext>
            </a:extLst>
          </p:cNvPr>
          <p:cNvSpPr/>
          <p:nvPr/>
        </p:nvSpPr>
        <p:spPr>
          <a:xfrm flipH="1">
            <a:off x="7143100" y="2265461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DB07D793-39AF-1DCB-22AB-11F33A8600C9}"/>
              </a:ext>
            </a:extLst>
          </p:cNvPr>
          <p:cNvSpPr/>
          <p:nvPr/>
        </p:nvSpPr>
        <p:spPr>
          <a:xfrm flipH="1">
            <a:off x="4735498" y="2327382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75810D8-70C8-A127-6B1C-BAD58CB7BBF5}"/>
              </a:ext>
            </a:extLst>
          </p:cNvPr>
          <p:cNvSpPr/>
          <p:nvPr/>
        </p:nvSpPr>
        <p:spPr>
          <a:xfrm flipH="1">
            <a:off x="2209055" y="2265461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A88E0-66B6-3DD5-DD55-7A5A8D81F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40D621-5FFB-2C00-778D-36CE27F10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49061"/>
              </p:ext>
            </p:extLst>
          </p:nvPr>
        </p:nvGraphicFramePr>
        <p:xfrm>
          <a:off x="0" y="33908"/>
          <a:ext cx="12191999" cy="6824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0133">
                  <a:extLst>
                    <a:ext uri="{9D8B030D-6E8A-4147-A177-3AD203B41FA5}">
                      <a16:colId xmlns:a16="http://schemas.microsoft.com/office/drawing/2014/main" val="604832238"/>
                    </a:ext>
                  </a:extLst>
                </a:gridCol>
                <a:gridCol w="602514">
                  <a:extLst>
                    <a:ext uri="{9D8B030D-6E8A-4147-A177-3AD203B41FA5}">
                      <a16:colId xmlns:a16="http://schemas.microsoft.com/office/drawing/2014/main" val="3348017182"/>
                    </a:ext>
                  </a:extLst>
                </a:gridCol>
                <a:gridCol w="5679352">
                  <a:extLst>
                    <a:ext uri="{9D8B030D-6E8A-4147-A177-3AD203B41FA5}">
                      <a16:colId xmlns:a16="http://schemas.microsoft.com/office/drawing/2014/main" val="476280299"/>
                    </a:ext>
                  </a:extLst>
                </a:gridCol>
              </a:tblGrid>
              <a:tr h="19997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32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路加福音家谱</a:t>
                      </a:r>
                      <a:endParaRPr lang="en-US" altLang="zh-CN" sz="32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Genealogy in the Gospel of Luke</a:t>
                      </a:r>
                      <a:endParaRPr lang="en-US" sz="20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 </a:t>
                      </a:r>
                      <a:endParaRPr lang="en-US" sz="4800" kern="100" dirty="0"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32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马太福音</a:t>
                      </a:r>
                      <a:endParaRPr lang="en-US" altLang="zh-CN" sz="32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Genealogy in the Gospel of Matthew</a:t>
                      </a:r>
                      <a:endParaRPr kumimoji="0" 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48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278763"/>
                  </a:ext>
                </a:extLst>
              </a:tr>
              <a:tr h="17259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32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大卫【君王】</a:t>
                      </a:r>
                      <a:endParaRPr lang="en-US" altLang="zh-CN" sz="32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 David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 （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King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） </a:t>
                      </a:r>
                      <a:endParaRPr lang="en-US" sz="48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 </a:t>
                      </a:r>
                      <a:endParaRPr lang="en-US" sz="4800" kern="100" dirty="0"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32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大卫【君王】</a:t>
                      </a:r>
                      <a:endParaRPr lang="en-US" altLang="zh-CN" sz="32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David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 （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King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） </a:t>
                      </a:r>
                      <a:endParaRPr lang="en-US" sz="48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506287"/>
                  </a:ext>
                </a:extLst>
              </a:tr>
              <a:tr h="12282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32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拿单 </a:t>
                      </a:r>
                      <a:r>
                        <a:rPr lang="zh-CN" sz="20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（历代志上</a:t>
                      </a: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 3:5</a:t>
                      </a:r>
                      <a:r>
                        <a:rPr lang="zh-CN" sz="20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）</a:t>
                      </a:r>
                      <a:endParaRPr lang="en-US" altLang="zh-CN" sz="20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Nathan 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(1 Chronicles 3:5)</a:t>
                      </a:r>
                      <a:endParaRPr lang="en-US" sz="2000" b="1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 </a:t>
                      </a:r>
                      <a:endParaRPr lang="en-US" sz="4800" kern="100" dirty="0"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32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所罗门【君王</a:t>
                      </a:r>
                      <a:r>
                        <a:rPr lang="en-US" altLang="zh-CN" sz="32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】</a:t>
                      </a:r>
                      <a:r>
                        <a:rPr lang="zh-CN" sz="20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（历代志上</a:t>
                      </a:r>
                      <a:r>
                        <a:rPr lang="en-US" sz="20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 3:5</a:t>
                      </a:r>
                      <a:r>
                        <a:rPr lang="zh-CN" sz="20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）</a:t>
                      </a:r>
                      <a:br>
                        <a:rPr lang="en-US" altLang="zh-CN" sz="20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</a:br>
                      <a:r>
                        <a:rPr kumimoji="0" lang="en-US" sz="20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Solomon 【King</a:t>
                      </a:r>
                      <a:r>
                        <a:rPr kumimoji="0" lang="en-US" altLang="zh-CN" sz="20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】</a:t>
                      </a:r>
                      <a:r>
                        <a:rPr kumimoji="0" lang="en-US" sz="20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+mn-cs"/>
                        </a:rPr>
                        <a:t>(1 Chronicles 3:5)</a:t>
                      </a:r>
                      <a:endParaRPr kumimoji="0" 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523871"/>
                  </a:ext>
                </a:extLst>
              </a:tr>
              <a:tr h="1870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</a:b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只有一位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君王</a:t>
                      </a:r>
                      <a:r>
                        <a:rPr lang="zh-CN" altLang="en-US" sz="3200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（大卫）</a:t>
                      </a:r>
                      <a:endParaRPr lang="en-US" altLang="zh-CN" sz="3200" kern="100" dirty="0">
                        <a:solidFill>
                          <a:schemeClr val="bg1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Only one king (David).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 </a:t>
                      </a:r>
                      <a:endParaRPr lang="en-US" sz="4800" kern="100" dirty="0"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altLang="zh-CN" sz="32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32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【</a:t>
                      </a:r>
                      <a:r>
                        <a:rPr lang="zh-CN" altLang="en-US" sz="3200" b="1" kern="100" dirty="0">
                          <a:solidFill>
                            <a:srgbClr val="002060"/>
                          </a:solidFill>
                          <a:effectLst/>
                          <a:highlight>
                            <a:srgbClr val="00FFFF"/>
                          </a:highlight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一共</a:t>
                      </a:r>
                      <a:r>
                        <a:rPr lang="en-US" altLang="zh-CN" sz="3200" b="1" kern="100" dirty="0">
                          <a:solidFill>
                            <a:srgbClr val="002060"/>
                          </a:solidFill>
                          <a:effectLst/>
                          <a:highlight>
                            <a:srgbClr val="00FFFF"/>
                          </a:highlight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14</a:t>
                      </a:r>
                      <a:r>
                        <a:rPr lang="zh-CN" altLang="en-US" sz="3200" b="1" kern="100" dirty="0">
                          <a:solidFill>
                            <a:srgbClr val="002060"/>
                          </a:solidFill>
                          <a:effectLst/>
                          <a:highlight>
                            <a:srgbClr val="00FFFF"/>
                          </a:highlight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位</a:t>
                      </a:r>
                      <a:r>
                        <a:rPr lang="en-US" altLang="zh-CN" sz="3200" b="1" kern="100" dirty="0">
                          <a:solidFill>
                            <a:srgbClr val="002060"/>
                          </a:solidFill>
                          <a:effectLst/>
                          <a:highlight>
                            <a:srgbClr val="00FFFF"/>
                          </a:highlight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 </a:t>
                      </a:r>
                      <a:r>
                        <a:rPr lang="zh-CN" sz="3200" b="1" kern="100" dirty="0">
                          <a:solidFill>
                            <a:srgbClr val="00206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君王】家谱</a:t>
                      </a:r>
                      <a:endParaRPr lang="en-US" altLang="zh-CN" sz="32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imHei" panose="02010609060101010101" pitchFamily="49" charset="-122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Total 14 Kings Royal Genealogy </a:t>
                      </a:r>
                      <a:endParaRPr lang="en-US" sz="4800" b="1" kern="100" dirty="0">
                        <a:solidFill>
                          <a:srgbClr val="00206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6478"/>
                  </a:ext>
                </a:extLst>
              </a:tr>
            </a:tbl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C20919CD-D797-776D-900F-3B6BB2151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3610660"/>
            <a:ext cx="9339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01B486-84BB-08BC-E4C8-94CD54C7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2008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9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8AE7EA18-102C-74A4-506B-031A0676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B8A96718-A734-722F-4646-B090C39CAEBE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F61A4816-7F0C-8FCF-A20B-CC2B7C7CDC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074" y="3126704"/>
            <a:ext cx="11277600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>
              <a:lnSpc>
                <a:spcPct val="150000"/>
              </a:lnSpc>
            </a:pPr>
            <a:r>
              <a:rPr lang="zh-CN" altLang="en-US" sz="6600" b="1" dirty="0">
                <a:effectLst/>
              </a:rPr>
              <a:t>耶稣基督是末后的亚当</a:t>
            </a:r>
            <a:br>
              <a:rPr lang="en-US" altLang="zh-CN" sz="6600" b="1" dirty="0">
                <a:effectLst/>
              </a:rPr>
            </a:br>
            <a:r>
              <a:rPr lang="en-US" sz="2400" dirty="0">
                <a:effectLst/>
              </a:rPr>
              <a:t>(</a:t>
            </a:r>
            <a:r>
              <a:rPr lang="zh-CN" altLang="en-US" sz="2400" dirty="0">
                <a:effectLst/>
              </a:rPr>
              <a:t>罗 </a:t>
            </a:r>
            <a:r>
              <a:rPr lang="en-US" sz="2400" dirty="0">
                <a:effectLst/>
              </a:rPr>
              <a:t>5:14; </a:t>
            </a:r>
            <a:r>
              <a:rPr lang="zh-CN" altLang="en-US" sz="2400" dirty="0">
                <a:effectLst/>
              </a:rPr>
              <a:t>林前</a:t>
            </a:r>
            <a:r>
              <a:rPr lang="en-US" sz="2400" dirty="0">
                <a:effectLst/>
              </a:rPr>
              <a:t> 15:45)</a:t>
            </a:r>
            <a:br>
              <a:rPr lang="en-US" dirty="0">
                <a:effectLst/>
              </a:rPr>
            </a:br>
            <a:endParaRPr lang="zh-CN" altLang="en-US" sz="32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DB2D2AA7-6894-58FE-BC8C-E0752486E0A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sz="8286" dirty="0">
                <a:solidFill>
                  <a:schemeClr val="tx1"/>
                </a:solidFill>
              </a:rPr>
              <a:t>4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C75112A5-93A4-9554-7CFB-8ED32CCE8F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6947" y="4980737"/>
            <a:ext cx="11127854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Jesus Christ is the last Adam (Rom 5:14; 1 Cor 15:45).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88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F0494-3B01-F639-4F9E-0FA3E808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63B34DD5-E98F-1F57-46C5-D73CEA3A94EC}"/>
              </a:ext>
            </a:extLst>
          </p:cNvPr>
          <p:cNvSpPr txBox="1"/>
          <p:nvPr/>
        </p:nvSpPr>
        <p:spPr>
          <a:xfrm>
            <a:off x="250521" y="2464371"/>
            <a:ext cx="12088264" cy="844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38 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以挪士、塞特、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亚当，亚当是上帝的儿子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。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823EF5-7F02-4210-CA59-B64F8F991606}"/>
              </a:ext>
            </a:extLst>
          </p:cNvPr>
          <p:cNvSpPr txBox="1"/>
          <p:nvPr/>
        </p:nvSpPr>
        <p:spPr>
          <a:xfrm>
            <a:off x="0" y="4944562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38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son of Enos, the son of Seth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the son of Adam, the son of God.</a:t>
            </a:r>
            <a:endParaRPr kumimoji="0" lang="en-SG" sz="14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97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687A7-5372-F05A-2611-55C2FCD68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49" y="137532"/>
            <a:ext cx="10080702" cy="6720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D3E975-AF61-56DF-AFDE-59F76212D10A}"/>
              </a:ext>
            </a:extLst>
          </p:cNvPr>
          <p:cNvSpPr txBox="1"/>
          <p:nvPr/>
        </p:nvSpPr>
        <p:spPr>
          <a:xfrm>
            <a:off x="1055649" y="43714"/>
            <a:ext cx="6518131" cy="1015663"/>
          </a:xfrm>
          <a:prstGeom prst="rect">
            <a:avLst/>
          </a:prstGeom>
          <a:solidFill>
            <a:srgbClr val="5E433A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SimHei" panose="02010609060101010101" pitchFamily="49" charset="-122"/>
                <a:ea typeface="SimHei" panose="02010609060101010101" pitchFamily="49" charset="-122"/>
              </a:rPr>
              <a:t>我们彼此约定一世</a:t>
            </a:r>
            <a:r>
              <a:rPr lang="zh-CN" altLang="en-US" sz="4000" dirty="0">
                <a:latin typeface="SimHei" panose="02010609060101010101" pitchFamily="49" charset="-122"/>
                <a:ea typeface="SimHei" panose="02010609060101010101" pitchFamily="49" charset="-122"/>
              </a:rPr>
              <a:t>结为兄弟</a:t>
            </a:r>
            <a:endParaRPr lang="en-US" altLang="zh-CN" sz="4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000" dirty="0"/>
              <a:t>We pledged to be brothers for life.</a:t>
            </a:r>
            <a:endParaRPr lang="en-US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3439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99E27-315F-B04F-956F-D47BCAB1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D677CF-0A85-4C4C-2B37-4578CC4E8707}"/>
              </a:ext>
            </a:extLst>
          </p:cNvPr>
          <p:cNvSpPr txBox="1"/>
          <p:nvPr/>
        </p:nvSpPr>
        <p:spPr>
          <a:xfrm>
            <a:off x="2423786" y="1345487"/>
            <a:ext cx="79728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/>
              <a:t>路</a:t>
            </a:r>
            <a:r>
              <a:rPr lang="en-US" altLang="zh-CN" sz="3600" b="1" dirty="0"/>
              <a:t>3:22  </a:t>
            </a:r>
            <a:r>
              <a:rPr lang="zh-CN" altLang="en-US" sz="3600" b="1" dirty="0">
                <a:solidFill>
                  <a:srgbClr val="B4FF6A"/>
                </a:solidFill>
              </a:rPr>
              <a:t>耶稣</a:t>
            </a:r>
            <a:r>
              <a:rPr lang="zh-CN" altLang="en-US" sz="3600" b="1" dirty="0"/>
              <a:t>是神的</a:t>
            </a:r>
            <a:r>
              <a:rPr lang="zh-CN" altLang="en-US" sz="3600" b="1" dirty="0">
                <a:solidFill>
                  <a:srgbClr val="B4FF6A"/>
                </a:solidFill>
              </a:rPr>
              <a:t>爱子</a:t>
            </a:r>
          </a:p>
          <a:p>
            <a:r>
              <a:rPr lang="en-US" b="1" dirty="0"/>
              <a:t>Luke 3:22: </a:t>
            </a:r>
            <a:r>
              <a:rPr lang="en-US" b="1" dirty="0">
                <a:solidFill>
                  <a:srgbClr val="B4FF6A"/>
                </a:solidFill>
              </a:rPr>
              <a:t>Jesus</a:t>
            </a:r>
            <a:r>
              <a:rPr lang="en-US" b="1" dirty="0"/>
              <a:t> is the beloved </a:t>
            </a:r>
            <a:r>
              <a:rPr lang="en-US" b="1" dirty="0">
                <a:solidFill>
                  <a:srgbClr val="B4FF6A"/>
                </a:solidFill>
              </a:rPr>
              <a:t>Son of God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zh-CN" altLang="en-US" sz="3600" b="1" dirty="0"/>
              <a:t>路</a:t>
            </a:r>
            <a:r>
              <a:rPr lang="en-US" sz="3600" b="1" dirty="0"/>
              <a:t>3:38  </a:t>
            </a:r>
            <a:r>
              <a:rPr lang="zh-CN" altLang="en-US" sz="3600" b="1" dirty="0">
                <a:solidFill>
                  <a:srgbClr val="B4FF6A"/>
                </a:solidFill>
              </a:rPr>
              <a:t>亚当</a:t>
            </a:r>
            <a:r>
              <a:rPr lang="zh-CN" altLang="en-US" sz="3600" b="1" dirty="0"/>
              <a:t>是上帝的</a:t>
            </a:r>
            <a:r>
              <a:rPr lang="zh-CN" altLang="en-US" sz="3600" b="1" dirty="0">
                <a:solidFill>
                  <a:srgbClr val="B4FF6A"/>
                </a:solidFill>
              </a:rPr>
              <a:t>儿子</a:t>
            </a:r>
            <a:endParaRPr lang="en-US" sz="3600" b="1" dirty="0">
              <a:solidFill>
                <a:srgbClr val="B4FF6A"/>
              </a:solidFill>
            </a:endParaRPr>
          </a:p>
          <a:p>
            <a:r>
              <a:rPr lang="en-US" b="1" dirty="0"/>
              <a:t>Luke 3:38: </a:t>
            </a:r>
            <a:r>
              <a:rPr lang="en-US" b="1" dirty="0">
                <a:solidFill>
                  <a:srgbClr val="B4FF6A"/>
                </a:solidFill>
              </a:rPr>
              <a:t>Adam</a:t>
            </a:r>
            <a:r>
              <a:rPr lang="en-US" b="1" dirty="0"/>
              <a:t> is the </a:t>
            </a:r>
            <a:r>
              <a:rPr lang="en-US" b="1" dirty="0">
                <a:solidFill>
                  <a:srgbClr val="B4FF6A"/>
                </a:solidFill>
              </a:rPr>
              <a:t>son of God.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zh-CN" altLang="en-US" sz="3600" b="1" dirty="0"/>
              <a:t>路</a:t>
            </a:r>
            <a:r>
              <a:rPr lang="en-US" sz="3600" b="1" dirty="0"/>
              <a:t>4:1 </a:t>
            </a:r>
            <a:r>
              <a:rPr lang="zh-CN" altLang="en-US" sz="3600" b="1" dirty="0"/>
              <a:t>耶稣旷野</a:t>
            </a:r>
            <a:r>
              <a:rPr lang="zh-CN" altLang="en-US" sz="3600" b="1" dirty="0">
                <a:solidFill>
                  <a:srgbClr val="00EFFF"/>
                </a:solidFill>
              </a:rPr>
              <a:t>受试探</a:t>
            </a:r>
            <a:r>
              <a:rPr lang="zh-CN" altLang="en-US" sz="3600" b="1" dirty="0"/>
              <a:t>得胜</a:t>
            </a:r>
            <a:endParaRPr lang="en-US" sz="3600" b="1" dirty="0"/>
          </a:p>
          <a:p>
            <a:r>
              <a:rPr lang="en-US" b="1" dirty="0"/>
              <a:t>Luke 4:1: Jesus is </a:t>
            </a:r>
            <a:r>
              <a:rPr lang="en-US" b="1" dirty="0">
                <a:solidFill>
                  <a:srgbClr val="00EFFF"/>
                </a:solidFill>
              </a:rPr>
              <a:t>tempted</a:t>
            </a:r>
            <a:r>
              <a:rPr lang="en-US" b="1" dirty="0"/>
              <a:t> in the wilderness and is victorious. </a:t>
            </a:r>
          </a:p>
        </p:txBody>
      </p:sp>
    </p:spTree>
    <p:extLst>
      <p:ext uri="{BB962C8B-B14F-4D97-AF65-F5344CB8AC3E}">
        <p14:creationId xmlns:p14="http://schemas.microsoft.com/office/powerpoint/2010/main" val="225365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995CC-B160-3809-6EF9-B6E71826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names and numbers&#10;&#10;AI-generated content may be incorrect.">
            <a:extLst>
              <a:ext uri="{FF2B5EF4-FFF2-40B4-BE49-F238E27FC236}">
                <a16:creationId xmlns:a16="http://schemas.microsoft.com/office/drawing/2014/main" id="{A21F396D-D61B-1CE8-DFA0-A5D8D1F78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2" y="2174018"/>
            <a:ext cx="12016636" cy="287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89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16065-20FA-8E85-BBB7-6A84EC41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E410F00-64A4-409B-8CAD-0A46E4A84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335B9-3A7F-DD34-A2FB-595300CF9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65" r="18917" b="2"/>
          <a:stretch>
            <a:fillRect/>
          </a:stretch>
        </p:blipFill>
        <p:spPr>
          <a:xfrm>
            <a:off x="6601615" y="1317125"/>
            <a:ext cx="4707413" cy="4961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0ADB8-74E2-2DD6-FC64-2FDDE03381F5}"/>
              </a:ext>
            </a:extLst>
          </p:cNvPr>
          <p:cNvSpPr txBox="1"/>
          <p:nvPr/>
        </p:nvSpPr>
        <p:spPr>
          <a:xfrm>
            <a:off x="4096757" y="-2864"/>
            <a:ext cx="4014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谁是真正的失败？</a:t>
            </a:r>
            <a:endParaRPr lang="en-US" altLang="zh-CN" sz="3600" b="1" dirty="0"/>
          </a:p>
          <a:p>
            <a:r>
              <a:rPr lang="en-US" sz="3600" b="1" dirty="0"/>
              <a:t>Who truly failed?</a:t>
            </a:r>
            <a:r>
              <a:rPr lang="en-US" sz="3600" dirty="0"/>
              <a:t> 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03BA9-95F3-EF4C-C840-09BC73D78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29" r="7304" b="2"/>
          <a:stretch>
            <a:fillRect/>
          </a:stretch>
        </p:blipFill>
        <p:spPr>
          <a:xfrm>
            <a:off x="882972" y="1317124"/>
            <a:ext cx="4707412" cy="4961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750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66A0D-4D32-3CFA-106E-9FA73F0F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F11EB3-B8C7-CFC7-BA2F-2DC3BA01C944}"/>
              </a:ext>
            </a:extLst>
          </p:cNvPr>
          <p:cNvSpPr txBox="1"/>
          <p:nvPr/>
        </p:nvSpPr>
        <p:spPr>
          <a:xfrm>
            <a:off x="929014" y="559585"/>
            <a:ext cx="4670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zh-CN" altLang="en-US" sz="4000" b="1" dirty="0"/>
              <a:t>亚当是</a:t>
            </a:r>
            <a:r>
              <a:rPr lang="zh-CN" altLang="en-US" sz="4000" b="1" dirty="0">
                <a:solidFill>
                  <a:srgbClr val="B4FF6A"/>
                </a:solidFill>
              </a:rPr>
              <a:t>上帝的儿子</a:t>
            </a:r>
            <a:endParaRPr lang="en-US" sz="4000" b="1" dirty="0">
              <a:solidFill>
                <a:srgbClr val="B4FF6A"/>
              </a:solidFill>
            </a:endParaRPr>
          </a:p>
          <a:p>
            <a:pPr algn="ctr"/>
            <a:r>
              <a:rPr lang="en-US" sz="2000" b="1" dirty="0"/>
              <a:t>Adam is the </a:t>
            </a:r>
            <a:r>
              <a:rPr lang="en-US" sz="2000" b="1" dirty="0">
                <a:solidFill>
                  <a:srgbClr val="B4FF6A"/>
                </a:solidFill>
              </a:rPr>
              <a:t>son of God. </a:t>
            </a:r>
          </a:p>
          <a:p>
            <a:pPr algn="ctr"/>
            <a:endParaRPr lang="en-US" sz="2000" b="1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FD13431-D03F-80B2-7E8F-39D2060064C2}"/>
              </a:ext>
            </a:extLst>
          </p:cNvPr>
          <p:cNvSpPr/>
          <p:nvPr/>
        </p:nvSpPr>
        <p:spPr>
          <a:xfrm>
            <a:off x="6020844" y="906"/>
            <a:ext cx="438411" cy="369517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4E69A-C131-DB90-BBC7-914319B6D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970" y="3006246"/>
            <a:ext cx="4326060" cy="36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B6006-B60D-F3BF-1DDB-58087561199E}"/>
              </a:ext>
            </a:extLst>
          </p:cNvPr>
          <p:cNvSpPr txBox="1"/>
          <p:nvPr/>
        </p:nvSpPr>
        <p:spPr>
          <a:xfrm>
            <a:off x="6880964" y="533627"/>
            <a:ext cx="4670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zh-CN" altLang="en-US" sz="4000" b="1" dirty="0"/>
              <a:t> 亚当是</a:t>
            </a:r>
            <a:r>
              <a:rPr lang="zh-CN" altLang="en-US" sz="4000" b="1" dirty="0">
                <a:solidFill>
                  <a:srgbClr val="00EFFF"/>
                </a:solidFill>
              </a:rPr>
              <a:t>猴子的儿子</a:t>
            </a:r>
            <a:endParaRPr lang="en-US" sz="4000" b="1" dirty="0">
              <a:solidFill>
                <a:srgbClr val="00EFFF"/>
              </a:solidFill>
            </a:endParaRPr>
          </a:p>
          <a:p>
            <a:pPr algn="ctr"/>
            <a:r>
              <a:rPr lang="zh-CN" altLang="en-US" sz="2000" b="1" dirty="0"/>
              <a:t> </a:t>
            </a:r>
            <a:r>
              <a:rPr lang="en-US" sz="2000" b="1" dirty="0"/>
              <a:t>Adam is the </a:t>
            </a:r>
            <a:r>
              <a:rPr lang="en-US" sz="2000" b="1" dirty="0">
                <a:solidFill>
                  <a:srgbClr val="00EFFF"/>
                </a:solidFill>
              </a:rPr>
              <a:t>son of Monkey. 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8463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76EB6E-40FD-40E5-852F-AE35094C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622" y="1871649"/>
            <a:ext cx="3505200" cy="311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zh-CN" alt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  <a:t>洗礼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 Light" panose="02010600030101010101" pitchFamily="2" charset="-122"/>
              <a:cs typeface="+mn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zh-CN" alt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  <a:t>与</a:t>
            </a:r>
            <a:br>
              <a:rPr kumimoji="0" lang="en-US" altLang="zh-CN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</a:br>
            <a:r>
              <a:rPr kumimoji="0" lang="zh-CN" alt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  <a:t>坚信礼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zh-CN" alt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  <a:t> </a:t>
            </a:r>
            <a:endParaRPr kumimoji="0" lang="en-US" altLang="zh-CN" sz="5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 Light" panose="02010600030101010101" pitchFamily="2" charset="-122"/>
              <a:cs typeface="+mn-cs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52" name="Picture 2" descr="http://www.stmaryourladyofransom.com/images/BabyBaptism.gif">
            <a:extLst>
              <a:ext uri="{FF2B5EF4-FFF2-40B4-BE49-F238E27FC236}">
                <a16:creationId xmlns:a16="http://schemas.microsoft.com/office/drawing/2014/main" id="{8E9A5EBA-C16F-4287-89BF-F29319350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4"/>
          <a:stretch/>
        </p:blipFill>
        <p:spPr bwMode="auto"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6" name="Group 2075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5" descr="http://1.bp.blogspot.com/_eT1RLSPGl-k/SwEeuptTAtI/AAAAAAAAAFg/Py78et1xG94/s1600/IMG_6484.JPG">
            <a:extLst>
              <a:ext uri="{FF2B5EF4-FFF2-40B4-BE49-F238E27FC236}">
                <a16:creationId xmlns:a16="http://schemas.microsoft.com/office/drawing/2014/main" id="{3273AC6B-6584-84BD-6F0A-B995A3E3F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r="32071"/>
          <a:stretch/>
        </p:blipFill>
        <p:spPr bwMode="auto"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53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837" y="0"/>
            <a:ext cx="12413672" cy="696676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FBF7A4-363D-4B81-B3E0-0D589E663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74" y="122616"/>
            <a:ext cx="11713301" cy="5111419"/>
          </a:xfrm>
        </p:spPr>
        <p:txBody>
          <a:bodyPr rtlCol="0"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SG" sz="3200" b="1" dirty="0" err="1">
                <a:solidFill>
                  <a:schemeClr val="bg1"/>
                </a:solidFill>
                <a:latin typeface="Hei" pitchFamily="2" charset="-122"/>
                <a:ea typeface="Hei" pitchFamily="2" charset="-122"/>
              </a:rPr>
              <a:t>马太福音</a:t>
            </a:r>
            <a:r>
              <a:rPr lang="en-SG" sz="3200" b="1" dirty="0">
                <a:solidFill>
                  <a:schemeClr val="bg1"/>
                </a:solidFill>
                <a:latin typeface="Hei" pitchFamily="2" charset="-122"/>
                <a:ea typeface="Hei" pitchFamily="2" charset="-122"/>
              </a:rPr>
              <a:t> 16:24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SG" sz="3200" b="1" dirty="0">
                <a:solidFill>
                  <a:schemeClr val="bg1"/>
                </a:solidFill>
                <a:latin typeface="Hei" pitchFamily="2" charset="-122"/>
                <a:ea typeface="Hei" pitchFamily="2" charset="-122"/>
              </a:rPr>
              <a:t>  </a:t>
            </a:r>
            <a:r>
              <a:rPr lang="zh-CN" altLang="en-US" sz="4000" b="1" dirty="0">
                <a:solidFill>
                  <a:srgbClr val="F6E8C6"/>
                </a:solidFill>
                <a:latin typeface="Hei" pitchFamily="2" charset="-122"/>
                <a:ea typeface="Hei" pitchFamily="2" charset="-122"/>
              </a:rPr>
              <a:t>於是耶稣对门徒说：</a:t>
            </a:r>
            <a:endParaRPr lang="en-SG" altLang="zh-CN" sz="4000" b="1" dirty="0">
              <a:solidFill>
                <a:srgbClr val="F6E8C6"/>
              </a:solidFill>
              <a:latin typeface="Hei" pitchFamily="2" charset="-122"/>
              <a:ea typeface="Hei" pitchFamily="2" charset="-122"/>
            </a:endParaRP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zh-CN" altLang="en-US" sz="4000" b="1" dirty="0">
                <a:solidFill>
                  <a:srgbClr val="F6E8C6"/>
                </a:solidFill>
                <a:latin typeface="Hei" pitchFamily="2" charset="-122"/>
                <a:ea typeface="Hei" pitchFamily="2" charset="-122"/>
              </a:rPr>
              <a:t>  若有人要跟从我，就当舍己，背起他的十字架来 跟从我。</a:t>
            </a:r>
            <a:endParaRPr lang="en-SG" sz="1000" dirty="0">
              <a:solidFill>
                <a:srgbClr val="F6E8C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BD68A-7EC8-8B45-B22A-642274B4624E}"/>
              </a:ext>
            </a:extLst>
          </p:cNvPr>
          <p:cNvSpPr/>
          <p:nvPr/>
        </p:nvSpPr>
        <p:spPr>
          <a:xfrm>
            <a:off x="110835" y="5041734"/>
            <a:ext cx="11952651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 16:24 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Jesus told his disciples,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“If anyone would come after me, let him deny himself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take up his cross and follow 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87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17"/>
            <a:ext cx="12192000" cy="6873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AEA2E-A0DE-C549-9B8F-E0BE46831AA5}"/>
              </a:ext>
            </a:extLst>
          </p:cNvPr>
          <p:cNvSpPr/>
          <p:nvPr/>
        </p:nvSpPr>
        <p:spPr>
          <a:xfrm>
            <a:off x="0" y="303787"/>
            <a:ext cx="12192000" cy="4408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问：你是否接受耶稣基督是上帝的独生爱子，祂就是上帝？</a:t>
            </a:r>
            <a:br>
              <a:rPr kumimoji="0" lang="en-SG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</a:b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问：你是否承认自己是罪人，并接受耶稣基督为你的罪钉在十字架上 ？</a:t>
            </a:r>
            <a:br>
              <a:rPr kumimoji="0" lang="en-SG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</a:b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问：你是否相信耶稣基督赦免你的罪并赐你永生？</a:t>
            </a:r>
            <a:endParaRPr kumimoji="0" lang="en-SG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9"/>
            <a:ext cx="12192000" cy="6873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AEA2E-A0DE-C549-9B8F-E0BE46831AA5}"/>
              </a:ext>
            </a:extLst>
          </p:cNvPr>
          <p:cNvSpPr/>
          <p:nvPr/>
        </p:nvSpPr>
        <p:spPr>
          <a:xfrm>
            <a:off x="0" y="1249160"/>
            <a:ext cx="12192000" cy="2931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问：你是否愿意背起十字架来跟随主耶稣，作主耶稣的门徒？</a:t>
            </a: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问：你是否愿意坚守神与你所立的约？一生信主、爱主、顺服主。</a:t>
            </a: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G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5EA24-173E-F691-2B49-1C79057C6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A022816D-11A4-EBCA-2D47-11C2F50AA678}"/>
              </a:ext>
            </a:extLst>
          </p:cNvPr>
          <p:cNvSpPr txBox="1"/>
          <p:nvPr/>
        </p:nvSpPr>
        <p:spPr>
          <a:xfrm>
            <a:off x="103736" y="133814"/>
            <a:ext cx="12088264" cy="4382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</a:rPr>
              <a:t>路</a:t>
            </a:r>
            <a:r>
              <a:rPr lang="en-US" sz="3200" b="1" dirty="0">
                <a:latin typeface="SimHei" panose="02010609060101010101" pitchFamily="49" charset="-122"/>
                <a:ea typeface="SimHei" panose="02010609060101010101" pitchFamily="49" charset="-122"/>
              </a:rPr>
              <a:t> 3:23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耶稣开始传道，年约三十岁，人以为他是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约瑟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的儿子，约瑟是希里的儿子，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24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依次往上推，是玛塔、利未、麦基、雅拿、约瑟、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25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玛他提亚、亚摩斯、拿鸿、以斯利、拿该、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26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玛押、玛他提亚、西美、约瑟、约大、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27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约哈难、利撒、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所罗巴伯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、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撒拉铁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、尼利、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28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麦基、亚底、哥桑、以摩当、珥、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29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耶书、以利以谢、约令、玛塔、利未、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30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西缅、犹大、约瑟、约南、以利亚敬、</a:t>
            </a:r>
            <a:endParaRPr lang="zh-CN" altLang="en-US" sz="4800" b="1" dirty="0"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BD1D8-220C-4CA3-7AFC-8A8233DBDD35}"/>
              </a:ext>
            </a:extLst>
          </p:cNvPr>
          <p:cNvSpPr txBox="1"/>
          <p:nvPr/>
        </p:nvSpPr>
        <p:spPr>
          <a:xfrm>
            <a:off x="51867" y="5072896"/>
            <a:ext cx="120882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kern="100" dirty="0">
                <a:ea typeface="DengXian" panose="02010600030101010101" pitchFamily="2" charset="-122"/>
                <a:cs typeface="Arial" panose="020B0604020202020204" pitchFamily="34" charset="0"/>
              </a:rPr>
              <a:t>Luk</a:t>
            </a:r>
            <a:r>
              <a:rPr lang="en-US" sz="1600" dirty="0"/>
              <a:t> 3:23Jesus, when he began his ministry, was about thirty years of age, being the son (as was supposed) of </a:t>
            </a:r>
            <a:r>
              <a:rPr lang="en-US" sz="1600" b="1" dirty="0">
                <a:solidFill>
                  <a:srgbClr val="FFFF00"/>
                </a:solidFill>
              </a:rPr>
              <a:t>Joseph</a:t>
            </a:r>
            <a:r>
              <a:rPr lang="en-US" sz="1600" dirty="0"/>
              <a:t>, the son of Heli, 24</a:t>
            </a:r>
            <a:r>
              <a:rPr lang="zh-CN" altLang="en-US" sz="1600" dirty="0"/>
              <a:t> </a:t>
            </a:r>
            <a:r>
              <a:rPr lang="en-US" sz="1600" dirty="0"/>
              <a:t>the son of </a:t>
            </a:r>
            <a:r>
              <a:rPr lang="en-US" sz="1600" dirty="0" err="1"/>
              <a:t>Matthat</a:t>
            </a:r>
            <a:r>
              <a:rPr lang="en-US" sz="1600" dirty="0"/>
              <a:t>, the son of Levi, the son of Melchi, the son of Jannai, the son of Joseph,25</a:t>
            </a:r>
            <a:r>
              <a:rPr lang="zh-CN" altLang="en-US" sz="1600" dirty="0"/>
              <a:t> </a:t>
            </a:r>
            <a:r>
              <a:rPr lang="en-US" sz="1600" dirty="0"/>
              <a:t>the son of Mattathias, the son of Amos, the son of Nahum, the son of Esli, the son of Naggai,26</a:t>
            </a:r>
            <a:r>
              <a:rPr lang="zh-CN" altLang="en-US" sz="1600" dirty="0"/>
              <a:t> </a:t>
            </a:r>
            <a:r>
              <a:rPr lang="en-US" sz="1600" dirty="0"/>
              <a:t>the son of Maath, the son of Mattathias, the son of </a:t>
            </a:r>
            <a:r>
              <a:rPr lang="en-US" sz="1600" dirty="0" err="1"/>
              <a:t>Semein</a:t>
            </a:r>
            <a:r>
              <a:rPr lang="en-US" sz="1600" dirty="0"/>
              <a:t>, the son of Josech, the son of Joda,27</a:t>
            </a:r>
            <a:r>
              <a:rPr lang="zh-CN" altLang="en-US" sz="1600" dirty="0"/>
              <a:t> </a:t>
            </a:r>
            <a:r>
              <a:rPr lang="en-US" sz="1600" dirty="0"/>
              <a:t>the son of Joanan, the son of Rhesa, the son of </a:t>
            </a:r>
            <a:r>
              <a:rPr lang="en-US" sz="1600" b="1" dirty="0">
                <a:solidFill>
                  <a:srgbClr val="FFFF00"/>
                </a:solidFill>
              </a:rPr>
              <a:t>Zerubbabel</a:t>
            </a:r>
            <a:r>
              <a:rPr lang="en-US" sz="1600" dirty="0"/>
              <a:t>, the son of </a:t>
            </a:r>
            <a:r>
              <a:rPr lang="en-US" sz="1600" b="1" dirty="0">
                <a:solidFill>
                  <a:srgbClr val="FFFF00"/>
                </a:solidFill>
              </a:rPr>
              <a:t>Shealtiel</a:t>
            </a:r>
            <a:r>
              <a:rPr lang="en-US" sz="1600" dirty="0"/>
              <a:t>, the son of Neri,28</a:t>
            </a:r>
            <a:r>
              <a:rPr lang="zh-CN" altLang="en-US" sz="1600" dirty="0"/>
              <a:t> </a:t>
            </a:r>
            <a:r>
              <a:rPr lang="en-US" sz="1600" dirty="0"/>
              <a:t>the son of Melchi, the son of Addi, the son of Cosam, the son of </a:t>
            </a:r>
            <a:r>
              <a:rPr lang="en-US" sz="1600" dirty="0" err="1"/>
              <a:t>Elmadam</a:t>
            </a:r>
            <a:r>
              <a:rPr lang="en-US" sz="1600" dirty="0"/>
              <a:t>, the son of Er,29</a:t>
            </a:r>
            <a:r>
              <a:rPr lang="zh-CN" altLang="en-US" sz="1600" dirty="0"/>
              <a:t> </a:t>
            </a:r>
            <a:r>
              <a:rPr lang="en-US" sz="1600" dirty="0"/>
              <a:t>the son of Joshua, the son of Eliezer, the son of Jorim, the son of </a:t>
            </a:r>
            <a:r>
              <a:rPr lang="en-US" sz="1600" dirty="0" err="1"/>
              <a:t>Matthat</a:t>
            </a:r>
            <a:r>
              <a:rPr lang="en-US" sz="1600" dirty="0"/>
              <a:t>, the son of Levi,</a:t>
            </a:r>
            <a:endParaRPr lang="en-SG" sz="1600" kern="100" dirty="0"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1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F2E456-147A-8362-FDC3-3E425058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48A5BCF9-6727-C231-997D-C6ED5051F5ED}"/>
              </a:ext>
            </a:extLst>
          </p:cNvPr>
          <p:cNvSpPr txBox="1"/>
          <p:nvPr/>
        </p:nvSpPr>
        <p:spPr>
          <a:xfrm>
            <a:off x="0" y="222212"/>
            <a:ext cx="12088264" cy="4382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31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米利亚、买拿、马达他、拿单、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大卫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32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耶西、俄备得、波阿斯、撒门、拿顺、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33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亚米拿达、亚当民、亚兰、希斯仑、法勒斯、犹大、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34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雅各、以撒、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亚伯拉罕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、他拉、拿鹤、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35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西鹿、拉吴、法勒、希伯、沙拉、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36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该南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、亚法撒、闪、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挪亚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、拉麦、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37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玛土撒拉、以诺、雅列、玛勒列、该南、</a:t>
            </a:r>
            <a:r>
              <a:rPr 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38  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以挪士、塞特、</a:t>
            </a:r>
            <a:r>
              <a:rPr lang="zh-CN" altLang="en-US" sz="32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亚当，亚当是上帝的儿子</a:t>
            </a:r>
            <a:r>
              <a:rPr lang="zh-CN" altLang="en-US" sz="32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CN" altLang="en-US" sz="4800" b="1" dirty="0"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1B0FC-2492-E415-C374-F2921B38AB68}"/>
              </a:ext>
            </a:extLst>
          </p:cNvPr>
          <p:cNvSpPr txBox="1"/>
          <p:nvPr/>
        </p:nvSpPr>
        <p:spPr>
          <a:xfrm>
            <a:off x="0" y="4944562"/>
            <a:ext cx="1219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31the son of Melea, the son of Menna, the son of Mattatha, the son of Nathan, the son of </a:t>
            </a:r>
            <a:r>
              <a:rPr lang="en-US" sz="1600" b="1" dirty="0">
                <a:solidFill>
                  <a:srgbClr val="FFFF00"/>
                </a:solidFill>
              </a:rPr>
              <a:t>David</a:t>
            </a:r>
            <a:r>
              <a:rPr lang="en-US" sz="1600" dirty="0"/>
              <a:t>,32</a:t>
            </a:r>
            <a:r>
              <a:rPr lang="zh-CN" altLang="en-US" sz="1600" dirty="0"/>
              <a:t> </a:t>
            </a:r>
            <a:r>
              <a:rPr lang="en-US" sz="1600" dirty="0"/>
              <a:t>the son of Jesse, the son of Obed, the son of Boaz, the son of Sala, the son of Nahshon,33</a:t>
            </a:r>
            <a:r>
              <a:rPr lang="zh-CN" altLang="en-US" sz="1600" dirty="0"/>
              <a:t> </a:t>
            </a:r>
            <a:r>
              <a:rPr lang="en-US" sz="1600" dirty="0"/>
              <a:t>the son of Amminadab, the son of Admin, the son of Arni, the son of Hezron, the son of Perez, the son of Judah,34</a:t>
            </a:r>
            <a:r>
              <a:rPr lang="zh-CN" altLang="en-US" sz="1600" dirty="0"/>
              <a:t> </a:t>
            </a:r>
            <a:r>
              <a:rPr lang="en-US" sz="1600" dirty="0"/>
              <a:t>the son of Jacob, the son of Isaac, the son of </a:t>
            </a:r>
            <a:r>
              <a:rPr lang="en-US" sz="1600" b="1" dirty="0">
                <a:solidFill>
                  <a:srgbClr val="FFFF00"/>
                </a:solidFill>
              </a:rPr>
              <a:t>Abraham</a:t>
            </a:r>
            <a:r>
              <a:rPr lang="en-US" sz="1600" dirty="0"/>
              <a:t>, the son of Terah, the son of Nahor,35</a:t>
            </a:r>
            <a:r>
              <a:rPr lang="zh-CN" altLang="en-US" sz="1600" dirty="0"/>
              <a:t> </a:t>
            </a:r>
            <a:r>
              <a:rPr lang="en-US" sz="1600" dirty="0"/>
              <a:t>the son of Serug, the son of Reu, the son of Peleg, the son of Eber, the son of Shelah,36</a:t>
            </a:r>
            <a:r>
              <a:rPr lang="zh-CN" altLang="en-US" sz="1600" dirty="0"/>
              <a:t> </a:t>
            </a:r>
            <a:r>
              <a:rPr lang="en-US" sz="1600" dirty="0"/>
              <a:t>the son of Cainan, the son of Arphaxad, the son of Shem, the son of </a:t>
            </a:r>
            <a:r>
              <a:rPr lang="en-US" sz="1600" b="1" dirty="0">
                <a:solidFill>
                  <a:srgbClr val="FFFF00"/>
                </a:solidFill>
              </a:rPr>
              <a:t>Noah</a:t>
            </a:r>
            <a:r>
              <a:rPr lang="en-US" sz="1600" dirty="0"/>
              <a:t>, the son of Lamech,37</a:t>
            </a:r>
            <a:r>
              <a:rPr lang="zh-CN" altLang="en-US" sz="1600" dirty="0"/>
              <a:t> </a:t>
            </a:r>
            <a:r>
              <a:rPr lang="en-US" sz="1600" dirty="0"/>
              <a:t>the son of Methuselah, the son of Enoch, the son of Jared, the son of Mahalaleel, the son of Cainan,38</a:t>
            </a:r>
            <a:r>
              <a:rPr lang="zh-CN" altLang="en-US" sz="1600" dirty="0"/>
              <a:t> </a:t>
            </a:r>
            <a:r>
              <a:rPr lang="en-US" sz="1600" dirty="0"/>
              <a:t>the son of Enos, the son of Seth</a:t>
            </a:r>
            <a:r>
              <a:rPr lang="en-US" sz="1600" b="1" dirty="0">
                <a:solidFill>
                  <a:srgbClr val="FFFF00"/>
                </a:solidFill>
              </a:rPr>
              <a:t>, the son of Adam, the son of God.</a:t>
            </a:r>
            <a:endParaRPr kumimoji="0" lang="en-SG" sz="14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19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A994F049-DCD7-C468-03D2-498A5195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137F7BBC-E223-4F76-1CFB-6ACFF825CA75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CFF99243-009D-AACD-5BE4-BC09FDD31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326" y="3535516"/>
            <a:ext cx="11277600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/>
            <a:r>
              <a:rPr lang="zh-CN" altLang="en-US" dirty="0">
                <a:effectLst/>
              </a:rPr>
              <a:t>耶稣基督是</a:t>
            </a:r>
            <a:r>
              <a:rPr lang="zh-CN" altLang="en-US" dirty="0">
                <a:solidFill>
                  <a:srgbClr val="B4FF6A"/>
                </a:solidFill>
                <a:effectLst/>
              </a:rPr>
              <a:t>神子</a:t>
            </a:r>
            <a:r>
              <a:rPr lang="zh-CN" altLang="en-US" dirty="0">
                <a:effectLst/>
              </a:rPr>
              <a:t>也是</a:t>
            </a:r>
            <a:r>
              <a:rPr lang="zh-CN" altLang="en-US" dirty="0">
                <a:solidFill>
                  <a:srgbClr val="00EFFF"/>
                </a:solidFill>
                <a:effectLst/>
              </a:rPr>
              <a:t>人子</a:t>
            </a:r>
            <a:r>
              <a:rPr lang="en-US" sz="6600" dirty="0">
                <a:effectLst/>
              </a:rPr>
              <a:t> </a:t>
            </a:r>
            <a:endParaRPr lang="zh-CN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234B9CCA-1254-FACC-350D-CC37EC1D2B0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altLang="zh-C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13B2D319-2479-D814-24CC-EB7F8D03A4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2074" y="4933992"/>
            <a:ext cx="11127854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Jesus Christ Is Both </a:t>
            </a:r>
            <a:r>
              <a:rPr lang="en-US" b="1" dirty="0">
                <a:solidFill>
                  <a:srgbClr val="B4FF6A"/>
                </a:solidFill>
              </a:rPr>
              <a:t>the Son of God </a:t>
            </a:r>
            <a:r>
              <a:rPr lang="en-US" b="1" dirty="0"/>
              <a:t>and </a:t>
            </a:r>
            <a:r>
              <a:rPr lang="en-US" b="1" dirty="0">
                <a:solidFill>
                  <a:srgbClr val="00EFFF"/>
                </a:solidFill>
              </a:rPr>
              <a:t>the Son of Man</a:t>
            </a:r>
            <a:endParaRPr lang="en-US" dirty="0">
              <a:solidFill>
                <a:srgbClr val="00EFFF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9399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3DF92-DCDD-D1BD-761A-1874F197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4919E2EF-9AA7-A663-9BBD-0EFFCC453D89}"/>
              </a:ext>
            </a:extLst>
          </p:cNvPr>
          <p:cNvSpPr txBox="1"/>
          <p:nvPr/>
        </p:nvSpPr>
        <p:spPr>
          <a:xfrm>
            <a:off x="273619" y="755932"/>
            <a:ext cx="5605688" cy="325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路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3:22.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圣灵仿佛鸽子，有形体地降在他身上；有声音从天上来，说：“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你是我的爱子，我喜悦你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  <a:sym typeface="Arial"/>
              </a:rPr>
              <a:t>。”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B59C9-749E-3199-DFA1-166DA4790C9A}"/>
              </a:ext>
            </a:extLst>
          </p:cNvPr>
          <p:cNvSpPr txBox="1"/>
          <p:nvPr/>
        </p:nvSpPr>
        <p:spPr>
          <a:xfrm>
            <a:off x="103737" y="5178738"/>
            <a:ext cx="6208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Luke 3:22.and the Holy Spirit descended on him in bodily form, like a dove; and a voice came from heaven, </a:t>
            </a:r>
            <a:r>
              <a:rPr lang="en-US" dirty="0">
                <a:solidFill>
                  <a:srgbClr val="FFFF00"/>
                </a:solidFill>
              </a:rPr>
              <a:t>"You are my beloved Son; with you I am well pleased."</a:t>
            </a:r>
            <a:endParaRPr kumimoji="0" lang="en-SG" sz="16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 descr="A painting of two people in a river&#10;&#10;AI-generated content may be incorrect.">
            <a:extLst>
              <a:ext uri="{FF2B5EF4-FFF2-40B4-BE49-F238E27FC236}">
                <a16:creationId xmlns:a16="http://schemas.microsoft.com/office/drawing/2014/main" id="{284C81FA-78D7-3989-1F34-205A7BEB8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694" y="0"/>
            <a:ext cx="5879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8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9D5651-F42A-5620-8FDC-FBB35D56A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我们若认自己的罪，神是信实的，…">
            <a:extLst>
              <a:ext uri="{FF2B5EF4-FFF2-40B4-BE49-F238E27FC236}">
                <a16:creationId xmlns:a16="http://schemas.microsoft.com/office/drawing/2014/main" id="{5CD94A96-F6A1-5BDB-F275-E30AD59EAE64}"/>
              </a:ext>
            </a:extLst>
          </p:cNvPr>
          <p:cNvSpPr txBox="1"/>
          <p:nvPr/>
        </p:nvSpPr>
        <p:spPr>
          <a:xfrm>
            <a:off x="51868" y="1660954"/>
            <a:ext cx="12088264" cy="269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511" tIns="32511" rIns="32511" bIns="32511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 3:23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耶稣开始传道，年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约三十岁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，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人以为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【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依人看来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】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他是约瑟的儿子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，约瑟是希里的儿子，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1CFBD4-8346-5E01-7B7E-F5B9B05E053A}"/>
              </a:ext>
            </a:extLst>
          </p:cNvPr>
          <p:cNvSpPr txBox="1"/>
          <p:nvPr/>
        </p:nvSpPr>
        <p:spPr>
          <a:xfrm>
            <a:off x="51867" y="5072896"/>
            <a:ext cx="12088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DengXian" panose="02010600030101010101" pitchFamily="2" charset="-122"/>
                <a:cs typeface="Arial" panose="020B0604020202020204" pitchFamily="34" charset="0"/>
              </a:rPr>
              <a:t>Luk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3:23Jesus, when he began his ministry, was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E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about thirty years of 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being the son (as was supposed) of Joseph,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the son of Heli, </a:t>
            </a:r>
            <a:endParaRPr kumimoji="0" lang="en-SG" sz="20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7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>
          <a:extLst>
            <a:ext uri="{FF2B5EF4-FFF2-40B4-BE49-F238E27FC236}">
              <a16:creationId xmlns:a16="http://schemas.microsoft.com/office/drawing/2014/main" id="{240D5C5F-CB53-EB75-56B2-846160448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">
            <a:extLst>
              <a:ext uri="{FF2B5EF4-FFF2-40B4-BE49-F238E27FC236}">
                <a16:creationId xmlns:a16="http://schemas.microsoft.com/office/drawing/2014/main" id="{C92DD6FE-E731-D722-FDB6-88846050B849}"/>
              </a:ext>
            </a:extLst>
          </p:cNvPr>
          <p:cNvSpPr/>
          <p:nvPr/>
        </p:nvSpPr>
        <p:spPr>
          <a:xfrm rot="19800500" flipH="1">
            <a:off x="819348" y="540924"/>
            <a:ext cx="1979094" cy="197909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8" name="Google Shape;978;p44">
            <a:extLst>
              <a:ext uri="{FF2B5EF4-FFF2-40B4-BE49-F238E27FC236}">
                <a16:creationId xmlns:a16="http://schemas.microsoft.com/office/drawing/2014/main" id="{FFB560FD-6E96-5904-4977-7134691870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074" y="3058946"/>
            <a:ext cx="11277600" cy="16982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033272"/>
            <a:r>
              <a:rPr lang="zh-CN" altLang="en-US" sz="6000" b="1" dirty="0">
                <a:effectLst/>
              </a:rPr>
              <a:t>家谱展示神是信实的，</a:t>
            </a:r>
            <a:br>
              <a:rPr lang="en-US" altLang="zh-CN" sz="6000" b="1" dirty="0">
                <a:effectLst/>
              </a:rPr>
            </a:br>
            <a:r>
              <a:rPr lang="zh-CN" altLang="en-US" sz="6000" b="1" dirty="0">
                <a:effectLst/>
              </a:rPr>
              <a:t>祂是守约的神 </a:t>
            </a:r>
            <a:endParaRPr lang="zh-CN" altLang="en-US" sz="32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79" name="Google Shape;979;p44">
            <a:extLst>
              <a:ext uri="{FF2B5EF4-FFF2-40B4-BE49-F238E27FC236}">
                <a16:creationId xmlns:a16="http://schemas.microsoft.com/office/drawing/2014/main" id="{0A97C02B-CEAF-DF40-AB45-935C420FB74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819370" y="832128"/>
            <a:ext cx="1979047" cy="1396682"/>
          </a:xfrm>
          <a:prstGeom prst="rect">
            <a:avLst/>
          </a:prstGeom>
        </p:spPr>
        <p:txBody>
          <a:bodyPr spcFirstLastPara="1" wrap="square" lIns="121900" tIns="219433" rIns="121900" bIns="121900" anchor="ctr" anchorCtr="0">
            <a:noAutofit/>
          </a:bodyPr>
          <a:lstStyle/>
          <a:p>
            <a:pPr defTabSz="1033272"/>
            <a:r>
              <a:rPr lang="en" sz="8286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sz="8286" dirty="0">
                <a:solidFill>
                  <a:schemeClr val="tx1"/>
                </a:solidFill>
              </a:rPr>
              <a:t>2</a:t>
            </a:r>
            <a:endParaRPr lang="en" dirty="0"/>
          </a:p>
        </p:txBody>
      </p:sp>
      <p:sp>
        <p:nvSpPr>
          <p:cNvPr id="980" name="Google Shape;980;p44">
            <a:extLst>
              <a:ext uri="{FF2B5EF4-FFF2-40B4-BE49-F238E27FC236}">
                <a16:creationId xmlns:a16="http://schemas.microsoft.com/office/drawing/2014/main" id="{CED7E73C-2C5D-2C1B-5326-7428733984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7201" y="5045504"/>
            <a:ext cx="11399731" cy="12827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b="1" dirty="0"/>
              <a:t>The genealogy demonstrates that God is faithful; He is a covenant-keeping God.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rawing of a person with a beard&#10;&#10;AI-generated content may be incorrect.">
            <a:extLst>
              <a:ext uri="{FF2B5EF4-FFF2-40B4-BE49-F238E27FC236}">
                <a16:creationId xmlns:a16="http://schemas.microsoft.com/office/drawing/2014/main" id="{AB8C0C15-AAB2-383F-6C4F-7EEB1199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02" b="2"/>
          <a:stretch>
            <a:fillRect/>
          </a:stretch>
        </p:blipFill>
        <p:spPr>
          <a:xfrm>
            <a:off x="257006" y="1535085"/>
            <a:ext cx="1986950" cy="198695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1" name="Picture 10" descr="A drawing of a person with a beard&#10;&#10;AI-generated content may be incorrect.">
            <a:extLst>
              <a:ext uri="{FF2B5EF4-FFF2-40B4-BE49-F238E27FC236}">
                <a16:creationId xmlns:a16="http://schemas.microsoft.com/office/drawing/2014/main" id="{118E3327-E8B6-B1CF-7DAD-9BDEC5EB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"/>
          <a:stretch>
            <a:fillRect/>
          </a:stretch>
        </p:blipFill>
        <p:spPr>
          <a:xfrm>
            <a:off x="7606162" y="1531644"/>
            <a:ext cx="1986950" cy="19112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7" name="Picture 16" descr="A drawing of a person with a crown&#10;&#10;AI-generated content may be incorrect.">
            <a:extLst>
              <a:ext uri="{FF2B5EF4-FFF2-40B4-BE49-F238E27FC236}">
                <a16:creationId xmlns:a16="http://schemas.microsoft.com/office/drawing/2014/main" id="{31DFD0C9-0619-6F03-A40B-96BE7F40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4" t="2931" r="-1741" b="9130"/>
          <a:stretch>
            <a:fillRect/>
          </a:stretch>
        </p:blipFill>
        <p:spPr>
          <a:xfrm>
            <a:off x="5184423" y="1446676"/>
            <a:ext cx="1986950" cy="204312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03D14-9BB1-8A31-DBEB-D83F685347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02" t="7929" r="7562" b="9758"/>
          <a:stretch>
            <a:fillRect/>
          </a:stretch>
        </p:blipFill>
        <p:spPr>
          <a:xfrm>
            <a:off x="2672117" y="1535190"/>
            <a:ext cx="2077517" cy="191123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31A0D1-FDE3-2561-47B5-582AD9E3E2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8" t="8553" r="5171" b="13364"/>
          <a:stretch>
            <a:fillRect/>
          </a:stretch>
        </p:blipFill>
        <p:spPr>
          <a:xfrm>
            <a:off x="10118468" y="1517765"/>
            <a:ext cx="2073532" cy="1911235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6B0FA0-87DD-88BA-875A-BAD4C49129AA}"/>
              </a:ext>
            </a:extLst>
          </p:cNvPr>
          <p:cNvSpPr txBox="1"/>
          <p:nvPr/>
        </p:nvSpPr>
        <p:spPr>
          <a:xfrm>
            <a:off x="250378" y="4138863"/>
            <a:ext cx="1620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耶稣基督</a:t>
            </a:r>
            <a:endParaRPr lang="en-US" sz="2800" b="1" dirty="0"/>
          </a:p>
          <a:p>
            <a:pPr algn="ctr"/>
            <a:r>
              <a:rPr lang="en-US" sz="2000" b="1" dirty="0"/>
              <a:t>Jesus Christ</a:t>
            </a:r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47ED9-CA03-4E2A-6BC3-7873368458D8}"/>
              </a:ext>
            </a:extLst>
          </p:cNvPr>
          <p:cNvSpPr txBox="1"/>
          <p:nvPr/>
        </p:nvSpPr>
        <p:spPr>
          <a:xfrm>
            <a:off x="3079379" y="4138862"/>
            <a:ext cx="1071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约瑟</a:t>
            </a:r>
            <a:endParaRPr lang="en-US" sz="2800" b="1" dirty="0"/>
          </a:p>
          <a:p>
            <a:pPr algn="ctr"/>
            <a:r>
              <a:rPr lang="en-US" sz="2000" b="1" dirty="0"/>
              <a:t>Joseph</a:t>
            </a:r>
            <a:endParaRPr lang="en-US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E67F3D-0F76-BDDC-FAB5-41D1EABBD99B}"/>
              </a:ext>
            </a:extLst>
          </p:cNvPr>
          <p:cNvSpPr txBox="1"/>
          <p:nvPr/>
        </p:nvSpPr>
        <p:spPr>
          <a:xfrm>
            <a:off x="5726492" y="4138861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大卫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David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945591-08A1-EE99-C670-5E64977A48B9}"/>
              </a:ext>
            </a:extLst>
          </p:cNvPr>
          <p:cNvSpPr txBox="1"/>
          <p:nvPr/>
        </p:nvSpPr>
        <p:spPr>
          <a:xfrm>
            <a:off x="7789158" y="4138860"/>
            <a:ext cx="1620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B4FF6A"/>
                </a:solidFill>
              </a:rPr>
              <a:t>亚伯拉罕</a:t>
            </a:r>
            <a:endParaRPr lang="en-US" sz="2800" b="1" dirty="0">
              <a:solidFill>
                <a:srgbClr val="B4FF6A"/>
              </a:solidFill>
            </a:endParaRPr>
          </a:p>
          <a:p>
            <a:pPr algn="ctr"/>
            <a:r>
              <a:rPr lang="en-US" sz="2000" b="1" dirty="0">
                <a:solidFill>
                  <a:srgbClr val="B4FF6A"/>
                </a:solidFill>
              </a:rPr>
              <a:t>Abraham</a:t>
            </a:r>
            <a:endParaRPr lang="en-US" sz="1400" b="1" dirty="0">
              <a:solidFill>
                <a:srgbClr val="B4FF6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C8811-240D-8482-794C-568585B582E9}"/>
              </a:ext>
            </a:extLst>
          </p:cNvPr>
          <p:cNvSpPr txBox="1"/>
          <p:nvPr/>
        </p:nvSpPr>
        <p:spPr>
          <a:xfrm>
            <a:off x="10795243" y="4138859"/>
            <a:ext cx="95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亚当</a:t>
            </a:r>
            <a:endParaRPr lang="en-US" sz="2800" b="1" dirty="0"/>
          </a:p>
          <a:p>
            <a:pPr algn="ctr"/>
            <a:r>
              <a:rPr lang="en-US" sz="2000" b="1" dirty="0"/>
              <a:t>Adam</a:t>
            </a:r>
            <a:endParaRPr lang="en-US" sz="1400" b="1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3A3F2AB-5749-BCA7-4BE8-A719A9C74CE2}"/>
              </a:ext>
            </a:extLst>
          </p:cNvPr>
          <p:cNvSpPr/>
          <p:nvPr/>
        </p:nvSpPr>
        <p:spPr>
          <a:xfrm flipH="1">
            <a:off x="9634641" y="2227604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06818F6-AFA0-28AA-A633-9D79CA5F4574}"/>
              </a:ext>
            </a:extLst>
          </p:cNvPr>
          <p:cNvSpPr/>
          <p:nvPr/>
        </p:nvSpPr>
        <p:spPr>
          <a:xfrm flipH="1">
            <a:off x="7143100" y="2265461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9E8AADE-7C57-195C-9312-C79DD4C6F20D}"/>
              </a:ext>
            </a:extLst>
          </p:cNvPr>
          <p:cNvSpPr/>
          <p:nvPr/>
        </p:nvSpPr>
        <p:spPr>
          <a:xfrm flipH="1">
            <a:off x="4735498" y="2327382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D4FF89D0-050E-6784-5D30-08280F993066}"/>
              </a:ext>
            </a:extLst>
          </p:cNvPr>
          <p:cNvSpPr/>
          <p:nvPr/>
        </p:nvSpPr>
        <p:spPr>
          <a:xfrm flipH="1">
            <a:off x="2209055" y="2265461"/>
            <a:ext cx="442297" cy="481264"/>
          </a:xfrm>
          <a:prstGeom prst="rightArrow">
            <a:avLst/>
          </a:prstGeom>
          <a:solidFill>
            <a:srgbClr val="FFE1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62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8524</TotalTime>
  <Words>1820</Words>
  <Application>Microsoft Macintosh PowerPoint</Application>
  <PresentationFormat>Widescreen</PresentationFormat>
  <Paragraphs>136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DengXian</vt:lpstr>
      <vt:lpstr>Hei</vt:lpstr>
      <vt:lpstr>HEITI TC MEDIUM</vt:lpstr>
      <vt:lpstr>PingFang SC</vt:lpstr>
      <vt:lpstr>SimHei</vt:lpstr>
      <vt:lpstr>Arial</vt:lpstr>
      <vt:lpstr>Calibri</vt:lpstr>
      <vt:lpstr>Calibri Light</vt:lpstr>
      <vt:lpstr>Century Gothic</vt:lpstr>
      <vt:lpstr>Mesh</vt:lpstr>
      <vt:lpstr>Office Theme</vt:lpstr>
      <vt:lpstr>PowerPoint Presentation</vt:lpstr>
      <vt:lpstr>PowerPoint Presentation</vt:lpstr>
      <vt:lpstr>PowerPoint Presentation</vt:lpstr>
      <vt:lpstr>PowerPoint Presentation</vt:lpstr>
      <vt:lpstr>耶稣基督是神子也是人子 </vt:lpstr>
      <vt:lpstr>PowerPoint Presentation</vt:lpstr>
      <vt:lpstr>PowerPoint Presentation</vt:lpstr>
      <vt:lpstr>家谱展示神是信实的， 祂是守约的神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圣经家谱中的特殊性与研究限制 </vt:lpstr>
      <vt:lpstr>PowerPoint Presentation</vt:lpstr>
      <vt:lpstr>PowerPoint Presentation</vt:lpstr>
      <vt:lpstr>PowerPoint Presentation</vt:lpstr>
      <vt:lpstr>耶稣基督是末后的亚当 (罗 5:14; 林前 15:45)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 lee</dc:creator>
  <cp:lastModifiedBy>nelson lee</cp:lastModifiedBy>
  <cp:revision>450</cp:revision>
  <dcterms:created xsi:type="dcterms:W3CDTF">2023-10-12T02:24:22Z</dcterms:created>
  <dcterms:modified xsi:type="dcterms:W3CDTF">2026-01-03T12:16:52Z</dcterms:modified>
</cp:coreProperties>
</file>