
<file path=[Content_Types].xml><?xml version="1.0" encoding="utf-8"?>
<Types xmlns="http://schemas.openxmlformats.org/package/2006/content-types">
  <Default Extension="jpeg" ContentType="image/jpe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376" r:id="rId3"/>
    <p:sldId id="443" r:id="rId4"/>
    <p:sldId id="458" r:id="rId5"/>
    <p:sldId id="459" r:id="rId6"/>
    <p:sldId id="460" r:id="rId7"/>
    <p:sldId id="461" r:id="rId8"/>
    <p:sldId id="462" r:id="rId9"/>
    <p:sldId id="463" r:id="rId10"/>
    <p:sldId id="464" r:id="rId11"/>
    <p:sldId id="465" r:id="rId12"/>
    <p:sldId id="466" r:id="rId13"/>
    <p:sldId id="467" r:id="rId14"/>
    <p:sldId id="468" r:id="rId15"/>
    <p:sldId id="469" r:id="rId16"/>
    <p:sldId id="470" r:id="rId17"/>
    <p:sldId id="471" r:id="rId18"/>
    <p:sldId id="472" r:id="rId19"/>
    <p:sldId id="473" r:id="rId20"/>
    <p:sldId id="476" r:id="rId21"/>
    <p:sldId id="474" r:id="rId22"/>
    <p:sldId id="475" r:id="rId23"/>
    <p:sldId id="38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650" autoAdjust="0"/>
    <p:restoredTop sz="92953" autoAdjust="0"/>
  </p:normalViewPr>
  <p:slideViewPr>
    <p:cSldViewPr snapToGrid="0">
      <p:cViewPr varScale="1">
        <p:scale>
          <a:sx n="111" d="100"/>
          <a:sy n="111" d="100"/>
        </p:scale>
        <p:origin x="118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7F462D-7771-4436-B808-96EADE7B9130}" type="datetimeFigureOut">
              <a:rPr lang="en-SG" smtClean="0"/>
              <a:t>26/10/2025</a:t>
            </a:fld>
            <a:endParaRPr lang="en-S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7A558E-C147-461C-B6F7-C0BD17F41370}" type="slidenum">
              <a:rPr lang="en-SG" smtClean="0"/>
              <a:t>‹#›</a:t>
            </a:fld>
            <a:endParaRPr lang="en-SG"/>
          </a:p>
        </p:txBody>
      </p:sp>
    </p:spTree>
    <p:extLst>
      <p:ext uri="{BB962C8B-B14F-4D97-AF65-F5344CB8AC3E}">
        <p14:creationId xmlns:p14="http://schemas.microsoft.com/office/powerpoint/2010/main" val="1488054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12FB1-5937-49F7-8095-CB7FE7DF74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G"/>
          </a:p>
        </p:txBody>
      </p:sp>
      <p:sp>
        <p:nvSpPr>
          <p:cNvPr id="3" name="Subtitle 2">
            <a:extLst>
              <a:ext uri="{FF2B5EF4-FFF2-40B4-BE49-F238E27FC236}">
                <a16:creationId xmlns:a16="http://schemas.microsoft.com/office/drawing/2014/main" id="{6D2AABB2-CB1C-4EE1-AA05-2E7812B6DC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G"/>
          </a:p>
        </p:txBody>
      </p:sp>
      <p:sp>
        <p:nvSpPr>
          <p:cNvPr id="4" name="Date Placeholder 3">
            <a:extLst>
              <a:ext uri="{FF2B5EF4-FFF2-40B4-BE49-F238E27FC236}">
                <a16:creationId xmlns:a16="http://schemas.microsoft.com/office/drawing/2014/main" id="{659592C0-1DD2-4FCD-9FFF-F2EFB93A7AEF}"/>
              </a:ext>
            </a:extLst>
          </p:cNvPr>
          <p:cNvSpPr>
            <a:spLocks noGrp="1"/>
          </p:cNvSpPr>
          <p:nvPr>
            <p:ph type="dt" sz="half" idx="10"/>
          </p:nvPr>
        </p:nvSpPr>
        <p:spPr/>
        <p:txBody>
          <a:bodyPr/>
          <a:lstStyle/>
          <a:p>
            <a:fld id="{92E0014D-2800-4681-9786-BA2FC0BADA82}" type="datetimeFigureOut">
              <a:rPr lang="en-SG" smtClean="0"/>
              <a:t>26/10/2025</a:t>
            </a:fld>
            <a:endParaRPr lang="en-SG"/>
          </a:p>
        </p:txBody>
      </p:sp>
      <p:sp>
        <p:nvSpPr>
          <p:cNvPr id="5" name="Footer Placeholder 4">
            <a:extLst>
              <a:ext uri="{FF2B5EF4-FFF2-40B4-BE49-F238E27FC236}">
                <a16:creationId xmlns:a16="http://schemas.microsoft.com/office/drawing/2014/main" id="{FAAF10A7-0CF4-4D54-878D-1E11C513E27F}"/>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72C3BAC0-0DB3-425D-94FF-248820ED20BA}"/>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313168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B5AD3-A727-4C0E-A07B-AEFF63716A3E}"/>
              </a:ext>
            </a:extLst>
          </p:cNvPr>
          <p:cNvSpPr>
            <a:spLocks noGrp="1"/>
          </p:cNvSpPr>
          <p:nvPr>
            <p:ph type="title"/>
          </p:nvPr>
        </p:nvSpPr>
        <p:spPr/>
        <p:txBody>
          <a:bodyPr/>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39C6F408-C6A4-49C1-8D09-0B9B520A78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7844837C-1B9C-4C3F-AEFE-E3ECE2F1AD6C}"/>
              </a:ext>
            </a:extLst>
          </p:cNvPr>
          <p:cNvSpPr>
            <a:spLocks noGrp="1"/>
          </p:cNvSpPr>
          <p:nvPr>
            <p:ph type="dt" sz="half" idx="10"/>
          </p:nvPr>
        </p:nvSpPr>
        <p:spPr/>
        <p:txBody>
          <a:bodyPr/>
          <a:lstStyle/>
          <a:p>
            <a:fld id="{92E0014D-2800-4681-9786-BA2FC0BADA82}" type="datetimeFigureOut">
              <a:rPr lang="en-SG" smtClean="0"/>
              <a:t>26/10/2025</a:t>
            </a:fld>
            <a:endParaRPr lang="en-SG"/>
          </a:p>
        </p:txBody>
      </p:sp>
      <p:sp>
        <p:nvSpPr>
          <p:cNvPr id="5" name="Footer Placeholder 4">
            <a:extLst>
              <a:ext uri="{FF2B5EF4-FFF2-40B4-BE49-F238E27FC236}">
                <a16:creationId xmlns:a16="http://schemas.microsoft.com/office/drawing/2014/main" id="{F477D308-4811-4650-8FCA-E169B4C22C98}"/>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A5F68C49-49B8-47BA-ADC5-8E3D5B10784F}"/>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5498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0C38D2-D438-4797-A577-BAFD5A61A60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A9B53F5C-97E4-4510-A303-17F0026C92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8568C0E5-6F91-4F0D-8D2A-BD182EC80322}"/>
              </a:ext>
            </a:extLst>
          </p:cNvPr>
          <p:cNvSpPr>
            <a:spLocks noGrp="1"/>
          </p:cNvSpPr>
          <p:nvPr>
            <p:ph type="dt" sz="half" idx="10"/>
          </p:nvPr>
        </p:nvSpPr>
        <p:spPr/>
        <p:txBody>
          <a:bodyPr/>
          <a:lstStyle/>
          <a:p>
            <a:fld id="{92E0014D-2800-4681-9786-BA2FC0BADA82}" type="datetimeFigureOut">
              <a:rPr lang="en-SG" smtClean="0"/>
              <a:t>26/10/2025</a:t>
            </a:fld>
            <a:endParaRPr lang="en-SG"/>
          </a:p>
        </p:txBody>
      </p:sp>
      <p:sp>
        <p:nvSpPr>
          <p:cNvPr id="5" name="Footer Placeholder 4">
            <a:extLst>
              <a:ext uri="{FF2B5EF4-FFF2-40B4-BE49-F238E27FC236}">
                <a16:creationId xmlns:a16="http://schemas.microsoft.com/office/drawing/2014/main" id="{7D06ED65-8972-4F98-9A52-89892FAC27B3}"/>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7603AA7E-8A2F-4D9A-9386-481B2AF2C12D}"/>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2658316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807F8-44D9-4947-A70A-871D0A991D09}"/>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C293498B-050A-48A9-8390-65933E19B5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C5510E51-EA03-4E39-92CE-E6339CE490DC}"/>
              </a:ext>
            </a:extLst>
          </p:cNvPr>
          <p:cNvSpPr>
            <a:spLocks noGrp="1"/>
          </p:cNvSpPr>
          <p:nvPr>
            <p:ph type="dt" sz="half" idx="10"/>
          </p:nvPr>
        </p:nvSpPr>
        <p:spPr/>
        <p:txBody>
          <a:bodyPr/>
          <a:lstStyle/>
          <a:p>
            <a:fld id="{92E0014D-2800-4681-9786-BA2FC0BADA82}" type="datetimeFigureOut">
              <a:rPr lang="en-SG" smtClean="0"/>
              <a:t>26/10/2025</a:t>
            </a:fld>
            <a:endParaRPr lang="en-SG"/>
          </a:p>
        </p:txBody>
      </p:sp>
      <p:sp>
        <p:nvSpPr>
          <p:cNvPr id="5" name="Footer Placeholder 4">
            <a:extLst>
              <a:ext uri="{FF2B5EF4-FFF2-40B4-BE49-F238E27FC236}">
                <a16:creationId xmlns:a16="http://schemas.microsoft.com/office/drawing/2014/main" id="{FB9527CE-B4C8-4956-8616-88C821847955}"/>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C36F53F3-ECA8-4D92-85B2-8161A0A7A4B5}"/>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424253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D3AB2-12C4-45F8-9999-6995CB4864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G"/>
          </a:p>
        </p:txBody>
      </p:sp>
      <p:sp>
        <p:nvSpPr>
          <p:cNvPr id="3" name="Text Placeholder 2">
            <a:extLst>
              <a:ext uri="{FF2B5EF4-FFF2-40B4-BE49-F238E27FC236}">
                <a16:creationId xmlns:a16="http://schemas.microsoft.com/office/drawing/2014/main" id="{522335D3-AB90-4454-BA18-BCB8C641A1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204457-610E-4FB5-9089-48CBA70E1B78}"/>
              </a:ext>
            </a:extLst>
          </p:cNvPr>
          <p:cNvSpPr>
            <a:spLocks noGrp="1"/>
          </p:cNvSpPr>
          <p:nvPr>
            <p:ph type="dt" sz="half" idx="10"/>
          </p:nvPr>
        </p:nvSpPr>
        <p:spPr/>
        <p:txBody>
          <a:bodyPr/>
          <a:lstStyle/>
          <a:p>
            <a:fld id="{92E0014D-2800-4681-9786-BA2FC0BADA82}" type="datetimeFigureOut">
              <a:rPr lang="en-SG" smtClean="0"/>
              <a:t>26/10/2025</a:t>
            </a:fld>
            <a:endParaRPr lang="en-SG"/>
          </a:p>
        </p:txBody>
      </p:sp>
      <p:sp>
        <p:nvSpPr>
          <p:cNvPr id="5" name="Footer Placeholder 4">
            <a:extLst>
              <a:ext uri="{FF2B5EF4-FFF2-40B4-BE49-F238E27FC236}">
                <a16:creationId xmlns:a16="http://schemas.microsoft.com/office/drawing/2014/main" id="{F3881743-9DBB-4D91-BB4B-CA53233F2069}"/>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96A728A9-2F3C-4D88-B010-2639EFBAE027}"/>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649148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5FAF8-AF11-489C-BC7A-A7550A7862AF}"/>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F742C75C-DF19-4A70-B1EF-3373BA2693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Content Placeholder 3">
            <a:extLst>
              <a:ext uri="{FF2B5EF4-FFF2-40B4-BE49-F238E27FC236}">
                <a16:creationId xmlns:a16="http://schemas.microsoft.com/office/drawing/2014/main" id="{296C6918-7984-4C5E-A287-064B50E162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Date Placeholder 4">
            <a:extLst>
              <a:ext uri="{FF2B5EF4-FFF2-40B4-BE49-F238E27FC236}">
                <a16:creationId xmlns:a16="http://schemas.microsoft.com/office/drawing/2014/main" id="{0C47430E-111B-4C28-BB3F-F2A1CBD3AF5E}"/>
              </a:ext>
            </a:extLst>
          </p:cNvPr>
          <p:cNvSpPr>
            <a:spLocks noGrp="1"/>
          </p:cNvSpPr>
          <p:nvPr>
            <p:ph type="dt" sz="half" idx="10"/>
          </p:nvPr>
        </p:nvSpPr>
        <p:spPr/>
        <p:txBody>
          <a:bodyPr/>
          <a:lstStyle/>
          <a:p>
            <a:fld id="{92E0014D-2800-4681-9786-BA2FC0BADA82}" type="datetimeFigureOut">
              <a:rPr lang="en-SG" smtClean="0"/>
              <a:t>26/10/2025</a:t>
            </a:fld>
            <a:endParaRPr lang="en-SG"/>
          </a:p>
        </p:txBody>
      </p:sp>
      <p:sp>
        <p:nvSpPr>
          <p:cNvPr id="6" name="Footer Placeholder 5">
            <a:extLst>
              <a:ext uri="{FF2B5EF4-FFF2-40B4-BE49-F238E27FC236}">
                <a16:creationId xmlns:a16="http://schemas.microsoft.com/office/drawing/2014/main" id="{E67392C8-2FAC-4C4C-B031-FBCBD25F5933}"/>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510C4BA0-D68F-44CB-91DC-862A1D26042A}"/>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079910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F056F-E053-4192-8BC8-2F5E5D7E0D88}"/>
              </a:ext>
            </a:extLst>
          </p:cNvPr>
          <p:cNvSpPr>
            <a:spLocks noGrp="1"/>
          </p:cNvSpPr>
          <p:nvPr>
            <p:ph type="title"/>
          </p:nvPr>
        </p:nvSpPr>
        <p:spPr>
          <a:xfrm>
            <a:off x="839788" y="365125"/>
            <a:ext cx="10515600" cy="1325563"/>
          </a:xfrm>
        </p:spPr>
        <p:txBody>
          <a:bodyPr/>
          <a:lstStyle/>
          <a:p>
            <a:r>
              <a:rPr lang="en-US"/>
              <a:t>Click to edit Master title style</a:t>
            </a:r>
            <a:endParaRPr lang="en-SG"/>
          </a:p>
        </p:txBody>
      </p:sp>
      <p:sp>
        <p:nvSpPr>
          <p:cNvPr id="3" name="Text Placeholder 2">
            <a:extLst>
              <a:ext uri="{FF2B5EF4-FFF2-40B4-BE49-F238E27FC236}">
                <a16:creationId xmlns:a16="http://schemas.microsoft.com/office/drawing/2014/main" id="{D180409D-383B-4654-BB5C-5BB59B4A87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80F5BC-3353-4A76-9B5D-659AC8797E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Text Placeholder 4">
            <a:extLst>
              <a:ext uri="{FF2B5EF4-FFF2-40B4-BE49-F238E27FC236}">
                <a16:creationId xmlns:a16="http://schemas.microsoft.com/office/drawing/2014/main" id="{7DE8C2FB-6272-4C1C-86D6-DAA0D26EF4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AD95569-E63C-42D9-BB1A-D8B4DB043BB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7" name="Date Placeholder 6">
            <a:extLst>
              <a:ext uri="{FF2B5EF4-FFF2-40B4-BE49-F238E27FC236}">
                <a16:creationId xmlns:a16="http://schemas.microsoft.com/office/drawing/2014/main" id="{F7E651EC-08B0-4C5C-909A-F8EC8A14D86A}"/>
              </a:ext>
            </a:extLst>
          </p:cNvPr>
          <p:cNvSpPr>
            <a:spLocks noGrp="1"/>
          </p:cNvSpPr>
          <p:nvPr>
            <p:ph type="dt" sz="half" idx="10"/>
          </p:nvPr>
        </p:nvSpPr>
        <p:spPr/>
        <p:txBody>
          <a:bodyPr/>
          <a:lstStyle/>
          <a:p>
            <a:fld id="{92E0014D-2800-4681-9786-BA2FC0BADA82}" type="datetimeFigureOut">
              <a:rPr lang="en-SG" smtClean="0"/>
              <a:t>26/10/2025</a:t>
            </a:fld>
            <a:endParaRPr lang="en-SG"/>
          </a:p>
        </p:txBody>
      </p:sp>
      <p:sp>
        <p:nvSpPr>
          <p:cNvPr id="8" name="Footer Placeholder 7">
            <a:extLst>
              <a:ext uri="{FF2B5EF4-FFF2-40B4-BE49-F238E27FC236}">
                <a16:creationId xmlns:a16="http://schemas.microsoft.com/office/drawing/2014/main" id="{194ABA1C-C801-4CD4-B336-431E3B6F0DD1}"/>
              </a:ext>
            </a:extLst>
          </p:cNvPr>
          <p:cNvSpPr>
            <a:spLocks noGrp="1"/>
          </p:cNvSpPr>
          <p:nvPr>
            <p:ph type="ftr" sz="quarter" idx="11"/>
          </p:nvPr>
        </p:nvSpPr>
        <p:spPr/>
        <p:txBody>
          <a:bodyPr/>
          <a:lstStyle/>
          <a:p>
            <a:endParaRPr lang="en-SG"/>
          </a:p>
        </p:txBody>
      </p:sp>
      <p:sp>
        <p:nvSpPr>
          <p:cNvPr id="9" name="Slide Number Placeholder 8">
            <a:extLst>
              <a:ext uri="{FF2B5EF4-FFF2-40B4-BE49-F238E27FC236}">
                <a16:creationId xmlns:a16="http://schemas.microsoft.com/office/drawing/2014/main" id="{3C9E8BDD-6AA2-4B89-90AE-6430FAA28D70}"/>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105382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BA779-53FE-4055-9E73-900F3C99F43E}"/>
              </a:ext>
            </a:extLst>
          </p:cNvPr>
          <p:cNvSpPr>
            <a:spLocks noGrp="1"/>
          </p:cNvSpPr>
          <p:nvPr>
            <p:ph type="title"/>
          </p:nvPr>
        </p:nvSpPr>
        <p:spPr/>
        <p:txBody>
          <a:bodyPr/>
          <a:lstStyle/>
          <a:p>
            <a:r>
              <a:rPr lang="en-US"/>
              <a:t>Click to edit Master title style</a:t>
            </a:r>
            <a:endParaRPr lang="en-SG"/>
          </a:p>
        </p:txBody>
      </p:sp>
      <p:sp>
        <p:nvSpPr>
          <p:cNvPr id="3" name="Date Placeholder 2">
            <a:extLst>
              <a:ext uri="{FF2B5EF4-FFF2-40B4-BE49-F238E27FC236}">
                <a16:creationId xmlns:a16="http://schemas.microsoft.com/office/drawing/2014/main" id="{5000640A-EEB1-491A-9A7C-CE54C9C2F828}"/>
              </a:ext>
            </a:extLst>
          </p:cNvPr>
          <p:cNvSpPr>
            <a:spLocks noGrp="1"/>
          </p:cNvSpPr>
          <p:nvPr>
            <p:ph type="dt" sz="half" idx="10"/>
          </p:nvPr>
        </p:nvSpPr>
        <p:spPr/>
        <p:txBody>
          <a:bodyPr/>
          <a:lstStyle/>
          <a:p>
            <a:fld id="{92E0014D-2800-4681-9786-BA2FC0BADA82}" type="datetimeFigureOut">
              <a:rPr lang="en-SG" smtClean="0"/>
              <a:t>26/10/2025</a:t>
            </a:fld>
            <a:endParaRPr lang="en-SG"/>
          </a:p>
        </p:txBody>
      </p:sp>
      <p:sp>
        <p:nvSpPr>
          <p:cNvPr id="4" name="Footer Placeholder 3">
            <a:extLst>
              <a:ext uri="{FF2B5EF4-FFF2-40B4-BE49-F238E27FC236}">
                <a16:creationId xmlns:a16="http://schemas.microsoft.com/office/drawing/2014/main" id="{3904E4EF-AE52-493A-9B6E-641E27748514}"/>
              </a:ext>
            </a:extLst>
          </p:cNvPr>
          <p:cNvSpPr>
            <a:spLocks noGrp="1"/>
          </p:cNvSpPr>
          <p:nvPr>
            <p:ph type="ftr" sz="quarter" idx="11"/>
          </p:nvPr>
        </p:nvSpPr>
        <p:spPr/>
        <p:txBody>
          <a:bodyPr/>
          <a:lstStyle/>
          <a:p>
            <a:endParaRPr lang="en-SG"/>
          </a:p>
        </p:txBody>
      </p:sp>
      <p:sp>
        <p:nvSpPr>
          <p:cNvPr id="5" name="Slide Number Placeholder 4">
            <a:extLst>
              <a:ext uri="{FF2B5EF4-FFF2-40B4-BE49-F238E27FC236}">
                <a16:creationId xmlns:a16="http://schemas.microsoft.com/office/drawing/2014/main" id="{142AF825-AD12-42EB-B0C7-4C9009CED579}"/>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551424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E3711D-8DFB-40C8-ABC1-B3DCB94C04A3}"/>
              </a:ext>
            </a:extLst>
          </p:cNvPr>
          <p:cNvSpPr>
            <a:spLocks noGrp="1"/>
          </p:cNvSpPr>
          <p:nvPr>
            <p:ph type="dt" sz="half" idx="10"/>
          </p:nvPr>
        </p:nvSpPr>
        <p:spPr/>
        <p:txBody>
          <a:bodyPr/>
          <a:lstStyle/>
          <a:p>
            <a:fld id="{92E0014D-2800-4681-9786-BA2FC0BADA82}" type="datetimeFigureOut">
              <a:rPr lang="en-SG" smtClean="0"/>
              <a:t>26/10/2025</a:t>
            </a:fld>
            <a:endParaRPr lang="en-SG"/>
          </a:p>
        </p:txBody>
      </p:sp>
      <p:sp>
        <p:nvSpPr>
          <p:cNvPr id="3" name="Footer Placeholder 2">
            <a:extLst>
              <a:ext uri="{FF2B5EF4-FFF2-40B4-BE49-F238E27FC236}">
                <a16:creationId xmlns:a16="http://schemas.microsoft.com/office/drawing/2014/main" id="{F56F7E94-E98B-4E67-BF59-1293BC5B4D01}"/>
              </a:ext>
            </a:extLst>
          </p:cNvPr>
          <p:cNvSpPr>
            <a:spLocks noGrp="1"/>
          </p:cNvSpPr>
          <p:nvPr>
            <p:ph type="ftr" sz="quarter" idx="11"/>
          </p:nvPr>
        </p:nvSpPr>
        <p:spPr/>
        <p:txBody>
          <a:bodyPr/>
          <a:lstStyle/>
          <a:p>
            <a:endParaRPr lang="en-SG"/>
          </a:p>
        </p:txBody>
      </p:sp>
      <p:sp>
        <p:nvSpPr>
          <p:cNvPr id="4" name="Slide Number Placeholder 3">
            <a:extLst>
              <a:ext uri="{FF2B5EF4-FFF2-40B4-BE49-F238E27FC236}">
                <a16:creationId xmlns:a16="http://schemas.microsoft.com/office/drawing/2014/main" id="{32329033-2494-4664-B79A-652CB94E9CB0}"/>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4145775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2D5DF-210B-4CF5-BE48-85B7A1ED47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Content Placeholder 2">
            <a:extLst>
              <a:ext uri="{FF2B5EF4-FFF2-40B4-BE49-F238E27FC236}">
                <a16:creationId xmlns:a16="http://schemas.microsoft.com/office/drawing/2014/main" id="{D0EA1BD5-9C83-4699-B689-92D279774A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Text Placeholder 3">
            <a:extLst>
              <a:ext uri="{FF2B5EF4-FFF2-40B4-BE49-F238E27FC236}">
                <a16:creationId xmlns:a16="http://schemas.microsoft.com/office/drawing/2014/main" id="{CB1F4AEF-6C4B-464B-92E0-C568861158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24A578-DAFD-4B68-A84F-04ECF2FD43D7}"/>
              </a:ext>
            </a:extLst>
          </p:cNvPr>
          <p:cNvSpPr>
            <a:spLocks noGrp="1"/>
          </p:cNvSpPr>
          <p:nvPr>
            <p:ph type="dt" sz="half" idx="10"/>
          </p:nvPr>
        </p:nvSpPr>
        <p:spPr/>
        <p:txBody>
          <a:bodyPr/>
          <a:lstStyle/>
          <a:p>
            <a:fld id="{92E0014D-2800-4681-9786-BA2FC0BADA82}" type="datetimeFigureOut">
              <a:rPr lang="en-SG" smtClean="0"/>
              <a:t>26/10/2025</a:t>
            </a:fld>
            <a:endParaRPr lang="en-SG"/>
          </a:p>
        </p:txBody>
      </p:sp>
      <p:sp>
        <p:nvSpPr>
          <p:cNvPr id="6" name="Footer Placeholder 5">
            <a:extLst>
              <a:ext uri="{FF2B5EF4-FFF2-40B4-BE49-F238E27FC236}">
                <a16:creationId xmlns:a16="http://schemas.microsoft.com/office/drawing/2014/main" id="{1B17A672-746E-4B46-B65F-DAF182510666}"/>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063D25F7-FB53-4363-BFAA-B6FF74320FC2}"/>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1673089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9E635-A182-41B7-BBDD-FF4A50256E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Picture Placeholder 2">
            <a:extLst>
              <a:ext uri="{FF2B5EF4-FFF2-40B4-BE49-F238E27FC236}">
                <a16:creationId xmlns:a16="http://schemas.microsoft.com/office/drawing/2014/main" id="{122DCB35-FEAF-4BA7-AD27-1BE8BCE1F8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a:extLst>
              <a:ext uri="{FF2B5EF4-FFF2-40B4-BE49-F238E27FC236}">
                <a16:creationId xmlns:a16="http://schemas.microsoft.com/office/drawing/2014/main" id="{0707F189-17E6-430F-B649-1E4B1F1050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B65667-BF5E-473A-8579-BDBDC95DE298}"/>
              </a:ext>
            </a:extLst>
          </p:cNvPr>
          <p:cNvSpPr>
            <a:spLocks noGrp="1"/>
          </p:cNvSpPr>
          <p:nvPr>
            <p:ph type="dt" sz="half" idx="10"/>
          </p:nvPr>
        </p:nvSpPr>
        <p:spPr/>
        <p:txBody>
          <a:bodyPr/>
          <a:lstStyle/>
          <a:p>
            <a:fld id="{92E0014D-2800-4681-9786-BA2FC0BADA82}" type="datetimeFigureOut">
              <a:rPr lang="en-SG" smtClean="0"/>
              <a:t>26/10/2025</a:t>
            </a:fld>
            <a:endParaRPr lang="en-SG"/>
          </a:p>
        </p:txBody>
      </p:sp>
      <p:sp>
        <p:nvSpPr>
          <p:cNvPr id="6" name="Footer Placeholder 5">
            <a:extLst>
              <a:ext uri="{FF2B5EF4-FFF2-40B4-BE49-F238E27FC236}">
                <a16:creationId xmlns:a16="http://schemas.microsoft.com/office/drawing/2014/main" id="{FAE29756-B89C-4DBD-9D95-6CC492E92EB4}"/>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DF060C21-07AF-4064-A852-CA316DDC7286}"/>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2605171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56C1A0-744E-4F0B-BA60-F2E6D6CB07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G"/>
          </a:p>
        </p:txBody>
      </p:sp>
      <p:sp>
        <p:nvSpPr>
          <p:cNvPr id="3" name="Text Placeholder 2">
            <a:extLst>
              <a:ext uri="{FF2B5EF4-FFF2-40B4-BE49-F238E27FC236}">
                <a16:creationId xmlns:a16="http://schemas.microsoft.com/office/drawing/2014/main" id="{DC0478C0-D79B-407E-A310-AB4FF24614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B3E64F66-FCDF-4753-8768-E06BD01E1A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E0014D-2800-4681-9786-BA2FC0BADA82}" type="datetimeFigureOut">
              <a:rPr lang="en-SG" smtClean="0"/>
              <a:t>26/10/2025</a:t>
            </a:fld>
            <a:endParaRPr lang="en-SG"/>
          </a:p>
        </p:txBody>
      </p:sp>
      <p:sp>
        <p:nvSpPr>
          <p:cNvPr id="5" name="Footer Placeholder 4">
            <a:extLst>
              <a:ext uri="{FF2B5EF4-FFF2-40B4-BE49-F238E27FC236}">
                <a16:creationId xmlns:a16="http://schemas.microsoft.com/office/drawing/2014/main" id="{8455D33B-AF8A-45A2-8082-2DE502DE92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a:extLst>
              <a:ext uri="{FF2B5EF4-FFF2-40B4-BE49-F238E27FC236}">
                <a16:creationId xmlns:a16="http://schemas.microsoft.com/office/drawing/2014/main" id="{13CFECA0-CF00-4017-BC20-773B180DBA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825E40-4738-4DE6-A005-4797A8D7ED5A}" type="slidenum">
              <a:rPr lang="en-SG" smtClean="0"/>
              <a:t>‹#›</a:t>
            </a:fld>
            <a:endParaRPr lang="en-SG"/>
          </a:p>
        </p:txBody>
      </p:sp>
    </p:spTree>
    <p:extLst>
      <p:ext uri="{BB962C8B-B14F-4D97-AF65-F5344CB8AC3E}">
        <p14:creationId xmlns:p14="http://schemas.microsoft.com/office/powerpoint/2010/main" val="890880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eb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88AA9F-C544-4E89-BC90-9D15254EBF7B}"/>
              </a:ext>
            </a:extLst>
          </p:cNvPr>
          <p:cNvSpPr txBox="1"/>
          <p:nvPr/>
        </p:nvSpPr>
        <p:spPr>
          <a:xfrm>
            <a:off x="6805697" y="1399245"/>
            <a:ext cx="4876799" cy="1015663"/>
          </a:xfrm>
          <a:prstGeom prst="rect">
            <a:avLst/>
          </a:prstGeom>
          <a:noFill/>
        </p:spPr>
        <p:txBody>
          <a:bodyPr wrap="square" rtlCol="0">
            <a:spAutoFit/>
          </a:bodyPr>
          <a:lstStyle/>
          <a:p>
            <a:pPr algn="ctr"/>
            <a:r>
              <a:rPr lang="zh-CN" altLang="en-US" sz="6000" b="1" dirty="0">
                <a:latin typeface="Segoe UI Black" panose="020B0A02040204020203" pitchFamily="34" charset="0"/>
                <a:ea typeface="Segoe UI Black" panose="020B0A02040204020203" pitchFamily="34" charset="0"/>
              </a:rPr>
              <a:t>基督为</a:t>
            </a:r>
            <a:r>
              <a:rPr lang="zh-CN" altLang="en-US" sz="6000" b="1" dirty="0">
                <a:latin typeface="迷你简粗仿宋" panose="02010604000101010101" pitchFamily="2" charset="-122"/>
                <a:ea typeface="迷你简粗仿宋" panose="02010604000101010101" pitchFamily="2" charset="-122"/>
              </a:rPr>
              <a:t>谁</a:t>
            </a:r>
            <a:r>
              <a:rPr lang="zh-CN" altLang="en-US" sz="6000" b="1" dirty="0">
                <a:latin typeface="Segoe UI Black" panose="020B0A02040204020203" pitchFamily="34" charset="0"/>
                <a:ea typeface="Segoe UI Black" panose="020B0A02040204020203" pitchFamily="34" charset="0"/>
              </a:rPr>
              <a:t>而死</a:t>
            </a:r>
            <a:endParaRPr lang="en-SG" altLang="zh-CN" sz="6000" b="1" dirty="0">
              <a:latin typeface="Segoe UI Black" panose="020B0A02040204020203" pitchFamily="34" charset="0"/>
              <a:ea typeface="Segoe UI Black" panose="020B0A02040204020203" pitchFamily="34" charset="0"/>
            </a:endParaRPr>
          </a:p>
        </p:txBody>
      </p:sp>
      <p:pic>
        <p:nvPicPr>
          <p:cNvPr id="7" name="Picture 6">
            <a:extLst>
              <a:ext uri="{FF2B5EF4-FFF2-40B4-BE49-F238E27FC236}">
                <a16:creationId xmlns:a16="http://schemas.microsoft.com/office/drawing/2014/main" id="{682F2AFD-9541-3282-BF7D-F9991F65E0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1020" y="479585"/>
            <a:ext cx="6036846" cy="6036846"/>
          </a:xfrm>
          <a:prstGeom prst="rect">
            <a:avLst/>
          </a:prstGeom>
        </p:spPr>
      </p:pic>
      <p:sp>
        <p:nvSpPr>
          <p:cNvPr id="8" name="TextBox 7">
            <a:extLst>
              <a:ext uri="{FF2B5EF4-FFF2-40B4-BE49-F238E27FC236}">
                <a16:creationId xmlns:a16="http://schemas.microsoft.com/office/drawing/2014/main" id="{4672A2C5-8B61-51A8-0D56-8948495FAFAB}"/>
              </a:ext>
            </a:extLst>
          </p:cNvPr>
          <p:cNvSpPr txBox="1"/>
          <p:nvPr/>
        </p:nvSpPr>
        <p:spPr>
          <a:xfrm>
            <a:off x="9244096" y="3429000"/>
            <a:ext cx="2294393" cy="1877437"/>
          </a:xfrm>
          <a:prstGeom prst="rect">
            <a:avLst/>
          </a:prstGeom>
          <a:noFill/>
        </p:spPr>
        <p:txBody>
          <a:bodyPr wrap="square" rtlCol="0">
            <a:spAutoFit/>
          </a:bodyPr>
          <a:lstStyle/>
          <a:p>
            <a:pPr>
              <a:spcAft>
                <a:spcPts val="1200"/>
              </a:spcAft>
            </a:pPr>
            <a:r>
              <a:rPr lang="zh-CN" altLang="en-US" sz="3200" dirty="0">
                <a:latin typeface="迷你简粗仿宋" panose="02010604000101010101" pitchFamily="2" charset="-122"/>
                <a:ea typeface="迷你简粗仿宋" panose="02010604000101010101" pitchFamily="2" charset="-122"/>
              </a:rPr>
              <a:t>基督之死</a:t>
            </a:r>
            <a:endParaRPr lang="en-US" altLang="zh-CN" sz="3200" dirty="0">
              <a:latin typeface="迷你简粗仿宋" panose="02010604000101010101" pitchFamily="2" charset="-122"/>
              <a:ea typeface="迷你简粗仿宋" panose="02010604000101010101" pitchFamily="2" charset="-122"/>
            </a:endParaRPr>
          </a:p>
          <a:p>
            <a:pPr>
              <a:spcAft>
                <a:spcPts val="1200"/>
              </a:spcAft>
            </a:pPr>
            <a:r>
              <a:rPr lang="zh-CN" altLang="en-US" sz="3200" dirty="0">
                <a:latin typeface="迷你简粗仿宋" panose="02010604000101010101" pitchFamily="2" charset="-122"/>
                <a:ea typeface="迷你简粗仿宋" panose="02010604000101010101" pitchFamily="2" charset="-122"/>
              </a:rPr>
              <a:t>里的</a:t>
            </a:r>
            <a:endParaRPr lang="en-US" altLang="zh-CN" sz="3200" dirty="0">
              <a:latin typeface="迷你简粗仿宋" panose="02010604000101010101" pitchFamily="2" charset="-122"/>
              <a:ea typeface="迷你简粗仿宋" panose="02010604000101010101" pitchFamily="2" charset="-122"/>
            </a:endParaRPr>
          </a:p>
          <a:p>
            <a:pPr>
              <a:spcAft>
                <a:spcPts val="1200"/>
              </a:spcAft>
            </a:pPr>
            <a:r>
              <a:rPr lang="zh-CN" altLang="en-US" sz="3200" dirty="0">
                <a:latin typeface="迷你简粗仿宋" panose="02010604000101010101" pitchFamily="2" charset="-122"/>
                <a:ea typeface="迷你简粗仿宋" panose="02010604000101010101" pitchFamily="2" charset="-122"/>
              </a:rPr>
              <a:t>死亡之死</a:t>
            </a:r>
            <a:endParaRPr lang="en-US" altLang="zh-CN" sz="3200" dirty="0">
              <a:latin typeface="迷你简粗仿宋" panose="02010604000101010101" pitchFamily="2" charset="-122"/>
              <a:ea typeface="迷你简粗仿宋" panose="02010604000101010101" pitchFamily="2" charset="-122"/>
            </a:endParaRPr>
          </a:p>
        </p:txBody>
      </p:sp>
      <p:pic>
        <p:nvPicPr>
          <p:cNvPr id="1026" name="Picture 2" descr="The Death of Death : Owen, John: Amazon.sg: Books">
            <a:extLst>
              <a:ext uri="{FF2B5EF4-FFF2-40B4-BE49-F238E27FC236}">
                <a16:creationId xmlns:a16="http://schemas.microsoft.com/office/drawing/2014/main" id="{62BB9342-370E-9F4B-3B69-CFD6CE661C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684" y="664233"/>
            <a:ext cx="1221105"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9314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F36916-5E98-C1E3-8A48-035015CC853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C015419-A610-53D6-962D-5AF17ECDA2F2}"/>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323C756F-6730-2967-F1A8-6384BAA82B5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9</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13EAAEC2-15AD-F7A3-A008-B3CCE870DA26}"/>
              </a:ext>
            </a:extLst>
          </p:cNvPr>
          <p:cNvSpPr txBox="1"/>
          <p:nvPr/>
        </p:nvSpPr>
        <p:spPr>
          <a:xfrm>
            <a:off x="448574" y="625328"/>
            <a:ext cx="11249345" cy="5478423"/>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基督的功德（</a:t>
            </a:r>
            <a:r>
              <a:rPr lang="en-SG" altLang="zh-CN" sz="4000" b="1" dirty="0">
                <a:latin typeface="Segoe UI Black" panose="020B0A02040204020203" pitchFamily="34" charset="0"/>
                <a:ea typeface="Segoe UI Black" panose="020B0A02040204020203" pitchFamily="34" charset="0"/>
                <a:cs typeface="Times New Roman" panose="02020603050405020304" pitchFamily="18" charset="0"/>
              </a:rPr>
              <a:t>merit</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积极性的恩典</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mj-lt"/>
              <a:buAutoNum type="arabicPeriod"/>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重生</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mj-lt"/>
              <a:buAutoNum type="arabicPeriod"/>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信心与悔改</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mj-lt"/>
              <a:buAutoNum type="arabicPeriod"/>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赦罪与称义</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mj-lt"/>
              <a:buAutoNum type="arabicPeriod"/>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与神和好</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mj-lt"/>
              <a:buAutoNum type="arabicPeriod"/>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从神而来的平安</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mj-lt"/>
              <a:buAutoNum type="arabicPeriod"/>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得儿子名分</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mj-lt"/>
              <a:buAutoNum type="arabicPeriod"/>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成圣与保守</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mj-lt"/>
              <a:buAutoNum type="arabicPeriod"/>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永远的荣耀</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887219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ED2C29-A87E-B0F8-2A18-26372206FA7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3C6B8CB-8E23-D6C7-4102-512A7AC5A33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8702DF06-1E09-957C-A6DF-A277665194C9}"/>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10</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980793E9-7F9A-020D-4039-A18B3A9F059F}"/>
              </a:ext>
            </a:extLst>
          </p:cNvPr>
          <p:cNvSpPr txBox="1"/>
          <p:nvPr/>
        </p:nvSpPr>
        <p:spPr>
          <a:xfrm>
            <a:off x="448574" y="625328"/>
            <a:ext cx="11249345" cy="5724644"/>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基督的功德（</a:t>
            </a:r>
            <a:r>
              <a:rPr lang="en-SG" altLang="zh-CN" sz="4000" b="1" dirty="0">
                <a:latin typeface="Segoe UI Black" panose="020B0A02040204020203" pitchFamily="34" charset="0"/>
                <a:ea typeface="Segoe UI Black" panose="020B0A02040204020203" pitchFamily="34" charset="0"/>
                <a:cs typeface="Times New Roman" panose="02020603050405020304" pitchFamily="18" charset="0"/>
              </a:rPr>
              <a:t>merit</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300" dirty="0">
                <a:latin typeface="Times New Roman" panose="02020603050405020304" pitchFamily="18" charset="0"/>
                <a:ea typeface="迷你简粗仿宋" panose="02010604000101010101" pitchFamily="2" charset="-122"/>
                <a:cs typeface="Times New Roman" panose="02020603050405020304" pitchFamily="18" charset="0"/>
              </a:rPr>
              <a:t>这所有的恩惠，我们的救主都已借着祂的死，为一切祂所代死的人赢得并买赎了，这是一整套完成并将被施配的救恩，不是给所有人一张可选的机会卡；也就是说，祂从父那里为他们取得这些恩惠，以致按着那功德、依公义之公平，这些恩惠就理当赐给那些为之被如此买赎并成就的人。</a:t>
            </a:r>
            <a:endParaRPr lang="en-SG" altLang="zh-CN" sz="23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Arial" panose="020B0604020202020204" pitchFamily="34" charset="0"/>
              <a:buChar char="•"/>
            </a:pPr>
            <a:r>
              <a:rPr lang="zh-CN" altLang="en-US" sz="2300" dirty="0">
                <a:latin typeface="Times New Roman" panose="02020603050405020304" pitchFamily="18" charset="0"/>
                <a:ea typeface="迷你简粗仿宋" panose="02010604000101010101" pitchFamily="2" charset="-122"/>
                <a:cs typeface="Times New Roman" panose="02020603050405020304" pitchFamily="18" charset="0"/>
              </a:rPr>
              <a:t>父差遣耶稣基督为任何人而死，完全是出于祂的白白恩典；</a:t>
            </a:r>
            <a:endParaRPr lang="en-SG" altLang="zh-CN" sz="23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Arial" panose="020B0604020202020204" pitchFamily="34" charset="0"/>
              <a:buChar char="•"/>
            </a:pPr>
            <a:r>
              <a:rPr lang="zh-CN" altLang="en-US" sz="2300" dirty="0">
                <a:latin typeface="Times New Roman" panose="02020603050405020304" pitchFamily="18" charset="0"/>
                <a:ea typeface="迷你简粗仿宋" panose="02010604000101010101" pitchFamily="2" charset="-122"/>
                <a:cs typeface="Times New Roman" panose="02020603050405020304" pitchFamily="18" charset="0"/>
              </a:rPr>
              <a:t>父决定要让祂为哪些人而死，也是出于白白恩典；</a:t>
            </a:r>
            <a:endParaRPr lang="en-SG" altLang="zh-CN" sz="23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Arial" panose="020B0604020202020204" pitchFamily="34" charset="0"/>
              <a:buChar char="•"/>
            </a:pPr>
            <a:r>
              <a:rPr lang="zh-CN" altLang="en-US" sz="2300" dirty="0">
                <a:latin typeface="Times New Roman" panose="02020603050405020304" pitchFamily="18" charset="0"/>
                <a:ea typeface="迷你简粗仿宋" panose="02010604000101010101" pitchFamily="2" charset="-122"/>
                <a:cs typeface="Times New Roman" panose="02020603050405020304" pitchFamily="18" charset="0"/>
              </a:rPr>
              <a:t>就那些蒙受之人而言，那因祂之死所取得的美善临到任何人，仍是出于白白恩典。</a:t>
            </a:r>
            <a:endParaRPr lang="en-SG" altLang="zh-CN" sz="23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300" dirty="0">
                <a:latin typeface="Times New Roman" panose="02020603050405020304" pitchFamily="18" charset="0"/>
                <a:ea typeface="迷你简粗仿宋" panose="02010604000101010101" pitchFamily="2" charset="-122"/>
                <a:cs typeface="Times New Roman" panose="02020603050405020304" pitchFamily="18" charset="0"/>
              </a:rPr>
              <a:t>但因父自己设立与规定，基督要借其死为祂所代死的人赚得并获取恩典与荣耀，</a:t>
            </a:r>
            <a:r>
              <a:rPr lang="zh-CN" altLang="en-US" sz="23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就基督而言</a:t>
            </a:r>
            <a:r>
              <a:rPr lang="zh-CN" altLang="en-US" sz="2300" dirty="0">
                <a:latin typeface="Times New Roman" panose="02020603050405020304" pitchFamily="18" charset="0"/>
                <a:ea typeface="迷你简粗仿宋" panose="02010604000101010101" pitchFamily="2" charset="-122"/>
                <a:cs typeface="Times New Roman" panose="02020603050405020304" pitchFamily="18" charset="0"/>
              </a:rPr>
              <a:t>，把这些恩惠分赐给他们便是所当付之债。既然是这样得来的功德、这样按债应当赐下的恩惠，我们不说“可以赐下”，而要说“理应如此赐下”；若不赐下，便是不义。（不是说父欠我们，而是说若父不将“子据约赢取”的赐给“子为之而死”的人，就是损及“父对子的公义与守约”。）</a:t>
            </a:r>
            <a:endParaRPr lang="en-SG" altLang="zh-CN" sz="23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5577618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9F829-2341-CA81-3CA4-6D48DF8A285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143C405-23FD-D825-A63A-780B486652D7}"/>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CF37C66-A660-EBE3-AE91-4C6BBD2375CB}"/>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8EE536E-FCE5-3101-7678-1A8FF96513EC}"/>
              </a:ext>
            </a:extLst>
          </p:cNvPr>
          <p:cNvSpPr txBox="1"/>
          <p:nvPr/>
        </p:nvSpPr>
        <p:spPr>
          <a:xfrm>
            <a:off x="448574" y="625328"/>
            <a:ext cx="11249345" cy="5524589"/>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基督的功德（</a:t>
            </a:r>
            <a:r>
              <a:rPr lang="en-SG" altLang="zh-CN" sz="4000" b="1" dirty="0">
                <a:latin typeface="Segoe UI Black" panose="020B0A02040204020203" pitchFamily="34" charset="0"/>
                <a:ea typeface="Segoe UI Black" panose="020B0A02040204020203" pitchFamily="34" charset="0"/>
                <a:cs typeface="Times New Roman" panose="02020603050405020304" pitchFamily="18" charset="0"/>
              </a:rPr>
              <a:t>merit</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300" dirty="0">
                <a:latin typeface="Times New Roman" panose="02020603050405020304" pitchFamily="18" charset="0"/>
                <a:ea typeface="迷你简粗仿宋" panose="02010604000101010101" pitchFamily="2" charset="-122"/>
                <a:cs typeface="Times New Roman" panose="02020603050405020304" pitchFamily="18" charset="0"/>
              </a:rPr>
              <a:t>在明白了功德的本质及基督的功德后，立刻就可看出“普遍赎价”与此根本无法相容。</a:t>
            </a:r>
            <a:endParaRPr lang="en-SG" altLang="zh-CN" sz="23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300" dirty="0">
                <a:latin typeface="Times New Roman" panose="02020603050405020304" pitchFamily="18" charset="0"/>
                <a:ea typeface="迷你简粗仿宋" panose="02010604000101010101" pitchFamily="2" charset="-122"/>
                <a:cs typeface="Times New Roman" panose="02020603050405020304" pitchFamily="18" charset="0"/>
              </a:rPr>
              <a:t>如果基督已经为一切祂所代死的人赢得并获取了恩典与荣耀；如果祂是为所有人而死，为何这些恩典与荣耀并没有传递并赐给所有人呢？难道是基督的功德有缺，还是神的公义有亏？</a:t>
            </a:r>
            <a:endParaRPr lang="en-SG" altLang="zh-CN" sz="23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300" dirty="0">
                <a:latin typeface="Times New Roman" panose="02020603050405020304" pitchFamily="18" charset="0"/>
                <a:ea typeface="迷你简粗仿宋" panose="02010604000101010101" pitchFamily="2" charset="-122"/>
                <a:cs typeface="Times New Roman" panose="02020603050405020304" pitchFamily="18" charset="0"/>
              </a:rPr>
              <a:t>如果有人反驳说：“这些恩惠并非无条件地赐给我们，而是附带条件，因此也是按着条件被取得的。”这样的抗辩是空洞的，因为那所谓的“条件”本身同样是由基督赢得并获取的。</a:t>
            </a:r>
            <a:endParaRPr lang="en-US" altLang="zh-CN" sz="23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Arial" panose="020B0604020202020204" pitchFamily="34" charset="0"/>
              <a:buChar char="•"/>
            </a:pPr>
            <a:r>
              <a:rPr lang="en-US" altLang="zh-CN" sz="23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300" dirty="0">
                <a:latin typeface="迷你简粗仿宋" panose="02010604000101010101" pitchFamily="2" charset="-122"/>
                <a:ea typeface="迷你简粗仿宋" panose="02010604000101010101" pitchFamily="2" charset="-122"/>
                <a:cs typeface="Times New Roman" panose="02020603050405020304" pitchFamily="18" charset="0"/>
              </a:rPr>
              <a:t>弗</a:t>
            </a:r>
            <a:r>
              <a:rPr lang="en-SG" altLang="zh-CN" sz="2300" dirty="0">
                <a:latin typeface="Times New Roman" panose="02020603050405020304" pitchFamily="18" charset="0"/>
                <a:ea typeface="迷你简粗仿宋" panose="02010604000101010101" pitchFamily="2" charset="-122"/>
                <a:cs typeface="Times New Roman" panose="02020603050405020304" pitchFamily="18" charset="0"/>
              </a:rPr>
              <a:t>1:3</a:t>
            </a:r>
            <a:r>
              <a:rPr lang="en-US" altLang="zh-CN" sz="23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300" dirty="0">
                <a:latin typeface="Times New Roman" panose="02020603050405020304" pitchFamily="18" charset="0"/>
                <a:ea typeface="迷你简粗仿宋" panose="02010604000101010101" pitchFamily="2" charset="-122"/>
                <a:cs typeface="Times New Roman" panose="02020603050405020304" pitchFamily="18" charset="0"/>
              </a:rPr>
              <a:t>祂在基督里，已经用天上</a:t>
            </a:r>
            <a:r>
              <a:rPr lang="zh-CN" altLang="en-US" sz="23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一切属灵的福分</a:t>
            </a:r>
            <a:r>
              <a:rPr lang="zh-CN" altLang="en-US" sz="2300" dirty="0">
                <a:latin typeface="Times New Roman" panose="02020603050405020304" pitchFamily="18" charset="0"/>
                <a:ea typeface="迷你简粗仿宋" panose="02010604000101010101" pitchFamily="2" charset="-122"/>
                <a:cs typeface="Times New Roman" panose="02020603050405020304" pitchFamily="18" charset="0"/>
              </a:rPr>
              <a:t>来赐福给我们。</a:t>
            </a:r>
            <a:endParaRPr lang="en-US" altLang="zh-CN" sz="23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Arial" panose="020B0604020202020204" pitchFamily="34" charset="0"/>
              <a:buChar char="•"/>
            </a:pPr>
            <a:r>
              <a:rPr lang="en-US" altLang="zh-CN" sz="23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300" dirty="0">
                <a:latin typeface="迷你简粗仿宋" panose="02010604000101010101" pitchFamily="2" charset="-122"/>
                <a:ea typeface="迷你简粗仿宋" panose="02010604000101010101" pitchFamily="2" charset="-122"/>
                <a:cs typeface="Times New Roman" panose="02020603050405020304" pitchFamily="18" charset="0"/>
              </a:rPr>
              <a:t>弗</a:t>
            </a:r>
            <a:r>
              <a:rPr lang="en-SG" altLang="zh-CN" sz="2300" dirty="0">
                <a:latin typeface="Times New Roman" panose="02020603050405020304" pitchFamily="18" charset="0"/>
                <a:ea typeface="迷你简粗仿宋" panose="02010604000101010101" pitchFamily="2" charset="-122"/>
                <a:cs typeface="Times New Roman" panose="02020603050405020304" pitchFamily="18" charset="0"/>
              </a:rPr>
              <a:t>2:8-9</a:t>
            </a:r>
            <a:r>
              <a:rPr lang="en-US" altLang="zh-CN" sz="23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300" dirty="0">
                <a:latin typeface="迷你简粗仿宋" panose="02010604000101010101" pitchFamily="2" charset="-122"/>
                <a:ea typeface="迷你简粗仿宋" panose="02010604000101010101" pitchFamily="2" charset="-122"/>
                <a:cs typeface="Times New Roman" panose="02020603050405020304" pitchFamily="18" charset="0"/>
              </a:rPr>
              <a:t>要知道，你们得救是靠着恩典，借着</a:t>
            </a:r>
            <a:r>
              <a:rPr lang="zh-CN" altLang="en-US" sz="23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信心</a:t>
            </a:r>
            <a:r>
              <a:rPr lang="zh-CN" altLang="en-US" sz="2300" dirty="0">
                <a:latin typeface="迷你简粗仿宋" panose="02010604000101010101" pitchFamily="2" charset="-122"/>
                <a:ea typeface="迷你简粗仿宋" panose="02010604000101010101" pitchFamily="2" charset="-122"/>
                <a:cs typeface="Times New Roman" panose="02020603050405020304" pitchFamily="18" charset="0"/>
              </a:rPr>
              <a:t>。这</a:t>
            </a:r>
            <a:r>
              <a:rPr lang="zh-CN" altLang="en-US" sz="23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不是出于自己</a:t>
            </a:r>
            <a:r>
              <a:rPr lang="zh-CN" altLang="en-US" sz="2300" dirty="0">
                <a:latin typeface="迷你简粗仿宋" panose="02010604000101010101" pitchFamily="2" charset="-122"/>
                <a:ea typeface="迷你简粗仿宋" panose="02010604000101010101" pitchFamily="2" charset="-122"/>
                <a:cs typeface="Times New Roman" panose="02020603050405020304" pitchFamily="18" charset="0"/>
              </a:rPr>
              <a:t>，而是神的赠予；这也不是出于行为，免得有人自夸。</a:t>
            </a:r>
            <a:endParaRPr lang="en-US" altLang="zh-CN" sz="23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Arial" panose="020B0604020202020204" pitchFamily="34" charset="0"/>
              <a:buChar char="•"/>
            </a:pPr>
            <a:r>
              <a:rPr lang="en-US" altLang="zh-CN" sz="23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300" dirty="0">
                <a:latin typeface="迷你简粗仿宋" panose="02010604000101010101" pitchFamily="2" charset="-122"/>
                <a:ea typeface="迷你简粗仿宋" panose="02010604000101010101" pitchFamily="2" charset="-122"/>
                <a:cs typeface="Times New Roman" panose="02020603050405020304" pitchFamily="18" charset="0"/>
              </a:rPr>
              <a:t>腓</a:t>
            </a:r>
            <a:r>
              <a:rPr lang="en-SG" altLang="zh-CN" sz="2300" dirty="0">
                <a:latin typeface="Times New Roman" panose="02020603050405020304" pitchFamily="18" charset="0"/>
                <a:ea typeface="迷你简粗仿宋" panose="02010604000101010101" pitchFamily="2" charset="-122"/>
                <a:cs typeface="Times New Roman" panose="02020603050405020304" pitchFamily="18" charset="0"/>
              </a:rPr>
              <a:t>1:29</a:t>
            </a:r>
            <a:r>
              <a:rPr lang="en-US" altLang="zh-CN" sz="23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300" dirty="0">
                <a:latin typeface="迷你简粗仿宋" panose="02010604000101010101" pitchFamily="2" charset="-122"/>
                <a:ea typeface="迷你简粗仿宋" panose="02010604000101010101" pitchFamily="2" charset="-122"/>
                <a:cs typeface="Times New Roman" panose="02020603050405020304" pitchFamily="18" charset="0"/>
              </a:rPr>
              <a:t>因为你们蒙了</a:t>
            </a:r>
            <a:r>
              <a:rPr lang="zh-CN" altLang="en-US" sz="23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恩典</a:t>
            </a:r>
            <a:r>
              <a:rPr lang="zh-CN" altLang="en-US" sz="2300" dirty="0">
                <a:latin typeface="迷你简粗仿宋" panose="02010604000101010101" pitchFamily="2" charset="-122"/>
                <a:ea typeface="迷你简粗仿宋" panose="02010604000101010101" pitchFamily="2" charset="-122"/>
                <a:cs typeface="Times New Roman" panose="02020603050405020304" pitchFamily="18" charset="0"/>
              </a:rPr>
              <a:t>，得以为基督受苦</a:t>
            </a:r>
            <a:r>
              <a:rPr lang="en-US" altLang="zh-CN" sz="23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3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不单信</a:t>
            </a:r>
            <a:r>
              <a:rPr lang="zh-CN" altLang="en-US" sz="2300" dirty="0">
                <a:latin typeface="迷你简粗仿宋" panose="02010604000101010101" pitchFamily="2" charset="-122"/>
                <a:ea typeface="迷你简粗仿宋" panose="02010604000101010101" pitchFamily="2" charset="-122"/>
                <a:cs typeface="Times New Roman" panose="02020603050405020304" pitchFamily="18" charset="0"/>
              </a:rPr>
              <a:t>祂，也为祂受苦。</a:t>
            </a:r>
            <a:endParaRPr lang="en-SG" altLang="zh-CN" sz="23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131017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96EA15-FA67-24DF-A0BF-75D642751DE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B90C742-ECCC-C9CD-0A2F-D9BF206FCD90}"/>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EC728ACF-B7D0-02CD-D4A9-29C0232B85F4}"/>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1D5639C-31A1-CA61-8B37-C93CF77309E2}"/>
              </a:ext>
            </a:extLst>
          </p:cNvPr>
          <p:cNvSpPr txBox="1"/>
          <p:nvPr/>
        </p:nvSpPr>
        <p:spPr>
          <a:xfrm>
            <a:off x="448574" y="625328"/>
            <a:ext cx="11249345" cy="5878532"/>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圣经“代位”用语的语义</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600" dirty="0">
                <a:latin typeface="Times New Roman" panose="02020603050405020304" pitchFamily="18" charset="0"/>
                <a:ea typeface="迷你简粗仿宋" panose="02010604000101010101" pitchFamily="2" charset="-122"/>
                <a:cs typeface="Times New Roman" panose="02020603050405020304" pitchFamily="18" charset="0"/>
              </a:rPr>
              <a:t>这一论证不再从“按约当赐”的法理切入，而是从圣经语言的意义本身切入。新约对于基督之死常用的几类表述，其语义核心就是“代位”（在我们的“位上”）；若真是代位，就意味着“被代之人必得释放”，不可能“清偿而不释”。</a:t>
            </a:r>
            <a:r>
              <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600" dirty="0">
                <a:latin typeface="Times New Roman" panose="02020603050405020304" pitchFamily="18" charset="0"/>
                <a:ea typeface="迷你简粗仿宋" panose="02010604000101010101" pitchFamily="2" charset="-122"/>
                <a:cs typeface="Times New Roman" panose="02020603050405020304" pitchFamily="18" charset="0"/>
              </a:rPr>
              <a:t>因此说，把这些词组逐个按本意放回去，就会自动排斥“普遍代死却无效”的说法。</a:t>
            </a:r>
            <a:endPar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“为我们死”：在我们的“位上”而死（代位）</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en-US" altLang="zh-CN" sz="26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罗</a:t>
            </a:r>
            <a:r>
              <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rPr>
              <a:t>5:8</a:t>
            </a:r>
            <a:r>
              <a:rPr lang="en-US" altLang="zh-CN" sz="26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当我们还是罪人的时候，基督就</a:t>
            </a:r>
            <a:r>
              <a:rPr lang="zh-CN" altLang="en-US" sz="26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为我们死</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rPr>
              <a:t>……</a:t>
            </a:r>
            <a:endParaRPr lang="en-US"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en-US" altLang="zh-CN" sz="26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可</a:t>
            </a:r>
            <a:r>
              <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rPr>
              <a:t>10:45</a:t>
            </a:r>
            <a:r>
              <a:rPr lang="en-US" altLang="zh-CN" sz="26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因为，就是人子来，也不是要受人服侍，而是要服侍人，并且要舍命，</a:t>
            </a:r>
            <a:r>
              <a:rPr lang="zh-CN" altLang="en-US" sz="26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作许多人的赎价</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在“赎价”语境中就是“代替、交换”之意。“为我们死”在赎罪语境下，就是“在我们位上而死”，目的是“叫我们得自由”。</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2812805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167664-AFED-D67C-B598-5C3AAE2C751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DEDD51E-F1B7-A784-24BB-FCBEB079C1B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CAEA4D81-53BC-6BB4-227F-2F2A0591D147}"/>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D6B919A3-6FC2-9EFD-1DF3-D07DB7B660A3}"/>
              </a:ext>
            </a:extLst>
          </p:cNvPr>
          <p:cNvSpPr txBox="1"/>
          <p:nvPr/>
        </p:nvSpPr>
        <p:spPr>
          <a:xfrm>
            <a:off x="448574" y="625328"/>
            <a:ext cx="11249345" cy="5940088"/>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圣经“代位”用语的语义</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“担当我们的罪”：担当我们的罪所当受的刑罚</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这不是分担感受，而是把应落在我们身上的刑罚加在祂身上。</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en-US" altLang="zh-CN" sz="26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彼前</a:t>
            </a:r>
            <a:r>
              <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rPr>
              <a:t>2:24</a:t>
            </a:r>
            <a:r>
              <a:rPr lang="en-US" altLang="zh-CN" sz="26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祂在十字架上亲身担当了我们的罪，使我们既然与罪长辞，就可以为义而活。因祂受的鞭伤，你们就得以痊愈。</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“作保证人</a:t>
            </a:r>
            <a:r>
              <a:rPr lang="en-US" altLang="zh-CN" sz="26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担保人”：</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担保人把债主的追索引到自己身上，一旦足额清偿，债主就不得再追索被保人。这就是“代位清偿”的法理后果。</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en-US" altLang="zh-CN" sz="26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来</a:t>
            </a:r>
            <a:r>
              <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rPr>
              <a:t>7:22</a:t>
            </a:r>
            <a:r>
              <a:rPr lang="en-US" altLang="zh-CN" sz="26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耶稣既然是用誓言所立，就成为更美好之约的</a:t>
            </a:r>
            <a:r>
              <a:rPr lang="zh-CN" altLang="en-US" sz="26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保证人</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a:t>
            </a:r>
            <a:endParaRPr lang="en-US"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既是起誓立的，耶稣就作了更美之约的</a:t>
            </a:r>
            <a:r>
              <a:rPr lang="zh-CN" altLang="en-US" sz="2600" u="sng" dirty="0">
                <a:latin typeface="迷你简粗仿宋" panose="02010604000101010101" pitchFamily="2" charset="-122"/>
                <a:ea typeface="迷你简粗仿宋" panose="02010604000101010101" pitchFamily="2" charset="-122"/>
                <a:cs typeface="Times New Roman" panose="02020603050405020304" pitchFamily="18" charset="0"/>
              </a:rPr>
              <a:t>中保</a:t>
            </a:r>
            <a:r>
              <a:rPr lang="zh-CN" altLang="en-US" sz="2600" u="sng"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2600" u="sng" dirty="0">
                <a:latin typeface="Times New Roman" panose="02020603050405020304" pitchFamily="18" charset="0"/>
                <a:ea typeface="迷你简粗仿宋" panose="02010604000101010101" pitchFamily="2" charset="-122"/>
                <a:cs typeface="Times New Roman" panose="02020603050405020304" pitchFamily="18" charset="0"/>
              </a:rPr>
              <a:t>mediator</a:t>
            </a:r>
            <a:r>
              <a:rPr lang="zh-CN" altLang="en-US" sz="2600" u="sng"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。（和合本）</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en-US" altLang="zh-CN" sz="2600" dirty="0">
                <a:latin typeface="Times New Roman" panose="02020603050405020304" pitchFamily="18" charset="0"/>
                <a:ea typeface="迷你简粗仿宋" panose="02010604000101010101" pitchFamily="2" charset="-122"/>
                <a:cs typeface="Times New Roman" panose="02020603050405020304" pitchFamily="18" charset="0"/>
              </a:rPr>
              <a:t>This makes Jesus the </a:t>
            </a:r>
            <a:r>
              <a:rPr lang="en-US" altLang="zh-CN" sz="26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guarantor</a:t>
            </a:r>
            <a:r>
              <a:rPr lang="en-US" altLang="zh-CN" sz="2600" dirty="0">
                <a:latin typeface="Times New Roman" panose="02020603050405020304" pitchFamily="18" charset="0"/>
                <a:ea typeface="迷你简粗仿宋" panose="02010604000101010101" pitchFamily="2" charset="-122"/>
                <a:cs typeface="Times New Roman" panose="02020603050405020304" pitchFamily="18" charset="0"/>
              </a:rPr>
              <a:t> of a better covenant. (ESV)</a:t>
            </a:r>
            <a:endPar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9014450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6E092A-ADF4-1760-16D3-0EA69877866A}"/>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17320CA-33FF-793A-18CE-2BB86E719146}"/>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8D528989-2600-79D5-8C52-ED09CE8F91AF}"/>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FD30EECD-3DEC-8D38-B17C-01BB1AF6B2AA}"/>
              </a:ext>
            </a:extLst>
          </p:cNvPr>
          <p:cNvSpPr txBox="1"/>
          <p:nvPr/>
        </p:nvSpPr>
        <p:spPr>
          <a:xfrm>
            <a:off x="448574" y="625328"/>
            <a:ext cx="11249345" cy="4924425"/>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圣经“代位”用语的语义</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“买来</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购得”：</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林前</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6:20</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因为你们是用重价</a:t>
            </a:r>
            <a:r>
              <a:rPr lang="zh-CN" altLang="en-US" sz="28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买来的</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。你们务要用自己的身体荣耀神！</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林前</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7:23</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你们是用重价</a:t>
            </a:r>
            <a:r>
              <a:rPr lang="zh-CN" altLang="en-US" sz="28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买来的</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，不要成为人的奴仆。</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徒</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20:28</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圣灵已经立你们为整个羊群的监督，你们要为自己谨慎，也为整个羊群谨慎，牧养神用自己儿子的血</a:t>
            </a:r>
            <a:r>
              <a:rPr lang="zh-CN" altLang="en-US" sz="28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赎来的</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教会。</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所有权转移，若“买来”的对象仍旧“不得释放，也不归主”，就破坏了“购买</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赎出”的本意。</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947795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99C086-A27E-3130-199E-8CE295BA3C3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3413F05-FE73-0CC6-2C19-2B2F7DC53961}"/>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22A39084-4D82-4508-BD95-6C3F75761371}"/>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F2A8DF3F-10E4-9940-3242-D131E0F603A0}"/>
              </a:ext>
            </a:extLst>
          </p:cNvPr>
          <p:cNvSpPr txBox="1"/>
          <p:nvPr/>
        </p:nvSpPr>
        <p:spPr>
          <a:xfrm>
            <a:off x="448574" y="625328"/>
            <a:ext cx="11249345" cy="3908762"/>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圣经“代位”用语的语义</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从上面的各类用语，</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得出一个语言学的结论：</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祂的位格被置于我们的位上，这就是代位</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substitution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），不是“为我们谋利益”而已。</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代位语义：不容许“清偿而仍追诉”，把代位的含义放回法理后果</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若某人的债务已经由保证人真实清偿，则债主不得再向“被保人”追索同一债务；否则就是“双重索偿</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双重惩罚”。</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7012148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6CE7D6-9F94-BCA9-F945-F8430D5A3B9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8750BC5-EE81-D66A-4291-C6B9F377D718}"/>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7DCB64BB-BE09-1633-0E1A-3100B77FE222}"/>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16</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7E4A52C5-6BCF-E2EC-468C-D3059CE394C6}"/>
              </a:ext>
            </a:extLst>
          </p:cNvPr>
          <p:cNvSpPr txBox="1"/>
          <p:nvPr/>
        </p:nvSpPr>
        <p:spPr>
          <a:xfrm>
            <a:off x="448574" y="625328"/>
            <a:ext cx="11249345" cy="4339650"/>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圣经“代位”用语的语义</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与普救论的矛盾</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若坚持“基督在每个人的位上代位清偿”，就必须接受“无人再被追诉（普救）”；</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若否认“人人会得救”，又说“基督在所有人的位上代受”，就把神的公义推入双重索偿的矛盾；</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因而，只能承认：基督代位的对象不是世上所有人，而是父所赐给祂的群体。</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8325654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30A02-CBFA-ED20-92AD-73155DFE825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052C8EF-818C-304B-4B79-0EB03D2730F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74135618-9005-263F-41CE-CB2C206A4DD6}"/>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17</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CCAA6B4-156F-ED0A-60EB-83CE0510C4F8}"/>
              </a:ext>
            </a:extLst>
          </p:cNvPr>
          <p:cNvSpPr txBox="1"/>
          <p:nvPr/>
        </p:nvSpPr>
        <p:spPr>
          <a:xfrm>
            <a:off x="448574" y="625328"/>
            <a:ext cx="11249345" cy="3016210"/>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第十四、十五论证之小结</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为谁据约赢取，父必按约施配；为谁代位受死，公义不得再追诉。既非所有人享此果效，故救赎之意向并非普及至每一人。</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断言基督为所有人而死，是最快证明祂实际上并未为任何人而死（按照基督徒迄今所信的意义）的方式，也是把可怜的灵魂急速推向亵渎的深渊。</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7872436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B2BD7-C550-A968-BF04-884EFB15635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94D823C-1E0D-7225-FC91-73DA7D3AFF21}"/>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FD9E4E1A-FF8B-14E0-F473-E39B1FF68DA7}"/>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18</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177F1D0-462B-8086-9BD7-93614367D1E9}"/>
              </a:ext>
            </a:extLst>
          </p:cNvPr>
          <p:cNvSpPr txBox="1"/>
          <p:nvPr/>
        </p:nvSpPr>
        <p:spPr>
          <a:xfrm>
            <a:off x="448574" y="625328"/>
            <a:ext cx="11249345" cy="4924425"/>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最后的总体论证</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直接从一组本身就清楚的经文推出基督之死的对象是被拣选的群体，而非世上每一个人，让圣经自己说话。</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创</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3:15</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我要把仇恨放在你和女人之间、你的后裔和她的后裔之间；女人的后裔会伤你的头，你会伤他的脚跟。</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首次提到耶稣基督，也是神首次启示祂要在基督的子民与其仇敌之间作分别的心意。</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女人的后裔是基督和神的选民，基督是头。</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基督会为祂的仇敌而死，救赎他们吗？</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96735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8000">
              <a:schemeClr val="accent1">
                <a:lumMod val="45000"/>
                <a:lumOff val="55000"/>
              </a:schemeClr>
            </a:gs>
            <a:gs pos="85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D2F0C5A-F410-22E2-F45D-7BA037442D47}"/>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45F4F768-F870-675E-AA60-51495F1431D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AD981286-B46C-C685-BFC8-061A6CAD2473}"/>
              </a:ext>
            </a:extLst>
          </p:cNvPr>
          <p:cNvSpPr txBox="1"/>
          <p:nvPr/>
        </p:nvSpPr>
        <p:spPr>
          <a:xfrm>
            <a:off x="1373037" y="1449250"/>
            <a:ext cx="9445925" cy="3323987"/>
          </a:xfrm>
          <a:prstGeom prst="rect">
            <a:avLst/>
          </a:prstGeom>
          <a:noFill/>
        </p:spPr>
        <p:txBody>
          <a:bodyPr wrap="square" rtlCol="0">
            <a:spAutoFit/>
          </a:bodyPr>
          <a:lstStyle/>
          <a:p>
            <a:pPr algn="ctr">
              <a:spcAft>
                <a:spcPts val="1200"/>
              </a:spcAft>
            </a:pPr>
            <a:r>
              <a:rPr lang="en-US" altLang="zh-CN" sz="6000" b="1" dirty="0">
                <a:latin typeface="KaiTi" panose="02010609060101010101" pitchFamily="49" charset="-122"/>
                <a:ea typeface="KaiTi" panose="02010609060101010101" pitchFamily="49" charset="-122"/>
                <a:cs typeface="Times New Roman" panose="02020603050405020304" pitchFamily="18" charset="0"/>
              </a:rPr>
              <a:t>《</a:t>
            </a:r>
            <a:r>
              <a:rPr lang="zh-CN" altLang="en-US" sz="6000" b="1" dirty="0">
                <a:latin typeface="KaiTi" panose="02010609060101010101" pitchFamily="49" charset="-122"/>
                <a:ea typeface="KaiTi" panose="02010609060101010101" pitchFamily="49" charset="-122"/>
                <a:cs typeface="Times New Roman" panose="02020603050405020304" pitchFamily="18" charset="0"/>
              </a:rPr>
              <a:t>基督之死里的死亡之死</a:t>
            </a:r>
            <a:r>
              <a:rPr lang="en-US" altLang="zh-CN" sz="6000" b="1" dirty="0">
                <a:latin typeface="KaiTi" panose="02010609060101010101" pitchFamily="49" charset="-122"/>
                <a:ea typeface="KaiTi" panose="02010609060101010101" pitchFamily="49" charset="-122"/>
                <a:cs typeface="Times New Roman" panose="02020603050405020304" pitchFamily="18" charset="0"/>
              </a:rPr>
              <a:t>》</a:t>
            </a:r>
            <a:r>
              <a:rPr lang="zh-CN" altLang="en-US" sz="6000" b="1" dirty="0">
                <a:latin typeface="KaiTi" panose="02010609060101010101" pitchFamily="49" charset="-122"/>
                <a:ea typeface="KaiTi" panose="02010609060101010101" pitchFamily="49" charset="-122"/>
                <a:cs typeface="Times New Roman" panose="02020603050405020304" pitchFamily="18" charset="0"/>
              </a:rPr>
              <a:t>第三卷第十至十一章</a:t>
            </a:r>
          </a:p>
          <a:p>
            <a:pPr algn="ctr">
              <a:spcAft>
                <a:spcPts val="1200"/>
              </a:spcAft>
            </a:pPr>
            <a:endParaRPr lang="en-SG" altLang="zh-CN" sz="8000" dirty="0">
              <a:latin typeface="Times New Roman" panose="02020603050405020304" pitchFamily="18" charset="0"/>
              <a:ea typeface="KaiTi" panose="02010609060101010101" pitchFamily="49" charset="-122"/>
              <a:cs typeface="Times New Roman" panose="02020603050405020304" pitchFamily="18" charset="0"/>
            </a:endParaRPr>
          </a:p>
        </p:txBody>
      </p:sp>
      <p:sp>
        <p:nvSpPr>
          <p:cNvPr id="3" name="Flowchart: Document 2">
            <a:extLst>
              <a:ext uri="{FF2B5EF4-FFF2-40B4-BE49-F238E27FC236}">
                <a16:creationId xmlns:a16="http://schemas.microsoft.com/office/drawing/2014/main" id="{3C6C4A5B-4743-39F4-6DC7-7699D16791E6}"/>
              </a:ext>
            </a:extLst>
          </p:cNvPr>
          <p:cNvSpPr/>
          <p:nvPr/>
        </p:nvSpPr>
        <p:spPr>
          <a:xfrm>
            <a:off x="1075425" y="1380227"/>
            <a:ext cx="10041147" cy="3148641"/>
          </a:xfrm>
          <a:prstGeom prst="flowChartDocument">
            <a:avLst/>
          </a:prstGeom>
          <a:noFill/>
          <a:ln w="127000" cmpd="dbl">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G"/>
          </a:p>
        </p:txBody>
      </p:sp>
    </p:spTree>
    <p:extLst>
      <p:ext uri="{BB962C8B-B14F-4D97-AF65-F5344CB8AC3E}">
        <p14:creationId xmlns:p14="http://schemas.microsoft.com/office/powerpoint/2010/main" val="2011062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468FA1-9906-1517-D5CF-EC08189F6AA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A7AA79C-E436-DC55-C23B-C291CFA2A51A}"/>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17B20FE1-133F-167B-D74A-744A8D1C42B9}"/>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19</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B2C1A9BA-C6CF-A146-99C2-F321ED6672FF}"/>
              </a:ext>
            </a:extLst>
          </p:cNvPr>
          <p:cNvSpPr txBox="1"/>
          <p:nvPr/>
        </p:nvSpPr>
        <p:spPr>
          <a:xfrm>
            <a:off x="448574" y="625328"/>
            <a:ext cx="11249345" cy="4339650"/>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最后的总体论证</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约</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10:11</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我是好牧人，好牧人为羊舍命。</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约</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10:15-16</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就像父认识我，我也认识父一样；并且我为羊舍命。我还有别的羊，不属于这羊圈；我一定要把它们领来，它们也会听从我的声音，并且要合成一群，归于一个牧人。</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约</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10:27-28</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我的羊听从我的声音，我也认识他们，他们也跟随我。我赐给他们永生，他们永不灭亡，谁也不能把他们从我手里抢走。</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约</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10:26</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然而你们不信，因为你们不是我的羊。</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5917152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2CDC83-CEEA-C2C1-6CFF-5AB25ADBAED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9CC3707-A607-5CE5-3834-ABF10BC1D5E4}"/>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0AA7D60D-6616-C4B1-A455-7BD58016C874}"/>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20</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0FAC5C4-336E-3C12-B4A7-0C8743A9701A}"/>
              </a:ext>
            </a:extLst>
          </p:cNvPr>
          <p:cNvSpPr txBox="1"/>
          <p:nvPr/>
        </p:nvSpPr>
        <p:spPr>
          <a:xfrm>
            <a:off x="448574" y="625328"/>
            <a:ext cx="11249345" cy="5201424"/>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最后的总体论证</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太</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7:23</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到时我就会向他们声明：“我从来不认识你们；你们这些违背律法的人，离开我走吧！”</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审判日，主对一些人说，祂从来不认识他们，但主对“羊群”说，祂认识祂的羊，并且为羊舍命；这两类差别怎么会那么大？</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基督难道会“为某些人死”，却在末日宣告“祂从不认识他们吗？”若祂买了他们，按理他们就属祂；否则就形成荒谬的申诉，这与公义和赎价的圣经语义矛盾。</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被赎就是被主所知且属主。既然有“从不认识”的人，基督就没有以同一方式为所有人而死。</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8847138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74AB9-9EB3-B75B-8EDE-8EAE5AB0FCA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9FE30CE-F918-9DFF-46E1-325A285977D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9607A12C-ED4A-87FC-8FD9-CE19C3C1BB3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EB3542FD-6849-F329-2BAC-559E21A1E816}"/>
              </a:ext>
            </a:extLst>
          </p:cNvPr>
          <p:cNvSpPr txBox="1"/>
          <p:nvPr/>
        </p:nvSpPr>
        <p:spPr>
          <a:xfrm>
            <a:off x="448574" y="625328"/>
            <a:ext cx="11249345" cy="6186309"/>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最后的总体论证</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太</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11:25-26</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就在那时，耶稣说：“父啊，天地的主，我赞美袮，因为袮把这些事向智慧和聪明的人隐藏起来，却向小孩子启示了。父啊，是的，因为这就是袮的美意。”</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凡是神按着祂的主权，出于祂自己的美意，将福音对某些人隐藏起来</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就福音外在的宣讲而论不使之临到，或就其在他们心里大能的内在启示而论不将之显明</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这些人，基督无疑不是为他们而死。因为父神既出于自己的美意，已定意使他们永远与福音隔开，甚至从未让福音的大能以启示的方式临到他们，那么祂又何以差遣自己的独一爱子，为要借着死亡来救赎这些人呢？而在经文中，耶稣却已断言，确实有这样的人，并且祂为这等安排感谢祂的父。可人却为何根据自己阴暗和虚妄的感受而臆想出基督为所有人而死的教义呢？</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0603440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D54B8-950F-289A-4A26-81986DB82E2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55C4E2D-6970-CC45-FF79-0A4A500BCA8D}"/>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3B6AB5C2-BC68-C4AB-41DD-F03D2DA256B4}"/>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pic>
        <p:nvPicPr>
          <p:cNvPr id="11"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28B49D41-F433-F2BA-A146-A9DBB97ACF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578" y="1176528"/>
            <a:ext cx="2317359" cy="3615224"/>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9AA57CE2-7BC6-30FF-5701-FAAFE4A5D41E}"/>
              </a:ext>
            </a:extLst>
          </p:cNvPr>
          <p:cNvSpPr txBox="1"/>
          <p:nvPr/>
        </p:nvSpPr>
        <p:spPr>
          <a:xfrm>
            <a:off x="2764937" y="2199310"/>
            <a:ext cx="8394002" cy="1569660"/>
          </a:xfrm>
          <a:prstGeom prst="rect">
            <a:avLst/>
          </a:prstGeom>
          <a:noFill/>
        </p:spPr>
        <p:txBody>
          <a:bodyPr wrap="square" rtlCol="0">
            <a:spAutoFit/>
          </a:bodyPr>
          <a:lstStyle/>
          <a:p>
            <a:pPr algn="ctr">
              <a:spcAft>
                <a:spcPts val="600"/>
              </a:spcAft>
            </a:pPr>
            <a:r>
              <a:rPr lang="en-SG" altLang="zh-CN" sz="9600" b="1" dirty="0">
                <a:latin typeface="Georgia" panose="02040502050405020303" pitchFamily="18" charset="0"/>
                <a:ea typeface="迷你简粗仿宋" panose="02010604000101010101" pitchFamily="2" charset="-122"/>
                <a:cs typeface="Times New Roman" panose="02020603050405020304" pitchFamily="18" charset="0"/>
              </a:rPr>
              <a:t>Q &amp; A</a:t>
            </a:r>
          </a:p>
        </p:txBody>
      </p:sp>
    </p:spTree>
    <p:extLst>
      <p:ext uri="{BB962C8B-B14F-4D97-AF65-F5344CB8AC3E}">
        <p14:creationId xmlns:p14="http://schemas.microsoft.com/office/powerpoint/2010/main" val="387336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23AAF8-842B-DE92-5B88-BAF9421AF12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7D34774-950A-8948-4817-4503A35CCE6C}"/>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EBD267E-D1E6-D0EF-D2F1-F12C8CE2C7ED}"/>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EDB4F7FD-4BDD-6345-3DFD-AD76189628EA}"/>
              </a:ext>
            </a:extLst>
          </p:cNvPr>
          <p:cNvSpPr txBox="1"/>
          <p:nvPr/>
        </p:nvSpPr>
        <p:spPr>
          <a:xfrm>
            <a:off x="3321170" y="447623"/>
            <a:ext cx="8479765" cy="6324808"/>
          </a:xfrm>
          <a:prstGeom prst="rect">
            <a:avLst/>
          </a:prstGeom>
          <a:noFill/>
        </p:spPr>
        <p:txBody>
          <a:bodyPr wrap="square" rtlCol="0">
            <a:spAutoFit/>
          </a:bodyPr>
          <a:lstStyle/>
          <a:p>
            <a:pPr>
              <a:spcAft>
                <a:spcPts val="1200"/>
              </a:spcAft>
            </a:pPr>
            <a:r>
              <a:rPr lang="zh-CN" altLang="en-US" sz="4000" b="1" dirty="0">
                <a:latin typeface="Times New Roman" panose="02020603050405020304" pitchFamily="18" charset="0"/>
                <a:ea typeface="迷你简粗仿宋" panose="02010604000101010101" pitchFamily="2" charset="-122"/>
                <a:cs typeface="Times New Roman" panose="02020603050405020304" pitchFamily="18" charset="0"/>
              </a:rPr>
              <a:t>引言</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800"/>
              </a:spcAft>
              <a:buFont typeface="Wingdings" panose="05000000000000000000" pitchFamily="2" charset="2"/>
              <a:buChar char="Ø"/>
            </a:pPr>
            <a:r>
              <a:rPr lang="zh-CN" altLang="en-US" sz="2700" dirty="0">
                <a:latin typeface="迷你简粗仿宋" panose="02010604000101010101" pitchFamily="2" charset="-122"/>
                <a:ea typeface="迷你简粗仿宋" panose="02010604000101010101" pitchFamily="2" charset="-122"/>
                <a:cs typeface="Times New Roman" panose="02020603050405020304" pitchFamily="18" charset="0"/>
              </a:rPr>
              <a:t>论证十四，基督的功德</a:t>
            </a:r>
            <a:r>
              <a:rPr lang="zh-CN" altLang="en-US" sz="2700"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2700" dirty="0">
                <a:latin typeface="Times New Roman" panose="02020603050405020304" pitchFamily="18" charset="0"/>
                <a:ea typeface="迷你简粗仿宋" panose="02010604000101010101" pitchFamily="2" charset="-122"/>
                <a:cs typeface="Times New Roman" panose="02020603050405020304" pitchFamily="18" charset="0"/>
              </a:rPr>
              <a:t>merit</a:t>
            </a:r>
            <a:r>
              <a:rPr lang="zh-CN" altLang="en-US" sz="2700"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SG" altLang="zh-CN" sz="27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800"/>
              </a:spcAft>
              <a:buFont typeface="Arial" panose="020B0604020202020204" pitchFamily="34" charset="0"/>
              <a:buChar char="•"/>
            </a:pPr>
            <a:r>
              <a:rPr lang="zh-CN" altLang="en-US" sz="2700" dirty="0">
                <a:latin typeface="Times New Roman" panose="02020603050405020304" pitchFamily="18" charset="0"/>
                <a:ea typeface="迷你简粗仿宋" panose="02010604000101010101" pitchFamily="2" charset="-122"/>
                <a:cs typeface="Times New Roman" panose="02020603050405020304" pitchFamily="18" charset="0"/>
              </a:rPr>
              <a:t>从功德的角度，基督为谁据约赢取，就当按约赐给谁；若不赐，反伤父对子的公义。</a:t>
            </a:r>
            <a:endParaRPr lang="en-SG" altLang="zh-CN" sz="27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800"/>
              </a:spcAft>
              <a:buFont typeface="Wingdings" panose="05000000000000000000" pitchFamily="2" charset="2"/>
              <a:buChar char="Ø"/>
            </a:pPr>
            <a:r>
              <a:rPr lang="zh-CN" altLang="en-US" sz="2700" dirty="0">
                <a:latin typeface="Times New Roman" panose="02020603050405020304" pitchFamily="18" charset="0"/>
                <a:ea typeface="迷你简粗仿宋" panose="02010604000101010101" pitchFamily="2" charset="-122"/>
                <a:cs typeface="Times New Roman" panose="02020603050405020304" pitchFamily="18" charset="0"/>
              </a:rPr>
              <a:t>论证十五，圣经用语的代位含义</a:t>
            </a:r>
            <a:endParaRPr lang="en-SG" altLang="zh-CN" sz="27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800"/>
              </a:spcAft>
              <a:buFont typeface="Arial" panose="020B0604020202020204" pitchFamily="34" charset="0"/>
              <a:buChar char="•"/>
            </a:pPr>
            <a:r>
              <a:rPr lang="zh-CN" altLang="en-US" sz="2700" dirty="0">
                <a:latin typeface="Times New Roman" panose="02020603050405020304" pitchFamily="18" charset="0"/>
                <a:ea typeface="迷你简粗仿宋" panose="02010604000101010101" pitchFamily="2" charset="-122"/>
                <a:cs typeface="Times New Roman" panose="02020603050405020304" pitchFamily="18" charset="0"/>
              </a:rPr>
              <a:t>“为我们死</a:t>
            </a:r>
            <a:r>
              <a:rPr lang="en-US" altLang="zh-CN" sz="27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700" dirty="0">
                <a:latin typeface="Times New Roman" panose="02020603050405020304" pitchFamily="18" charset="0"/>
                <a:ea typeface="迷你简粗仿宋" panose="02010604000101010101" pitchFamily="2" charset="-122"/>
                <a:cs typeface="Times New Roman" panose="02020603050405020304" pitchFamily="18" charset="0"/>
              </a:rPr>
              <a:t>担当我们的罪</a:t>
            </a:r>
            <a:r>
              <a:rPr lang="en-US" altLang="zh-CN" sz="27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700" dirty="0">
                <a:latin typeface="Times New Roman" panose="02020603050405020304" pitchFamily="18" charset="0"/>
                <a:ea typeface="迷你简粗仿宋" panose="02010604000101010101" pitchFamily="2" charset="-122"/>
                <a:cs typeface="Times New Roman" panose="02020603050405020304" pitchFamily="18" charset="0"/>
              </a:rPr>
              <a:t>作保证人</a:t>
            </a:r>
            <a:r>
              <a:rPr lang="en-US" altLang="zh-CN" sz="27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700" dirty="0">
                <a:latin typeface="Times New Roman" panose="02020603050405020304" pitchFamily="18" charset="0"/>
                <a:ea typeface="迷你简粗仿宋" panose="02010604000101010101" pitchFamily="2" charset="-122"/>
                <a:cs typeface="Times New Roman" panose="02020603050405020304" pitchFamily="18" charset="0"/>
              </a:rPr>
              <a:t>赎价”都是代位（</a:t>
            </a:r>
            <a:r>
              <a:rPr lang="en-SG" altLang="zh-CN" sz="2700" dirty="0">
                <a:latin typeface="Times New Roman" panose="02020603050405020304" pitchFamily="18" charset="0"/>
                <a:ea typeface="迷你简粗仿宋" panose="02010604000101010101" pitchFamily="2" charset="-122"/>
                <a:cs typeface="Times New Roman" panose="02020603050405020304" pitchFamily="18" charset="0"/>
              </a:rPr>
              <a:t>in our stead</a:t>
            </a:r>
            <a:r>
              <a:rPr lang="zh-CN" altLang="en-US" sz="2700" dirty="0">
                <a:latin typeface="Times New Roman" panose="02020603050405020304" pitchFamily="18" charset="0"/>
                <a:ea typeface="迷你简粗仿宋" panose="02010604000101010101" pitchFamily="2" charset="-122"/>
                <a:cs typeface="Times New Roman" panose="02020603050405020304" pitchFamily="18" charset="0"/>
              </a:rPr>
              <a:t>）之意，这些不单单是为我们的益处，而是在我们的位置上（代位）；既代位清偿，就不得再追诉。</a:t>
            </a:r>
            <a:endParaRPr lang="en-SG" altLang="zh-CN" sz="27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800"/>
              </a:spcAft>
              <a:buFont typeface="Wingdings" panose="05000000000000000000" pitchFamily="2" charset="2"/>
              <a:buChar char="Ø"/>
            </a:pPr>
            <a:r>
              <a:rPr lang="zh-CN" altLang="en-US" sz="2700" dirty="0">
                <a:latin typeface="Times New Roman" panose="02020603050405020304" pitchFamily="18" charset="0"/>
                <a:ea typeface="迷你简粗仿宋" panose="02010604000101010101" pitchFamily="2" charset="-122"/>
                <a:cs typeface="Times New Roman" panose="02020603050405020304" pitchFamily="18" charset="0"/>
              </a:rPr>
              <a:t>论证十六，最后的总体论证</a:t>
            </a:r>
            <a:endParaRPr lang="en-SG" altLang="zh-CN" sz="27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800"/>
              </a:spcAft>
              <a:buFont typeface="Arial" panose="020B0604020202020204" pitchFamily="34" charset="0"/>
              <a:buChar char="•"/>
            </a:pPr>
            <a:r>
              <a:rPr lang="zh-CN" altLang="en-US" sz="2700" dirty="0">
                <a:latin typeface="Times New Roman" panose="02020603050405020304" pitchFamily="18" charset="0"/>
                <a:ea typeface="迷你简粗仿宋" panose="02010604000101010101" pitchFamily="2" charset="-122"/>
                <a:cs typeface="Times New Roman" panose="02020603050405020304" pitchFamily="18" charset="0"/>
              </a:rPr>
              <a:t>从一组本身就清楚的经文推出基督的限定代赎</a:t>
            </a:r>
            <a:endParaRPr lang="en-SG" altLang="zh-CN" sz="2700" dirty="0">
              <a:latin typeface="Times New Roman" panose="02020603050405020304" pitchFamily="18" charset="0"/>
              <a:ea typeface="迷你简粗仿宋" panose="02010604000101010101" pitchFamily="2" charset="-122"/>
              <a:cs typeface="Times New Roman" panose="02020603050405020304" pitchFamily="18" charset="0"/>
            </a:endParaRPr>
          </a:p>
        </p:txBody>
      </p:sp>
      <p:pic>
        <p:nvPicPr>
          <p:cNvPr id="3"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3AAE6F88-8D10-AB31-5C1B-FF5D4EDDF8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1065" y="866868"/>
            <a:ext cx="2317359" cy="3615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0447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110A6-F3D4-BA51-89C7-5CE3C96A164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40BE8E1-2152-8708-439F-B774E2F9A4F1}"/>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71625965-30A7-F153-7607-B74C9F16A7BB}"/>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C9FB87C7-DAFB-76C4-8DBE-B9FB9C5B095A}"/>
              </a:ext>
            </a:extLst>
          </p:cNvPr>
          <p:cNvSpPr txBox="1"/>
          <p:nvPr/>
        </p:nvSpPr>
        <p:spPr>
          <a:xfrm>
            <a:off x="448574" y="625328"/>
            <a:ext cx="11249345" cy="5201424"/>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基督的功德（</a:t>
            </a:r>
            <a:r>
              <a:rPr lang="en-SG" altLang="zh-CN" sz="4000" b="1" dirty="0">
                <a:latin typeface="Segoe UI Black" panose="020B0A02040204020203" pitchFamily="34" charset="0"/>
                <a:ea typeface="Segoe UI Black" panose="020B0A02040204020203" pitchFamily="34" charset="0"/>
                <a:cs typeface="Times New Roman" panose="02020603050405020304" pitchFamily="18" charset="0"/>
              </a:rPr>
              <a:t>merit</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归诸基督之死的一项是功德，即祂之死的价值与效力，正是借此，祂为我们并且使我们得着凡圣经所言因祂之死赐给我们的一切美善。</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“功德”一词在新约圣经中并未出现，但只要所表达的实际含义与经文所表述的语义一致，就不必为这一术语过于烦扰。</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赛</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53:5</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祂承担了刑罚，使我们得平安；因祂受的鞭伤，我们就得以痊愈。（我们之所以得着平安和痊愈，就是祂承担刑罚和受鞭伤的功德。）</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来</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9:12</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用自己的血，只此一次进入至圣所，就取得永远的救赎。</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332802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CFC53-58B7-4D3A-DF75-4A01C8D5D8E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E1F8E56-B0D2-FF32-E827-A34F894A86E1}"/>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5D071D44-4BF0-B915-F3BE-3941A6262BD7}"/>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8C825494-5C69-CCE7-D428-6F24481DE372}"/>
              </a:ext>
            </a:extLst>
          </p:cNvPr>
          <p:cNvSpPr txBox="1"/>
          <p:nvPr/>
        </p:nvSpPr>
        <p:spPr>
          <a:xfrm>
            <a:off x="448574" y="625328"/>
            <a:ext cx="11249345" cy="3323987"/>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基督的功德（</a:t>
            </a:r>
            <a:r>
              <a:rPr lang="en-SG" altLang="zh-CN" sz="4000" b="1" dirty="0">
                <a:latin typeface="Segoe UI Black" panose="020B0A02040204020203" pitchFamily="34" charset="0"/>
                <a:ea typeface="Segoe UI Black" panose="020B0A02040204020203" pitchFamily="34" charset="0"/>
                <a:cs typeface="Times New Roman" panose="02020603050405020304" pitchFamily="18" charset="0"/>
              </a:rPr>
              <a:t>merit</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说，我们所理解的功德，就是完成某种行为，使得行为主体因此而理应获得他所追求之物，这种“理应获得”是基于公义中所要求的公平与平等，正如</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罗</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4:4</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所言，</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做工的人，报酬不是按恩典计算给他，而是按必须付的计算给他。</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基督之死确实具有这样的功德，这一点之前多次谈到。</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445873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2E250-9C61-DD9E-A09B-EF99FB9FEEE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5EA4398-EBC6-91DB-B4F4-3CE06782650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0B9F2740-1EE7-5677-A54F-1D5D96E7464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CB85561F-1DFD-58D4-ED60-D212B9D71465}"/>
              </a:ext>
            </a:extLst>
          </p:cNvPr>
          <p:cNvSpPr txBox="1"/>
          <p:nvPr/>
        </p:nvSpPr>
        <p:spPr>
          <a:xfrm>
            <a:off x="448574" y="625328"/>
            <a:ext cx="11249345" cy="2893100"/>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基督的功德（</a:t>
            </a:r>
            <a:r>
              <a:rPr lang="en-SG" altLang="zh-CN" sz="4000" b="1" dirty="0">
                <a:latin typeface="Segoe UI Black" panose="020B0A02040204020203" pitchFamily="34" charset="0"/>
                <a:ea typeface="Segoe UI Black" panose="020B0A02040204020203" pitchFamily="34" charset="0"/>
                <a:cs typeface="Times New Roman" panose="02020603050405020304" pitchFamily="18" charset="0"/>
              </a:rPr>
              <a:t>merit</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基督借着祂之死和流血，为所有祂所代死的人，赢取和购买了圣经中记载作为祂之死的果实和功效的一切恩典。这些恩典归纳为两类：</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脱离性的恩典</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积极性的恩典</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976517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CD0001-632D-75C6-5583-8F14FA3F897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6D0CF90-0F78-4620-3DB1-6696E663CFA0}"/>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2545D352-2FC7-D43F-B250-194F0A07D3FD}"/>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6</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E91479F4-377C-4E73-68E9-1F86DAFC42C2}"/>
              </a:ext>
            </a:extLst>
          </p:cNvPr>
          <p:cNvSpPr txBox="1"/>
          <p:nvPr/>
        </p:nvSpPr>
        <p:spPr>
          <a:xfrm>
            <a:off x="448574" y="625328"/>
            <a:ext cx="11249345" cy="5909310"/>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基督的功德（</a:t>
            </a:r>
            <a:r>
              <a:rPr lang="en-SG" altLang="zh-CN" sz="4000" b="1" dirty="0">
                <a:latin typeface="Segoe UI Black" panose="020B0A02040204020203" pitchFamily="34" charset="0"/>
                <a:ea typeface="Segoe UI Black" panose="020B0A02040204020203" pitchFamily="34" charset="0"/>
                <a:cs typeface="Times New Roman" panose="02020603050405020304" pitchFamily="18" charset="0"/>
              </a:rPr>
              <a:t>merit</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脱离性的恩典</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71550" lvl="1" indent="-514350">
              <a:spcAft>
                <a:spcPts val="1200"/>
              </a:spcAft>
              <a:buAutoNum type="arabicPeriod"/>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从仇敌的手中得释放，并从将来的忿怒中得拯救。</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1428750" lvl="2" indent="-514350">
              <a:spcAft>
                <a:spcPts val="1200"/>
              </a:spcAft>
              <a:buFont typeface="Arial" panose="020B0604020202020204" pitchFamily="34" charset="0"/>
              <a:buChar char="•"/>
            </a:pP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路</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1:74</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就是祂对我们祖先亚伯拉罕所起的誓，赐我们恩典，</a:t>
            </a:r>
            <a:r>
              <a:rPr lang="zh-CN" altLang="en-US" sz="24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使我们既从仇敌手中救拔出来</a:t>
            </a: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，就可以在祂面前坦然无惧，用圣洁公义终身侍奉祂。</a:t>
            </a:r>
            <a:endParaRPr lang="en-SG" altLang="zh-CN" sz="24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1428750" lvl="2" indent="-514350">
              <a:spcAft>
                <a:spcPts val="1200"/>
              </a:spcAft>
              <a:buFont typeface="Arial" panose="020B0604020202020204" pitchFamily="34" charset="0"/>
              <a:buChar char="•"/>
            </a:pP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帖前</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1:10</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并且等候祂的儿子从天降临，那就是耶稣，神使祂从死人中复活，</a:t>
            </a:r>
            <a:r>
              <a:rPr lang="zh-CN" altLang="en-US" sz="24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祂救我们脱离那将要来临的震怒</a:t>
            </a: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971550" lvl="1" indent="-514350">
              <a:spcAft>
                <a:spcPts val="1200"/>
              </a:spcAft>
              <a:buAutoNum type="arabicPeriod"/>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废除并毁灭死亡的权势。</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1257300" lvl="2" indent="-342900">
              <a:spcAft>
                <a:spcPts val="1200"/>
              </a:spcAft>
              <a:buFont typeface="Arial" panose="020B0604020202020204" pitchFamily="34" charset="0"/>
              <a:buChar char="•"/>
            </a:pP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来</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2:14</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因此，既然孩子们同有血肉之体，祂自己也就照样成为血肉之体，为要借着死来</a:t>
            </a:r>
            <a:r>
              <a:rPr lang="zh-CN" altLang="en-US" sz="24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消灭那掌握死权的</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，就是魔鬼。</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971550" lvl="1" indent="-514350">
              <a:spcAft>
                <a:spcPts val="1200"/>
              </a:spcAft>
              <a:buAutoNum type="arabicPeriod"/>
            </a:pP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9776132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6A28B9-3B2E-528F-0981-327CFE63ED5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29AE189-EBDD-7BDF-F66B-16814354C00A}"/>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094827D4-953E-68E7-39EB-0DF714419C57}"/>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7</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C5A9A770-14A5-6D0C-B232-74CD66A38118}"/>
              </a:ext>
            </a:extLst>
          </p:cNvPr>
          <p:cNvSpPr txBox="1"/>
          <p:nvPr/>
        </p:nvSpPr>
        <p:spPr>
          <a:xfrm>
            <a:off x="448574" y="625328"/>
            <a:ext cx="11249345" cy="5693866"/>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基督的功德（</a:t>
            </a:r>
            <a:r>
              <a:rPr lang="en-SG" altLang="zh-CN" sz="4000" b="1" dirty="0">
                <a:latin typeface="Segoe UI Black" panose="020B0A02040204020203" pitchFamily="34" charset="0"/>
                <a:ea typeface="Segoe UI Black" panose="020B0A02040204020203" pitchFamily="34" charset="0"/>
                <a:cs typeface="Times New Roman" panose="02020603050405020304" pitchFamily="18" charset="0"/>
              </a:rPr>
              <a:t>merit</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脱离性的恩典</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71550" lvl="1" indent="-514350">
              <a:spcAft>
                <a:spcPts val="1200"/>
              </a:spcAft>
              <a:buFont typeface="+mj-lt"/>
              <a:buAutoNum type="arabicPeriod" startAt="3"/>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毁灭魔鬼的作为。</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1257300" lvl="2" indent="-342900">
              <a:spcAft>
                <a:spcPts val="1200"/>
              </a:spcAft>
              <a:buFont typeface="Arial" panose="020B0604020202020204" pitchFamily="34" charset="0"/>
              <a:buChar char="•"/>
            </a:pP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约一</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3:8</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犯罪的人出于魔鬼，因为魔鬼从起初就犯罪。神的儿子之所以显现，就是</a:t>
            </a:r>
            <a:r>
              <a:rPr lang="zh-CN" altLang="en-US" sz="24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要除灭魔鬼的作为</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971550" lvl="1" indent="-514350">
              <a:spcAft>
                <a:spcPts val="1200"/>
              </a:spcAft>
              <a:buAutoNum type="arabicPeriod" startAt="3"/>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从律法的咒诅下得释放。</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1257300" lvl="2" indent="-342900">
              <a:spcAft>
                <a:spcPts val="1200"/>
              </a:spcAft>
              <a:buFont typeface="Arial" panose="020B0604020202020204" pitchFamily="34" charset="0"/>
              <a:buChar char="•"/>
            </a:pP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加</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3:13】</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基督为我们成为受诅咒的，就</a:t>
            </a:r>
            <a:r>
              <a:rPr lang="zh-CN" altLang="en-US" sz="24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救赎我们脱离了律法的诅咒</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2400" dirty="0">
                <a:latin typeface="迷你简粗仿宋" panose="02010604000101010101" pitchFamily="2" charset="-122"/>
                <a:ea typeface="迷你简粗仿宋" panose="02010604000101010101" pitchFamily="2" charset="-122"/>
                <a:cs typeface="Times New Roman" panose="02020603050405020304" pitchFamily="18" charset="0"/>
              </a:rPr>
              <a:t>…</a:t>
            </a:r>
          </a:p>
          <a:p>
            <a:pPr marL="971550" lvl="1" indent="-514350">
              <a:spcAft>
                <a:spcPts val="1200"/>
              </a:spcAft>
              <a:buAutoNum type="arabicPeriod" startAt="3"/>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脱离虚妄的生活方式。</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1257300" lvl="2" indent="-342900">
              <a:spcAft>
                <a:spcPts val="1200"/>
              </a:spcAft>
              <a:buFont typeface="Arial" panose="020B0604020202020204" pitchFamily="34" charset="0"/>
              <a:buChar char="•"/>
            </a:pP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彼前</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1:18】</a:t>
            </a: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因为你们知道，你们得赎，</a:t>
            </a:r>
            <a:r>
              <a:rPr lang="zh-CN" altLang="en-US" sz="24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脱离祖传虚空无用的行为</a:t>
            </a: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，不是靠会朽坏的金银等物。</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971550" lvl="1" indent="-514350">
              <a:spcAft>
                <a:spcPts val="1200"/>
              </a:spcAft>
              <a:buAutoNum type="arabicPeriod" startAt="3"/>
            </a:pP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698827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15B4EB-C3CB-6199-236D-EE02859666B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EBE7109-7BC8-C0B9-2A48-72AE7C68D603}"/>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1996238E-94EE-4C7E-53BB-ABC36050E7B9}"/>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8</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9713A1B7-4DAA-F7AA-E166-02BBD64F7126}"/>
              </a:ext>
            </a:extLst>
          </p:cNvPr>
          <p:cNvSpPr txBox="1"/>
          <p:nvPr/>
        </p:nvSpPr>
        <p:spPr>
          <a:xfrm>
            <a:off x="448574" y="625328"/>
            <a:ext cx="11249345" cy="6432530"/>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基督的功德（</a:t>
            </a:r>
            <a:r>
              <a:rPr lang="en-SG" altLang="zh-CN" sz="4000" b="1" dirty="0">
                <a:latin typeface="Segoe UI Black" panose="020B0A02040204020203" pitchFamily="34" charset="0"/>
                <a:ea typeface="Segoe UI Black" panose="020B0A02040204020203" pitchFamily="34" charset="0"/>
                <a:cs typeface="Times New Roman" panose="02020603050405020304" pitchFamily="18" charset="0"/>
              </a:rPr>
              <a:t>merit</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脱离性的恩典</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71550" lvl="1" indent="-514350">
              <a:spcAft>
                <a:spcPts val="1200"/>
              </a:spcAft>
              <a:buFont typeface="+mj-lt"/>
              <a:buAutoNum type="arabicPeriod" startAt="6"/>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从现今邪恶的世代中得拯救。</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1257300" lvl="2" indent="-342900">
              <a:spcAft>
                <a:spcPts val="1200"/>
              </a:spcAft>
              <a:buFont typeface="Arial" panose="020B0604020202020204" pitchFamily="34" charset="0"/>
              <a:buChar char="•"/>
            </a:pP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加</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1:4】</a:t>
            </a: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基督已经按照我们父神的旨意，为我们的罪舍己，为要</a:t>
            </a:r>
            <a:r>
              <a:rPr lang="zh-CN" altLang="en-US" sz="24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救我们脱离这邪恶的现世时代</a:t>
            </a: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971550" lvl="1" indent="-514350">
              <a:spcAft>
                <a:spcPts val="1200"/>
              </a:spcAft>
              <a:buAutoNum type="arabicPeriod" startAt="6"/>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从地上、从人群中分别出来。</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1257300" lvl="2" indent="-342900">
              <a:spcAft>
                <a:spcPts val="1200"/>
              </a:spcAft>
              <a:buFont typeface="Arial" panose="020B0604020202020204" pitchFamily="34" charset="0"/>
              <a:buChar char="•"/>
            </a:pP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启</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14:3-4】</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他们在宝座前，在四个活物和长老们面前唱新歌；除了</a:t>
            </a:r>
            <a:r>
              <a:rPr lang="zh-CN" altLang="en-US" sz="24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从地上买赎来的</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那十四万四千人以外，没有人能学这首歌。这些人都是童身，没有跟妇女在一起而玷污自己。无论羔羊到哪里去，这些人都跟随着祂。这些人是</a:t>
            </a:r>
            <a:r>
              <a:rPr lang="zh-CN" altLang="en-US" sz="24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从世人当中买赎来的</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，作为第一批献给神和羔羊的礼物。</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mj-lt"/>
              <a:buAutoNum type="arabicPeriod" startAt="8"/>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洁净我们的罪。</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1257300" lvl="2" indent="-342900">
              <a:spcAft>
                <a:spcPts val="1200"/>
              </a:spcAft>
              <a:buFont typeface="Arial" panose="020B0604020202020204" pitchFamily="34" charset="0"/>
              <a:buChar char="•"/>
            </a:pP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来</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1:3</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祂</a:t>
            </a:r>
            <a:r>
              <a:rPr lang="zh-CN" altLang="en-US" sz="24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完成了洁净罪恶的事</a:t>
            </a: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，就坐在高天至尊者的右边。</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lvl="1">
              <a:spcAft>
                <a:spcPts val="1200"/>
              </a:spcAft>
            </a:pP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6244602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35641</TotalTime>
  <Words>3022</Words>
  <Application>Microsoft Office PowerPoint</Application>
  <PresentationFormat>Widescreen</PresentationFormat>
  <Paragraphs>168</Paragraphs>
  <Slides>23</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23</vt:i4>
      </vt:variant>
    </vt:vector>
  </HeadingPairs>
  <TitlesOfParts>
    <vt:vector size="34" baseType="lpstr">
      <vt:lpstr>DengXian</vt:lpstr>
      <vt:lpstr>KaiTi</vt:lpstr>
      <vt:lpstr>迷你简粗仿宋</vt:lpstr>
      <vt:lpstr>Arial</vt:lpstr>
      <vt:lpstr>Calibri</vt:lpstr>
      <vt:lpstr>Calibri Light</vt:lpstr>
      <vt:lpstr>Georgia</vt:lpstr>
      <vt:lpstr>Segoe UI Black</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朱业James Zhu</dc:creator>
  <cp:lastModifiedBy>James Zhu 朱业</cp:lastModifiedBy>
  <cp:revision>1207</cp:revision>
  <dcterms:created xsi:type="dcterms:W3CDTF">2020-08-23T07:58:53Z</dcterms:created>
  <dcterms:modified xsi:type="dcterms:W3CDTF">2025-10-26T07:07:35Z</dcterms:modified>
</cp:coreProperties>
</file>