
<file path=[Content_Types].xml><?xml version="1.0" encoding="utf-8"?>
<Types xmlns="http://schemas.openxmlformats.org/package/2006/content-types">
  <Default Extension="jpeg" ContentType="image/jpeg"/>
  <Default Extension="rels" ContentType="application/vnd.openxmlformats-package.relationships+xml"/>
  <Default Extension="webp" ContentType="image/webp"/>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376" r:id="rId3"/>
    <p:sldId id="443" r:id="rId4"/>
    <p:sldId id="445" r:id="rId5"/>
    <p:sldId id="449" r:id="rId6"/>
    <p:sldId id="448" r:id="rId7"/>
    <p:sldId id="450" r:id="rId8"/>
    <p:sldId id="451" r:id="rId9"/>
    <p:sldId id="452" r:id="rId10"/>
    <p:sldId id="453" r:id="rId11"/>
    <p:sldId id="444" r:id="rId12"/>
    <p:sldId id="454" r:id="rId13"/>
    <p:sldId id="455" r:id="rId14"/>
    <p:sldId id="456" r:id="rId15"/>
    <p:sldId id="457" r:id="rId16"/>
    <p:sldId id="426" r:id="rId17"/>
    <p:sldId id="458" r:id="rId18"/>
    <p:sldId id="459" r:id="rId19"/>
    <p:sldId id="446" r:id="rId20"/>
    <p:sldId id="460" r:id="rId21"/>
    <p:sldId id="447" r:id="rId22"/>
    <p:sldId id="461" r:id="rId23"/>
    <p:sldId id="462" r:id="rId24"/>
    <p:sldId id="463" r:id="rId25"/>
    <p:sldId id="464" r:id="rId26"/>
    <p:sldId id="386"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650" autoAdjust="0"/>
    <p:restoredTop sz="92953" autoAdjust="0"/>
  </p:normalViewPr>
  <p:slideViewPr>
    <p:cSldViewPr snapToGrid="0">
      <p:cViewPr varScale="1">
        <p:scale>
          <a:sx n="111" d="100"/>
          <a:sy n="111" d="100"/>
        </p:scale>
        <p:origin x="118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SG"/>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7F462D-7771-4436-B808-96EADE7B9130}" type="datetimeFigureOut">
              <a:rPr lang="en-SG" smtClean="0"/>
              <a:t>8/11/2025</a:t>
            </a:fld>
            <a:endParaRPr lang="en-SG"/>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SG"/>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SG"/>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7A558E-C147-461C-B6F7-C0BD17F41370}" type="slidenum">
              <a:rPr lang="en-SG" smtClean="0"/>
              <a:t>‹#›</a:t>
            </a:fld>
            <a:endParaRPr lang="en-SG"/>
          </a:p>
        </p:txBody>
      </p:sp>
    </p:spTree>
    <p:extLst>
      <p:ext uri="{BB962C8B-B14F-4D97-AF65-F5344CB8AC3E}">
        <p14:creationId xmlns:p14="http://schemas.microsoft.com/office/powerpoint/2010/main" val="14880546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D12FB1-5937-49F7-8095-CB7FE7DF743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SG"/>
          </a:p>
        </p:txBody>
      </p:sp>
      <p:sp>
        <p:nvSpPr>
          <p:cNvPr id="3" name="Subtitle 2">
            <a:extLst>
              <a:ext uri="{FF2B5EF4-FFF2-40B4-BE49-F238E27FC236}">
                <a16:creationId xmlns:a16="http://schemas.microsoft.com/office/drawing/2014/main" id="{6D2AABB2-CB1C-4EE1-AA05-2E7812B6DC4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SG"/>
          </a:p>
        </p:txBody>
      </p:sp>
      <p:sp>
        <p:nvSpPr>
          <p:cNvPr id="4" name="Date Placeholder 3">
            <a:extLst>
              <a:ext uri="{FF2B5EF4-FFF2-40B4-BE49-F238E27FC236}">
                <a16:creationId xmlns:a16="http://schemas.microsoft.com/office/drawing/2014/main" id="{659592C0-1DD2-4FCD-9FFF-F2EFB93A7AEF}"/>
              </a:ext>
            </a:extLst>
          </p:cNvPr>
          <p:cNvSpPr>
            <a:spLocks noGrp="1"/>
          </p:cNvSpPr>
          <p:nvPr>
            <p:ph type="dt" sz="half" idx="10"/>
          </p:nvPr>
        </p:nvSpPr>
        <p:spPr/>
        <p:txBody>
          <a:bodyPr/>
          <a:lstStyle/>
          <a:p>
            <a:fld id="{92E0014D-2800-4681-9786-BA2FC0BADA82}" type="datetimeFigureOut">
              <a:rPr lang="en-SG" smtClean="0"/>
              <a:t>8/11/2025</a:t>
            </a:fld>
            <a:endParaRPr lang="en-SG"/>
          </a:p>
        </p:txBody>
      </p:sp>
      <p:sp>
        <p:nvSpPr>
          <p:cNvPr id="5" name="Footer Placeholder 4">
            <a:extLst>
              <a:ext uri="{FF2B5EF4-FFF2-40B4-BE49-F238E27FC236}">
                <a16:creationId xmlns:a16="http://schemas.microsoft.com/office/drawing/2014/main" id="{FAAF10A7-0CF4-4D54-878D-1E11C513E27F}"/>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72C3BAC0-0DB3-425D-94FF-248820ED20BA}"/>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33131684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6B5AD3-A727-4C0E-A07B-AEFF63716A3E}"/>
              </a:ext>
            </a:extLst>
          </p:cNvPr>
          <p:cNvSpPr>
            <a:spLocks noGrp="1"/>
          </p:cNvSpPr>
          <p:nvPr>
            <p:ph type="title"/>
          </p:nvPr>
        </p:nvSpPr>
        <p:spPr/>
        <p:txBody>
          <a:bodyPr/>
          <a:lstStyle/>
          <a:p>
            <a:r>
              <a:rPr lang="en-US"/>
              <a:t>Click to edit Master title style</a:t>
            </a:r>
            <a:endParaRPr lang="en-SG"/>
          </a:p>
        </p:txBody>
      </p:sp>
      <p:sp>
        <p:nvSpPr>
          <p:cNvPr id="3" name="Vertical Text Placeholder 2">
            <a:extLst>
              <a:ext uri="{FF2B5EF4-FFF2-40B4-BE49-F238E27FC236}">
                <a16:creationId xmlns:a16="http://schemas.microsoft.com/office/drawing/2014/main" id="{39C6F408-C6A4-49C1-8D09-0B9B520A783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7844837C-1B9C-4C3F-AEFE-E3ECE2F1AD6C}"/>
              </a:ext>
            </a:extLst>
          </p:cNvPr>
          <p:cNvSpPr>
            <a:spLocks noGrp="1"/>
          </p:cNvSpPr>
          <p:nvPr>
            <p:ph type="dt" sz="half" idx="10"/>
          </p:nvPr>
        </p:nvSpPr>
        <p:spPr/>
        <p:txBody>
          <a:bodyPr/>
          <a:lstStyle/>
          <a:p>
            <a:fld id="{92E0014D-2800-4681-9786-BA2FC0BADA82}" type="datetimeFigureOut">
              <a:rPr lang="en-SG" smtClean="0"/>
              <a:t>8/11/2025</a:t>
            </a:fld>
            <a:endParaRPr lang="en-SG"/>
          </a:p>
        </p:txBody>
      </p:sp>
      <p:sp>
        <p:nvSpPr>
          <p:cNvPr id="5" name="Footer Placeholder 4">
            <a:extLst>
              <a:ext uri="{FF2B5EF4-FFF2-40B4-BE49-F238E27FC236}">
                <a16:creationId xmlns:a16="http://schemas.microsoft.com/office/drawing/2014/main" id="{F477D308-4811-4650-8FCA-E169B4C22C98}"/>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A5F68C49-49B8-47BA-ADC5-8E3D5B10784F}"/>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54981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70C38D2-D438-4797-A577-BAFD5A61A60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SG"/>
          </a:p>
        </p:txBody>
      </p:sp>
      <p:sp>
        <p:nvSpPr>
          <p:cNvPr id="3" name="Vertical Text Placeholder 2">
            <a:extLst>
              <a:ext uri="{FF2B5EF4-FFF2-40B4-BE49-F238E27FC236}">
                <a16:creationId xmlns:a16="http://schemas.microsoft.com/office/drawing/2014/main" id="{A9B53F5C-97E4-4510-A303-17F0026C92B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8568C0E5-6F91-4F0D-8D2A-BD182EC80322}"/>
              </a:ext>
            </a:extLst>
          </p:cNvPr>
          <p:cNvSpPr>
            <a:spLocks noGrp="1"/>
          </p:cNvSpPr>
          <p:nvPr>
            <p:ph type="dt" sz="half" idx="10"/>
          </p:nvPr>
        </p:nvSpPr>
        <p:spPr/>
        <p:txBody>
          <a:bodyPr/>
          <a:lstStyle/>
          <a:p>
            <a:fld id="{92E0014D-2800-4681-9786-BA2FC0BADA82}" type="datetimeFigureOut">
              <a:rPr lang="en-SG" smtClean="0"/>
              <a:t>8/11/2025</a:t>
            </a:fld>
            <a:endParaRPr lang="en-SG"/>
          </a:p>
        </p:txBody>
      </p:sp>
      <p:sp>
        <p:nvSpPr>
          <p:cNvPr id="5" name="Footer Placeholder 4">
            <a:extLst>
              <a:ext uri="{FF2B5EF4-FFF2-40B4-BE49-F238E27FC236}">
                <a16:creationId xmlns:a16="http://schemas.microsoft.com/office/drawing/2014/main" id="{7D06ED65-8972-4F98-9A52-89892FAC27B3}"/>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7603AA7E-8A2F-4D9A-9386-481B2AF2C12D}"/>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2658316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F807F8-44D9-4947-A70A-871D0A991D09}"/>
              </a:ext>
            </a:extLst>
          </p:cNvPr>
          <p:cNvSpPr>
            <a:spLocks noGrp="1"/>
          </p:cNvSpPr>
          <p:nvPr>
            <p:ph type="title"/>
          </p:nvPr>
        </p:nvSpPr>
        <p:spPr/>
        <p:txBody>
          <a:bodyPr/>
          <a:lstStyle/>
          <a:p>
            <a:r>
              <a:rPr lang="en-US"/>
              <a:t>Click to edit Master title style</a:t>
            </a:r>
            <a:endParaRPr lang="en-SG"/>
          </a:p>
        </p:txBody>
      </p:sp>
      <p:sp>
        <p:nvSpPr>
          <p:cNvPr id="3" name="Content Placeholder 2">
            <a:extLst>
              <a:ext uri="{FF2B5EF4-FFF2-40B4-BE49-F238E27FC236}">
                <a16:creationId xmlns:a16="http://schemas.microsoft.com/office/drawing/2014/main" id="{C293498B-050A-48A9-8390-65933E19B5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C5510E51-EA03-4E39-92CE-E6339CE490DC}"/>
              </a:ext>
            </a:extLst>
          </p:cNvPr>
          <p:cNvSpPr>
            <a:spLocks noGrp="1"/>
          </p:cNvSpPr>
          <p:nvPr>
            <p:ph type="dt" sz="half" idx="10"/>
          </p:nvPr>
        </p:nvSpPr>
        <p:spPr/>
        <p:txBody>
          <a:bodyPr/>
          <a:lstStyle/>
          <a:p>
            <a:fld id="{92E0014D-2800-4681-9786-BA2FC0BADA82}" type="datetimeFigureOut">
              <a:rPr lang="en-SG" smtClean="0"/>
              <a:t>8/11/2025</a:t>
            </a:fld>
            <a:endParaRPr lang="en-SG"/>
          </a:p>
        </p:txBody>
      </p:sp>
      <p:sp>
        <p:nvSpPr>
          <p:cNvPr id="5" name="Footer Placeholder 4">
            <a:extLst>
              <a:ext uri="{FF2B5EF4-FFF2-40B4-BE49-F238E27FC236}">
                <a16:creationId xmlns:a16="http://schemas.microsoft.com/office/drawing/2014/main" id="{FB9527CE-B4C8-4956-8616-88C821847955}"/>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C36F53F3-ECA8-4D92-85B2-8161A0A7A4B5}"/>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4242539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6D3AB2-12C4-45F8-9999-6995CB48646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SG"/>
          </a:p>
        </p:txBody>
      </p:sp>
      <p:sp>
        <p:nvSpPr>
          <p:cNvPr id="3" name="Text Placeholder 2">
            <a:extLst>
              <a:ext uri="{FF2B5EF4-FFF2-40B4-BE49-F238E27FC236}">
                <a16:creationId xmlns:a16="http://schemas.microsoft.com/office/drawing/2014/main" id="{522335D3-AB90-4454-BA18-BCB8C641A12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E204457-610E-4FB5-9089-48CBA70E1B78}"/>
              </a:ext>
            </a:extLst>
          </p:cNvPr>
          <p:cNvSpPr>
            <a:spLocks noGrp="1"/>
          </p:cNvSpPr>
          <p:nvPr>
            <p:ph type="dt" sz="half" idx="10"/>
          </p:nvPr>
        </p:nvSpPr>
        <p:spPr/>
        <p:txBody>
          <a:bodyPr/>
          <a:lstStyle/>
          <a:p>
            <a:fld id="{92E0014D-2800-4681-9786-BA2FC0BADA82}" type="datetimeFigureOut">
              <a:rPr lang="en-SG" smtClean="0"/>
              <a:t>8/11/2025</a:t>
            </a:fld>
            <a:endParaRPr lang="en-SG"/>
          </a:p>
        </p:txBody>
      </p:sp>
      <p:sp>
        <p:nvSpPr>
          <p:cNvPr id="5" name="Footer Placeholder 4">
            <a:extLst>
              <a:ext uri="{FF2B5EF4-FFF2-40B4-BE49-F238E27FC236}">
                <a16:creationId xmlns:a16="http://schemas.microsoft.com/office/drawing/2014/main" id="{F3881743-9DBB-4D91-BB4B-CA53233F2069}"/>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96A728A9-2F3C-4D88-B010-2639EFBAE027}"/>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649148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5FAF8-AF11-489C-BC7A-A7550A7862AF}"/>
              </a:ext>
            </a:extLst>
          </p:cNvPr>
          <p:cNvSpPr>
            <a:spLocks noGrp="1"/>
          </p:cNvSpPr>
          <p:nvPr>
            <p:ph type="title"/>
          </p:nvPr>
        </p:nvSpPr>
        <p:spPr/>
        <p:txBody>
          <a:bodyPr/>
          <a:lstStyle/>
          <a:p>
            <a:r>
              <a:rPr lang="en-US"/>
              <a:t>Click to edit Master title style</a:t>
            </a:r>
            <a:endParaRPr lang="en-SG"/>
          </a:p>
        </p:txBody>
      </p:sp>
      <p:sp>
        <p:nvSpPr>
          <p:cNvPr id="3" name="Content Placeholder 2">
            <a:extLst>
              <a:ext uri="{FF2B5EF4-FFF2-40B4-BE49-F238E27FC236}">
                <a16:creationId xmlns:a16="http://schemas.microsoft.com/office/drawing/2014/main" id="{F742C75C-DF19-4A70-B1EF-3373BA26938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Content Placeholder 3">
            <a:extLst>
              <a:ext uri="{FF2B5EF4-FFF2-40B4-BE49-F238E27FC236}">
                <a16:creationId xmlns:a16="http://schemas.microsoft.com/office/drawing/2014/main" id="{296C6918-7984-4C5E-A287-064B50E1624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5" name="Date Placeholder 4">
            <a:extLst>
              <a:ext uri="{FF2B5EF4-FFF2-40B4-BE49-F238E27FC236}">
                <a16:creationId xmlns:a16="http://schemas.microsoft.com/office/drawing/2014/main" id="{0C47430E-111B-4C28-BB3F-F2A1CBD3AF5E}"/>
              </a:ext>
            </a:extLst>
          </p:cNvPr>
          <p:cNvSpPr>
            <a:spLocks noGrp="1"/>
          </p:cNvSpPr>
          <p:nvPr>
            <p:ph type="dt" sz="half" idx="10"/>
          </p:nvPr>
        </p:nvSpPr>
        <p:spPr/>
        <p:txBody>
          <a:bodyPr/>
          <a:lstStyle/>
          <a:p>
            <a:fld id="{92E0014D-2800-4681-9786-BA2FC0BADA82}" type="datetimeFigureOut">
              <a:rPr lang="en-SG" smtClean="0"/>
              <a:t>8/11/2025</a:t>
            </a:fld>
            <a:endParaRPr lang="en-SG"/>
          </a:p>
        </p:txBody>
      </p:sp>
      <p:sp>
        <p:nvSpPr>
          <p:cNvPr id="6" name="Footer Placeholder 5">
            <a:extLst>
              <a:ext uri="{FF2B5EF4-FFF2-40B4-BE49-F238E27FC236}">
                <a16:creationId xmlns:a16="http://schemas.microsoft.com/office/drawing/2014/main" id="{E67392C8-2FAC-4C4C-B031-FBCBD25F5933}"/>
              </a:ext>
            </a:extLst>
          </p:cNvPr>
          <p:cNvSpPr>
            <a:spLocks noGrp="1"/>
          </p:cNvSpPr>
          <p:nvPr>
            <p:ph type="ftr" sz="quarter" idx="11"/>
          </p:nvPr>
        </p:nvSpPr>
        <p:spPr/>
        <p:txBody>
          <a:bodyPr/>
          <a:lstStyle/>
          <a:p>
            <a:endParaRPr lang="en-SG"/>
          </a:p>
        </p:txBody>
      </p:sp>
      <p:sp>
        <p:nvSpPr>
          <p:cNvPr id="7" name="Slide Number Placeholder 6">
            <a:extLst>
              <a:ext uri="{FF2B5EF4-FFF2-40B4-BE49-F238E27FC236}">
                <a16:creationId xmlns:a16="http://schemas.microsoft.com/office/drawing/2014/main" id="{510C4BA0-D68F-44CB-91DC-862A1D26042A}"/>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3079910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F056F-E053-4192-8BC8-2F5E5D7E0D88}"/>
              </a:ext>
            </a:extLst>
          </p:cNvPr>
          <p:cNvSpPr>
            <a:spLocks noGrp="1"/>
          </p:cNvSpPr>
          <p:nvPr>
            <p:ph type="title"/>
          </p:nvPr>
        </p:nvSpPr>
        <p:spPr>
          <a:xfrm>
            <a:off x="839788" y="365125"/>
            <a:ext cx="10515600" cy="1325563"/>
          </a:xfrm>
        </p:spPr>
        <p:txBody>
          <a:bodyPr/>
          <a:lstStyle/>
          <a:p>
            <a:r>
              <a:rPr lang="en-US"/>
              <a:t>Click to edit Master title style</a:t>
            </a:r>
            <a:endParaRPr lang="en-SG"/>
          </a:p>
        </p:txBody>
      </p:sp>
      <p:sp>
        <p:nvSpPr>
          <p:cNvPr id="3" name="Text Placeholder 2">
            <a:extLst>
              <a:ext uri="{FF2B5EF4-FFF2-40B4-BE49-F238E27FC236}">
                <a16:creationId xmlns:a16="http://schemas.microsoft.com/office/drawing/2014/main" id="{D180409D-383B-4654-BB5C-5BB59B4A87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380F5BC-3353-4A76-9B5D-659AC8797E2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5" name="Text Placeholder 4">
            <a:extLst>
              <a:ext uri="{FF2B5EF4-FFF2-40B4-BE49-F238E27FC236}">
                <a16:creationId xmlns:a16="http://schemas.microsoft.com/office/drawing/2014/main" id="{7DE8C2FB-6272-4C1C-86D6-DAA0D26EF4E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AD95569-E63C-42D9-BB1A-D8B4DB043BB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7" name="Date Placeholder 6">
            <a:extLst>
              <a:ext uri="{FF2B5EF4-FFF2-40B4-BE49-F238E27FC236}">
                <a16:creationId xmlns:a16="http://schemas.microsoft.com/office/drawing/2014/main" id="{F7E651EC-08B0-4C5C-909A-F8EC8A14D86A}"/>
              </a:ext>
            </a:extLst>
          </p:cNvPr>
          <p:cNvSpPr>
            <a:spLocks noGrp="1"/>
          </p:cNvSpPr>
          <p:nvPr>
            <p:ph type="dt" sz="half" idx="10"/>
          </p:nvPr>
        </p:nvSpPr>
        <p:spPr/>
        <p:txBody>
          <a:bodyPr/>
          <a:lstStyle/>
          <a:p>
            <a:fld id="{92E0014D-2800-4681-9786-BA2FC0BADA82}" type="datetimeFigureOut">
              <a:rPr lang="en-SG" smtClean="0"/>
              <a:t>8/11/2025</a:t>
            </a:fld>
            <a:endParaRPr lang="en-SG"/>
          </a:p>
        </p:txBody>
      </p:sp>
      <p:sp>
        <p:nvSpPr>
          <p:cNvPr id="8" name="Footer Placeholder 7">
            <a:extLst>
              <a:ext uri="{FF2B5EF4-FFF2-40B4-BE49-F238E27FC236}">
                <a16:creationId xmlns:a16="http://schemas.microsoft.com/office/drawing/2014/main" id="{194ABA1C-C801-4CD4-B336-431E3B6F0DD1}"/>
              </a:ext>
            </a:extLst>
          </p:cNvPr>
          <p:cNvSpPr>
            <a:spLocks noGrp="1"/>
          </p:cNvSpPr>
          <p:nvPr>
            <p:ph type="ftr" sz="quarter" idx="11"/>
          </p:nvPr>
        </p:nvSpPr>
        <p:spPr/>
        <p:txBody>
          <a:bodyPr/>
          <a:lstStyle/>
          <a:p>
            <a:endParaRPr lang="en-SG"/>
          </a:p>
        </p:txBody>
      </p:sp>
      <p:sp>
        <p:nvSpPr>
          <p:cNvPr id="9" name="Slide Number Placeholder 8">
            <a:extLst>
              <a:ext uri="{FF2B5EF4-FFF2-40B4-BE49-F238E27FC236}">
                <a16:creationId xmlns:a16="http://schemas.microsoft.com/office/drawing/2014/main" id="{3C9E8BDD-6AA2-4B89-90AE-6430FAA28D70}"/>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31053823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BA779-53FE-4055-9E73-900F3C99F43E}"/>
              </a:ext>
            </a:extLst>
          </p:cNvPr>
          <p:cNvSpPr>
            <a:spLocks noGrp="1"/>
          </p:cNvSpPr>
          <p:nvPr>
            <p:ph type="title"/>
          </p:nvPr>
        </p:nvSpPr>
        <p:spPr/>
        <p:txBody>
          <a:bodyPr/>
          <a:lstStyle/>
          <a:p>
            <a:r>
              <a:rPr lang="en-US"/>
              <a:t>Click to edit Master title style</a:t>
            </a:r>
            <a:endParaRPr lang="en-SG"/>
          </a:p>
        </p:txBody>
      </p:sp>
      <p:sp>
        <p:nvSpPr>
          <p:cNvPr id="3" name="Date Placeholder 2">
            <a:extLst>
              <a:ext uri="{FF2B5EF4-FFF2-40B4-BE49-F238E27FC236}">
                <a16:creationId xmlns:a16="http://schemas.microsoft.com/office/drawing/2014/main" id="{5000640A-EEB1-491A-9A7C-CE54C9C2F828}"/>
              </a:ext>
            </a:extLst>
          </p:cNvPr>
          <p:cNvSpPr>
            <a:spLocks noGrp="1"/>
          </p:cNvSpPr>
          <p:nvPr>
            <p:ph type="dt" sz="half" idx="10"/>
          </p:nvPr>
        </p:nvSpPr>
        <p:spPr/>
        <p:txBody>
          <a:bodyPr/>
          <a:lstStyle/>
          <a:p>
            <a:fld id="{92E0014D-2800-4681-9786-BA2FC0BADA82}" type="datetimeFigureOut">
              <a:rPr lang="en-SG" smtClean="0"/>
              <a:t>8/11/2025</a:t>
            </a:fld>
            <a:endParaRPr lang="en-SG"/>
          </a:p>
        </p:txBody>
      </p:sp>
      <p:sp>
        <p:nvSpPr>
          <p:cNvPr id="4" name="Footer Placeholder 3">
            <a:extLst>
              <a:ext uri="{FF2B5EF4-FFF2-40B4-BE49-F238E27FC236}">
                <a16:creationId xmlns:a16="http://schemas.microsoft.com/office/drawing/2014/main" id="{3904E4EF-AE52-493A-9B6E-641E27748514}"/>
              </a:ext>
            </a:extLst>
          </p:cNvPr>
          <p:cNvSpPr>
            <a:spLocks noGrp="1"/>
          </p:cNvSpPr>
          <p:nvPr>
            <p:ph type="ftr" sz="quarter" idx="11"/>
          </p:nvPr>
        </p:nvSpPr>
        <p:spPr/>
        <p:txBody>
          <a:bodyPr/>
          <a:lstStyle/>
          <a:p>
            <a:endParaRPr lang="en-SG"/>
          </a:p>
        </p:txBody>
      </p:sp>
      <p:sp>
        <p:nvSpPr>
          <p:cNvPr id="5" name="Slide Number Placeholder 4">
            <a:extLst>
              <a:ext uri="{FF2B5EF4-FFF2-40B4-BE49-F238E27FC236}">
                <a16:creationId xmlns:a16="http://schemas.microsoft.com/office/drawing/2014/main" id="{142AF825-AD12-42EB-B0C7-4C9009CED579}"/>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35514247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0E3711D-8DFB-40C8-ABC1-B3DCB94C04A3}"/>
              </a:ext>
            </a:extLst>
          </p:cNvPr>
          <p:cNvSpPr>
            <a:spLocks noGrp="1"/>
          </p:cNvSpPr>
          <p:nvPr>
            <p:ph type="dt" sz="half" idx="10"/>
          </p:nvPr>
        </p:nvSpPr>
        <p:spPr/>
        <p:txBody>
          <a:bodyPr/>
          <a:lstStyle/>
          <a:p>
            <a:fld id="{92E0014D-2800-4681-9786-BA2FC0BADA82}" type="datetimeFigureOut">
              <a:rPr lang="en-SG" smtClean="0"/>
              <a:t>8/11/2025</a:t>
            </a:fld>
            <a:endParaRPr lang="en-SG"/>
          </a:p>
        </p:txBody>
      </p:sp>
      <p:sp>
        <p:nvSpPr>
          <p:cNvPr id="3" name="Footer Placeholder 2">
            <a:extLst>
              <a:ext uri="{FF2B5EF4-FFF2-40B4-BE49-F238E27FC236}">
                <a16:creationId xmlns:a16="http://schemas.microsoft.com/office/drawing/2014/main" id="{F56F7E94-E98B-4E67-BF59-1293BC5B4D01}"/>
              </a:ext>
            </a:extLst>
          </p:cNvPr>
          <p:cNvSpPr>
            <a:spLocks noGrp="1"/>
          </p:cNvSpPr>
          <p:nvPr>
            <p:ph type="ftr" sz="quarter" idx="11"/>
          </p:nvPr>
        </p:nvSpPr>
        <p:spPr/>
        <p:txBody>
          <a:bodyPr/>
          <a:lstStyle/>
          <a:p>
            <a:endParaRPr lang="en-SG"/>
          </a:p>
        </p:txBody>
      </p:sp>
      <p:sp>
        <p:nvSpPr>
          <p:cNvPr id="4" name="Slide Number Placeholder 3">
            <a:extLst>
              <a:ext uri="{FF2B5EF4-FFF2-40B4-BE49-F238E27FC236}">
                <a16:creationId xmlns:a16="http://schemas.microsoft.com/office/drawing/2014/main" id="{32329033-2494-4664-B79A-652CB94E9CB0}"/>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4145775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2D5DF-210B-4CF5-BE48-85B7A1ED47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SG"/>
          </a:p>
        </p:txBody>
      </p:sp>
      <p:sp>
        <p:nvSpPr>
          <p:cNvPr id="3" name="Content Placeholder 2">
            <a:extLst>
              <a:ext uri="{FF2B5EF4-FFF2-40B4-BE49-F238E27FC236}">
                <a16:creationId xmlns:a16="http://schemas.microsoft.com/office/drawing/2014/main" id="{D0EA1BD5-9C83-4699-B689-92D279774A3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Text Placeholder 3">
            <a:extLst>
              <a:ext uri="{FF2B5EF4-FFF2-40B4-BE49-F238E27FC236}">
                <a16:creationId xmlns:a16="http://schemas.microsoft.com/office/drawing/2014/main" id="{CB1F4AEF-6C4B-464B-92E0-C568861158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824A578-DAFD-4B68-A84F-04ECF2FD43D7}"/>
              </a:ext>
            </a:extLst>
          </p:cNvPr>
          <p:cNvSpPr>
            <a:spLocks noGrp="1"/>
          </p:cNvSpPr>
          <p:nvPr>
            <p:ph type="dt" sz="half" idx="10"/>
          </p:nvPr>
        </p:nvSpPr>
        <p:spPr/>
        <p:txBody>
          <a:bodyPr/>
          <a:lstStyle/>
          <a:p>
            <a:fld id="{92E0014D-2800-4681-9786-BA2FC0BADA82}" type="datetimeFigureOut">
              <a:rPr lang="en-SG" smtClean="0"/>
              <a:t>8/11/2025</a:t>
            </a:fld>
            <a:endParaRPr lang="en-SG"/>
          </a:p>
        </p:txBody>
      </p:sp>
      <p:sp>
        <p:nvSpPr>
          <p:cNvPr id="6" name="Footer Placeholder 5">
            <a:extLst>
              <a:ext uri="{FF2B5EF4-FFF2-40B4-BE49-F238E27FC236}">
                <a16:creationId xmlns:a16="http://schemas.microsoft.com/office/drawing/2014/main" id="{1B17A672-746E-4B46-B65F-DAF182510666}"/>
              </a:ext>
            </a:extLst>
          </p:cNvPr>
          <p:cNvSpPr>
            <a:spLocks noGrp="1"/>
          </p:cNvSpPr>
          <p:nvPr>
            <p:ph type="ftr" sz="quarter" idx="11"/>
          </p:nvPr>
        </p:nvSpPr>
        <p:spPr/>
        <p:txBody>
          <a:bodyPr/>
          <a:lstStyle/>
          <a:p>
            <a:endParaRPr lang="en-SG"/>
          </a:p>
        </p:txBody>
      </p:sp>
      <p:sp>
        <p:nvSpPr>
          <p:cNvPr id="7" name="Slide Number Placeholder 6">
            <a:extLst>
              <a:ext uri="{FF2B5EF4-FFF2-40B4-BE49-F238E27FC236}">
                <a16:creationId xmlns:a16="http://schemas.microsoft.com/office/drawing/2014/main" id="{063D25F7-FB53-4363-BFAA-B6FF74320FC2}"/>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1673089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09E635-A182-41B7-BBDD-FF4A50256E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SG"/>
          </a:p>
        </p:txBody>
      </p:sp>
      <p:sp>
        <p:nvSpPr>
          <p:cNvPr id="3" name="Picture Placeholder 2">
            <a:extLst>
              <a:ext uri="{FF2B5EF4-FFF2-40B4-BE49-F238E27FC236}">
                <a16:creationId xmlns:a16="http://schemas.microsoft.com/office/drawing/2014/main" id="{122DCB35-FEAF-4BA7-AD27-1BE8BCE1F80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G"/>
          </a:p>
        </p:txBody>
      </p:sp>
      <p:sp>
        <p:nvSpPr>
          <p:cNvPr id="4" name="Text Placeholder 3">
            <a:extLst>
              <a:ext uri="{FF2B5EF4-FFF2-40B4-BE49-F238E27FC236}">
                <a16:creationId xmlns:a16="http://schemas.microsoft.com/office/drawing/2014/main" id="{0707F189-17E6-430F-B649-1E4B1F1050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B65667-BF5E-473A-8579-BDBDC95DE298}"/>
              </a:ext>
            </a:extLst>
          </p:cNvPr>
          <p:cNvSpPr>
            <a:spLocks noGrp="1"/>
          </p:cNvSpPr>
          <p:nvPr>
            <p:ph type="dt" sz="half" idx="10"/>
          </p:nvPr>
        </p:nvSpPr>
        <p:spPr/>
        <p:txBody>
          <a:bodyPr/>
          <a:lstStyle/>
          <a:p>
            <a:fld id="{92E0014D-2800-4681-9786-BA2FC0BADA82}" type="datetimeFigureOut">
              <a:rPr lang="en-SG" smtClean="0"/>
              <a:t>8/11/2025</a:t>
            </a:fld>
            <a:endParaRPr lang="en-SG"/>
          </a:p>
        </p:txBody>
      </p:sp>
      <p:sp>
        <p:nvSpPr>
          <p:cNvPr id="6" name="Footer Placeholder 5">
            <a:extLst>
              <a:ext uri="{FF2B5EF4-FFF2-40B4-BE49-F238E27FC236}">
                <a16:creationId xmlns:a16="http://schemas.microsoft.com/office/drawing/2014/main" id="{FAE29756-B89C-4DBD-9D95-6CC492E92EB4}"/>
              </a:ext>
            </a:extLst>
          </p:cNvPr>
          <p:cNvSpPr>
            <a:spLocks noGrp="1"/>
          </p:cNvSpPr>
          <p:nvPr>
            <p:ph type="ftr" sz="quarter" idx="11"/>
          </p:nvPr>
        </p:nvSpPr>
        <p:spPr/>
        <p:txBody>
          <a:bodyPr/>
          <a:lstStyle/>
          <a:p>
            <a:endParaRPr lang="en-SG"/>
          </a:p>
        </p:txBody>
      </p:sp>
      <p:sp>
        <p:nvSpPr>
          <p:cNvPr id="7" name="Slide Number Placeholder 6">
            <a:extLst>
              <a:ext uri="{FF2B5EF4-FFF2-40B4-BE49-F238E27FC236}">
                <a16:creationId xmlns:a16="http://schemas.microsoft.com/office/drawing/2014/main" id="{DF060C21-07AF-4064-A852-CA316DDC7286}"/>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26051711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256C1A0-744E-4F0B-BA60-F2E6D6CB070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SG"/>
          </a:p>
        </p:txBody>
      </p:sp>
      <p:sp>
        <p:nvSpPr>
          <p:cNvPr id="3" name="Text Placeholder 2">
            <a:extLst>
              <a:ext uri="{FF2B5EF4-FFF2-40B4-BE49-F238E27FC236}">
                <a16:creationId xmlns:a16="http://schemas.microsoft.com/office/drawing/2014/main" id="{DC0478C0-D79B-407E-A310-AB4FF24614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B3E64F66-FCDF-4753-8768-E06BD01E1A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E0014D-2800-4681-9786-BA2FC0BADA82}" type="datetimeFigureOut">
              <a:rPr lang="en-SG" smtClean="0"/>
              <a:t>8/11/2025</a:t>
            </a:fld>
            <a:endParaRPr lang="en-SG"/>
          </a:p>
        </p:txBody>
      </p:sp>
      <p:sp>
        <p:nvSpPr>
          <p:cNvPr id="5" name="Footer Placeholder 4">
            <a:extLst>
              <a:ext uri="{FF2B5EF4-FFF2-40B4-BE49-F238E27FC236}">
                <a16:creationId xmlns:a16="http://schemas.microsoft.com/office/drawing/2014/main" id="{8455D33B-AF8A-45A2-8082-2DE502DE92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G"/>
          </a:p>
        </p:txBody>
      </p:sp>
      <p:sp>
        <p:nvSpPr>
          <p:cNvPr id="6" name="Slide Number Placeholder 5">
            <a:extLst>
              <a:ext uri="{FF2B5EF4-FFF2-40B4-BE49-F238E27FC236}">
                <a16:creationId xmlns:a16="http://schemas.microsoft.com/office/drawing/2014/main" id="{13CFECA0-CF00-4017-BC20-773B180DBA4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825E40-4738-4DE6-A005-4797A8D7ED5A}" type="slidenum">
              <a:rPr lang="en-SG" smtClean="0"/>
              <a:t>‹#›</a:t>
            </a:fld>
            <a:endParaRPr lang="en-SG"/>
          </a:p>
        </p:txBody>
      </p:sp>
    </p:spTree>
    <p:extLst>
      <p:ext uri="{BB962C8B-B14F-4D97-AF65-F5344CB8AC3E}">
        <p14:creationId xmlns:p14="http://schemas.microsoft.com/office/powerpoint/2010/main" val="8908802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webp"/><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688AA9F-C544-4E89-BC90-9D15254EBF7B}"/>
              </a:ext>
            </a:extLst>
          </p:cNvPr>
          <p:cNvSpPr txBox="1"/>
          <p:nvPr/>
        </p:nvSpPr>
        <p:spPr>
          <a:xfrm>
            <a:off x="6805697" y="1399245"/>
            <a:ext cx="4876799" cy="1015663"/>
          </a:xfrm>
          <a:prstGeom prst="rect">
            <a:avLst/>
          </a:prstGeom>
          <a:noFill/>
        </p:spPr>
        <p:txBody>
          <a:bodyPr wrap="square" rtlCol="0">
            <a:spAutoFit/>
          </a:bodyPr>
          <a:lstStyle/>
          <a:p>
            <a:pPr algn="ctr"/>
            <a:r>
              <a:rPr lang="zh-CN" altLang="en-US" sz="6000" b="1" dirty="0">
                <a:latin typeface="Segoe UI Black" panose="020B0A02040204020203" pitchFamily="34" charset="0"/>
                <a:ea typeface="Segoe UI Black" panose="020B0A02040204020203" pitchFamily="34" charset="0"/>
              </a:rPr>
              <a:t>基督为</a:t>
            </a:r>
            <a:r>
              <a:rPr lang="zh-CN" altLang="en-US" sz="6000" b="1" dirty="0">
                <a:latin typeface="迷你简粗仿宋" panose="02010604000101010101" pitchFamily="2" charset="-122"/>
                <a:ea typeface="迷你简粗仿宋" panose="02010604000101010101" pitchFamily="2" charset="-122"/>
              </a:rPr>
              <a:t>谁</a:t>
            </a:r>
            <a:r>
              <a:rPr lang="zh-CN" altLang="en-US" sz="6000" b="1" dirty="0">
                <a:latin typeface="Segoe UI Black" panose="020B0A02040204020203" pitchFamily="34" charset="0"/>
                <a:ea typeface="Segoe UI Black" panose="020B0A02040204020203" pitchFamily="34" charset="0"/>
              </a:rPr>
              <a:t>而死</a:t>
            </a:r>
            <a:endParaRPr lang="en-SG" altLang="zh-CN" sz="6000" b="1" dirty="0">
              <a:latin typeface="Segoe UI Black" panose="020B0A02040204020203" pitchFamily="34" charset="0"/>
              <a:ea typeface="Segoe UI Black" panose="020B0A02040204020203" pitchFamily="34" charset="0"/>
            </a:endParaRPr>
          </a:p>
        </p:txBody>
      </p:sp>
      <p:pic>
        <p:nvPicPr>
          <p:cNvPr id="7" name="Picture 6">
            <a:extLst>
              <a:ext uri="{FF2B5EF4-FFF2-40B4-BE49-F238E27FC236}">
                <a16:creationId xmlns:a16="http://schemas.microsoft.com/office/drawing/2014/main" id="{682F2AFD-9541-3282-BF7D-F9991F65E0C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1020" y="479585"/>
            <a:ext cx="6036846" cy="6036846"/>
          </a:xfrm>
          <a:prstGeom prst="rect">
            <a:avLst/>
          </a:prstGeom>
        </p:spPr>
      </p:pic>
      <p:sp>
        <p:nvSpPr>
          <p:cNvPr id="8" name="TextBox 7">
            <a:extLst>
              <a:ext uri="{FF2B5EF4-FFF2-40B4-BE49-F238E27FC236}">
                <a16:creationId xmlns:a16="http://schemas.microsoft.com/office/drawing/2014/main" id="{4672A2C5-8B61-51A8-0D56-8948495FAFAB}"/>
              </a:ext>
            </a:extLst>
          </p:cNvPr>
          <p:cNvSpPr txBox="1"/>
          <p:nvPr/>
        </p:nvSpPr>
        <p:spPr>
          <a:xfrm>
            <a:off x="9244096" y="3429000"/>
            <a:ext cx="2294393" cy="1877437"/>
          </a:xfrm>
          <a:prstGeom prst="rect">
            <a:avLst/>
          </a:prstGeom>
          <a:noFill/>
        </p:spPr>
        <p:txBody>
          <a:bodyPr wrap="square" rtlCol="0">
            <a:spAutoFit/>
          </a:bodyPr>
          <a:lstStyle/>
          <a:p>
            <a:pPr>
              <a:spcAft>
                <a:spcPts val="1200"/>
              </a:spcAft>
            </a:pPr>
            <a:r>
              <a:rPr lang="zh-CN" altLang="en-US" sz="3200" dirty="0">
                <a:latin typeface="迷你简粗仿宋" panose="02010604000101010101" pitchFamily="2" charset="-122"/>
                <a:ea typeface="迷你简粗仿宋" panose="02010604000101010101" pitchFamily="2" charset="-122"/>
              </a:rPr>
              <a:t>基督之死</a:t>
            </a:r>
            <a:endParaRPr lang="en-US" altLang="zh-CN" sz="3200" dirty="0">
              <a:latin typeface="迷你简粗仿宋" panose="02010604000101010101" pitchFamily="2" charset="-122"/>
              <a:ea typeface="迷你简粗仿宋" panose="02010604000101010101" pitchFamily="2" charset="-122"/>
            </a:endParaRPr>
          </a:p>
          <a:p>
            <a:pPr>
              <a:spcAft>
                <a:spcPts val="1200"/>
              </a:spcAft>
            </a:pPr>
            <a:r>
              <a:rPr lang="zh-CN" altLang="en-US" sz="3200" dirty="0">
                <a:latin typeface="迷你简粗仿宋" panose="02010604000101010101" pitchFamily="2" charset="-122"/>
                <a:ea typeface="迷你简粗仿宋" panose="02010604000101010101" pitchFamily="2" charset="-122"/>
              </a:rPr>
              <a:t>里的</a:t>
            </a:r>
            <a:endParaRPr lang="en-US" altLang="zh-CN" sz="3200" dirty="0">
              <a:latin typeface="迷你简粗仿宋" panose="02010604000101010101" pitchFamily="2" charset="-122"/>
              <a:ea typeface="迷你简粗仿宋" panose="02010604000101010101" pitchFamily="2" charset="-122"/>
            </a:endParaRPr>
          </a:p>
          <a:p>
            <a:pPr>
              <a:spcAft>
                <a:spcPts val="1200"/>
              </a:spcAft>
            </a:pPr>
            <a:r>
              <a:rPr lang="zh-CN" altLang="en-US" sz="3200" dirty="0">
                <a:latin typeface="迷你简粗仿宋" panose="02010604000101010101" pitchFamily="2" charset="-122"/>
                <a:ea typeface="迷你简粗仿宋" panose="02010604000101010101" pitchFamily="2" charset="-122"/>
              </a:rPr>
              <a:t>死亡之死</a:t>
            </a:r>
            <a:endParaRPr lang="en-US" altLang="zh-CN" sz="3200" dirty="0">
              <a:latin typeface="迷你简粗仿宋" panose="02010604000101010101" pitchFamily="2" charset="-122"/>
              <a:ea typeface="迷你简粗仿宋" panose="02010604000101010101" pitchFamily="2" charset="-122"/>
            </a:endParaRPr>
          </a:p>
        </p:txBody>
      </p:sp>
      <p:pic>
        <p:nvPicPr>
          <p:cNvPr id="1026" name="Picture 2" descr="The Death of Death : Owen, John: Amazon.sg: Books">
            <a:extLst>
              <a:ext uri="{FF2B5EF4-FFF2-40B4-BE49-F238E27FC236}">
                <a16:creationId xmlns:a16="http://schemas.microsoft.com/office/drawing/2014/main" id="{62BB9342-370E-9F4B-3B69-CFD6CE661C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7684" y="664233"/>
            <a:ext cx="1221105" cy="190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93147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B135A4-CB6B-573A-76BB-064FA4E35767}"/>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D23AE16C-2C2C-7ED8-B7D1-DA80A8523D3E}"/>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1D054214-66DE-7FBF-C626-34ECB7F40CC7}"/>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9</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0BDBCBD6-6152-8F25-0D33-01D87FBE01AE}"/>
              </a:ext>
            </a:extLst>
          </p:cNvPr>
          <p:cNvSpPr txBox="1"/>
          <p:nvPr/>
        </p:nvSpPr>
        <p:spPr>
          <a:xfrm>
            <a:off x="448574" y="625328"/>
            <a:ext cx="11249345" cy="3416320"/>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经文一</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en-US" altLang="zh-CN" sz="26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6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约</a:t>
            </a:r>
            <a:r>
              <a:rPr lang="en-SG" altLang="zh-CN" sz="26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3:17</a:t>
            </a:r>
            <a:r>
              <a:rPr lang="en-US" altLang="zh-CN" sz="26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6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因为神差祂的儿子</a:t>
            </a:r>
            <a:r>
              <a:rPr lang="zh-CN" altLang="en-US" sz="26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到</a:t>
            </a:r>
            <a:r>
              <a:rPr lang="zh-CN" altLang="en-US" sz="2600" dirty="0">
                <a:solidFill>
                  <a:srgbClr val="FF0000"/>
                </a:solidFill>
                <a:latin typeface="Times New Roman" panose="02020603050405020304" pitchFamily="18" charset="0"/>
                <a:ea typeface="迷你简粗仿宋" panose="02010604000101010101" pitchFamily="2" charset="-122"/>
                <a:cs typeface="Times New Roman" panose="02020603050405020304" pitchFamily="18" charset="0"/>
              </a:rPr>
              <a:t>世上</a:t>
            </a:r>
            <a:r>
              <a:rPr lang="zh-CN" altLang="en-US" sz="26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来，不是要定</a:t>
            </a:r>
            <a:r>
              <a:rPr lang="zh-CN" altLang="en-US" sz="2600" dirty="0">
                <a:solidFill>
                  <a:srgbClr val="FF0000"/>
                </a:solidFill>
                <a:latin typeface="Times New Roman" panose="02020603050405020304" pitchFamily="18" charset="0"/>
                <a:ea typeface="迷你简粗仿宋" panose="02010604000101010101" pitchFamily="2" charset="-122"/>
                <a:cs typeface="Times New Roman" panose="02020603050405020304" pitchFamily="18" charset="0"/>
              </a:rPr>
              <a:t>世人</a:t>
            </a:r>
            <a:r>
              <a:rPr lang="zh-CN" altLang="en-US" sz="26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的罪，而是要使</a:t>
            </a:r>
            <a:r>
              <a:rPr lang="zh-CN" altLang="en-US" sz="2600" dirty="0">
                <a:solidFill>
                  <a:srgbClr val="FF0000"/>
                </a:solidFill>
                <a:latin typeface="Times New Roman" panose="02020603050405020304" pitchFamily="18" charset="0"/>
                <a:ea typeface="迷你简粗仿宋" panose="02010604000101010101" pitchFamily="2" charset="-122"/>
                <a:cs typeface="Times New Roman" panose="02020603050405020304" pitchFamily="18" charset="0"/>
              </a:rPr>
              <a:t>世人</a:t>
            </a:r>
            <a:r>
              <a:rPr lang="zh-CN" altLang="en-US" sz="26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借着祂得救。</a:t>
            </a:r>
            <a:endParaRPr lang="en-SG" altLang="zh-CN" sz="26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6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这一节是同一主题的延续，揭示了神差遣祂儿子的目的、意图，其中的“世人”一词必定指代选民或信徒，也就是那些最终得救者。神如此爱世人，是为了祂的救赎。如果这个“世人”指的不是信徒，那么神的目的和意图就没有实现，全智、全善、全能的神怎么可能无法实现祂的旨意呢？</a:t>
            </a:r>
            <a:endParaRPr lang="en-SG" altLang="zh-CN" sz="26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4020311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F5B3BA-D791-4603-03D8-8A3CABCE107B}"/>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AB800760-4085-ABBB-F808-6FC62E90E9ED}"/>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F151EE4B-968A-CDAB-6020-3202FFF6AD43}"/>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10</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BB1E2F69-B682-2896-77DF-FA7B8649C42B}"/>
              </a:ext>
            </a:extLst>
          </p:cNvPr>
          <p:cNvSpPr txBox="1"/>
          <p:nvPr/>
        </p:nvSpPr>
        <p:spPr>
          <a:xfrm>
            <a:off x="448574" y="625328"/>
            <a:ext cx="11249345" cy="5478423"/>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经文二</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en-US" altLang="zh-CN"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约一</a:t>
            </a:r>
            <a:r>
              <a:rPr lang="en-US" altLang="zh-CN" sz="28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2</a:t>
            </a:r>
            <a:r>
              <a:rPr lang="en-SG" altLang="zh-CN" sz="28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:1-</a:t>
            </a:r>
            <a:r>
              <a:rPr lang="en-US" altLang="zh-CN" sz="28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2</a:t>
            </a:r>
            <a:r>
              <a:rPr lang="en-US" altLang="zh-CN"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如果有人犯了罪，我们在父面前有一位维护者，就是那义者耶稣基督。祂自己为我们的罪作了赎罪祭，不单为我们的罪，也为</a:t>
            </a:r>
            <a:r>
              <a:rPr lang="zh-CN" altLang="en-US" sz="2800" dirty="0">
                <a:solidFill>
                  <a:srgbClr val="FF0000"/>
                </a:solidFill>
                <a:latin typeface="迷你简粗仿宋" panose="02010604000101010101" pitchFamily="2" charset="-122"/>
                <a:ea typeface="迷你简粗仿宋" panose="02010604000101010101" pitchFamily="2" charset="-122"/>
                <a:cs typeface="Times New Roman" panose="02020603050405020304" pitchFamily="18" charset="0"/>
              </a:rPr>
              <a:t>全世界</a:t>
            </a: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的罪。</a:t>
            </a:r>
            <a:endParaRPr lang="en-SG" altLang="zh-CN"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en-SG" altLang="zh-CN" sz="2800" i="0" dirty="0">
                <a:solidFill>
                  <a:srgbClr val="333333"/>
                </a:solidFill>
                <a:effectLst/>
                <a:latin typeface="Times New Roman" panose="02020603050405020304" pitchFamily="18" charset="0"/>
                <a:ea typeface="迷你简粗仿宋" panose="02010604000101010101" pitchFamily="2" charset="-122"/>
                <a:cs typeface="Times New Roman" panose="02020603050405020304" pitchFamily="18" charset="0"/>
              </a:rPr>
              <a:t>If anyone does sin, we have an advocate with the Father, Jesus Christ the righteous. He is the propitiation for our sins, and not for ours only but also for the sins of </a:t>
            </a:r>
            <a:r>
              <a:rPr lang="en-SG" altLang="zh-CN" sz="2800" i="0" dirty="0">
                <a:solidFill>
                  <a:srgbClr val="FF0000"/>
                </a:solidFill>
                <a:effectLst/>
                <a:latin typeface="Times New Roman" panose="02020603050405020304" pitchFamily="18" charset="0"/>
                <a:ea typeface="迷你简粗仿宋" panose="02010604000101010101" pitchFamily="2" charset="-122"/>
                <a:cs typeface="Times New Roman" panose="02020603050405020304" pitchFamily="18" charset="0"/>
              </a:rPr>
              <a:t>the whole world</a:t>
            </a:r>
            <a:r>
              <a:rPr lang="en-SG" altLang="zh-CN" sz="28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a:t>
            </a:r>
          </a:p>
          <a:p>
            <a:pPr marL="457200" indent="-457200">
              <a:spcAft>
                <a:spcPts val="1200"/>
              </a:spcAft>
              <a:buFont typeface="Wingdings" panose="05000000000000000000" pitchFamily="2" charset="2"/>
              <a:buChar char="Ø"/>
            </a:pPr>
            <a:r>
              <a:rPr lang="zh-CN" altLang="en-US" sz="28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这封书信是写给谁的？犹太基督徒；约翰是向犹太人传讲基督的使徒，这是他的使徒职分，所以向他们写信；但从福音书和书信看，圣灵已向他启示了神的奥秘，即基督不单是犹太人的救主，也是外族人的救主，所以是世人的救主。</a:t>
            </a:r>
            <a:endParaRPr lang="en-SG" altLang="zh-CN" sz="2800" i="0" dirty="0">
              <a:solidFill>
                <a:srgbClr val="333333"/>
              </a:solidFill>
              <a:effectLst/>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19996418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D2873A-59B9-3F15-467D-253105739E19}"/>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D113D27A-075C-BF5E-A130-99B1775E81A8}"/>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29A4AC30-5946-44E2-39D3-5AFD7A89AF50}"/>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11</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0FB97EF1-2C50-6D75-5381-2140C45C6CF9}"/>
              </a:ext>
            </a:extLst>
          </p:cNvPr>
          <p:cNvSpPr txBox="1"/>
          <p:nvPr/>
        </p:nvSpPr>
        <p:spPr>
          <a:xfrm>
            <a:off x="448574" y="625328"/>
            <a:ext cx="11249345" cy="4339650"/>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经文二</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使徒约翰在这两节经文中的目的和意图是什么？他是为了给信徒在面对他们的罪和失败时带来安慰，这安慰仅仅是给信徒的。</a:t>
            </a:r>
            <a:endParaRPr lang="en-SG" altLang="zh-CN" sz="28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8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只有信徒有维护者；在这种情况下，安慰仅属于信徒。</a:t>
            </a:r>
            <a:endParaRPr lang="en-SG" altLang="zh-CN" sz="28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8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对于那些处于与神隔绝、被神的震怒所覆盖的人，应该宣告神的忿怒。</a:t>
            </a:r>
            <a:endParaRPr lang="en-SG" altLang="zh-CN" sz="28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8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如果全世界是指所有人，主耶稣也给他们作了赎罪祭？如果是的话，信徒还能被安慰到吗？因为那些人都将灭亡。</a:t>
            </a:r>
            <a:endParaRPr lang="en-SG" altLang="zh-CN" sz="28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19559765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6678F4-9AAB-8A99-A119-7B385A0F7D10}"/>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79632528-A26F-1EE0-FF59-3684FEEC08C9}"/>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AC2EF6BF-E40D-501F-E8CB-0F562C774466}"/>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12</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9434DBDF-9E09-CCCF-AB18-88FDD9780198}"/>
              </a:ext>
            </a:extLst>
          </p:cNvPr>
          <p:cNvSpPr txBox="1"/>
          <p:nvPr/>
        </p:nvSpPr>
        <p:spPr>
          <a:xfrm>
            <a:off x="448574" y="625328"/>
            <a:ext cx="11249345" cy="5724644"/>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经文二</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6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“赎罪祭”也可译为“挽回祭”；其基本意思是怜悯、恩待、赦罪。其同源名词是指“施恩座”。</a:t>
            </a:r>
            <a:endParaRPr lang="en-SG" altLang="zh-CN" sz="26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600" i="0" dirty="0">
                <a:solidFill>
                  <a:srgbClr val="333333"/>
                </a:solidFill>
                <a:effectLst/>
                <a:latin typeface="Times New Roman" panose="02020603050405020304" pitchFamily="18" charset="0"/>
                <a:ea typeface="迷你简粗仿宋" panose="02010604000101010101" pitchFamily="2" charset="-122"/>
                <a:cs typeface="Times New Roman" panose="02020603050405020304" pitchFamily="18" charset="0"/>
              </a:rPr>
              <a:t>施恩座的意义在于遮盖，隐藏了约柜中的律法的严苛条文，从而显明神自己的怒气已被平息，怒气与敌意的根源被隐藏。所以，施恩座就是使神悦纳的事物；被基路伯翅膀遮蔽的施恩座，象征着神的全能与良善的临在。</a:t>
            </a:r>
            <a:endParaRPr lang="en-SG" altLang="zh-CN" sz="2600" i="0" dirty="0">
              <a:solidFill>
                <a:srgbClr val="333333"/>
              </a:solidFill>
              <a:effectLst/>
              <a:latin typeface="Times New Roman" panose="02020603050405020304" pitchFamily="18" charset="0"/>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en-US" altLang="zh-CN" sz="2600" i="0" dirty="0">
                <a:solidFill>
                  <a:srgbClr val="333333"/>
                </a:solidFill>
                <a:effectLst/>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600" i="0" dirty="0">
                <a:solidFill>
                  <a:srgbClr val="333333"/>
                </a:solidFill>
                <a:effectLst/>
                <a:latin typeface="Times New Roman" panose="02020603050405020304" pitchFamily="18" charset="0"/>
                <a:ea typeface="迷你简粗仿宋" panose="02010604000101010101" pitchFamily="2" charset="-122"/>
                <a:cs typeface="Times New Roman" panose="02020603050405020304" pitchFamily="18" charset="0"/>
              </a:rPr>
              <a:t>罗</a:t>
            </a:r>
            <a:r>
              <a:rPr lang="en-SG" altLang="zh-CN" sz="2600" i="0" dirty="0">
                <a:solidFill>
                  <a:srgbClr val="333333"/>
                </a:solidFill>
                <a:effectLst/>
                <a:latin typeface="Times New Roman" panose="02020603050405020304" pitchFamily="18" charset="0"/>
                <a:ea typeface="迷你简粗仿宋" panose="02010604000101010101" pitchFamily="2" charset="-122"/>
                <a:cs typeface="Times New Roman" panose="02020603050405020304" pitchFamily="18" charset="0"/>
              </a:rPr>
              <a:t>3:25</a:t>
            </a:r>
            <a:r>
              <a:rPr lang="en-US" altLang="zh-CN" sz="2600" i="0" dirty="0">
                <a:solidFill>
                  <a:srgbClr val="333333"/>
                </a:solidFill>
                <a:effectLst/>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600" i="0" dirty="0">
                <a:solidFill>
                  <a:srgbClr val="333333"/>
                </a:solidFill>
                <a:effectLst/>
                <a:latin typeface="Times New Roman" panose="02020603050405020304" pitchFamily="18" charset="0"/>
                <a:ea typeface="迷你简粗仿宋" panose="02010604000101010101" pitchFamily="2" charset="-122"/>
                <a:cs typeface="Times New Roman" panose="02020603050405020304" pitchFamily="18" charset="0"/>
              </a:rPr>
              <a:t>神以耶稣为施恩座展示出来，是凭着耶稣的血，借着人的信，为要显明神自己的义，</a:t>
            </a:r>
            <a:r>
              <a:rPr lang="en-US" altLang="zh-CN" sz="260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rPr>
              <a:t>……</a:t>
            </a:r>
            <a:endParaRPr lang="en-SG" altLang="zh-CN" sz="2600" i="0" dirty="0">
              <a:solidFill>
                <a:srgbClr val="333333"/>
              </a:solidFill>
              <a:effectLst/>
              <a:latin typeface="Times New Roman" panose="02020603050405020304" pitchFamily="18" charset="0"/>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600" i="0" dirty="0">
                <a:solidFill>
                  <a:srgbClr val="333333"/>
                </a:solidFill>
                <a:effectLst/>
                <a:latin typeface="Times New Roman" panose="02020603050405020304" pitchFamily="18" charset="0"/>
                <a:ea typeface="迷你简粗仿宋" panose="02010604000101010101" pitchFamily="2" charset="-122"/>
                <a:cs typeface="Times New Roman" panose="02020603050405020304" pitchFamily="18" charset="0"/>
              </a:rPr>
              <a:t>基督如此代赎，并使人得以与神和好，以至于罪人因祂的缘故被赦免并蒙怜悯，并且律法永远不会再被用来定罪他。</a:t>
            </a:r>
            <a:r>
              <a:rPr lang="zh-CN" altLang="en-US" sz="26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是否能将这些适用于世界上所有人？毫无疑问，所有这些只适用于每一个信徒，而不适用于世界上任何其他人。</a:t>
            </a:r>
            <a:endParaRPr lang="en-SG" altLang="zh-CN" sz="26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145355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8C8BFC-3575-017B-6F0B-9DFB047083C5}"/>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F38079EE-C1FA-7285-11F3-F54C17A9CA99}"/>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9C866718-00EE-4D2F-FB4E-4839FE141233}"/>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13</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E55304C1-D03D-2E86-D521-11A838A8A353}"/>
              </a:ext>
            </a:extLst>
          </p:cNvPr>
          <p:cNvSpPr txBox="1"/>
          <p:nvPr/>
        </p:nvSpPr>
        <p:spPr>
          <a:xfrm>
            <a:off x="448574" y="625328"/>
            <a:ext cx="11249345" cy="5201424"/>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经文二</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“全世界”一词在圣经中的含义</a:t>
            </a:r>
            <a:endParaRPr lang="en-SG" altLang="zh-CN" sz="28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en-US" altLang="zh-CN" sz="28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西</a:t>
            </a:r>
            <a:r>
              <a:rPr lang="en-SG" altLang="zh-CN" sz="28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1:6</a:t>
            </a:r>
            <a:r>
              <a:rPr lang="en-US" altLang="zh-CN" sz="28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福音在</a:t>
            </a:r>
            <a:r>
              <a:rPr lang="zh-CN" altLang="en-US" sz="2800" dirty="0">
                <a:solidFill>
                  <a:srgbClr val="FF0000"/>
                </a:solidFill>
                <a:latin typeface="Times New Roman" panose="02020603050405020304" pitchFamily="18" charset="0"/>
                <a:ea typeface="迷你简粗仿宋" panose="02010604000101010101" pitchFamily="2" charset="-122"/>
                <a:cs typeface="Times New Roman" panose="02020603050405020304" pitchFamily="18" charset="0"/>
              </a:rPr>
              <a:t>全世界</a:t>
            </a:r>
            <a:r>
              <a:rPr lang="zh-CN" altLang="en-US" sz="28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不断结果和扩展，就像在你们中间也不断结果和扩展，</a:t>
            </a:r>
            <a:r>
              <a:rPr lang="en-SG" altLang="zh-CN"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（仅指世界各地的信徒）</a:t>
            </a:r>
            <a:endParaRPr lang="en-SG" altLang="zh-CN"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en-US" altLang="zh-CN"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罗</a:t>
            </a:r>
            <a:r>
              <a:rPr lang="en-SG" altLang="zh-CN" sz="28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1:8</a:t>
            </a:r>
            <a:r>
              <a:rPr lang="en-US" altLang="zh-CN"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首先，我借着耶稣基督为你们大家感谢我的神，因为你们的信心正在</a:t>
            </a:r>
            <a:r>
              <a:rPr lang="zh-CN" altLang="en-US" sz="2800" dirty="0">
                <a:solidFill>
                  <a:srgbClr val="FF0000"/>
                </a:solidFill>
                <a:latin typeface="迷你简粗仿宋" panose="02010604000101010101" pitchFamily="2" charset="-122"/>
                <a:ea typeface="迷你简粗仿宋" panose="02010604000101010101" pitchFamily="2" charset="-122"/>
                <a:cs typeface="Times New Roman" panose="02020603050405020304" pitchFamily="18" charset="0"/>
              </a:rPr>
              <a:t>全世界</a:t>
            </a: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传扬。（并非世界上每一个人都听说并谈论罗马信徒的信心）</a:t>
            </a:r>
            <a:endParaRPr lang="en-SG" altLang="zh-CN"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en-US" altLang="zh-CN"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路</a:t>
            </a:r>
            <a:r>
              <a:rPr lang="en-SG" altLang="zh-CN" sz="28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2:1</a:t>
            </a:r>
            <a:r>
              <a:rPr lang="en-US" altLang="zh-CN"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在那些日子里，凯撒奥古斯都颁布圣旨，要</a:t>
            </a:r>
            <a:r>
              <a:rPr lang="zh-CN" altLang="en-US" sz="2800" dirty="0">
                <a:solidFill>
                  <a:srgbClr val="FF0000"/>
                </a:solidFill>
                <a:latin typeface="迷你简粗仿宋" panose="02010604000101010101" pitchFamily="2" charset="-122"/>
                <a:ea typeface="迷你简粗仿宋" panose="02010604000101010101" pitchFamily="2" charset="-122"/>
                <a:cs typeface="Times New Roman" panose="02020603050405020304" pitchFamily="18" charset="0"/>
              </a:rPr>
              <a:t>普天下的人</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en-SG" altLang="zh-CN" sz="2800" dirty="0">
                <a:solidFill>
                  <a:srgbClr val="FF0000"/>
                </a:solidFill>
                <a:latin typeface="Times New Roman" panose="02020603050405020304" pitchFamily="18" charset="0"/>
                <a:ea typeface="迷你简粗仿宋" panose="02010604000101010101" pitchFamily="2" charset="-122"/>
                <a:cs typeface="Times New Roman" panose="02020603050405020304" pitchFamily="18" charset="0"/>
              </a:rPr>
              <a:t>all the world</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登记户籍。</a:t>
            </a:r>
            <a:r>
              <a:rPr lang="en-SG" altLang="zh-CN"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仅指罗马帝国，远未涵盖全世界，更不用说世上每一个人）</a:t>
            </a:r>
            <a:endParaRPr lang="en-SG" altLang="zh-CN"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37738071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03F618-4E39-7C38-ED4D-8F2E2ED2DAF0}"/>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6AFC6F24-0EE4-63FD-3998-AA55E8E9EE74}"/>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D6B613AC-8643-8B9A-FD27-678F79776D54}"/>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14</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3939C90F-6E60-79AC-0698-9E2844314F1B}"/>
              </a:ext>
            </a:extLst>
          </p:cNvPr>
          <p:cNvSpPr txBox="1"/>
          <p:nvPr/>
        </p:nvSpPr>
        <p:spPr>
          <a:xfrm>
            <a:off x="448574" y="625328"/>
            <a:ext cx="11249345" cy="3170099"/>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经文二</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marL="457200" indent="-457200">
              <a:spcAft>
                <a:spcPts val="1200"/>
              </a:spcAft>
              <a:buFont typeface="Wingdings" panose="05000000000000000000" pitchFamily="2" charset="2"/>
              <a:buChar char="Ø"/>
            </a:pPr>
            <a:r>
              <a:rPr lang="en-US" altLang="zh-CN" sz="28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林后</a:t>
            </a:r>
            <a:r>
              <a:rPr lang="en-SG" altLang="zh-CN" sz="28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5:19</a:t>
            </a:r>
            <a:r>
              <a:rPr lang="en-US" altLang="zh-CN" sz="28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神在基督里使</a:t>
            </a:r>
            <a:r>
              <a:rPr lang="zh-CN" altLang="en-US" sz="2800" dirty="0">
                <a:solidFill>
                  <a:srgbClr val="FF0000"/>
                </a:solidFill>
                <a:latin typeface="迷你简粗仿宋" panose="02010604000101010101" pitchFamily="2" charset="-122"/>
                <a:ea typeface="迷你简粗仿宋" panose="02010604000101010101" pitchFamily="2" charset="-122"/>
                <a:cs typeface="Times New Roman" panose="02020603050405020304" pitchFamily="18" charset="0"/>
              </a:rPr>
              <a:t>世人</a:t>
            </a: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与自己和好，不追究他们的过犯，并且把和好的道理托付给我们。</a:t>
            </a:r>
            <a:endParaRPr lang="en-SG" altLang="zh-CN" sz="28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en-SG" altLang="zh-CN" sz="28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8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说，如果有人从这节经文中得出普遍救赎的结论，并认为“世人”在此指的是所有人，那他一定对自己的理解力和读者的弱点充满信心。</a:t>
            </a:r>
            <a:endParaRPr lang="en-SG" altLang="zh-CN"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24076733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E4A555-DB48-DE4B-8129-7AD3A5D372BC}"/>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2D58E5F2-359A-CA4F-E386-406DE764043C}"/>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B5ACB70C-B2AA-C6C4-BAC6-D10982B1D099}"/>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15</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3CD7233A-7BFE-4169-9DC4-15EC13C9BE62}"/>
              </a:ext>
            </a:extLst>
          </p:cNvPr>
          <p:cNvSpPr txBox="1"/>
          <p:nvPr/>
        </p:nvSpPr>
        <p:spPr>
          <a:xfrm>
            <a:off x="448574" y="625328"/>
            <a:ext cx="11249345" cy="5816977"/>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经文三</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en-US" altLang="zh-CN" sz="26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6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提前</a:t>
            </a:r>
            <a:r>
              <a:rPr lang="en-SG" altLang="zh-CN" sz="26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2:1-6</a:t>
            </a:r>
            <a:r>
              <a:rPr lang="en-US" altLang="zh-CN" sz="26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6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因此，我劝你，最重要的是要为</a:t>
            </a:r>
            <a:r>
              <a:rPr lang="zh-CN" altLang="en-US" sz="2600" dirty="0">
                <a:solidFill>
                  <a:srgbClr val="FF0000"/>
                </a:solidFill>
                <a:latin typeface="迷你简粗仿宋" panose="02010604000101010101" pitchFamily="2" charset="-122"/>
                <a:ea typeface="迷你简粗仿宋" panose="02010604000101010101" pitchFamily="2" charset="-122"/>
                <a:cs typeface="Times New Roman" panose="02020603050405020304" pitchFamily="18" charset="0"/>
              </a:rPr>
              <a:t>所有人</a:t>
            </a:r>
            <a:r>
              <a:rPr lang="zh-CN" altLang="en-US" sz="26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祈求、祷告、代求、谢恩</a:t>
            </a:r>
            <a:r>
              <a:rPr lang="en-US" altLang="zh-CN" sz="26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6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要为君王和一切有权位的这样做，好让我们敬虔和庄重地过平静安稳的日子。在我们的救主神看来，这样做是美好和蒙悦纳的；祂愿意</a:t>
            </a:r>
            <a:r>
              <a:rPr lang="zh-CN" altLang="en-US" sz="2600" dirty="0">
                <a:solidFill>
                  <a:srgbClr val="FF0000"/>
                </a:solidFill>
                <a:latin typeface="迷你简粗仿宋" panose="02010604000101010101" pitchFamily="2" charset="-122"/>
                <a:ea typeface="迷你简粗仿宋" panose="02010604000101010101" pitchFamily="2" charset="-122"/>
                <a:cs typeface="Times New Roman" panose="02020603050405020304" pitchFamily="18" charset="0"/>
              </a:rPr>
              <a:t>所有人</a:t>
            </a:r>
            <a:r>
              <a:rPr lang="zh-CN" altLang="en-US" sz="26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得救，认识真理。要知道，神只有一位，在神和人中间也只有一位中保，就是成为人的基督耶稣，祂舍己作为</a:t>
            </a:r>
            <a:r>
              <a:rPr lang="zh-CN" altLang="en-US" sz="2600" dirty="0">
                <a:solidFill>
                  <a:srgbClr val="FF0000"/>
                </a:solidFill>
                <a:latin typeface="迷你简粗仿宋" panose="02010604000101010101" pitchFamily="2" charset="-122"/>
                <a:ea typeface="迷你简粗仿宋" panose="02010604000101010101" pitchFamily="2" charset="-122"/>
                <a:cs typeface="Times New Roman" panose="02020603050405020304" pitchFamily="18" charset="0"/>
              </a:rPr>
              <a:t>所有人</a:t>
            </a:r>
            <a:r>
              <a:rPr lang="zh-CN" altLang="en-US" sz="26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的赎价，这在所定的时候已经显明了。</a:t>
            </a:r>
            <a:endParaRPr lang="en-SG" altLang="zh-CN" sz="26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en-SG" altLang="zh-CN" sz="2600" i="0" dirty="0">
                <a:solidFill>
                  <a:srgbClr val="333333"/>
                </a:solidFill>
                <a:effectLst/>
                <a:latin typeface="Times New Roman" panose="02020603050405020304" pitchFamily="18" charset="0"/>
                <a:ea typeface="迷你简粗仿宋" panose="02010604000101010101" pitchFamily="2" charset="-122"/>
                <a:cs typeface="Times New Roman" panose="02020603050405020304" pitchFamily="18" charset="0"/>
              </a:rPr>
              <a:t>First of all, then, I urge that supplications, prayers, intercessions, and thanksgivings be made for </a:t>
            </a:r>
            <a:r>
              <a:rPr lang="en-SG" altLang="zh-CN" sz="2600" i="0" dirty="0">
                <a:solidFill>
                  <a:srgbClr val="FF0000"/>
                </a:solidFill>
                <a:effectLst/>
                <a:latin typeface="Times New Roman" panose="02020603050405020304" pitchFamily="18" charset="0"/>
                <a:ea typeface="迷你简粗仿宋" panose="02010604000101010101" pitchFamily="2" charset="-122"/>
                <a:cs typeface="Times New Roman" panose="02020603050405020304" pitchFamily="18" charset="0"/>
              </a:rPr>
              <a:t>all people</a:t>
            </a:r>
            <a:r>
              <a:rPr lang="en-SG" altLang="zh-CN" sz="2600" i="0" dirty="0">
                <a:solidFill>
                  <a:srgbClr val="333333"/>
                </a:solidFill>
                <a:effectLst/>
                <a:latin typeface="Times New Roman" panose="02020603050405020304" pitchFamily="18" charset="0"/>
                <a:ea typeface="迷你简粗仿宋" panose="02010604000101010101" pitchFamily="2" charset="-122"/>
                <a:cs typeface="Times New Roman" panose="02020603050405020304" pitchFamily="18" charset="0"/>
              </a:rPr>
              <a:t>, for kings and all who are in high positions, that we may lead a peaceful and quiet life, godly and dignified in every way. This is good, and it is pleasing in the sight of God our Savior, who desires </a:t>
            </a:r>
            <a:r>
              <a:rPr lang="en-SG" altLang="zh-CN" sz="2600" i="0" dirty="0">
                <a:solidFill>
                  <a:srgbClr val="FF0000"/>
                </a:solidFill>
                <a:effectLst/>
                <a:latin typeface="Times New Roman" panose="02020603050405020304" pitchFamily="18" charset="0"/>
                <a:ea typeface="迷你简粗仿宋" panose="02010604000101010101" pitchFamily="2" charset="-122"/>
                <a:cs typeface="Times New Roman" panose="02020603050405020304" pitchFamily="18" charset="0"/>
              </a:rPr>
              <a:t>all people</a:t>
            </a:r>
            <a:r>
              <a:rPr lang="en-SG" altLang="zh-CN" sz="2600" i="0" dirty="0">
                <a:solidFill>
                  <a:srgbClr val="333333"/>
                </a:solidFill>
                <a:effectLst/>
                <a:latin typeface="Times New Roman" panose="02020603050405020304" pitchFamily="18" charset="0"/>
                <a:ea typeface="迷你简粗仿宋" panose="02010604000101010101" pitchFamily="2" charset="-122"/>
                <a:cs typeface="Times New Roman" panose="02020603050405020304" pitchFamily="18" charset="0"/>
              </a:rPr>
              <a:t> to be saved and to come to the knowledge of the truth. For there is one God, and there is one mediator between God and men, the man Christ Jesus, who gave himself as a ransom for </a:t>
            </a:r>
            <a:r>
              <a:rPr lang="en-SG" altLang="zh-CN" sz="2600" i="0" dirty="0">
                <a:solidFill>
                  <a:srgbClr val="FF0000"/>
                </a:solidFill>
                <a:effectLst/>
                <a:latin typeface="Times New Roman" panose="02020603050405020304" pitchFamily="18" charset="0"/>
                <a:ea typeface="迷你简粗仿宋" panose="02010604000101010101" pitchFamily="2" charset="-122"/>
                <a:cs typeface="Times New Roman" panose="02020603050405020304" pitchFamily="18" charset="0"/>
              </a:rPr>
              <a:t>all</a:t>
            </a:r>
            <a:r>
              <a:rPr lang="en-SG" altLang="zh-CN" sz="2600" i="0" dirty="0">
                <a:solidFill>
                  <a:srgbClr val="333333"/>
                </a:solidFill>
                <a:effectLst/>
                <a:latin typeface="Times New Roman" panose="02020603050405020304" pitchFamily="18" charset="0"/>
                <a:ea typeface="迷你简粗仿宋" panose="02010604000101010101" pitchFamily="2" charset="-122"/>
                <a:cs typeface="Times New Roman" panose="02020603050405020304" pitchFamily="18" charset="0"/>
              </a:rPr>
              <a:t>, which is the testimony given at the proper time.</a:t>
            </a:r>
          </a:p>
        </p:txBody>
      </p:sp>
    </p:spTree>
    <p:extLst>
      <p:ext uri="{BB962C8B-B14F-4D97-AF65-F5344CB8AC3E}">
        <p14:creationId xmlns:p14="http://schemas.microsoft.com/office/powerpoint/2010/main" val="26645081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0354A2-8FAD-CF73-DF93-5349A5001901}"/>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578C6BA5-3142-035F-F150-ABA4FD31C992}"/>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3CDBCEB5-D55A-A9BB-A3C5-CCDB3168E0B0}"/>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16</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2CC7F62A-FB6D-DCA8-DE96-95484E2309C7}"/>
              </a:ext>
            </a:extLst>
          </p:cNvPr>
          <p:cNvSpPr txBox="1"/>
          <p:nvPr/>
        </p:nvSpPr>
        <p:spPr>
          <a:xfrm>
            <a:off x="448574" y="625328"/>
            <a:ext cx="11249345" cy="5570756"/>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经文三</a:t>
            </a:r>
            <a:endParaRPr lang="en-US" altLang="zh-CN" sz="26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600" i="0" dirty="0">
                <a:solidFill>
                  <a:srgbClr val="333333"/>
                </a:solidFill>
                <a:effectLst/>
                <a:latin typeface="Times New Roman" panose="02020603050405020304" pitchFamily="18" charset="0"/>
                <a:ea typeface="迷你简粗仿宋" panose="02010604000101010101" pitchFamily="2" charset="-122"/>
                <a:cs typeface="Times New Roman" panose="02020603050405020304" pitchFamily="18" charset="0"/>
              </a:rPr>
              <a:t>特别把君王和有权位的人拉出来，是为了打破当时教会一个偏见：信徒本能地讨厌罗马政权、异教掌权者，容易只为自己、自己圈子里的人祷告，或者有犹太背景的人只关心本族人的得救。保罗说，要为各阶层的人祷告，包括君王、掌权者。“所有人”在语境上更自然地理解为不分身份、地位、阶层、种族的各式各样的人。</a:t>
            </a:r>
            <a:endParaRPr lang="en-SG" altLang="zh-CN" sz="2600" i="0" dirty="0">
              <a:solidFill>
                <a:srgbClr val="333333"/>
              </a:solidFill>
              <a:effectLst/>
              <a:latin typeface="Times New Roman" panose="02020603050405020304" pitchFamily="18" charset="0"/>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6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神并不只愿意某一种人得救（比如犹太人、穷人、奴仆），神愿意各样的人得救，包括外族人、君王、有权位的。这是“所有人”真正要表达的含义。</a:t>
            </a:r>
            <a:endParaRPr lang="en-SG" altLang="zh-CN" sz="26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600" i="0" dirty="0">
                <a:solidFill>
                  <a:srgbClr val="333333"/>
                </a:solidFill>
                <a:effectLst/>
                <a:latin typeface="Times New Roman" panose="02020603050405020304" pitchFamily="18" charset="0"/>
                <a:ea typeface="迷你简粗仿宋" panose="02010604000101010101" pitchFamily="2" charset="-122"/>
                <a:cs typeface="Times New Roman" panose="02020603050405020304" pitchFamily="18" charset="0"/>
              </a:rPr>
              <a:t>另外，“所有人”是指在福音之下，或在恩典手段扩展时代下生活的所有各类人；那些从生到死都没有机会接触福音的人是不包括在“所有人”中的。</a:t>
            </a:r>
            <a:endParaRPr lang="en-SG" altLang="zh-CN" sz="2600" i="0" dirty="0">
              <a:solidFill>
                <a:srgbClr val="333333"/>
              </a:solidFill>
              <a:effectLst/>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14120868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237E99-FEB0-3CED-41E9-05F2A9343FF4}"/>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6C996E97-6CF2-80B5-A193-4087830707AB}"/>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51E0F6F1-ACAC-D294-B072-53B86B6D1F3D}"/>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17</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B5D3B4C5-D6FA-577C-4471-3ED949367B03}"/>
              </a:ext>
            </a:extLst>
          </p:cNvPr>
          <p:cNvSpPr txBox="1"/>
          <p:nvPr/>
        </p:nvSpPr>
        <p:spPr>
          <a:xfrm>
            <a:off x="448574" y="625328"/>
            <a:ext cx="11249345" cy="5386090"/>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经文三</a:t>
            </a:r>
            <a:endParaRPr lang="en-US" altLang="zh-CN" sz="26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6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神的旨意又常被区分为“永恒预定</a:t>
            </a:r>
            <a:r>
              <a:rPr lang="en-US" altLang="zh-CN" sz="26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6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计划性旨意</a:t>
            </a:r>
            <a:r>
              <a:rPr lang="en-US" altLang="zh-CN" sz="26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6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意图的旨意”和“命令性旨意</a:t>
            </a:r>
            <a:r>
              <a:rPr lang="en-US" altLang="zh-CN" sz="26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6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喜悦旨意”。前者指神的目的，祂要做什么；后者指祂对我们所做的事的认可，并伴随有命令，也就是我们当作什么。</a:t>
            </a:r>
            <a:endParaRPr lang="en-SG" altLang="zh-CN" sz="26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600" i="0" dirty="0">
                <a:solidFill>
                  <a:srgbClr val="333333"/>
                </a:solidFill>
                <a:effectLst/>
                <a:latin typeface="Times New Roman" panose="02020603050405020304" pitchFamily="18" charset="0"/>
                <a:ea typeface="迷你简粗仿宋" panose="02010604000101010101" pitchFamily="2" charset="-122"/>
                <a:cs typeface="Times New Roman" panose="02020603050405020304" pitchFamily="18" charset="0"/>
              </a:rPr>
              <a:t>神的命令性旨意：</a:t>
            </a:r>
            <a:endParaRPr lang="en-SG" altLang="zh-CN" sz="2600" i="0" dirty="0">
              <a:solidFill>
                <a:srgbClr val="333333"/>
              </a:solidFill>
              <a:effectLst/>
              <a:latin typeface="Times New Roman" panose="02020603050405020304" pitchFamily="18" charset="0"/>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6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神喜悦人悔改、得救</a:t>
            </a:r>
            <a:endParaRPr lang="en-SG" altLang="zh-CN" sz="26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600" i="0" dirty="0">
                <a:solidFill>
                  <a:srgbClr val="333333"/>
                </a:solidFill>
                <a:effectLst/>
                <a:latin typeface="Times New Roman" panose="02020603050405020304" pitchFamily="18" charset="0"/>
                <a:ea typeface="迷你简粗仿宋" panose="02010604000101010101" pitchFamily="2" charset="-122"/>
                <a:cs typeface="Times New Roman" panose="02020603050405020304" pitchFamily="18" charset="0"/>
              </a:rPr>
              <a:t>吩咐人悔改，发出普世福音呼召</a:t>
            </a:r>
            <a:endParaRPr lang="en-SG" altLang="zh-CN" sz="2600" i="0" dirty="0">
              <a:solidFill>
                <a:srgbClr val="333333"/>
              </a:solidFill>
              <a:effectLst/>
              <a:latin typeface="Times New Roman" panose="02020603050405020304" pitchFamily="18" charset="0"/>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600" i="0" dirty="0">
                <a:solidFill>
                  <a:srgbClr val="333333"/>
                </a:solidFill>
                <a:effectLst/>
                <a:latin typeface="Times New Roman" panose="02020603050405020304" pitchFamily="18" charset="0"/>
                <a:ea typeface="迷你简粗仿宋" panose="02010604000101010101" pitchFamily="2" charset="-122"/>
                <a:cs typeface="Times New Roman" panose="02020603050405020304" pitchFamily="18" charset="0"/>
              </a:rPr>
              <a:t>计划性旨意：</a:t>
            </a:r>
            <a:endParaRPr lang="en-SG" altLang="zh-CN" sz="2600" i="0" dirty="0">
              <a:solidFill>
                <a:srgbClr val="333333"/>
              </a:solidFill>
              <a:effectLst/>
              <a:latin typeface="Times New Roman" panose="02020603050405020304" pitchFamily="18" charset="0"/>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6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神在永恒中拣选一些人，确实有效地把他们带到得救中；</a:t>
            </a:r>
            <a:endParaRPr lang="en-SG" altLang="zh-CN" sz="26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600" i="0" dirty="0">
                <a:solidFill>
                  <a:srgbClr val="333333"/>
                </a:solidFill>
                <a:effectLst/>
                <a:latin typeface="Times New Roman" panose="02020603050405020304" pitchFamily="18" charset="0"/>
                <a:ea typeface="迷你简粗仿宋" panose="02010604000101010101" pitchFamily="2" charset="-122"/>
                <a:cs typeface="Times New Roman" panose="02020603050405020304" pitchFamily="18" charset="0"/>
              </a:rPr>
              <a:t>同时按公义任凭另一些人在罪中灭亡。</a:t>
            </a:r>
            <a:endParaRPr lang="en-SG" altLang="zh-CN" sz="2600" i="0" dirty="0">
              <a:solidFill>
                <a:srgbClr val="333333"/>
              </a:solidFill>
              <a:effectLst/>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20300603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DB94DF-2EF6-7C03-A286-146921378104}"/>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3EE5DCB5-5F60-23E3-A046-F58516AA5AD5}"/>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07D68B0D-F893-68D2-D33C-076FB19EA86C}"/>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18</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E71E230E-8BFE-5141-238C-DBB205F983F9}"/>
              </a:ext>
            </a:extLst>
          </p:cNvPr>
          <p:cNvSpPr txBox="1"/>
          <p:nvPr/>
        </p:nvSpPr>
        <p:spPr>
          <a:xfrm>
            <a:off x="448574" y="625328"/>
            <a:ext cx="11249345" cy="5893921"/>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经文四</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en-US" altLang="zh-CN" sz="27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7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来</a:t>
            </a:r>
            <a:r>
              <a:rPr lang="en-SG" altLang="zh-CN" sz="27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2:9</a:t>
            </a:r>
            <a:r>
              <a:rPr lang="en-US" altLang="zh-CN" sz="27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7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却看见耶稣，祂变得暂时比天使低微，因为受了死的痛苦而得到荣耀尊贵做冠冕，好叫祂借着神的恩典而为</a:t>
            </a:r>
            <a:r>
              <a:rPr lang="zh-CN" altLang="en-US" sz="2700" dirty="0">
                <a:solidFill>
                  <a:srgbClr val="FF0000"/>
                </a:solidFill>
                <a:latin typeface="迷你简粗仿宋" panose="02010604000101010101" pitchFamily="2" charset="-122"/>
                <a:ea typeface="迷你简粗仿宋" panose="02010604000101010101" pitchFamily="2" charset="-122"/>
                <a:cs typeface="Times New Roman" panose="02020603050405020304" pitchFamily="18" charset="0"/>
              </a:rPr>
              <a:t>所有人</a:t>
            </a:r>
            <a:r>
              <a:rPr lang="zh-CN" altLang="en-US" sz="27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经历了死亡。</a:t>
            </a:r>
            <a:endParaRPr lang="en-SG" altLang="zh-CN" sz="27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en-SG" altLang="zh-CN" sz="2700" i="0" dirty="0">
                <a:solidFill>
                  <a:srgbClr val="333333"/>
                </a:solidFill>
                <a:effectLst/>
                <a:latin typeface="Times New Roman" panose="02020603050405020304" pitchFamily="18" charset="0"/>
                <a:ea typeface="迷你简粗仿宋" panose="02010604000101010101" pitchFamily="2" charset="-122"/>
                <a:cs typeface="Times New Roman" panose="02020603050405020304" pitchFamily="18" charset="0"/>
              </a:rPr>
              <a:t>But we see him who for a little while was made lower than the angels, namely Jesus, crowned with glory and honor because of the suffering of death, so that by the grace of God he might taste death for </a:t>
            </a:r>
            <a:r>
              <a:rPr lang="en-SG" altLang="zh-CN" sz="2700" i="0" dirty="0">
                <a:solidFill>
                  <a:srgbClr val="FF0000"/>
                </a:solidFill>
                <a:effectLst/>
                <a:latin typeface="Times New Roman" panose="02020603050405020304" pitchFamily="18" charset="0"/>
                <a:ea typeface="迷你简粗仿宋" panose="02010604000101010101" pitchFamily="2" charset="-122"/>
                <a:cs typeface="Times New Roman" panose="02020603050405020304" pitchFamily="18" charset="0"/>
              </a:rPr>
              <a:t>everyone</a:t>
            </a:r>
            <a:r>
              <a:rPr lang="en-SG" altLang="zh-CN" sz="2700" i="0" dirty="0">
                <a:solidFill>
                  <a:srgbClr val="333333"/>
                </a:solidFill>
                <a:effectLst/>
                <a:latin typeface="Times New Roman" panose="02020603050405020304" pitchFamily="18" charset="0"/>
                <a:ea typeface="迷你简粗仿宋" panose="02010604000101010101" pitchFamily="2" charset="-122"/>
                <a:cs typeface="Times New Roman" panose="02020603050405020304" pitchFamily="18" charset="0"/>
              </a:rPr>
              <a:t>.</a:t>
            </a:r>
          </a:p>
          <a:p>
            <a:pPr marL="457200" indent="-457200">
              <a:spcAft>
                <a:spcPts val="1200"/>
              </a:spcAft>
              <a:buFont typeface="Wingdings" panose="05000000000000000000" pitchFamily="2" charset="2"/>
              <a:buChar char="Ø"/>
            </a:pPr>
            <a:r>
              <a:rPr lang="zh-CN" altLang="en-US" sz="27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“经历了死亡”意味着饮尽为罪人预定的那杯，这样那本应属于他们的死杯就从他们身上挪开了，而死亡之杯只从选民和信徒身上挪开。</a:t>
            </a:r>
            <a:endParaRPr lang="en-SG" altLang="zh-CN" sz="27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70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rPr>
              <a:t>使徒在这里称基督为其而死的为“所有人”，是因为受信者深受一种错误看法的影响，认为弥赛亚所买赎的所有恩典只属于犹太民族，排除了其他人；为了根除这种有害的看法，使徒有必要提到福音下白白恩典的广泛性，并显明神的选民在全世界的普遍性。</a:t>
            </a:r>
            <a:endParaRPr lang="en-SG" altLang="zh-CN" sz="270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19439043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8000">
              <a:schemeClr val="accent1">
                <a:lumMod val="45000"/>
                <a:lumOff val="55000"/>
              </a:schemeClr>
            </a:gs>
            <a:gs pos="85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D2F0C5A-F410-22E2-F45D-7BA037442D47}"/>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45F4F768-F870-675E-AA60-51495F1431D0}"/>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AD981286-B46C-C685-BFC8-061A6CAD2473}"/>
              </a:ext>
            </a:extLst>
          </p:cNvPr>
          <p:cNvSpPr txBox="1"/>
          <p:nvPr/>
        </p:nvSpPr>
        <p:spPr>
          <a:xfrm>
            <a:off x="1373037" y="1449250"/>
            <a:ext cx="9445925" cy="3323987"/>
          </a:xfrm>
          <a:prstGeom prst="rect">
            <a:avLst/>
          </a:prstGeom>
          <a:noFill/>
        </p:spPr>
        <p:txBody>
          <a:bodyPr wrap="square" rtlCol="0">
            <a:spAutoFit/>
          </a:bodyPr>
          <a:lstStyle/>
          <a:p>
            <a:pPr algn="ctr">
              <a:spcAft>
                <a:spcPts val="1200"/>
              </a:spcAft>
            </a:pPr>
            <a:r>
              <a:rPr lang="en-US" altLang="zh-CN" sz="6000" b="1" dirty="0">
                <a:latin typeface="KaiTi" panose="02010609060101010101" pitchFamily="49" charset="-122"/>
                <a:ea typeface="KaiTi" panose="02010609060101010101" pitchFamily="49" charset="-122"/>
                <a:cs typeface="Times New Roman" panose="02020603050405020304" pitchFamily="18" charset="0"/>
              </a:rPr>
              <a:t>《</a:t>
            </a:r>
            <a:r>
              <a:rPr lang="zh-CN" altLang="en-US" sz="6000" b="1" dirty="0">
                <a:latin typeface="KaiTi" panose="02010609060101010101" pitchFamily="49" charset="-122"/>
                <a:ea typeface="KaiTi" panose="02010609060101010101" pitchFamily="49" charset="-122"/>
                <a:cs typeface="Times New Roman" panose="02020603050405020304" pitchFamily="18" charset="0"/>
              </a:rPr>
              <a:t>基督之死里的死亡之死</a:t>
            </a:r>
            <a:r>
              <a:rPr lang="en-US" altLang="zh-CN" sz="6000" b="1" dirty="0">
                <a:latin typeface="KaiTi" panose="02010609060101010101" pitchFamily="49" charset="-122"/>
                <a:ea typeface="KaiTi" panose="02010609060101010101" pitchFamily="49" charset="-122"/>
                <a:cs typeface="Times New Roman" panose="02020603050405020304" pitchFamily="18" charset="0"/>
              </a:rPr>
              <a:t>》</a:t>
            </a:r>
            <a:r>
              <a:rPr lang="zh-CN" altLang="en-US" sz="6000" b="1" dirty="0">
                <a:latin typeface="KaiTi" panose="02010609060101010101" pitchFamily="49" charset="-122"/>
                <a:ea typeface="KaiTi" panose="02010609060101010101" pitchFamily="49" charset="-122"/>
                <a:cs typeface="Times New Roman" panose="02020603050405020304" pitchFamily="18" charset="0"/>
              </a:rPr>
              <a:t>第四卷第一至七章</a:t>
            </a:r>
          </a:p>
          <a:p>
            <a:pPr algn="ctr">
              <a:spcAft>
                <a:spcPts val="1200"/>
              </a:spcAft>
            </a:pPr>
            <a:endParaRPr lang="en-SG" altLang="zh-CN" sz="8000" dirty="0">
              <a:latin typeface="Times New Roman" panose="02020603050405020304" pitchFamily="18" charset="0"/>
              <a:ea typeface="KaiTi" panose="02010609060101010101" pitchFamily="49" charset="-122"/>
              <a:cs typeface="Times New Roman" panose="02020603050405020304" pitchFamily="18" charset="0"/>
            </a:endParaRPr>
          </a:p>
        </p:txBody>
      </p:sp>
      <p:sp>
        <p:nvSpPr>
          <p:cNvPr id="3" name="Flowchart: Document 2">
            <a:extLst>
              <a:ext uri="{FF2B5EF4-FFF2-40B4-BE49-F238E27FC236}">
                <a16:creationId xmlns:a16="http://schemas.microsoft.com/office/drawing/2014/main" id="{3C6C4A5B-4743-39F4-6DC7-7699D16791E6}"/>
              </a:ext>
            </a:extLst>
          </p:cNvPr>
          <p:cNvSpPr/>
          <p:nvPr/>
        </p:nvSpPr>
        <p:spPr>
          <a:xfrm>
            <a:off x="1075425" y="1380227"/>
            <a:ext cx="10041147" cy="3148641"/>
          </a:xfrm>
          <a:prstGeom prst="flowChartDocument">
            <a:avLst/>
          </a:prstGeom>
          <a:noFill/>
          <a:ln w="127000" cmpd="dbl">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G"/>
          </a:p>
        </p:txBody>
      </p:sp>
    </p:spTree>
    <p:extLst>
      <p:ext uri="{BB962C8B-B14F-4D97-AF65-F5344CB8AC3E}">
        <p14:creationId xmlns:p14="http://schemas.microsoft.com/office/powerpoint/2010/main" val="2011062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10C210-D085-E98A-1749-560724EBBA89}"/>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3F7FB83C-2408-5B2E-F685-9AE9E4B7A5F0}"/>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9742D0A1-A7E8-3D40-6DD6-A9C0FA1CEC2D}"/>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19</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6ED436F7-09FB-4330-6B5A-96C72FA7D0FC}"/>
              </a:ext>
            </a:extLst>
          </p:cNvPr>
          <p:cNvSpPr txBox="1"/>
          <p:nvPr/>
        </p:nvSpPr>
        <p:spPr>
          <a:xfrm>
            <a:off x="448574" y="625328"/>
            <a:ext cx="11249345" cy="4801314"/>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经文四</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7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耶稣为所有人经历死亡，不能适用于每一个人，而仅适用于神的选民。因为在第</a:t>
            </a:r>
            <a:r>
              <a:rPr lang="en-US" altLang="zh-CN" sz="27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10</a:t>
            </a:r>
            <a:r>
              <a:rPr lang="zh-CN" altLang="en-US" sz="27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节，</a:t>
            </a:r>
            <a:endParaRPr lang="en-SG" altLang="zh-CN" sz="27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en-US" altLang="zh-CN" sz="27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7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来</a:t>
            </a:r>
            <a:r>
              <a:rPr lang="en-SG" altLang="zh-CN" sz="27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2:10</a:t>
            </a:r>
            <a:r>
              <a:rPr lang="en-US" altLang="zh-CN" sz="27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7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祂既然要带领许多儿子</a:t>
            </a:r>
            <a:r>
              <a:rPr lang="zh-CN" altLang="en-US" sz="2700" dirty="0">
                <a:solidFill>
                  <a:srgbClr val="FF0000"/>
                </a:solidFill>
                <a:latin typeface="迷你简粗仿宋" panose="02010604000101010101" pitchFamily="2" charset="-122"/>
                <a:ea typeface="迷你简粗仿宋" panose="02010604000101010101" pitchFamily="2" charset="-122"/>
                <a:cs typeface="Times New Roman" panose="02020603050405020304" pitchFamily="18" charset="0"/>
              </a:rPr>
              <a:t>进入荣耀</a:t>
            </a:r>
            <a:r>
              <a:rPr lang="zh-CN" altLang="en-US" sz="27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，就</a:t>
            </a:r>
            <a:r>
              <a:rPr lang="en-SG" altLang="zh-CN" sz="27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a:t>
            </a:r>
          </a:p>
          <a:p>
            <a:pPr marL="914400" lvl="1" indent="-457200">
              <a:spcAft>
                <a:spcPts val="1200"/>
              </a:spcAft>
              <a:buFont typeface="Arial" panose="020B0604020202020204" pitchFamily="34" charset="0"/>
              <a:buChar char="•"/>
            </a:pPr>
            <a:r>
              <a:rPr lang="en-US" altLang="zh-CN" sz="27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7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来</a:t>
            </a:r>
            <a:r>
              <a:rPr lang="en-SG" altLang="zh-CN" sz="27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2:11</a:t>
            </a:r>
            <a:r>
              <a:rPr lang="en-US" altLang="zh-CN" sz="27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7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因为那位使人成圣的，和那些</a:t>
            </a:r>
            <a:r>
              <a:rPr lang="zh-CN" altLang="en-US" sz="2700" dirty="0">
                <a:solidFill>
                  <a:srgbClr val="FF0000"/>
                </a:solidFill>
                <a:latin typeface="迷你简粗仿宋" panose="02010604000101010101" pitchFamily="2" charset="-122"/>
                <a:ea typeface="迷你简粗仿宋" panose="02010604000101010101" pitchFamily="2" charset="-122"/>
                <a:cs typeface="Times New Roman" panose="02020603050405020304" pitchFamily="18" charset="0"/>
              </a:rPr>
              <a:t>得以成圣</a:t>
            </a:r>
            <a:r>
              <a:rPr lang="zh-CN" altLang="en-US" sz="27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的，同是出于一个源头；所以，</a:t>
            </a:r>
            <a:r>
              <a:rPr lang="zh-CN" altLang="en-US" sz="2700" dirty="0">
                <a:solidFill>
                  <a:srgbClr val="FF0000"/>
                </a:solidFill>
                <a:latin typeface="迷你简粗仿宋" panose="02010604000101010101" pitchFamily="2" charset="-122"/>
                <a:ea typeface="迷你简粗仿宋" panose="02010604000101010101" pitchFamily="2" charset="-122"/>
                <a:cs typeface="Times New Roman" panose="02020603050405020304" pitchFamily="18" charset="0"/>
              </a:rPr>
              <a:t>祂称他们为弟兄</a:t>
            </a:r>
            <a:r>
              <a:rPr lang="zh-CN" altLang="en-US" sz="27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，也不以为耻。</a:t>
            </a:r>
            <a:endParaRPr lang="en-SG" altLang="zh-CN" sz="27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en-US" altLang="zh-CN" sz="27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7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来</a:t>
            </a:r>
            <a:r>
              <a:rPr lang="en-SG" altLang="zh-CN" sz="27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2:13</a:t>
            </a:r>
            <a:r>
              <a:rPr lang="en-US" altLang="zh-CN" sz="27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7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又说：“我要信靠祂。”又说：“我和</a:t>
            </a:r>
            <a:r>
              <a:rPr lang="zh-CN" altLang="en-US" sz="2700" dirty="0">
                <a:solidFill>
                  <a:srgbClr val="FF0000"/>
                </a:solidFill>
                <a:latin typeface="迷你简粗仿宋" panose="02010604000101010101" pitchFamily="2" charset="-122"/>
                <a:ea typeface="迷你简粗仿宋" panose="02010604000101010101" pitchFamily="2" charset="-122"/>
                <a:cs typeface="Times New Roman" panose="02020603050405020304" pitchFamily="18" charset="0"/>
              </a:rPr>
              <a:t>神所赐给我的孩子们</a:t>
            </a:r>
            <a:r>
              <a:rPr lang="zh-CN" altLang="en-US" sz="27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在这里！”</a:t>
            </a:r>
            <a:endParaRPr lang="en-SG" altLang="zh-CN" sz="27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7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这些都不能说是那些生来、活着并死去的“恶者的儿女”。</a:t>
            </a:r>
            <a:endParaRPr lang="en-SG" altLang="zh-CN" sz="27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13970504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83D8BC-C6DA-5AE6-153C-B294B348F3E8}"/>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AB3DBC58-CEB7-0B2E-C6E1-2C93F0CD7BD1}"/>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B013B7D8-E3A6-EF82-D7AE-47668CEF8EC8}"/>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20</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5B9AEFC0-1E4C-18AF-7596-3C57A9E15F6D}"/>
              </a:ext>
            </a:extLst>
          </p:cNvPr>
          <p:cNvSpPr txBox="1"/>
          <p:nvPr/>
        </p:nvSpPr>
        <p:spPr>
          <a:xfrm>
            <a:off x="448574" y="625328"/>
            <a:ext cx="11249345" cy="5940088"/>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经文五</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en-US" altLang="zh-CN"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彼后</a:t>
            </a:r>
            <a:r>
              <a:rPr lang="en-SG" altLang="zh-CN" sz="28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3:9</a:t>
            </a:r>
            <a:r>
              <a:rPr lang="en-US" altLang="zh-CN"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主不是拖延实现祂的应许，像有些人以为祂拖延一样；其实祂是宽容你们，不愿有</a:t>
            </a:r>
            <a:r>
              <a:rPr lang="zh-CN" altLang="en-US" sz="2800" dirty="0">
                <a:solidFill>
                  <a:srgbClr val="FF0000"/>
                </a:solidFill>
                <a:latin typeface="迷你简粗仿宋" panose="02010604000101010101" pitchFamily="2" charset="-122"/>
                <a:ea typeface="迷你简粗仿宋" panose="02010604000101010101" pitchFamily="2" charset="-122"/>
                <a:cs typeface="Times New Roman" panose="02020603050405020304" pitchFamily="18" charset="0"/>
              </a:rPr>
              <a:t>任何人</a:t>
            </a: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灭亡，而愿</a:t>
            </a:r>
            <a:r>
              <a:rPr lang="zh-CN" altLang="en-US" sz="2800" dirty="0">
                <a:solidFill>
                  <a:srgbClr val="FF0000"/>
                </a:solidFill>
                <a:latin typeface="迷你简粗仿宋" panose="02010604000101010101" pitchFamily="2" charset="-122"/>
                <a:ea typeface="迷你简粗仿宋" panose="02010604000101010101" pitchFamily="2" charset="-122"/>
                <a:cs typeface="Times New Roman" panose="02020603050405020304" pitchFamily="18" charset="0"/>
              </a:rPr>
              <a:t>人人</a:t>
            </a: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都悔改。</a:t>
            </a:r>
            <a:endParaRPr lang="en-SG" altLang="zh-CN"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en-SG" altLang="zh-CN" sz="2800" i="0" dirty="0">
                <a:solidFill>
                  <a:srgbClr val="333333"/>
                </a:solidFill>
                <a:effectLst/>
                <a:latin typeface="Times New Roman" panose="02020603050405020304" pitchFamily="18" charset="0"/>
                <a:ea typeface="迷你简粗仿宋" panose="02010604000101010101" pitchFamily="2" charset="-122"/>
                <a:cs typeface="Times New Roman" panose="02020603050405020304" pitchFamily="18" charset="0"/>
              </a:rPr>
              <a:t>The Lo</a:t>
            </a:r>
            <a:r>
              <a:rPr lang="en-SG" altLang="zh-CN" sz="28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rd is not slow to fulfil his promise as some count slowness, but is patient toward you, not wishing that </a:t>
            </a:r>
            <a:r>
              <a:rPr lang="en-SG" altLang="zh-CN" sz="2800" dirty="0">
                <a:solidFill>
                  <a:srgbClr val="FF0000"/>
                </a:solidFill>
                <a:latin typeface="Times New Roman" panose="02020603050405020304" pitchFamily="18" charset="0"/>
                <a:ea typeface="迷你简粗仿宋" panose="02010604000101010101" pitchFamily="2" charset="-122"/>
                <a:cs typeface="Times New Roman" panose="02020603050405020304" pitchFamily="18" charset="0"/>
              </a:rPr>
              <a:t>any</a:t>
            </a:r>
            <a:r>
              <a:rPr lang="en-SG" altLang="zh-CN" sz="28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 should perish, but that </a:t>
            </a:r>
            <a:r>
              <a:rPr lang="en-SG" altLang="zh-CN" sz="2800" dirty="0">
                <a:solidFill>
                  <a:srgbClr val="FF0000"/>
                </a:solidFill>
                <a:latin typeface="Times New Roman" panose="02020603050405020304" pitchFamily="18" charset="0"/>
                <a:ea typeface="迷你简粗仿宋" panose="02010604000101010101" pitchFamily="2" charset="-122"/>
                <a:cs typeface="Times New Roman" panose="02020603050405020304" pitchFamily="18" charset="0"/>
              </a:rPr>
              <a:t>all</a:t>
            </a:r>
            <a:r>
              <a:rPr lang="en-SG" altLang="zh-CN" sz="28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 should reach repentance.</a:t>
            </a:r>
          </a:p>
          <a:p>
            <a:pPr marL="457200" indent="-457200">
              <a:spcAft>
                <a:spcPts val="1200"/>
              </a:spcAft>
              <a:buFont typeface="Wingdings" panose="05000000000000000000" pitchFamily="2" charset="2"/>
              <a:buChar char="Ø"/>
            </a:pPr>
            <a:r>
              <a:rPr lang="zh-CN" altLang="en-US" sz="280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rPr>
              <a:t>分析：</a:t>
            </a:r>
            <a:endParaRPr lang="en-SG" altLang="zh-CN" sz="280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80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rPr>
              <a:t>应许是什么？基督再来，审判恶人，带来新天新地。</a:t>
            </a:r>
            <a:endParaRPr lang="en-SG" altLang="zh-CN" sz="280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宽容你们：向你们忍耐</a:t>
            </a:r>
            <a:endParaRPr lang="en-SG" altLang="zh-CN"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80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rPr>
              <a:t>你们是谁？信徒，彼得称呼他们为“亲爱的”</a:t>
            </a:r>
            <a:r>
              <a:rPr lang="en-US" altLang="zh-CN" sz="280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rPr>
              <a:t>教会、神的子民</a:t>
            </a:r>
            <a:endParaRPr lang="en-SG" altLang="zh-CN" sz="280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1173160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47AD50-EB89-1580-77AE-087CA7343B57}"/>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A5F16D94-C764-FF24-A2C4-61A554D22844}"/>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F89E44D8-7980-2433-614A-CF7556CE1D23}"/>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21</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F061D393-64B8-4A18-EA12-3EC5C8886EB2}"/>
              </a:ext>
            </a:extLst>
          </p:cNvPr>
          <p:cNvSpPr txBox="1"/>
          <p:nvPr/>
        </p:nvSpPr>
        <p:spPr>
          <a:xfrm>
            <a:off x="448574" y="625328"/>
            <a:ext cx="11249345" cy="3323987"/>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经文五</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rPr>
              <a:t>分析：</a:t>
            </a:r>
            <a:endParaRPr lang="en-SG" altLang="zh-CN" sz="280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任何人、人人是谁？你们中间的任何一个，你们中间的人人；主不会让任何一个属祂的人漏掉，等到所有属祂的人都借信主悔改被收聚进来为止。</a:t>
            </a:r>
            <a:endParaRPr lang="en-SG" altLang="zh-CN"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80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rPr>
              <a:t>神“不愿</a:t>
            </a:r>
            <a:r>
              <a:rPr lang="en-SG" altLang="zh-CN" sz="280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rPr>
              <a:t>，而愿</a:t>
            </a:r>
            <a:r>
              <a:rPr lang="en-SG" altLang="zh-CN" sz="280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rPr>
              <a:t>”是哪一种旨意？</a:t>
            </a:r>
            <a:endParaRPr lang="en-SG" altLang="zh-CN" sz="280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42646243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F0FE93-44DE-E5E6-1FB0-0650F0DFD13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ABC353D2-57C4-A2E8-0FD9-3DD22D41688F}"/>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66949455-A46B-7EAC-F2D8-4D22400A9359}"/>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22</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C1A52941-D02F-6A60-12BD-0949107D5EF5}"/>
              </a:ext>
            </a:extLst>
          </p:cNvPr>
          <p:cNvSpPr txBox="1"/>
          <p:nvPr/>
        </p:nvSpPr>
        <p:spPr>
          <a:xfrm>
            <a:off x="448574" y="625328"/>
            <a:ext cx="11249345" cy="5232202"/>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神学结论</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rPr>
              <a:t>经文词义与语境：普世经文并未教导“普遍赎价却无效”，而是强调外在范围的普适性与对象的定向性并存。</a:t>
            </a:r>
            <a:endParaRPr lang="en-SG" altLang="zh-CN" sz="280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救恩链严密</a:t>
            </a:r>
            <a:r>
              <a:rPr lang="en-SG" altLang="zh-CN"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a:t>
            </a:r>
          </a:p>
          <a:p>
            <a:pPr marL="914400" lvl="1" indent="-457200">
              <a:spcAft>
                <a:spcPts val="1200"/>
              </a:spcAft>
              <a:buFont typeface="Arial" panose="020B0604020202020204" pitchFamily="34" charset="0"/>
              <a:buChar char="•"/>
            </a:pP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赎价：价既付，释放必至；</a:t>
            </a:r>
            <a:endParaRPr lang="en-SG" altLang="zh-CN"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和好：神不再归罪，人向神归回；</a:t>
            </a:r>
            <a:endParaRPr lang="en-SG" altLang="zh-CN"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满足：代位清偿，公义不得双重索偿；</a:t>
            </a:r>
            <a:endParaRPr lang="en-SG" altLang="zh-CN"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功德：据约赢取，按约当赐。</a:t>
            </a:r>
            <a:endParaRPr lang="en-SG" altLang="zh-CN"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en-SG" altLang="zh-CN" sz="280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rPr>
              <a:t>	—→</a:t>
            </a:r>
            <a:r>
              <a:rPr lang="zh-CN" altLang="en-US" sz="280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rPr>
              <a:t>为谁而死，就为谁代求，并被拯救到底。</a:t>
            </a:r>
            <a:endParaRPr lang="en-SG" altLang="zh-CN" sz="280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18138200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1F8746-FB79-2508-3245-27565218D22B}"/>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B2582DA0-3E2C-F888-8943-8986D12671C9}"/>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5632BF04-55D8-95FE-AF92-C9B90794786E}"/>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23</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62B6BB50-02CC-4698-BE78-F85ECCC50B1C}"/>
              </a:ext>
            </a:extLst>
          </p:cNvPr>
          <p:cNvSpPr txBox="1"/>
          <p:nvPr/>
        </p:nvSpPr>
        <p:spPr>
          <a:xfrm>
            <a:off x="448574" y="625328"/>
            <a:ext cx="11249345" cy="2739211"/>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神学结论</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两类旨意并行：普世呼召的真诚（命令</a:t>
            </a:r>
            <a:r>
              <a:rPr lang="en-US" altLang="zh-CN"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喜悦）与拣选救赎的有效（计划</a:t>
            </a:r>
            <a:r>
              <a:rPr lang="en-US" altLang="zh-CN"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预定）并立；宣讲面向万人，果效必至选民。</a:t>
            </a:r>
            <a:endParaRPr lang="en-SG" altLang="zh-CN"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rPr>
              <a:t>充足与意向：十字架的价值对任何人都足够；十字架意向对选民有效。</a:t>
            </a:r>
            <a:endParaRPr lang="en-SG" altLang="zh-CN" sz="280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25740555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7F3445-C417-3DAC-EDA8-275AE43BADE4}"/>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5EABAE11-4E93-EA36-1C52-901680E4873E}"/>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BAE20154-97B8-E584-4E2E-C1BDD7B05D01}"/>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24</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47E2F482-5A0D-54E8-C7E0-30528E3E44F0}"/>
              </a:ext>
            </a:extLst>
          </p:cNvPr>
          <p:cNvSpPr txBox="1"/>
          <p:nvPr/>
        </p:nvSpPr>
        <p:spPr>
          <a:xfrm>
            <a:off x="448574" y="625328"/>
            <a:ext cx="11249345" cy="4339650"/>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应用</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确据：信徒的安稳根基在“成就</a:t>
            </a:r>
            <a:r>
              <a:rPr lang="en-US" altLang="zh-CN"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施配同向同量”，不是在我们把“可能性”变成“现实”。</a:t>
            </a:r>
            <a:endParaRPr lang="en-SG" altLang="zh-CN"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宣讲：向万人真诚发出福音的邀约与命令；同时避免越权宣告神对个体的隐秘旨意。</a:t>
            </a:r>
            <a:endParaRPr lang="en-SG" altLang="zh-CN"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代祷：应有为各等类的人祷告的视野。</a:t>
            </a:r>
            <a:endParaRPr lang="en-SG" altLang="zh-CN"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圣洁：基督救赎的目的包含“洁净归己”，成圣不是可选项，而是蒙赎者的必然轨迹。</a:t>
            </a:r>
            <a:endParaRPr lang="en-SG" altLang="zh-CN"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8898249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2D54B8-950F-289A-4A26-81986DB82E23}"/>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655C4E2D-6970-CC45-FF79-0A4A500BCA8D}"/>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3B6AB5C2-BC68-C4AB-41DD-F03D2DA256B4}"/>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25</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pic>
        <p:nvPicPr>
          <p:cNvPr id="11" name="Picture 2" descr="The Death of Death in the Death of Christ: A Treatise in Which the Whole  Controversy about Universal Redemption is Fully Discussed: John Owen, J. I.  Packer: 9780851513829: Amazon.com: Books">
            <a:extLst>
              <a:ext uri="{FF2B5EF4-FFF2-40B4-BE49-F238E27FC236}">
                <a16:creationId xmlns:a16="http://schemas.microsoft.com/office/drawing/2014/main" id="{28B49D41-F433-F2BA-A146-A9DBB97ACFF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7578" y="1176528"/>
            <a:ext cx="2317359" cy="3615224"/>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9AA57CE2-7BC6-30FF-5701-FAAFE4A5D41E}"/>
              </a:ext>
            </a:extLst>
          </p:cNvPr>
          <p:cNvSpPr txBox="1"/>
          <p:nvPr/>
        </p:nvSpPr>
        <p:spPr>
          <a:xfrm>
            <a:off x="2764937" y="2199310"/>
            <a:ext cx="8394002" cy="1569660"/>
          </a:xfrm>
          <a:prstGeom prst="rect">
            <a:avLst/>
          </a:prstGeom>
          <a:noFill/>
        </p:spPr>
        <p:txBody>
          <a:bodyPr wrap="square" rtlCol="0">
            <a:spAutoFit/>
          </a:bodyPr>
          <a:lstStyle/>
          <a:p>
            <a:pPr algn="ctr">
              <a:spcAft>
                <a:spcPts val="600"/>
              </a:spcAft>
            </a:pPr>
            <a:r>
              <a:rPr lang="en-SG" altLang="zh-CN" sz="9600" b="1" dirty="0">
                <a:latin typeface="Georgia" panose="02040502050405020303" pitchFamily="18" charset="0"/>
                <a:ea typeface="迷你简粗仿宋" panose="02010604000101010101" pitchFamily="2" charset="-122"/>
                <a:cs typeface="Times New Roman" panose="02020603050405020304" pitchFamily="18" charset="0"/>
              </a:rPr>
              <a:t>Q &amp; A</a:t>
            </a:r>
          </a:p>
        </p:txBody>
      </p:sp>
    </p:spTree>
    <p:extLst>
      <p:ext uri="{BB962C8B-B14F-4D97-AF65-F5344CB8AC3E}">
        <p14:creationId xmlns:p14="http://schemas.microsoft.com/office/powerpoint/2010/main" val="3873366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23AAF8-842B-DE92-5B88-BAF9421AF12C}"/>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D7D34774-950A-8948-4817-4503A35CCE6C}"/>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BEBD267E-D1E6-D0EF-D2F1-F12C8CE2C7ED}"/>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EDB4F7FD-4BDD-6345-3DFD-AD76189628EA}"/>
              </a:ext>
            </a:extLst>
          </p:cNvPr>
          <p:cNvSpPr txBox="1"/>
          <p:nvPr/>
        </p:nvSpPr>
        <p:spPr>
          <a:xfrm>
            <a:off x="2996418" y="581735"/>
            <a:ext cx="8804518" cy="5755422"/>
          </a:xfrm>
          <a:prstGeom prst="rect">
            <a:avLst/>
          </a:prstGeom>
          <a:noFill/>
        </p:spPr>
        <p:txBody>
          <a:bodyPr wrap="square" rtlCol="0">
            <a:spAutoFit/>
          </a:bodyPr>
          <a:lstStyle/>
          <a:p>
            <a:pPr>
              <a:spcAft>
                <a:spcPts val="1200"/>
              </a:spcAft>
            </a:pPr>
            <a:r>
              <a:rPr lang="zh-CN" altLang="en-US" sz="4000" b="1" dirty="0">
                <a:latin typeface="Times New Roman" panose="02020603050405020304" pitchFamily="18" charset="0"/>
                <a:ea typeface="迷你简粗仿宋" panose="02010604000101010101" pitchFamily="2" charset="-122"/>
                <a:cs typeface="Times New Roman" panose="02020603050405020304" pitchFamily="18" charset="0"/>
              </a:rPr>
              <a:t>引言</a:t>
            </a:r>
            <a:endParaRPr lang="en-SG" altLang="zh-CN" sz="4000" b="1" dirty="0">
              <a:latin typeface="Times New Roman" panose="02020603050405020304" pitchFamily="18" charset="0"/>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卷一至卷三已经论证了救恩的成就（</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impetration</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救恩的施配（</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application</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），同向同量。卷四就是针对那些容易令人望文生义而把人引向普救论的经文，</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进行了正确的释经：普世性针对于“范围”（各等人</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外族人），拯救性针对于“对象”（信者</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父所赐、子所赎、灵所施）。</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我们不能轻看神学，神学是整合的世界观、价值观、人生观；问题不在于神学，乃在于我们是否拥有正确的神学。以为神学妨碍我们读经，恰恰相反，正确的神学极大地帮助我们读经。（很多基督徒认为不需要神学，殊不知他们把自己的看法当作神学。）</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p:txBody>
      </p:sp>
      <p:pic>
        <p:nvPicPr>
          <p:cNvPr id="3" name="Picture 2" descr="The Death of Death in the Death of Christ: A Treatise in Which the Whole  Controversy about Universal Redemption is Fully Discussed: John Owen, J. I.  Packer: 9780851513829: Amazon.com: Books">
            <a:extLst>
              <a:ext uri="{FF2B5EF4-FFF2-40B4-BE49-F238E27FC236}">
                <a16:creationId xmlns:a16="http://schemas.microsoft.com/office/drawing/2014/main" id="{3AAE6F88-8D10-AB31-5C1B-FF5D4EDDF8A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1065" y="866868"/>
            <a:ext cx="2317359" cy="36152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04477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D5FC0D-BFB8-12D0-6548-1BD998E13419}"/>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353B0615-903B-C708-7448-E3270518E410}"/>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C164A9B6-2492-7945-A91C-0647514C6140}"/>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3</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885D7C02-B61C-E59F-3F34-55C327C8F87E}"/>
              </a:ext>
            </a:extLst>
          </p:cNvPr>
          <p:cNvSpPr txBox="1"/>
          <p:nvPr/>
        </p:nvSpPr>
        <p:spPr>
          <a:xfrm>
            <a:off x="448574" y="625328"/>
            <a:ext cx="11249345" cy="5632311"/>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“普遍救赎”的来源</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圣经中多处经文用概括且未加限定的措辞来描述基督之血所成就的赎价与挽回祭；</a:t>
            </a:r>
            <a:endParaRPr lang="en-SG" altLang="zh-CN"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有一些情形表明：尽管基督为他们而死，但因他们自身的过失而未能得益；</a:t>
            </a:r>
            <a:endParaRPr lang="en-SG" altLang="zh-CN"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还有普遍性的邀约、应许与劝勉，呼吁人领受基督之死的果效，即便许多人最终并未真正如此行。</a:t>
            </a:r>
            <a:endParaRPr lang="en-SG" altLang="zh-CN"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基于这些观察，有人据此主张基督救赎是普遍的，同等地适用于每一个人，并且自信地宣称：任何与此相反的见解都无法与那些经文相调和。</a:t>
            </a:r>
            <a:r>
              <a:rPr lang="en-SG" altLang="zh-CN" sz="28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说，这三点正是所有反对“唯独选民之独特且有效的救赎”之论证的主要来源。</a:t>
            </a:r>
            <a:endParaRPr lang="en-SG" altLang="zh-CN"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40066616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003DA2-1FAB-AC12-30C0-CADAD6E039DE}"/>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AD62C2EB-B3F2-EF6F-8077-94795A91B4E9}"/>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0E5254E8-92D3-0A7E-E2DD-70711B02326E}"/>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4</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1BF9718B-8C72-D9CB-C960-B1C2C7CD0447}"/>
              </a:ext>
            </a:extLst>
          </p:cNvPr>
          <p:cNvSpPr txBox="1"/>
          <p:nvPr/>
        </p:nvSpPr>
        <p:spPr>
          <a:xfrm>
            <a:off x="448574" y="625328"/>
            <a:ext cx="11249345" cy="3477875"/>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基本原则</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神的旨意</a:t>
            </a:r>
            <a:endParaRPr lang="en-SG" altLang="zh-CN"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显明的旨意（得救的道路）</a:t>
            </a:r>
            <a:endParaRPr lang="en-SG" altLang="zh-CN"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隐秘的旨意（谁能得救）</a:t>
            </a:r>
            <a:endParaRPr lang="en-SG" altLang="zh-CN"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en-US" altLang="zh-CN"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申</a:t>
            </a:r>
            <a:r>
              <a:rPr lang="en-US" altLang="zh-CN" sz="28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29:29</a:t>
            </a:r>
            <a:r>
              <a:rPr lang="en-US" altLang="zh-CN"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隐秘的事，属于耶和华我们的神；显露的事，永远属于我们和我们的子孙，好叫我们遵行这律法上的一切话。</a:t>
            </a:r>
            <a:endParaRPr lang="en-SG" altLang="zh-CN"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32419189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CACB45-EAEC-F0B3-AE34-4ECA6A624EDF}"/>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EFA05F91-05B2-98FB-18D1-BDEA0C6EDE28}"/>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4840BDDF-99C0-32F2-F669-3CC46854DDBD}"/>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5</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BC5CEA18-F525-572A-3869-A8C81B78AD7E}"/>
              </a:ext>
            </a:extLst>
          </p:cNvPr>
          <p:cNvSpPr txBox="1"/>
          <p:nvPr/>
        </p:nvSpPr>
        <p:spPr>
          <a:xfrm>
            <a:off x="448574" y="625328"/>
            <a:ext cx="11249345" cy="2739211"/>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经文一</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en-US" altLang="zh-CN"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约</a:t>
            </a:r>
            <a:r>
              <a:rPr lang="en-SG" altLang="zh-CN" sz="28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3:16</a:t>
            </a:r>
            <a:r>
              <a:rPr lang="en-US" altLang="zh-CN"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神爱</a:t>
            </a:r>
            <a:r>
              <a:rPr lang="zh-CN" altLang="en-US" sz="2800" dirty="0">
                <a:solidFill>
                  <a:srgbClr val="FF0000"/>
                </a:solidFill>
                <a:latin typeface="迷你简粗仿宋" panose="02010604000101010101" pitchFamily="2" charset="-122"/>
                <a:ea typeface="迷你简粗仿宋" panose="02010604000101010101" pitchFamily="2" charset="-122"/>
                <a:cs typeface="Times New Roman" panose="02020603050405020304" pitchFamily="18" charset="0"/>
              </a:rPr>
              <a:t>世人</a:t>
            </a:r>
            <a:r>
              <a:rPr lang="zh-CN" altLang="en-US"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，甚至把祂的独一爱子赐给他们，为要使一切信祂的人不至灭亡，反得永生。</a:t>
            </a:r>
            <a:endParaRPr lang="en-SG" altLang="zh-CN" sz="28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en-SG" altLang="zh-CN" sz="28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For </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God so loved </a:t>
            </a:r>
            <a:r>
              <a:rPr lang="en-SG" altLang="zh-CN" sz="2800" dirty="0">
                <a:solidFill>
                  <a:srgbClr val="FF0000"/>
                </a:solidFill>
                <a:latin typeface="Times New Roman" panose="02020603050405020304" pitchFamily="18" charset="0"/>
                <a:ea typeface="迷你简粗仿宋" panose="02010604000101010101" pitchFamily="2" charset="-122"/>
                <a:cs typeface="Times New Roman" panose="02020603050405020304" pitchFamily="18" charset="0"/>
              </a:rPr>
              <a:t>the world</a:t>
            </a:r>
            <a:r>
              <a:rPr lang="en-SG" altLang="zh-CN" sz="28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 that he gave his only Son, that whoever believes in him should not perish but have eternal life.</a:t>
            </a:r>
            <a:endParaRPr lang="en-SG" altLang="zh-CN" sz="2800" i="0" dirty="0">
              <a:solidFill>
                <a:srgbClr val="333333"/>
              </a:solidFill>
              <a:effectLst/>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37105938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FF5C16-5D61-C0F5-0EBC-C1BEFB1CAB55}"/>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D22F0773-CC87-74D3-BF2B-7530C75EB543}"/>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72C4FB4B-4F69-E960-0E99-244A4E5610CF}"/>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6</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615464FA-A50A-0C43-087F-A7FC8743A242}"/>
              </a:ext>
            </a:extLst>
          </p:cNvPr>
          <p:cNvSpPr txBox="1"/>
          <p:nvPr/>
        </p:nvSpPr>
        <p:spPr>
          <a:xfrm>
            <a:off x="448574" y="625328"/>
            <a:ext cx="11249345" cy="4616648"/>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经文一</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zh-CN" altLang="en-US" sz="26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这段经文的上文是主耶稣在夜间给法利赛人尼哥德慕讲述重生的真理，“人若不重生，就不能进神的王国”，之后说了这段话“正如摩西在荒野把铜蛇举起，人子也必须被举起来，为要使所有相信祂的人得到永生。”然后才接上了那节人人皆知的经句。</a:t>
            </a:r>
            <a:endParaRPr lang="en-SG" altLang="zh-CN" sz="26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zh-CN" altLang="en-US" sz="26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摩西举铜蛇和以色列人望铜蛇得生是拉比们都晓得的，但在以色列人的观念中，神的救恩只是为他们的，不是为全世界的，现在主耶稣要慢慢地揭开一个奥秘，就是神的救恩不单是为以色列人的，乃是为全人类的。“这奥秘就是：外族人在基督耶稣里，借着福音可以同得产业，同为一体，同蒙应许。”</a:t>
            </a:r>
            <a:r>
              <a:rPr lang="en-US" altLang="zh-CN" sz="26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6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弗</a:t>
            </a:r>
            <a:r>
              <a:rPr lang="en-SG" altLang="zh-CN" sz="26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3:6</a:t>
            </a:r>
            <a:r>
              <a:rPr lang="en-US" altLang="zh-CN" sz="26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6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它让以色列人看到神的救恩的普世性，并非只是为以色列人。</a:t>
            </a:r>
            <a:endParaRPr lang="en-SG" altLang="zh-CN" sz="26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15714561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646EBF-AF9E-15A4-A5CE-D72BDA0F453E}"/>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632D6939-332F-09D0-63A3-67E1B844AF8F}"/>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8CF849DA-E207-708B-4231-735201A20395}"/>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7</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D12FB3D2-A82B-842A-BC04-50CD7E9F34C2}"/>
              </a:ext>
            </a:extLst>
          </p:cNvPr>
          <p:cNvSpPr txBox="1"/>
          <p:nvPr/>
        </p:nvSpPr>
        <p:spPr>
          <a:xfrm>
            <a:off x="448574" y="625328"/>
            <a:ext cx="11249345" cy="5878532"/>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经文一</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zh-CN" altLang="en-US" sz="26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“神爱世人，甚至</a:t>
            </a:r>
            <a:r>
              <a:rPr lang="en-SG" altLang="zh-CN" sz="26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6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不只是表达神爱的范围广泛，更是表达神爱的程度之强烈。但经文却并没有说神要救赎世上每一个人，我们读经时不能把自己的想法读到圣经里去。后面接着讲了被救赎的人都是谁，就是一切信基督的人。信基督的人是谁呢？就是天父在永恒中所拣选的人。</a:t>
            </a:r>
            <a:endParaRPr lang="en-SG" altLang="zh-CN" sz="26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zh-CN" altLang="en-US" sz="26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神的爱是有层次的：</a:t>
            </a:r>
            <a:endParaRPr lang="en-SG" altLang="zh-CN" sz="26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60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rPr>
              <a:t>普遍的爱，给所有的人，“因为祂使太阳升起普照恶人和好人，也降雨给义人和不义的人。”</a:t>
            </a:r>
            <a:r>
              <a:rPr lang="en-US" altLang="zh-CN" sz="260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60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rPr>
              <a:t>太</a:t>
            </a:r>
            <a:r>
              <a:rPr lang="en-SG" altLang="zh-CN" sz="2600" i="0" dirty="0">
                <a:solidFill>
                  <a:srgbClr val="333333"/>
                </a:solidFill>
                <a:effectLst/>
                <a:latin typeface="Times New Roman" panose="02020603050405020304" pitchFamily="18" charset="0"/>
                <a:ea typeface="迷你简粗仿宋" panose="02010604000101010101" pitchFamily="2" charset="-122"/>
                <a:cs typeface="Times New Roman" panose="02020603050405020304" pitchFamily="18" charset="0"/>
              </a:rPr>
              <a:t>5:45</a:t>
            </a:r>
            <a:r>
              <a:rPr lang="en-US" altLang="zh-CN" sz="260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rPr>
              <a:t>】</a:t>
            </a:r>
          </a:p>
          <a:p>
            <a:pPr marL="914400" lvl="1" indent="-457200">
              <a:spcAft>
                <a:spcPts val="1200"/>
              </a:spcAft>
              <a:buFont typeface="Arial" panose="020B0604020202020204" pitchFamily="34" charset="0"/>
              <a:buChar char="•"/>
            </a:pPr>
            <a:r>
              <a:rPr lang="zh-CN" altLang="en-US" sz="26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福音广传的爱，很多人能听到福音，但却没有圣灵内在的有效恩召，“他们虽然在看，却看不见；在听，却听不到，也不明白。”</a:t>
            </a:r>
            <a:r>
              <a:rPr lang="en-US" altLang="zh-CN" sz="26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6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太</a:t>
            </a:r>
            <a:r>
              <a:rPr lang="en-SG" altLang="zh-CN" sz="26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13:13</a:t>
            </a:r>
            <a:r>
              <a:rPr lang="en-US" altLang="zh-CN" sz="26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a:t>
            </a:r>
          </a:p>
          <a:p>
            <a:pPr marL="914400" lvl="1" indent="-457200">
              <a:spcAft>
                <a:spcPts val="1200"/>
              </a:spcAft>
              <a:buFont typeface="Arial" panose="020B0604020202020204" pitchFamily="34" charset="0"/>
              <a:buChar char="•"/>
            </a:pPr>
            <a:r>
              <a:rPr lang="zh-CN" altLang="en-US" sz="260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rPr>
              <a:t>救赎的爱，这是特别的爱，只赐给神所拣选的人。</a:t>
            </a:r>
            <a:endParaRPr lang="en-SG" altLang="zh-CN" sz="260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7010848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297FA0-0326-87D8-3E99-FA9092022CDF}"/>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96E3C70A-8E1F-3E66-283F-CD7D8D723606}"/>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667733CF-E3DA-31AE-AA2E-F476450A670D}"/>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8</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0474C4B8-41BF-4D77-44EB-0E81A7DF0AE1}"/>
              </a:ext>
            </a:extLst>
          </p:cNvPr>
          <p:cNvSpPr txBox="1"/>
          <p:nvPr/>
        </p:nvSpPr>
        <p:spPr>
          <a:xfrm>
            <a:off x="448574" y="625328"/>
            <a:ext cx="11249345" cy="2862322"/>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经文一</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zh-CN" altLang="en-US" sz="26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神爱世人”，如果你把“世人”解释为“世上每一个人”，那么，“爱”就是普遍的爱；如果你将“爱”解释为“救赎的爱”，那么，“世人”就不能解释为“世上每一个人”，而应看作一个范围。这节经文显然是在讲救赎的爱，所以，“世人”的解释应该是指属神的选民，他们分散在世界各地，遍布于不敬虔的人类社群中，而不是指人类的每一个个体。</a:t>
            </a:r>
            <a:endParaRPr lang="en-SG" altLang="zh-CN" sz="26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25757403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36230</TotalTime>
  <Words>3204</Words>
  <Application>Microsoft Office PowerPoint</Application>
  <PresentationFormat>Widescreen</PresentationFormat>
  <Paragraphs>161</Paragraphs>
  <Slides>26</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26</vt:i4>
      </vt:variant>
    </vt:vector>
  </HeadingPairs>
  <TitlesOfParts>
    <vt:vector size="37" baseType="lpstr">
      <vt:lpstr>DengXian</vt:lpstr>
      <vt:lpstr>KaiTi</vt:lpstr>
      <vt:lpstr>迷你简粗仿宋</vt:lpstr>
      <vt:lpstr>Arial</vt:lpstr>
      <vt:lpstr>Calibri</vt:lpstr>
      <vt:lpstr>Calibri Light</vt:lpstr>
      <vt:lpstr>Georgia</vt:lpstr>
      <vt:lpstr>Segoe UI Black</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朱业James Zhu</dc:creator>
  <cp:lastModifiedBy>James Zhu 朱业</cp:lastModifiedBy>
  <cp:revision>1212</cp:revision>
  <dcterms:created xsi:type="dcterms:W3CDTF">2020-08-23T07:58:53Z</dcterms:created>
  <dcterms:modified xsi:type="dcterms:W3CDTF">2025-11-08T15:34:04Z</dcterms:modified>
</cp:coreProperties>
</file>