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76" r:id="rId3"/>
    <p:sldId id="443" r:id="rId4"/>
    <p:sldId id="426" r:id="rId5"/>
    <p:sldId id="445" r:id="rId6"/>
    <p:sldId id="446" r:id="rId7"/>
    <p:sldId id="447" r:id="rId8"/>
    <p:sldId id="448" r:id="rId9"/>
    <p:sldId id="449" r:id="rId10"/>
    <p:sldId id="450" r:id="rId11"/>
    <p:sldId id="451" r:id="rId12"/>
    <p:sldId id="452" r:id="rId13"/>
    <p:sldId id="453" r:id="rId14"/>
    <p:sldId id="454" r:id="rId15"/>
    <p:sldId id="455" r:id="rId16"/>
    <p:sldId id="456" r:id="rId17"/>
    <p:sldId id="457" r:id="rId18"/>
    <p:sldId id="458" r:id="rId19"/>
    <p:sldId id="459" r:id="rId20"/>
    <p:sldId id="460" r:id="rId21"/>
    <p:sldId id="461" r:id="rId22"/>
    <p:sldId id="462" r:id="rId23"/>
    <p:sldId id="463" r:id="rId24"/>
    <p:sldId id="464" r:id="rId25"/>
    <p:sldId id="386"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50" autoAdjust="0"/>
    <p:restoredTop sz="92953" autoAdjust="0"/>
  </p:normalViewPr>
  <p:slideViewPr>
    <p:cSldViewPr snapToGrid="0">
      <p:cViewPr varScale="1">
        <p:scale>
          <a:sx n="111" d="100"/>
          <a:sy n="111"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15/11/2025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15/11/2025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15/11/2025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6AF35-304C-CC80-8432-D9748C09BEC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F41975B-1FCE-CF83-ED42-8C9CA0298C23}"/>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16467BD-F395-3DB4-A4BC-91415A61C73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82C61A7-0408-FAAA-C02D-F11BAA508A58}"/>
              </a:ext>
            </a:extLst>
          </p:cNvPr>
          <p:cNvSpPr txBox="1"/>
          <p:nvPr/>
        </p:nvSpPr>
        <p:spPr>
          <a:xfrm>
            <a:off x="448574" y="625328"/>
            <a:ext cx="11249345" cy="147732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6B7874E5-740C-7CF9-F5C0-AB901DA43ED5}"/>
              </a:ext>
            </a:extLst>
          </p:cNvPr>
          <p:cNvGraphicFramePr>
            <a:graphicFrameLocks noGrp="1"/>
          </p:cNvGraphicFramePr>
          <p:nvPr>
            <p:extLst>
              <p:ext uri="{D42A27DB-BD31-4B8C-83A1-F6EECF244321}">
                <p14:modId xmlns:p14="http://schemas.microsoft.com/office/powerpoint/2010/main" val="2085821272"/>
              </p:ext>
            </p:extLst>
          </p:nvPr>
        </p:nvGraphicFramePr>
        <p:xfrm>
          <a:off x="494081" y="1365009"/>
          <a:ext cx="11203839" cy="5035788"/>
        </p:xfrm>
        <a:graphic>
          <a:graphicData uri="http://schemas.openxmlformats.org/drawingml/2006/table">
            <a:tbl>
              <a:tblPr firstRow="1" bandRow="1">
                <a:tableStyleId>{5C22544A-7EE6-4342-B048-85BDC9FD1C3A}</a:tableStyleId>
              </a:tblPr>
              <a:tblGrid>
                <a:gridCol w="1566731">
                  <a:extLst>
                    <a:ext uri="{9D8B030D-6E8A-4147-A177-3AD203B41FA5}">
                      <a16:colId xmlns:a16="http://schemas.microsoft.com/office/drawing/2014/main" val="2562839852"/>
                    </a:ext>
                  </a:extLst>
                </a:gridCol>
                <a:gridCol w="4817660">
                  <a:extLst>
                    <a:ext uri="{9D8B030D-6E8A-4147-A177-3AD203B41FA5}">
                      <a16:colId xmlns:a16="http://schemas.microsoft.com/office/drawing/2014/main" val="1662067998"/>
                    </a:ext>
                  </a:extLst>
                </a:gridCol>
                <a:gridCol w="4819448">
                  <a:extLst>
                    <a:ext uri="{9D8B030D-6E8A-4147-A177-3AD203B41FA5}">
                      <a16:colId xmlns:a16="http://schemas.microsoft.com/office/drawing/2014/main" val="3765461154"/>
                    </a:ext>
                  </a:extLst>
                </a:gridCol>
              </a:tblGrid>
              <a:tr h="559532">
                <a:tc>
                  <a:txBody>
                    <a:bodyPr/>
                    <a:lstStyle/>
                    <a:p>
                      <a:pPr algn="ctr"/>
                      <a:endParaRPr lang="en-SG" sz="2800" dirty="0">
                        <a:latin typeface="迷你简粗仿宋" panose="02010604000101010101" pitchFamily="2" charset="-122"/>
                        <a:ea typeface="迷你简粗仿宋" panose="02010604000101010101" pitchFamily="2" charset="-122"/>
                      </a:endParaRPr>
                    </a:p>
                  </a:txBody>
                  <a:tcPr anchor="ctr"/>
                </a:tc>
                <a:tc>
                  <a:txBody>
                    <a:bodyPr/>
                    <a:lstStyle/>
                    <a:p>
                      <a:pPr algn="ctr"/>
                      <a:r>
                        <a:rPr lang="zh-CN" altLang="en-US" sz="2800" dirty="0">
                          <a:latin typeface="迷你简粗仿宋" panose="02010604000101010101" pitchFamily="2" charset="-122"/>
                          <a:ea typeface="迷你简粗仿宋" panose="02010604000101010101" pitchFamily="2" charset="-122"/>
                        </a:rPr>
                        <a:t>阿民念主义</a:t>
                      </a:r>
                      <a:endParaRPr lang="en-SG" sz="2800" dirty="0">
                        <a:latin typeface="迷你简粗仿宋" panose="02010604000101010101" pitchFamily="2" charset="-122"/>
                        <a:ea typeface="迷你简粗仿宋" panose="02010604000101010101" pitchFamily="2" charset="-122"/>
                      </a:endParaRPr>
                    </a:p>
                  </a:txBody>
                  <a:tcPr anchor="ctr"/>
                </a:tc>
                <a:tc>
                  <a:txBody>
                    <a:bodyPr/>
                    <a:lstStyle/>
                    <a:p>
                      <a:pPr algn="ctr"/>
                      <a:r>
                        <a:rPr lang="zh-CN" altLang="en-US" sz="2800" dirty="0">
                          <a:latin typeface="迷你简粗仿宋" panose="02010604000101010101" pitchFamily="2" charset="-122"/>
                          <a:ea typeface="迷你简粗仿宋" panose="02010604000101010101" pitchFamily="2" charset="-122"/>
                        </a:rPr>
                        <a:t>加尔文救恩五要点</a:t>
                      </a:r>
                      <a:endParaRPr lang="en-SG" sz="2800"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2183301551"/>
                  </a:ext>
                </a:extLst>
              </a:tr>
              <a:tr h="559532">
                <a:tc>
                  <a:txBody>
                    <a:bodyPr/>
                    <a:lstStyle/>
                    <a:p>
                      <a:pPr algn="ctr"/>
                      <a:r>
                        <a:rPr lang="zh-CN" altLang="en-US" sz="2000" b="1" dirty="0">
                          <a:latin typeface="迷你简粗仿宋" panose="02010604000101010101" pitchFamily="2" charset="-122"/>
                          <a:ea typeface="迷你简粗仿宋" panose="02010604000101010101" pitchFamily="2" charset="-122"/>
                        </a:rPr>
                        <a:t>人的状况</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全然败坏，但先行恩典把人拉回“可决定”</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全然败坏，除非圣灵重生</a:t>
                      </a:r>
                      <a:endParaRPr lang="en-SG" sz="2000" b="1"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1790827089"/>
                  </a:ext>
                </a:extLst>
              </a:tr>
              <a:tr h="559532">
                <a:tc>
                  <a:txBody>
                    <a:bodyPr/>
                    <a:lstStyle/>
                    <a:p>
                      <a:pPr algn="ctr"/>
                      <a:r>
                        <a:rPr lang="zh-CN" altLang="en-US" sz="2000" b="1" dirty="0">
                          <a:latin typeface="迷你简粗仿宋" panose="02010604000101010101" pitchFamily="2" charset="-122"/>
                          <a:ea typeface="迷你简粗仿宋" panose="02010604000101010101" pitchFamily="2" charset="-122"/>
                        </a:rPr>
                        <a:t>拣选</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有条件（神预见到谁会信）</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无条件（根于神的爱与美意）</a:t>
                      </a:r>
                      <a:endParaRPr lang="en-SG" sz="2000" b="1"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1872345984"/>
                  </a:ext>
                </a:extLst>
              </a:tr>
              <a:tr h="559532">
                <a:tc>
                  <a:txBody>
                    <a:bodyPr/>
                    <a:lstStyle/>
                    <a:p>
                      <a:pPr algn="ctr"/>
                      <a:r>
                        <a:rPr lang="zh-CN" altLang="en-US" sz="2000" b="1" dirty="0">
                          <a:latin typeface="迷你简粗仿宋" panose="02010604000101010101" pitchFamily="2" charset="-122"/>
                          <a:ea typeface="迷你简粗仿宋" panose="02010604000101010101" pitchFamily="2" charset="-122"/>
                        </a:rPr>
                        <a:t>代赎</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为所有个体而死，并不确保任何人必得救</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为选民而死，确保所赎之人必得救</a:t>
                      </a:r>
                      <a:endParaRPr lang="en-SG" sz="2000" b="1"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3224511859"/>
                  </a:ext>
                </a:extLst>
              </a:tr>
              <a:tr h="559532">
                <a:tc>
                  <a:txBody>
                    <a:bodyPr/>
                    <a:lstStyle/>
                    <a:p>
                      <a:pPr algn="ctr"/>
                      <a:r>
                        <a:rPr lang="zh-CN" altLang="en-US" sz="2000" b="1" dirty="0">
                          <a:latin typeface="迷你简粗仿宋" panose="02010604000101010101" pitchFamily="2" charset="-122"/>
                          <a:ea typeface="迷你简粗仿宋" panose="02010604000101010101" pitchFamily="2" charset="-122"/>
                        </a:rPr>
                        <a:t>信心</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人的决定</a:t>
                      </a:r>
                      <a:r>
                        <a:rPr lang="en-US" altLang="zh-CN" sz="2000" b="1" dirty="0">
                          <a:latin typeface="迷你简粗仿宋" panose="02010604000101010101" pitchFamily="2" charset="-122"/>
                          <a:ea typeface="迷你简粗仿宋" panose="02010604000101010101" pitchFamily="2" charset="-122"/>
                        </a:rPr>
                        <a:t>/</a:t>
                      </a:r>
                      <a:r>
                        <a:rPr lang="zh-CN" altLang="en-US" sz="2000" b="1" dirty="0">
                          <a:latin typeface="迷你简粗仿宋" panose="02010604000101010101" pitchFamily="2" charset="-122"/>
                          <a:ea typeface="迷你简粗仿宋" panose="02010604000101010101" pitchFamily="2" charset="-122"/>
                        </a:rPr>
                        <a:t>条件；神预见此而拣选</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基督所赢取、圣灵所赐（有效呼召的果子）</a:t>
                      </a:r>
                      <a:endParaRPr lang="en-SG" sz="2000" b="1"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773011104"/>
                  </a:ext>
                </a:extLst>
              </a:tr>
              <a:tr h="559532">
                <a:tc>
                  <a:txBody>
                    <a:bodyPr/>
                    <a:lstStyle/>
                    <a:p>
                      <a:pPr algn="ctr"/>
                      <a:r>
                        <a:rPr lang="zh-CN" altLang="en-US" sz="2000" b="1" dirty="0">
                          <a:latin typeface="迷你简粗仿宋" panose="02010604000101010101" pitchFamily="2" charset="-122"/>
                          <a:ea typeface="迷你简粗仿宋" panose="02010604000101010101" pitchFamily="2" charset="-122"/>
                        </a:rPr>
                        <a:t>恩典</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可抗拒；决定权在人</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不可抗拒；圣灵使人甘心</a:t>
                      </a:r>
                      <a:endParaRPr lang="en-SG" sz="2000" b="1"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3852450650"/>
                  </a:ext>
                </a:extLst>
              </a:tr>
              <a:tr h="559532">
                <a:tc>
                  <a:txBody>
                    <a:bodyPr/>
                    <a:lstStyle/>
                    <a:p>
                      <a:pPr algn="ctr"/>
                      <a:r>
                        <a:rPr lang="zh-CN" altLang="en-US" sz="2000" b="1" dirty="0">
                          <a:latin typeface="迷你简粗仿宋" panose="02010604000101010101" pitchFamily="2" charset="-122"/>
                          <a:ea typeface="迷你简粗仿宋" panose="02010604000101010101" pitchFamily="2" charset="-122"/>
                        </a:rPr>
                        <a:t>坚忍</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不定或否认</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必保守到底（基督代求）</a:t>
                      </a:r>
                      <a:endParaRPr lang="en-SG" sz="2000" b="1"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3633277106"/>
                  </a:ext>
                </a:extLst>
              </a:tr>
              <a:tr h="559532">
                <a:tc>
                  <a:txBody>
                    <a:bodyPr/>
                    <a:lstStyle/>
                    <a:p>
                      <a:pPr algn="ctr"/>
                      <a:r>
                        <a:rPr lang="zh-CN" altLang="en-US" sz="2000" b="1" dirty="0">
                          <a:latin typeface="迷你简粗仿宋" panose="02010604000101010101" pitchFamily="2" charset="-122"/>
                          <a:ea typeface="迷你简粗仿宋" panose="02010604000101010101" pitchFamily="2" charset="-122"/>
                        </a:rPr>
                        <a:t>十字架性质</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可能性方案</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成就性工程</a:t>
                      </a:r>
                      <a:endParaRPr lang="en-SG" sz="2000" b="1"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2326197040"/>
                  </a:ext>
                </a:extLst>
              </a:tr>
              <a:tr h="559532">
                <a:tc>
                  <a:txBody>
                    <a:bodyPr/>
                    <a:lstStyle/>
                    <a:p>
                      <a:pPr algn="ctr"/>
                      <a:r>
                        <a:rPr lang="zh-CN" altLang="en-US" sz="2000" b="1" dirty="0">
                          <a:latin typeface="迷你简粗仿宋" panose="02010604000101010101" pitchFamily="2" charset="-122"/>
                          <a:ea typeface="迷你简粗仿宋" panose="02010604000101010101" pitchFamily="2" charset="-122"/>
                        </a:rPr>
                        <a:t>布道逻辑</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你现在就决定，神就成就</a:t>
                      </a:r>
                      <a:endParaRPr lang="en-SG" sz="2000" b="1" dirty="0">
                        <a:latin typeface="迷你简粗仿宋" panose="02010604000101010101" pitchFamily="2" charset="-122"/>
                        <a:ea typeface="迷你简粗仿宋" panose="02010604000101010101" pitchFamily="2" charset="-122"/>
                      </a:endParaRPr>
                    </a:p>
                  </a:txBody>
                  <a:tcPr anchor="ctr"/>
                </a:tc>
                <a:tc>
                  <a:txBody>
                    <a:bodyPr/>
                    <a:lstStyle/>
                    <a:p>
                      <a:pPr algn="l"/>
                      <a:r>
                        <a:rPr lang="zh-CN" altLang="en-US" sz="2000" b="1" dirty="0">
                          <a:latin typeface="迷你简粗仿宋" panose="02010604000101010101" pitchFamily="2" charset="-122"/>
                          <a:ea typeface="迷你简粗仿宋" panose="02010604000101010101" pitchFamily="2" charset="-122"/>
                        </a:rPr>
                        <a:t>神已经成就，你当悔改并信</a:t>
                      </a:r>
                      <a:endParaRPr lang="en-SG" sz="2000" b="1"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166203201"/>
                  </a:ext>
                </a:extLst>
              </a:tr>
            </a:tbl>
          </a:graphicData>
        </a:graphic>
      </p:graphicFrame>
    </p:spTree>
    <p:extLst>
      <p:ext uri="{BB962C8B-B14F-4D97-AF65-F5344CB8AC3E}">
        <p14:creationId xmlns:p14="http://schemas.microsoft.com/office/powerpoint/2010/main" val="3817626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83D8D-514F-D2E7-1D51-84245317324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7BD1F5-7EBC-4DF2-824E-09371996600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41102A5-E65B-72B4-780D-884AE4F443A8}"/>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B7EC758-C85A-8D6E-D9BF-C30489DA1C12}"/>
              </a:ext>
            </a:extLst>
          </p:cNvPr>
          <p:cNvSpPr txBox="1"/>
          <p:nvPr/>
        </p:nvSpPr>
        <p:spPr>
          <a:xfrm>
            <a:off x="448574" y="625328"/>
            <a:ext cx="11249345" cy="2308324"/>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不是可能，而是已成就。</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当阿民念主义把“决定性因素”移交给人时，讲台会自然退化为“劝人作决定”的技术，而非“宣告神已成就的福音”。</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36259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A2B9E-A840-7570-7B0C-8083A78612A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585B517-A2B5-D8F3-C06B-9F7FD05E7D8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8ACD170-103D-D062-ADBC-41CFF83B7A8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284C7100-BEDB-BB35-337F-EE8AF2D1EC55}"/>
              </a:ext>
            </a:extLst>
          </p:cNvPr>
          <p:cNvSpPr txBox="1"/>
          <p:nvPr/>
        </p:nvSpPr>
        <p:spPr>
          <a:xfrm>
            <a:off x="448574" y="625328"/>
            <a:ext cx="11249345" cy="5786199"/>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Packer</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指出，</a:t>
            </a: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五要点的表述掩盖了加尔文救赎论与阿民念主义救赎论之间深层差异，毫无疑问这对许多人造成了严重的误导。在表述中，重点落在形容词上，这自然给人一种印象，认为神在三大拯救作为上，争论仅限于形容词的不同，即双方都同意什么是拣选、救赎和内在恩典的赐予，而只是人在其中的地位上存在分歧：</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拣选是否取决于预见的信心</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救赎是否意在拯救每个人</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914400" lvl="1" indent="-457200">
              <a:spcAft>
                <a:spcPts val="1200"/>
              </a:spcAft>
              <a:buFont typeface="Arial" panose="020B0604020202020204" pitchFamily="34" charset="0"/>
              <a:buChar char="•"/>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恩典是否总是不可抗拒</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但这是一个完全错误的观念。在每一点上形容词的改变就意味着名词含义的改变。</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717547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74F42-1244-D95D-E346-74F95DC61DF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BE90C8D-F373-0078-4B55-FECBFB756F9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3764B85-E6D8-1061-C7DC-FCE3708641F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2720B5A-7D1E-76BA-77BE-6B2CF355DEF2}"/>
              </a:ext>
            </a:extLst>
          </p:cNvPr>
          <p:cNvSpPr txBox="1"/>
          <p:nvPr/>
        </p:nvSpPr>
        <p:spPr>
          <a:xfrm>
            <a:off x="448574" y="625328"/>
            <a:ext cx="11249345" cy="590931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有条件的拣选、普世的救赎、可抗拒的内在恩典，与加尔文救恩五要点所宣称的拣选、救赎和内在恩典并不是同一个概念。</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阿民念主义者将</a:t>
            </a:r>
            <a:r>
              <a:rPr lang="zh-CN" altLang="en-US"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神的拣选行为</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定义为接纳一类具有资格的人，即信靠基督的人，进入儿子名分和荣耀的决定。这就变成了神因预见某些人会自愿信靠基督之偶发事实，而决定接纳他们的一个决议。然而，在拣选的定旨中并没有确保这一类信徒会真正成为成员；神并未定意让任何人相信。但加尔文主义者则将拣选定义为神选择特定不配之人，使其从罪中得救并被带到荣耀中，为此目的通过基督的死得以救赎，借着圣灵得有效呼召赐予他们信心。</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阿民念主义者会说：“我因我的信心而得拣选”，而加尔文主义者则说：“我的信心源于我的拣选”。</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878222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C70B8-1581-E166-016D-A59B2A08509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FC22AD1-6882-9856-9D76-8D6992544DC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70EC49B-1229-032A-F571-C931E40BFA5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D469FC5-D48E-82E7-6A48-5CF554E54D7B}"/>
              </a:ext>
            </a:extLst>
          </p:cNvPr>
          <p:cNvSpPr txBox="1"/>
          <p:nvPr/>
        </p:nvSpPr>
        <p:spPr>
          <a:xfrm>
            <a:off x="448574" y="625328"/>
            <a:ext cx="11249345" cy="5755422"/>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阿民念主义者将</a:t>
            </a:r>
            <a:r>
              <a:rPr lang="zh-CN" altLang="en-US"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基督的救赎工作</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定义为清除了一个障碍，该障碍拦阻了神在罪人相信的条件下向他们提供祂渴望给予的赦罪。救赎为神赢得了提出这一赦免的权利，但并未确保有人会接受这一提议；因为信心是人自己的行为，而不是来自各各他给他的恩赐。基督的死为得救的信心的行使创造了机会，但也就仅此而已。</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cs typeface="Times New Roman" panose="02020603050405020304" pitchFamily="18" charset="0"/>
              </a:rPr>
              <a:t>加尔文主义者将救赎定义为基督实际代替特定罪人承受了罪的刑罚，通过这一救赎，神与他们和好，他们受刑罚的责任被永远消除，并为他们赢得了进入永生的资格。因此，在神眼中，他们现在拥有信心恩赐的权利，这信心是他们进入并享受其产业的途径。换言之，各各他不是仅使基督为之而死的人的救恩成为可能，乃是确保了这些人会被引领到信仰中，并使他们的救恩成为现实。</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756968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913DB-66F9-3295-3D5D-901E49E6FC8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05F132B-BD44-C2CB-F351-728A4A518DA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E2F48290-1409-DE89-BB37-15FDB023013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E21794A-2F9F-A3F3-E6BA-963EE6435CE5}"/>
              </a:ext>
            </a:extLst>
          </p:cNvPr>
          <p:cNvSpPr txBox="1"/>
          <p:nvPr/>
        </p:nvSpPr>
        <p:spPr>
          <a:xfrm>
            <a:off x="448574" y="625328"/>
            <a:ext cx="11249345" cy="301621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阿民念主义者只会说：“没有各各他，我就无法获得救恩”；而加尔文主义者会说：“基督在各各他为我赢得了救恩”。前者将十字架视为救恩的必要条件，而后者则将十字架视为救恩的实际成因，并将每一个属灵祝福的源头，包括信心，追溯至神与祂的儿子在各各他所成就的伟大救赎。</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286973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3DACD-8E21-BDA7-A5CF-3F6E0C10AFA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503F5D2-F20B-D0F5-A311-898A1BCFD90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661892B-1B5E-DF65-6405-225D4D45D54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D98C29DC-F084-187A-0E75-F4090B2CE457}"/>
              </a:ext>
            </a:extLst>
          </p:cNvPr>
          <p:cNvSpPr txBox="1"/>
          <p:nvPr/>
        </p:nvSpPr>
        <p:spPr>
          <a:xfrm>
            <a:off x="448574" y="625328"/>
            <a:ext cx="11249345" cy="3877985"/>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阿民念主义者将圣灵的</a:t>
            </a:r>
            <a:r>
              <a:rPr lang="zh-CN" altLang="en-US" sz="2800" dirty="0">
                <a:solidFill>
                  <a:srgbClr val="FF0000"/>
                </a:solidFill>
                <a:latin typeface="Times New Roman" panose="02020603050405020304" pitchFamily="18" charset="0"/>
                <a:ea typeface="迷你简粗仿宋" panose="02010604000101010101" pitchFamily="2" charset="-122"/>
                <a:cs typeface="Times New Roman" panose="02020603050405020304" pitchFamily="18" charset="0"/>
              </a:rPr>
              <a:t>内在恩典的恩赐</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定义为“道德劝导”，即对神真理的理解的纯粹赐予。他们承认这本身并不能确保任何人会做出信心的回应。然而，加尔文主义者将这一恩赐定义为不仅仅是启迪，更是神在人的心中施行的重生之工，“除去他们的石心，赐给他们肉心；更新他们的意志，并以祂的权能使他们归向善；有效地将他们吸引到耶稣基督面前，但他们是自由地来到祂面前，因为恩典使他们心甘情愿。”恩典之所以不可抗拒，正是因为它摧毁了人心中抗拒的意愿。</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920150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F5264-29CF-3559-86E7-4E9B14049C1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4DE1B19-6D7D-4C6C-485E-17C75FA12D0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CE2ABA1-662E-3929-5ADD-612C9246BC7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9EB66B1-234B-A305-AD79-5F0A3F01B07E}"/>
              </a:ext>
            </a:extLst>
          </p:cNvPr>
          <p:cNvSpPr txBox="1"/>
          <p:nvPr/>
        </p:nvSpPr>
        <p:spPr>
          <a:xfrm>
            <a:off x="448574" y="625328"/>
            <a:ext cx="11249345" cy="550920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因此，阿民念主义者会满足于说：“我决定接受基督”，“我下定决心成为基督徒”。</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加尔文主义者则倾向于以更具神学意义的方式描述他的归信，以明确这究竟是谁的工作：</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000" i="1" dirty="0">
                <a:latin typeface="Times New Roman" panose="02020603050405020304" pitchFamily="18" charset="0"/>
                <a:ea typeface="迷你简粗仿宋" panose="02010604000101010101" pitchFamily="2" charset="-122"/>
                <a:cs typeface="Times New Roman" panose="02020603050405020304" pitchFamily="18" charset="0"/>
              </a:rPr>
              <a:t>我那被囚的灵魂长久躺卧，</a:t>
            </a:r>
            <a:endParaRPr lang="en-SG" altLang="zh-CN" sz="2000" i="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000" i="1" dirty="0">
                <a:latin typeface="Times New Roman" panose="02020603050405020304" pitchFamily="18" charset="0"/>
                <a:ea typeface="迷你简粗仿宋" panose="02010604000101010101" pitchFamily="2" charset="-122"/>
                <a:cs typeface="Times New Roman" panose="02020603050405020304" pitchFamily="18" charset="0"/>
              </a:rPr>
              <a:t>深陷于罪恶和天性的黑夜；</a:t>
            </a:r>
            <a:endParaRPr lang="en-SG" altLang="zh-CN" sz="2000" i="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000" i="1" dirty="0">
                <a:latin typeface="Times New Roman" panose="02020603050405020304" pitchFamily="18" charset="0"/>
                <a:ea typeface="迷你简粗仿宋" panose="02010604000101010101" pitchFamily="2" charset="-122"/>
                <a:cs typeface="Times New Roman" panose="02020603050405020304" pitchFamily="18" charset="0"/>
              </a:rPr>
              <a:t>袮的眼目发出一束复苏的光芒；</a:t>
            </a:r>
            <a:endParaRPr lang="en-SG" altLang="zh-CN" sz="2000" i="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000" i="1" dirty="0">
                <a:latin typeface="Times New Roman" panose="02020603050405020304" pitchFamily="18" charset="0"/>
                <a:ea typeface="迷你简粗仿宋" panose="02010604000101010101" pitchFamily="2" charset="-122"/>
                <a:cs typeface="Times New Roman" panose="02020603050405020304" pitchFamily="18" charset="0"/>
              </a:rPr>
              <a:t>我醒了，牢狱被光明点燃；</a:t>
            </a:r>
            <a:endParaRPr lang="en-SG" altLang="zh-CN" sz="2000" i="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000" i="1" dirty="0">
                <a:latin typeface="Times New Roman" panose="02020603050405020304" pitchFamily="18" charset="0"/>
                <a:ea typeface="迷你简粗仿宋" panose="02010604000101010101" pitchFamily="2" charset="-122"/>
                <a:cs typeface="Times New Roman" panose="02020603050405020304" pitchFamily="18" charset="0"/>
              </a:rPr>
              <a:t>我的锁链脱落，我的心得享自由；</a:t>
            </a:r>
            <a:endParaRPr lang="en-SG" altLang="zh-CN" sz="2000" i="1"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000" i="1" dirty="0">
                <a:latin typeface="Times New Roman" panose="02020603050405020304" pitchFamily="18" charset="0"/>
                <a:ea typeface="迷你简粗仿宋" panose="02010604000101010101" pitchFamily="2" charset="-122"/>
                <a:cs typeface="Times New Roman" panose="02020603050405020304" pitchFamily="18" charset="0"/>
              </a:rPr>
              <a:t>我起身，走出牢房，跟随了袮。</a:t>
            </a:r>
            <a:endParaRPr lang="en-SG" altLang="zh-CN" sz="2000" i="1"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5535442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EC1BF-8CD7-FA40-010F-FF8F1C611B9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4EE4160-D43C-73B9-F187-CF8CEFE63F4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5B8B0B9-E434-6222-8F9C-1BEEA86A877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C82FEB2-10ED-C9A3-884A-ABE63CBAC5AC}"/>
              </a:ext>
            </a:extLst>
          </p:cNvPr>
          <p:cNvSpPr txBox="1"/>
          <p:nvPr/>
        </p:nvSpPr>
        <p:spPr>
          <a:xfrm>
            <a:off x="448574" y="625328"/>
            <a:ext cx="11249345" cy="5570756"/>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加尔文救恩五要点与阿民念主义</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加尔文主义者认为，阿民念主义者关于拣选、救赎和呼召是神的行为，却不带来拯救的观点，实质上削弱了这些术语的圣经意义；也就是说，在阿民念主义者的理解中，若说神拣选信徒，基督为所有人而死，圣灵使那些接受话语的人苏醒，这实际上等于在圣经的意义上说，神并未真正拣选任何人，基督并未为任何人而死，圣灵并未使任何人苏醒。</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争论的关键在于如何赋予这些圣经术语以及其他一些与救恩论相关的重要词汇以正确的含义，如神的爱、恩典之约、动词“拯救”及其同义词。阿民念主义者基于这样的原则对这些词汇进行了曲解，即救恩并不直接取决于任何神的定旨或作为，而是取决于人的独立的信心行动。</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加尔文主义者坚持认为，这一原则本身就是不符合圣经而且是不敬虔的，这样的解释明显扭曲了圣经的意义，并在其被应用的所有方面都破坏了福音。</a:t>
            </a:r>
            <a:endPar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6742051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0FA3A-90D1-64AE-7ED6-92DF5E86E89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4DF8FF0-9807-5FAD-877A-1313A115786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61FE1C7-973E-8A6F-9E46-737F7A926BB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E2E9F60-D959-10C0-6192-28FF124135C1}"/>
              </a:ext>
            </a:extLst>
          </p:cNvPr>
          <p:cNvSpPr txBox="1"/>
          <p:nvPr/>
        </p:nvSpPr>
        <p:spPr>
          <a:xfrm>
            <a:off x="448574" y="625328"/>
            <a:ext cx="11249345" cy="4770537"/>
          </a:xfrm>
          <a:prstGeom prst="rect">
            <a:avLst/>
          </a:prstGeom>
          <a:noFill/>
        </p:spPr>
        <p:txBody>
          <a:bodyPr wrap="square" rtlCol="0">
            <a:spAutoFit/>
          </a:bodyPr>
          <a:lstStyle/>
          <a:p>
            <a:pPr>
              <a:spcAft>
                <a:spcPts val="1200"/>
              </a:spcAft>
            </a:pP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John Owen</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的著作</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Packer</a:t>
            </a:r>
            <a:r>
              <a:rPr lang="zh-CN" altLang="en-US" sz="2600" dirty="0">
                <a:latin typeface="Times New Roman" panose="02020603050405020304" pitchFamily="18" charset="0"/>
                <a:ea typeface="迷你简粗仿宋" panose="02010604000101010101" pitchFamily="2" charset="-122"/>
                <a:cs typeface="Times New Roman" panose="02020603050405020304" pitchFamily="18" charset="0"/>
              </a:rPr>
              <a:t>指出，</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以及与他之前的多特会议神学家们真正关心的问题就是：福音是什么？</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所有人都同意福音是拿撒勒人耶稣作为救赎主的宣告，但对祂救赎之工的本质和范围却存在争议，那么，圣经是怎么说的呢？圣经为基督的工作设定了什么目标和成就？这是</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试图要阐明的内容。</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这个论点本质上非常简单。</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认为促使他写作的就是这个问题，赎罪的范围和赎罪的本质；因为如果赎罪是为了拯救那些最终仍然灭亡的人，那么它就不可能为那些它原本设计要拯救的人确保实际的救恩。但圣经恰恰表明赎罪就是一种实际的救赎。</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477467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449250"/>
            <a:ext cx="9445925" cy="4247317"/>
          </a:xfrm>
          <a:prstGeom prst="rect">
            <a:avLst/>
          </a:prstGeom>
          <a:noFill/>
        </p:spPr>
        <p:txBody>
          <a:bodyPr wrap="square" rtlCol="0">
            <a:spAutoFit/>
          </a:bodyPr>
          <a:lstStyle/>
          <a:p>
            <a:pPr algn="ctr">
              <a:spcAft>
                <a:spcPts val="1200"/>
              </a:spcAft>
            </a:pPr>
            <a:r>
              <a:rPr lang="en-US" altLang="zh-CN" sz="6000" b="1" dirty="0">
                <a:latin typeface="Times New Roman" panose="02020603050405020304" pitchFamily="18" charset="0"/>
                <a:ea typeface="KaiTi" panose="02010609060101010101" pitchFamily="49" charset="-122"/>
                <a:cs typeface="Times New Roman" panose="02020603050405020304" pitchFamily="18" charset="0"/>
              </a:rPr>
              <a:t>J. I. Packer</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为</a:t>
            </a: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基督之死里的死亡之死</a:t>
            </a:r>
            <a:r>
              <a:rPr lang="en-US" altLang="zh-CN" sz="6000" b="1" dirty="0">
                <a:latin typeface="KaiTi" panose="02010609060101010101" pitchFamily="49" charset="-122"/>
                <a:ea typeface="KaiTi" panose="02010609060101010101" pitchFamily="49" charset="-122"/>
                <a:cs typeface="Times New Roman" panose="02020603050405020304" pitchFamily="18" charset="0"/>
              </a:rPr>
              <a:t>》</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所写的导言（</a:t>
            </a:r>
            <a:r>
              <a:rPr lang="en-US" altLang="zh-CN" sz="6000" b="1" dirty="0">
                <a:latin typeface="KaiTi" panose="02010609060101010101" pitchFamily="49" charset="-122"/>
                <a:ea typeface="KaiTi" panose="02010609060101010101" pitchFamily="49" charset="-122"/>
                <a:cs typeface="Times New Roman" panose="02020603050405020304" pitchFamily="18" charset="0"/>
              </a:rPr>
              <a:t>1958</a:t>
            </a:r>
            <a:r>
              <a:rPr lang="zh-CN" altLang="en-US" sz="6000" b="1" dirty="0">
                <a:latin typeface="KaiTi" panose="02010609060101010101" pitchFamily="49" charset="-122"/>
                <a:ea typeface="KaiTi" panose="02010609060101010101" pitchFamily="49" charset="-122"/>
                <a:cs typeface="Times New Roman" panose="02020603050405020304" pitchFamily="18" charset="0"/>
              </a:rPr>
              <a:t>）</a:t>
            </a:r>
          </a:p>
          <a:p>
            <a:pPr algn="ctr">
              <a:spcAft>
                <a:spcPts val="1200"/>
              </a:spcAft>
            </a:pPr>
            <a:endParaRPr lang="en-SG" altLang="zh-CN" sz="8000"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380227"/>
            <a:ext cx="10041147" cy="3148641"/>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DBA2F-D0D1-F58E-AA35-DC7D62E274D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6B50A22-77CA-9560-9752-3B16DF9584F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2D7B611-6E12-7DD5-8029-059F8806EC33}"/>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673A44A-482E-C258-E0CE-ADAB47912C5B}"/>
              </a:ext>
            </a:extLst>
          </p:cNvPr>
          <p:cNvSpPr txBox="1"/>
          <p:nvPr/>
        </p:nvSpPr>
        <p:spPr>
          <a:xfrm>
            <a:off x="448574" y="625328"/>
            <a:ext cx="11249345" cy="5416868"/>
          </a:xfrm>
          <a:prstGeom prst="rect">
            <a:avLst/>
          </a:prstGeom>
          <a:noFill/>
        </p:spPr>
        <p:txBody>
          <a:bodyPr wrap="square" rtlCol="0">
            <a:spAutoFit/>
          </a:bodyPr>
          <a:lstStyle/>
          <a:p>
            <a:pPr>
              <a:spcAft>
                <a:spcPts val="1200"/>
              </a:spcAft>
            </a:pP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John Owen</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的著作</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的书中，在各个要点上都揭示了对“基督为所有人而死”这一说法的真福音的评价。这一主张不仅没有彰显神的爱和恩典，反而使其和神自己蒙羞，因为它将神的爱贬低为一种无力的愿望，并将所谓的“拯救”恩典的整个体系变成了神的一个巨大失败。同时，这种说法不仅没有提升基督之死的功德和价值，反而贬低了它，因为它使基督的死变得徒劳无果。最后，这种观点不仅没有给信心带来更多的鼓励，反而彻底摧毁了圣经中的确据基础，因为它否认了基督为我而死足以作为我获得永恒救恩的依据。在这种观点下，我的救恩依赖的不是基督为我所做的，而是我之后为自己所做的，这必会引出自我救赎的反圣经原则。</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我们不能两者兼得：普遍范围的赎罪是一种贬值的赎罪，它失去了拯救的能力，把拯救的责任留给了我们自己。</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2243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3F4BDD-8064-D39E-3D6E-EDD998D40D1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A8EF682-A843-9AC3-C13D-F3F1D8F0A3EB}"/>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58389F6-C8DB-7B8E-977E-89B522C14C0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DC4DBF9-E5E3-567E-02C0-57B6892591D8}"/>
              </a:ext>
            </a:extLst>
          </p:cNvPr>
          <p:cNvSpPr txBox="1"/>
          <p:nvPr/>
        </p:nvSpPr>
        <p:spPr>
          <a:xfrm>
            <a:off x="448574" y="625328"/>
            <a:ext cx="11249345" cy="4216539"/>
          </a:xfrm>
          <a:prstGeom prst="rect">
            <a:avLst/>
          </a:prstGeom>
          <a:noFill/>
        </p:spPr>
        <p:txBody>
          <a:bodyPr wrap="square" rtlCol="0">
            <a:spAutoFit/>
          </a:bodyPr>
          <a:lstStyle/>
          <a:p>
            <a:pPr>
              <a:spcAft>
                <a:spcPts val="1200"/>
              </a:spcAft>
            </a:pP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John Owen</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的著作</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自</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发表他的著作以来，再没有任何与之相提并论的对三一耶和华所计划并执行的救赎工作进行阐释的作品出现，也没有必要再出现。</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让你在他结束主题时感受到，他已经把这个主题彻底讲透了。他对经文的解读是确实可靠的，他的神学构建能力非凡；所有需要讨论的内容都得到了充分探讨，并且自</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以来，无论是支持还是反对他的立场的论点，都没有他未曾提及或处理过的。在他的书中，你所能看到的只有扎实、细致入微的释经，以及对圣经思维方式的严谨遵循。</a:t>
            </a:r>
            <a:r>
              <a:rPr lang="en-US" altLang="zh-CN" sz="2600" dirty="0">
                <a:latin typeface="Times New Roman" panose="02020603050405020304" pitchFamily="18" charset="0"/>
                <a:ea typeface="迷你简粗仿宋" panose="02010604000101010101" pitchFamily="2" charset="-122"/>
                <a:cs typeface="Times New Roman" panose="02020603050405020304" pitchFamily="18" charset="0"/>
              </a:rPr>
              <a:t>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的作品是一部具建设性的、有着广泛基础的关于福音核心的圣经分析，理应要认真对待。</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286951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4858B-4923-6B7A-291B-C957EF5B4B8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E785C00-5E55-4E07-C034-D3E3EBD6A07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9F541BB4-E358-72E4-88C0-5A6C7FE32A2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AFA3B8C-C84F-1C7F-4935-1BA2BD2164B6}"/>
              </a:ext>
            </a:extLst>
          </p:cNvPr>
          <p:cNvSpPr txBox="1"/>
          <p:nvPr/>
        </p:nvSpPr>
        <p:spPr>
          <a:xfrm>
            <a:off x="448574" y="625328"/>
            <a:ext cx="11249345" cy="5170646"/>
          </a:xfrm>
          <a:prstGeom prst="rect">
            <a:avLst/>
          </a:prstGeom>
          <a:noFill/>
        </p:spPr>
        <p:txBody>
          <a:bodyPr wrap="square" rtlCol="0">
            <a:spAutoFit/>
          </a:bodyPr>
          <a:lstStyle/>
          <a:p>
            <a:pPr>
              <a:spcAft>
                <a:spcPts val="1200"/>
              </a:spcAft>
            </a:pP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John Owen</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教导我们如何传讲圣经中的福音</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他会引领我们在一位真正拯救的主权救主面前俯伏，并为祂那确保所有祂为之而死的人都必得荣耀的救赎之死赞美祂。</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只有当我们像多特会议的神学家们那样理解十字架，将其视为福音的中心，一边是人的完全无能和被无条件的拣选，另一边是不可抗拒的恩典和最终保守，我们才真正看到了十字架的全部意义。只有当赎罪以这四个真理为依据进行定义时，十字架的完整意义才显现出来。</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基督为拯救一群无助的罪人而死，这些人是神以祂白白的救赎之爱所拣选的。基督的死确保了祂所担当罪孽之人的蒙召与保守，他们现在和最终的救恩。这就是各各他的意义，当时如此，现在亦然。十字架拯救了，十字架依然在拯救。这是纯正福音信仰的核心。</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60054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1C96F-723E-4BD7-8314-894DF1C34FD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1FF3A20-76BA-BEDD-7704-A32A1BDEA26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036158D-25D4-CD47-B08B-099CFE428F6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DDB9552-81E2-F363-EDE0-76BDC9330FCE}"/>
              </a:ext>
            </a:extLst>
          </p:cNvPr>
          <p:cNvSpPr txBox="1"/>
          <p:nvPr/>
        </p:nvSpPr>
        <p:spPr>
          <a:xfrm>
            <a:off x="448574" y="625328"/>
            <a:ext cx="11249345" cy="4616648"/>
          </a:xfrm>
          <a:prstGeom prst="rect">
            <a:avLst/>
          </a:prstGeom>
          <a:noFill/>
        </p:spPr>
        <p:txBody>
          <a:bodyPr wrap="square" rtlCol="0">
            <a:spAutoFit/>
          </a:bodyPr>
          <a:lstStyle/>
          <a:p>
            <a:pPr>
              <a:spcAft>
                <a:spcPts val="1200"/>
              </a:spcAft>
            </a:pP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John Owen</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教导我们如何传讲圣经中的福音</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一些人常常以为，那些不宣讲“基督为所有人而死”的人根本就没有福音可传；事实并非如此。</a:t>
            </a:r>
            <a:r>
              <a:rPr lang="en-SG" altLang="zh-CN" sz="26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对如何传讲“神恩典之福音”做了简短的探讨，但却充满了亮光。</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600" dirty="0">
                <a:latin typeface="迷你简粗仿宋" panose="02010604000101010101" pitchFamily="2" charset="-122"/>
                <a:ea typeface="迷你简粗仿宋" panose="02010604000101010101" pitchFamily="2" charset="-122"/>
                <a:cs typeface="Times New Roman" panose="02020603050405020304" pitchFamily="18" charset="0"/>
              </a:rPr>
              <a:t>他说，传讲福音并不是告诉人神将祂的爱赐给了每个人，基督为拯救每个人而死，因为从圣经的角度理解，这种宣告意味着他们都会无误地得救，而这并不能被确认为是真的。知道自己是神永恒之爱和基督救赎之死的对象，这种认知属于个人的确据，而这种确据按其本质来说，不能先于信心的拯救行为而存在；它应该从自己已经信主这一事实中推导出来，而不是作为其应该信主的理由而提出。</a:t>
            </a:r>
            <a:endParaRPr lang="en-SG" altLang="zh-CN" sz="26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0187680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CA09F-C46B-2A16-8786-3CC6F84AAAC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A9FD600-17C6-0F3F-C2A4-38D5361CB16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E32F0731-F92E-01DD-AC51-E5B9E5ECB27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CB3F0D3-F61B-5449-602C-DAB6DD319545}"/>
              </a:ext>
            </a:extLst>
          </p:cNvPr>
          <p:cNvSpPr txBox="1"/>
          <p:nvPr/>
        </p:nvSpPr>
        <p:spPr>
          <a:xfrm>
            <a:off x="448574" y="625328"/>
            <a:ext cx="11249345" cy="5709255"/>
          </a:xfrm>
          <a:prstGeom prst="rect">
            <a:avLst/>
          </a:prstGeom>
          <a:noFill/>
        </p:spPr>
        <p:txBody>
          <a:bodyPr wrap="square" rtlCol="0">
            <a:spAutoFit/>
          </a:bodyPr>
          <a:lstStyle/>
          <a:p>
            <a:pPr>
              <a:spcAft>
                <a:spcPts val="1200"/>
              </a:spcAft>
            </a:pPr>
            <a:r>
              <a:rPr lang="en-US" altLang="zh-CN" sz="4000" b="1" dirty="0">
                <a:latin typeface="Segoe UI Black" panose="020B0A02040204020203" pitchFamily="34" charset="0"/>
                <a:ea typeface="Segoe UI Black" panose="020B0A02040204020203" pitchFamily="34" charset="0"/>
                <a:cs typeface="Times New Roman" panose="02020603050405020304" pitchFamily="18" charset="0"/>
              </a:rPr>
              <a:t>John Owen</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教导我们如何传讲圣经中的福音</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根据圣经，宣讲福音完全是在向人宣告以下四个事实，作为来自神的真理，所有人都必须相信并付诸行动：</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所有人都是罪人，无法靠自己得救。</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耶稣基督，神的儿子，是罪人的完美救主，甚至是最糟糕的罪人也不例外。</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圣父和圣子已经应许，所有认识到自己是罪人并以基督为救主信靠祂的人，必将蒙受恩惠，并且没有一个会被弃绝（这一应许是确凿无误的真理，基于基督献祭本身的超丰功效，无论其意图拯救的对象是少数还是多数）。</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457200" indent="-457200">
              <a:spcAft>
                <a:spcPts val="1200"/>
              </a:spcAft>
              <a:buFont typeface="Wingdings" panose="05000000000000000000" pitchFamily="2" charset="2"/>
              <a:buChar char="Ø"/>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神已将悔改与信心立为人的本分，要求一切听见福音的人郑重而完全地将自己的灵魂安放并全然托付在福音应许中的基督身上；承认祂是全备的救主，能将那借着祂到神面前的人完全拯救；并且因祂宝血的尊贵与赎价的充足，祂已经预备好，也能且乐意拯救一切为此而甘心把自己交托给祂的灵魂。</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5317750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3AAF8-842B-DE92-5B88-BAF9421AF1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D34774-950A-8948-4817-4503A35CCE6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EBD267E-D1E6-D0EF-D2F1-F12C8CE2C7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DB4F7FD-4BDD-6345-3DFD-AD76189628EA}"/>
              </a:ext>
            </a:extLst>
          </p:cNvPr>
          <p:cNvSpPr txBox="1"/>
          <p:nvPr/>
        </p:nvSpPr>
        <p:spPr>
          <a:xfrm>
            <a:off x="3057100" y="348831"/>
            <a:ext cx="8743836" cy="6217087"/>
          </a:xfrm>
          <a:prstGeom prst="rect">
            <a:avLst/>
          </a:prstGeom>
          <a:noFill/>
        </p:spPr>
        <p:txBody>
          <a:bodyPr wrap="square" rtlCol="0">
            <a:spAutoFit/>
          </a:bodyPr>
          <a:lstStyle/>
          <a:p>
            <a:pPr>
              <a:spcAft>
                <a:spcPts val="1200"/>
              </a:spcAft>
            </a:pPr>
            <a:r>
              <a:rPr lang="en-SG" altLang="zh-CN" sz="4000" b="1" dirty="0">
                <a:latin typeface="Times New Roman" panose="02020603050405020304" pitchFamily="18" charset="0"/>
                <a:ea typeface="迷你简粗仿宋" panose="02010604000101010101" pitchFamily="2" charset="-122"/>
                <a:cs typeface="Times New Roman" panose="02020603050405020304" pitchFamily="18" charset="0"/>
              </a:rPr>
              <a:t>J. I. Packer</a:t>
            </a:r>
            <a:r>
              <a:rPr lang="zh-CN" altLang="en-US" sz="4000" b="1" dirty="0">
                <a:latin typeface="迷你简粗仿宋" panose="02010604000101010101" pitchFamily="2" charset="-122"/>
                <a:ea typeface="迷你简粗仿宋" panose="02010604000101010101" pitchFamily="2" charset="-122"/>
                <a:cs typeface="Times New Roman" panose="02020603050405020304" pitchFamily="18" charset="0"/>
              </a:rPr>
              <a:t>简介</a:t>
            </a:r>
            <a:endParaRPr lang="en-SG" altLang="zh-CN" sz="4000" b="1"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1926-07-22 ⁓ 2020-07-17</a:t>
            </a:r>
          </a:p>
          <a:p>
            <a:pPr marL="342900" indent="-342900">
              <a:spcAft>
                <a:spcPts val="1200"/>
              </a:spcAft>
              <a:buFont typeface="Wingdings" panose="05000000000000000000" pitchFamily="2" charset="2"/>
              <a:buChar char="Ø"/>
            </a:pP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英国圣公会福音派神学家，后长期任教于加拿大</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Regent College</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著作：</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认识神</a:t>
            </a: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Knowing God</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传福音与神的主权</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Evangelism and the Sovereignty of God</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神学特点：坚守圣经无误、恩典之约、救恩五要点，并强调敬拜与生活的敬虔。</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学术：深受清教徒神学滋养，尤其是</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。他常扮演“翻译官”角色</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把清教徒的深厚神学，转化为当代教会能听懂、能传讲的语言。</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pic>
        <p:nvPicPr>
          <p:cNvPr id="1026" name="Picture 2" descr="J.I. 巴刻（1926-2020）">
            <a:extLst>
              <a:ext uri="{FF2B5EF4-FFF2-40B4-BE49-F238E27FC236}">
                <a16:creationId xmlns:a16="http://schemas.microsoft.com/office/drawing/2014/main" id="{FE6F3E9F-317F-D7A5-E68C-C96E1025A6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887" y="835684"/>
            <a:ext cx="2295525"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447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4A555-DB48-DE4B-8129-7AD3A5D372B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D58E5F2-359A-CA4F-E386-406DE764043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5ACB70C-B2AA-C6C4-BAC6-D10982B1D0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CD7233A-7BFE-4169-9DC4-15EC13C9BE62}"/>
              </a:ext>
            </a:extLst>
          </p:cNvPr>
          <p:cNvSpPr txBox="1"/>
          <p:nvPr/>
        </p:nvSpPr>
        <p:spPr>
          <a:xfrm>
            <a:off x="448574" y="625328"/>
            <a:ext cx="11249345" cy="3600986"/>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现代症候的诊断：半真理冒充全真理</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4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Packer</a:t>
            </a: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开场便指出：</a:t>
            </a:r>
            <a:r>
              <a:rPr lang="en-SG" altLang="zh-CN" sz="24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的这部著作是一部论战性的作品，旨在表明普遍救赎的教义是不符合圣经的，并且对福音具有破坏性。他说，当今福音派基督教所面临的最紧迫的任务之一就是</a:t>
            </a:r>
            <a:r>
              <a:rPr lang="zh-CN" altLang="en-US" sz="2400" dirty="0">
                <a:solidFill>
                  <a:srgbClr val="FF0000"/>
                </a:solidFill>
                <a:latin typeface="迷你简粗仿宋" panose="02010604000101010101" pitchFamily="2" charset="-122"/>
                <a:ea typeface="迷你简粗仿宋" panose="02010604000101010101" pitchFamily="2" charset="-122"/>
                <a:cs typeface="Times New Roman" panose="02020603050405020304" pitchFamily="18" charset="0"/>
              </a:rPr>
              <a:t>恢复福音的纯正</a:t>
            </a: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。正如保罗在教牧书信中一再教导的信徒要持守健康纯正的教义。</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在过去的一个多世纪中，我们已经用一个替代品取代了真正的福音，尽管在很多点上看起来相似，但整体上却截然不同。原因在于其自身的性质和内容，它未能使人们在思想上以神为中心，在心中敬畏神，因为这并不是它的主要目标。</a:t>
            </a:r>
            <a:endParaRPr lang="en-SG" altLang="zh-CN" sz="2400" i="0" dirty="0">
              <a:solidFill>
                <a:srgbClr val="333333"/>
              </a:solidFill>
              <a:effectLst/>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2664508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305F6-52F0-F34B-E919-BCD8F86024A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92FCBC2-7927-EF5A-8C53-135ECD5A380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7FBA0FF-7918-4C58-EBD0-C1F96F23269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575DD54-74DC-FD69-B998-BBCCA4C7AC03}"/>
              </a:ext>
            </a:extLst>
          </p:cNvPr>
          <p:cNvSpPr txBox="1"/>
          <p:nvPr/>
        </p:nvSpPr>
        <p:spPr>
          <a:xfrm>
            <a:off x="448574" y="625328"/>
            <a:ext cx="11249345" cy="707886"/>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现代症候的诊断：半真理冒充全真理</a:t>
            </a:r>
          </a:p>
        </p:txBody>
      </p:sp>
      <p:graphicFrame>
        <p:nvGraphicFramePr>
          <p:cNvPr id="3" name="Table 2">
            <a:extLst>
              <a:ext uri="{FF2B5EF4-FFF2-40B4-BE49-F238E27FC236}">
                <a16:creationId xmlns:a16="http://schemas.microsoft.com/office/drawing/2014/main" id="{44EACB19-DAD1-BFB8-F6A7-0B8742431EB0}"/>
              </a:ext>
            </a:extLst>
          </p:cNvPr>
          <p:cNvGraphicFramePr>
            <a:graphicFrameLocks noGrp="1"/>
          </p:cNvGraphicFramePr>
          <p:nvPr>
            <p:extLst>
              <p:ext uri="{D42A27DB-BD31-4B8C-83A1-F6EECF244321}">
                <p14:modId xmlns:p14="http://schemas.microsoft.com/office/powerpoint/2010/main" val="343377519"/>
              </p:ext>
            </p:extLst>
          </p:nvPr>
        </p:nvGraphicFramePr>
        <p:xfrm>
          <a:off x="494081" y="1419532"/>
          <a:ext cx="11203838" cy="3261360"/>
        </p:xfrm>
        <a:graphic>
          <a:graphicData uri="http://schemas.openxmlformats.org/drawingml/2006/table">
            <a:tbl>
              <a:tblPr firstRow="1" bandRow="1">
                <a:tableStyleId>{5C22544A-7EE6-4342-B048-85BDC9FD1C3A}</a:tableStyleId>
              </a:tblPr>
              <a:tblGrid>
                <a:gridCol w="5601919">
                  <a:extLst>
                    <a:ext uri="{9D8B030D-6E8A-4147-A177-3AD203B41FA5}">
                      <a16:colId xmlns:a16="http://schemas.microsoft.com/office/drawing/2014/main" val="834894350"/>
                    </a:ext>
                  </a:extLst>
                </a:gridCol>
                <a:gridCol w="5601919">
                  <a:extLst>
                    <a:ext uri="{9D8B030D-6E8A-4147-A177-3AD203B41FA5}">
                      <a16:colId xmlns:a16="http://schemas.microsoft.com/office/drawing/2014/main" val="62261068"/>
                    </a:ext>
                  </a:extLst>
                </a:gridCol>
              </a:tblGrid>
              <a:tr h="370840">
                <a:tc>
                  <a:txBody>
                    <a:bodyPr/>
                    <a:lstStyle/>
                    <a:p>
                      <a:pPr algn="ctr"/>
                      <a:r>
                        <a:rPr lang="zh-CN" altLang="en-US" sz="2800" dirty="0">
                          <a:latin typeface="迷你简粗仿宋" panose="02010604000101010101" pitchFamily="2" charset="-122"/>
                          <a:ea typeface="迷你简粗仿宋" panose="02010604000101010101" pitchFamily="2" charset="-122"/>
                        </a:rPr>
                        <a:t>古旧福音</a:t>
                      </a:r>
                      <a:endParaRPr lang="en-SG" sz="2800" dirty="0">
                        <a:latin typeface="迷你简粗仿宋" panose="02010604000101010101" pitchFamily="2" charset="-122"/>
                        <a:ea typeface="迷你简粗仿宋" panose="02010604000101010101" pitchFamily="2" charset="-122"/>
                      </a:endParaRPr>
                    </a:p>
                  </a:txBody>
                  <a:tcPr anchor="ctr"/>
                </a:tc>
                <a:tc>
                  <a:txBody>
                    <a:bodyPr/>
                    <a:lstStyle/>
                    <a:p>
                      <a:pPr algn="ctr"/>
                      <a:r>
                        <a:rPr lang="zh-CN" altLang="en-US" sz="2800" dirty="0">
                          <a:latin typeface="迷你简粗仿宋" panose="02010604000101010101" pitchFamily="2" charset="-122"/>
                          <a:ea typeface="迷你简粗仿宋" panose="02010604000101010101" pitchFamily="2" charset="-122"/>
                        </a:rPr>
                        <a:t>新福音</a:t>
                      </a:r>
                      <a:endParaRPr lang="en-SG" sz="2800"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656390710"/>
                  </a:ext>
                </a:extLst>
              </a:tr>
              <a:tr h="370840">
                <a:tc>
                  <a:txBody>
                    <a:bodyPr/>
                    <a:lstStyle/>
                    <a:p>
                      <a:r>
                        <a:rPr lang="zh-CN" altLang="en-US" sz="2600" dirty="0">
                          <a:latin typeface="迷你简粗仿宋" panose="02010604000101010101" pitchFamily="2" charset="-122"/>
                          <a:ea typeface="迷你简粗仿宋" panose="02010604000101010101" pitchFamily="2" charset="-122"/>
                        </a:rPr>
                        <a:t>对人“有帮助”，事实上，比新福音更有帮助，但这是顺带的，因为它的首要关注点始终是归荣耀给神。</a:t>
                      </a:r>
                      <a:endParaRPr lang="en-SG" sz="2600" dirty="0">
                        <a:latin typeface="迷你简粗仿宋" panose="02010604000101010101" pitchFamily="2" charset="-122"/>
                        <a:ea typeface="迷你简粗仿宋" panose="02010604000101010101" pitchFamily="2" charset="-122"/>
                      </a:endParaRPr>
                    </a:p>
                  </a:txBody>
                  <a:tcPr anchor="ctr"/>
                </a:tc>
                <a:tc>
                  <a:txBody>
                    <a:bodyPr/>
                    <a:lstStyle/>
                    <a:p>
                      <a:r>
                        <a:rPr lang="zh-CN" altLang="en-US" sz="2600" dirty="0">
                          <a:latin typeface="迷你简粗仿宋" panose="02010604000101010101" pitchFamily="2" charset="-122"/>
                          <a:ea typeface="迷你简粗仿宋" panose="02010604000101010101" pitchFamily="2" charset="-122"/>
                        </a:rPr>
                        <a:t>过于专注于对人“有帮助”，带来和平、舒适、快乐和满足，而对荣耀神关注得太少。</a:t>
                      </a:r>
                      <a:endParaRPr lang="en-SG" sz="2600"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2109760636"/>
                  </a:ext>
                </a:extLst>
              </a:tr>
              <a:tr h="370840">
                <a:tc>
                  <a:txBody>
                    <a:bodyPr/>
                    <a:lstStyle/>
                    <a:p>
                      <a:r>
                        <a:rPr lang="zh-CN" altLang="en-US" sz="2600" dirty="0">
                          <a:latin typeface="迷你简粗仿宋" panose="02010604000101010101" pitchFamily="2" charset="-122"/>
                          <a:ea typeface="迷你简粗仿宋" panose="02010604000101010101" pitchFamily="2" charset="-122"/>
                        </a:rPr>
                        <a:t>它的中心明确地指向神。</a:t>
                      </a:r>
                      <a:endParaRPr lang="en-SG" sz="2600" dirty="0">
                        <a:latin typeface="迷你简粗仿宋" panose="02010604000101010101" pitchFamily="2" charset="-122"/>
                        <a:ea typeface="迷你简粗仿宋" panose="02010604000101010101" pitchFamily="2" charset="-122"/>
                      </a:endParaRPr>
                    </a:p>
                  </a:txBody>
                  <a:tcPr anchor="ctr"/>
                </a:tc>
                <a:tc>
                  <a:txBody>
                    <a:bodyPr/>
                    <a:lstStyle/>
                    <a:p>
                      <a:r>
                        <a:rPr lang="zh-CN" altLang="en-US" sz="2600" dirty="0">
                          <a:latin typeface="迷你简粗仿宋" panose="02010604000101010101" pitchFamily="2" charset="-122"/>
                          <a:ea typeface="迷你简粗仿宋" panose="02010604000101010101" pitchFamily="2" charset="-122"/>
                        </a:rPr>
                        <a:t>它的中心是人。</a:t>
                      </a:r>
                      <a:endParaRPr lang="en-SG" sz="2600"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675419598"/>
                  </a:ext>
                </a:extLst>
              </a:tr>
              <a:tr h="370840">
                <a:tc>
                  <a:txBody>
                    <a:bodyPr/>
                    <a:lstStyle/>
                    <a:p>
                      <a:r>
                        <a:rPr lang="zh-CN" altLang="en-US" sz="2600" dirty="0">
                          <a:latin typeface="迷你简粗仿宋" panose="02010604000101010101" pitchFamily="2" charset="-122"/>
                          <a:ea typeface="迷你简粗仿宋" panose="02010604000101010101" pitchFamily="2" charset="-122"/>
                        </a:rPr>
                        <a:t>最主要的目的是教导人敬拜神。</a:t>
                      </a:r>
                      <a:endParaRPr lang="en-SG" sz="2600" dirty="0">
                        <a:latin typeface="迷你简粗仿宋" panose="02010604000101010101" pitchFamily="2" charset="-122"/>
                        <a:ea typeface="迷你简粗仿宋" panose="02010604000101010101" pitchFamily="2" charset="-122"/>
                      </a:endParaRPr>
                    </a:p>
                  </a:txBody>
                  <a:tcPr anchor="ctr"/>
                </a:tc>
                <a:tc>
                  <a:txBody>
                    <a:bodyPr/>
                    <a:lstStyle/>
                    <a:p>
                      <a:r>
                        <a:rPr lang="zh-CN" altLang="en-US" sz="2600" dirty="0">
                          <a:latin typeface="迷你简粗仿宋" panose="02010604000101010101" pitchFamily="2" charset="-122"/>
                          <a:ea typeface="迷你简粗仿宋" panose="02010604000101010101" pitchFamily="2" charset="-122"/>
                        </a:rPr>
                        <a:t>目的似乎只限于让人感觉好些。</a:t>
                      </a:r>
                      <a:endParaRPr lang="en-SG" sz="2600"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704116003"/>
                  </a:ext>
                </a:extLst>
              </a:tr>
              <a:tr h="370840">
                <a:tc>
                  <a:txBody>
                    <a:bodyPr/>
                    <a:lstStyle/>
                    <a:p>
                      <a:r>
                        <a:rPr lang="zh-CN" altLang="en-US" sz="2600" dirty="0">
                          <a:latin typeface="迷你简粗仿宋" panose="02010604000101010101" pitchFamily="2" charset="-122"/>
                          <a:ea typeface="迷你简粗仿宋" panose="02010604000101010101" pitchFamily="2" charset="-122"/>
                        </a:rPr>
                        <a:t>主题是神，以及祂对人的作为。</a:t>
                      </a:r>
                      <a:endParaRPr lang="en-SG" sz="2600" dirty="0">
                        <a:latin typeface="迷你简粗仿宋" panose="02010604000101010101" pitchFamily="2" charset="-122"/>
                        <a:ea typeface="迷你简粗仿宋" panose="02010604000101010101" pitchFamily="2" charset="-122"/>
                      </a:endParaRPr>
                    </a:p>
                  </a:txBody>
                  <a:tcPr anchor="ctr"/>
                </a:tc>
                <a:tc>
                  <a:txBody>
                    <a:bodyPr/>
                    <a:lstStyle/>
                    <a:p>
                      <a:r>
                        <a:rPr lang="zh-CN" altLang="en-US" sz="2600" dirty="0">
                          <a:latin typeface="迷你简粗仿宋" panose="02010604000101010101" pitchFamily="2" charset="-122"/>
                          <a:ea typeface="迷你简粗仿宋" panose="02010604000101010101" pitchFamily="2" charset="-122"/>
                        </a:rPr>
                        <a:t>主题是人，以及神给予人的帮助。</a:t>
                      </a:r>
                      <a:endParaRPr lang="en-SG" sz="2600" dirty="0">
                        <a:latin typeface="迷你简粗仿宋" panose="02010604000101010101" pitchFamily="2" charset="-122"/>
                        <a:ea typeface="迷你简粗仿宋" panose="02010604000101010101" pitchFamily="2" charset="-122"/>
                      </a:endParaRPr>
                    </a:p>
                  </a:txBody>
                  <a:tcPr anchor="ctr"/>
                </a:tc>
                <a:extLst>
                  <a:ext uri="{0D108BD9-81ED-4DB2-BD59-A6C34878D82A}">
                    <a16:rowId xmlns:a16="http://schemas.microsoft.com/office/drawing/2014/main" val="3245135982"/>
                  </a:ext>
                </a:extLst>
              </a:tr>
            </a:tbl>
          </a:graphicData>
        </a:graphic>
      </p:graphicFrame>
      <p:sp>
        <p:nvSpPr>
          <p:cNvPr id="5" name="TextBox 4">
            <a:extLst>
              <a:ext uri="{FF2B5EF4-FFF2-40B4-BE49-F238E27FC236}">
                <a16:creationId xmlns:a16="http://schemas.microsoft.com/office/drawing/2014/main" id="{3576CC19-F78B-7E17-6FA1-6DE0C514E9B0}"/>
              </a:ext>
            </a:extLst>
          </p:cNvPr>
          <p:cNvSpPr txBox="1"/>
          <p:nvPr/>
        </p:nvSpPr>
        <p:spPr>
          <a:xfrm>
            <a:off x="448574" y="4830808"/>
            <a:ext cx="11249345" cy="1292662"/>
          </a:xfrm>
          <a:prstGeom prst="rect">
            <a:avLst/>
          </a:prstGeom>
          <a:noFill/>
        </p:spPr>
        <p:txBody>
          <a:bodyPr wrap="square" rtlCol="0">
            <a:spAutoFit/>
          </a:bodyPr>
          <a:lstStyle/>
          <a:p>
            <a:r>
              <a:rPr lang="zh-CN" altLang="en-US" sz="2600" dirty="0">
                <a:latin typeface="迷你简粗仿宋" panose="02010604000101010101" pitchFamily="2" charset="-122"/>
                <a:ea typeface="迷你简粗仿宋" panose="02010604000101010101" pitchFamily="2" charset="-122"/>
              </a:rPr>
              <a:t>古旧福音始终且在本质上是对神在怜悯与审判中的主权的宣告，是对人发出的呼召，俯伏敬拜那位我们在自然界和恩典中依靠祂获得一切美善的全能主。</a:t>
            </a:r>
            <a:endParaRPr lang="en-SG" altLang="zh-CN" sz="2600" dirty="0">
              <a:latin typeface="迷你简粗仿宋" panose="02010604000101010101" pitchFamily="2" charset="-122"/>
              <a:ea typeface="迷你简粗仿宋" panose="02010604000101010101" pitchFamily="2" charset="-122"/>
            </a:endParaRPr>
          </a:p>
          <a:p>
            <a:r>
              <a:rPr lang="zh-CN" altLang="en-US" sz="2600" dirty="0">
                <a:latin typeface="迷你简粗仿宋" panose="02010604000101010101" pitchFamily="2" charset="-122"/>
                <a:ea typeface="迷你简粗仿宋" panose="02010604000101010101" pitchFamily="2" charset="-122"/>
              </a:rPr>
              <a:t>两种福音之间存在着天壤之别，福音宣讲的整体视角和重点已经发生了改变。</a:t>
            </a:r>
            <a:endParaRPr lang="en-SG" sz="26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4278133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01060-0CDE-2378-0740-DB38B335912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78F510F-0B4A-CAB0-9FAC-88443DF90AF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B156779-75FF-6123-7540-B8D9BF8130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DFFB5A2-CD46-B4EE-BB2B-5C7BA812D18E}"/>
              </a:ext>
            </a:extLst>
          </p:cNvPr>
          <p:cNvSpPr txBox="1"/>
          <p:nvPr/>
        </p:nvSpPr>
        <p:spPr>
          <a:xfrm>
            <a:off x="448574" y="625328"/>
            <a:ext cx="11249345" cy="5847755"/>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现代症候的诊断：半真理冒充全真理</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US" altLang="zh-CN" sz="24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Packer</a:t>
            </a: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说，这种关注点的改变带来了内容的变化，因为新福音为了所谓的“帮助性”而重新调整了圣经的信息。因此，</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关于人没有天然能力去信神，</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关于神无条件的拣选是救恩的终极原因，</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关于基督只为祂的羊而死，</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这些主题再也得不到传讲。</a:t>
            </a:r>
            <a:endPar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400" i="0" dirty="0">
                <a:solidFill>
                  <a:srgbClr val="333333"/>
                </a:solidFill>
                <a:effectLst/>
                <a:latin typeface="迷你简粗仿宋" panose="02010604000101010101" pitchFamily="2" charset="-122"/>
                <a:ea typeface="迷你简粗仿宋" panose="02010604000101010101" pitchFamily="2" charset="-122"/>
              </a:rPr>
              <a:t>有人会说，这些教义并没什么“帮助”；它们会使罪人陷入绝望，因为它们暗示罪人没有能力通过基督得救。（这种绝望可能带来的益处遭到了摒弃；人们想当然地认为它不可能有益处，因为它极大地打击了我们的自尊。）</a:t>
            </a:r>
            <a:endParaRPr lang="en-SG" altLang="zh-CN" sz="2400" i="0" dirty="0">
              <a:solidFill>
                <a:srgbClr val="333333"/>
              </a:solidFill>
              <a:effectLst/>
              <a:latin typeface="迷你简粗仿宋" panose="02010604000101010101" pitchFamily="2" charset="-122"/>
              <a:ea typeface="迷你简粗仿宋" panose="02010604000101010101" pitchFamily="2" charset="-122"/>
            </a:endParaRPr>
          </a:p>
          <a:p>
            <a:pPr>
              <a:spcAft>
                <a:spcPts val="1200"/>
              </a:spcAft>
            </a:pPr>
            <a:r>
              <a:rPr lang="zh-CN" altLang="en-US" sz="2400" i="0" dirty="0">
                <a:solidFill>
                  <a:srgbClr val="333333"/>
                </a:solidFill>
                <a:effectLst/>
                <a:latin typeface="迷你简粗仿宋" panose="02010604000101010101" pitchFamily="2" charset="-122"/>
                <a:ea typeface="迷你简粗仿宋" panose="02010604000101010101" pitchFamily="2" charset="-122"/>
              </a:rPr>
              <a:t>删掉这些教义的结果是：今天所传讲的只是部分福音，却被当作福音的全部；而一半真理伪装成的完整真理，最终就成了彻头彻尾的谬误。</a:t>
            </a:r>
            <a:endParaRPr lang="en-SG" altLang="zh-CN" sz="2400" i="0" dirty="0">
              <a:solidFill>
                <a:srgbClr val="333333"/>
              </a:solidFill>
              <a:effectLst/>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003935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CD844-231A-1D54-29C3-99F7910FE1E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B311D3F-FA42-FBB1-1E06-22BB5F9A5CC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CB3B1DB-88D9-73B8-55CB-14826B162A3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737051B-2F2C-E2AF-1052-13CDFE1C6AD6}"/>
              </a:ext>
            </a:extLst>
          </p:cNvPr>
          <p:cNvSpPr txBox="1"/>
          <p:nvPr/>
        </p:nvSpPr>
        <p:spPr>
          <a:xfrm>
            <a:off x="448574" y="625328"/>
            <a:ext cx="11249345" cy="5109091"/>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阿民念主义（</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Arminianism</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神学思想源于两个哲学原则：</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zh-CN" altLang="en-US"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神的主权与人的自由无法相容，因此也与人的责任无法并存。</a:t>
            </a:r>
            <a:endPar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能力限制义务。</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endPar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基于这些原则，阿民念主义者得出两个推论</a:t>
            </a:r>
            <a:r>
              <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a:t>
            </a:r>
          </a:p>
          <a:p>
            <a:pPr marL="800100" lvl="1" indent="-342900">
              <a:spcAft>
                <a:spcPts val="1200"/>
              </a:spcAft>
              <a:buFont typeface="Arial" panose="020B0604020202020204" pitchFamily="34" charset="0"/>
              <a:buChar char="•"/>
            </a:pPr>
            <a:r>
              <a:rPr lang="zh-CN" altLang="en-US"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既然圣经将信心视为一种自由且负责任的人的行为，那么它就不能是由神引发，而是独立于神的作为。</a:t>
            </a:r>
            <a:endPar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800100" lvl="1" indent="-342900">
              <a:spcAft>
                <a:spcPts val="1200"/>
              </a:spcAft>
              <a:buFont typeface="Arial" panose="020B0604020202020204" pitchFamily="34" charset="0"/>
              <a:buChar char="•"/>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既然圣经将信心视为所有听到福音的人都应当承担的义务，那么信的能力就必须是普遍的。</a:t>
            </a:r>
            <a:endParaRPr lang="en-SG" altLang="zh-CN" sz="2400" i="0" dirty="0">
              <a:solidFill>
                <a:srgbClr val="333333"/>
              </a:solidFill>
              <a:effectLst/>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335119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5D0C1-2F29-BB32-6E73-B8EDFCEB4D0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FA19199-AE77-7B50-2F23-85B4EDAB691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66AEA61-E2D6-9CBD-6921-6C34E95063B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5883F76-A4E4-E306-389A-ECD8DB2D853F}"/>
              </a:ext>
            </a:extLst>
          </p:cNvPr>
          <p:cNvSpPr txBox="1"/>
          <p:nvPr/>
        </p:nvSpPr>
        <p:spPr>
          <a:xfrm>
            <a:off x="448574" y="625328"/>
            <a:ext cx="11249345" cy="5539978"/>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阿民念主义（</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Arminianism</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有条件的拣选：神按预见的信拣选人；拣选以人的“将来会信”为条件。</a:t>
            </a:r>
            <a:endPar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普遍代赎：基督为每个人而死；十字架没有为任何人确保信心或得救，只是使之成为可能。</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全然败坏</a:t>
            </a:r>
            <a:r>
              <a:rPr lang="en-US"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预行恩典：人全然败坏，但神赐下可被抗拒的“先行恩典”，把人带回“可决定”的中立点。（其实非全然败坏）</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可抗拒的恩典：圣灵的呼召可以被拒绝；决定性因素在人的自由意志。</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可失去的救恩：真信徒仍然可能因为疏忽、离弃基督而失落救恩，因此而灭亡。</a:t>
            </a:r>
            <a:endPar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神学：</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1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协同论</a:t>
            </a:r>
            <a:r>
              <a:rPr lang="zh-CN" altLang="en-US" sz="21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a:t>
            </a:r>
            <a:r>
              <a:rPr lang="en-SG" altLang="zh-CN" sz="21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Synergism</a:t>
            </a:r>
            <a:r>
              <a:rPr lang="zh-CN" altLang="en-US" sz="21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）救恩在决定性环节上是“神与人协作”，神“使可能”，人“做决定”。</a:t>
            </a:r>
            <a:endParaRPr lang="en-SG" altLang="zh-CN" sz="21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1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信心的地位：成为得救的前提条件（神预见，然后拣选），非基督所赢取并由圣灵所赐的恩赐。</a:t>
            </a:r>
            <a:endParaRPr lang="en-SG" altLang="zh-CN" sz="21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846037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37584-2807-A2B2-EBC3-96C1EEBCAFB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9696CEE-741D-ABEB-19E9-C083B042C16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02EBF38-F1D1-C454-AEC0-1C7B5AADD017}"/>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99C1B7B-84F9-3168-DBC0-0F912CD25412}"/>
              </a:ext>
            </a:extLst>
          </p:cNvPr>
          <p:cNvSpPr txBox="1"/>
          <p:nvPr/>
        </p:nvSpPr>
        <p:spPr>
          <a:xfrm>
            <a:off x="448574" y="625328"/>
            <a:ext cx="11249345" cy="5386090"/>
          </a:xfrm>
          <a:prstGeom prst="rect">
            <a:avLst/>
          </a:prstGeom>
          <a:noFill/>
        </p:spPr>
        <p:txBody>
          <a:bodyPr wrap="square" rtlCol="0">
            <a:spAutoFit/>
          </a:bodyPr>
          <a:lstStyle/>
          <a:p>
            <a:pPr>
              <a:spcAft>
                <a:spcPts val="1200"/>
              </a:spcAft>
            </a:pP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加尔文主义（</a:t>
            </a:r>
            <a:r>
              <a:rPr lang="en-SG" altLang="zh-CN" sz="4000" b="1" dirty="0">
                <a:latin typeface="Segoe UI Black" panose="020B0A02040204020203" pitchFamily="34" charset="0"/>
                <a:ea typeface="Segoe UI Black" panose="020B0A02040204020203" pitchFamily="34" charset="0"/>
                <a:cs typeface="Times New Roman" panose="02020603050405020304" pitchFamily="18" charset="0"/>
              </a:rPr>
              <a:t>Calvinism</a:t>
            </a:r>
            <a:r>
              <a:rPr lang="zh-CN" altLang="en-US" sz="4000" b="1" dirty="0">
                <a:latin typeface="Segoe UI Black" panose="020B0A02040204020203" pitchFamily="34" charset="0"/>
                <a:ea typeface="Segoe UI Black" panose="020B0A02040204020203" pitchFamily="34" charset="0"/>
                <a:cs typeface="Times New Roman" panose="02020603050405020304" pitchFamily="18" charset="0"/>
              </a:rPr>
              <a:t>）与救恩五要点</a:t>
            </a:r>
            <a:endParaRPr lang="en-SG" altLang="zh-CN" sz="4000" b="1" dirty="0">
              <a:latin typeface="Segoe UI Black" panose="020B0A02040204020203" pitchFamily="34" charset="0"/>
              <a:ea typeface="Segoe UI Black" panose="020B0A02040204020203" pitchFamily="34" charset="0"/>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加尔文主义，也可以称为加尔文神学，它的内涵要比“救恩五要点”广泛得多。</a:t>
            </a:r>
            <a:endPar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加尔文主义是一个整全的世界观，源于对神作为整个世界的创造者和君王的清晰认识。它始终如一地追求承认造物主为万有之主，祂按照自己的旨意使万有运行并掌管一切事物。加尔文主义是一种以神为中心的思维方式，在神话语的引导和控制下，思考所有的生命。</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rPr>
              <a:t>加尔文主义是从圣经的视角看待圣经的神学，这种以神为中心的观点，认为无论是在自然界还是在恩典中，神是万物的源头、途径和目的。因此，加尔文主义是有神论（相信神是一切事物的根基）、敬虔（依赖神作为一切事物的赐予者）以及福音主义（通过基督信靠神获得一切事物）的最纯粹和最成熟的形式。</a:t>
            </a:r>
            <a:endParaRPr lang="en-SG" altLang="zh-CN" sz="2400" i="0" dirty="0">
              <a:solidFill>
                <a:srgbClr val="333333"/>
              </a:solidFill>
              <a:effectLst/>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Wingdings" panose="05000000000000000000" pitchFamily="2" charset="2"/>
              <a:buChar char="Ø"/>
            </a:pPr>
            <a:r>
              <a:rPr lang="zh-CN" altLang="en-US"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加尔文主义是一种统一的历史哲学，它将神的世界中发生的各种过程和事件，视为祂为其创造物和教会所预定的计划在时间链条上恰如其分的展开。</a:t>
            </a:r>
            <a:endParaRPr lang="en-SG" altLang="zh-CN" sz="24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125563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35888</TotalTime>
  <Words>3992</Words>
  <Application>Microsoft Office PowerPoint</Application>
  <PresentationFormat>Widescreen</PresentationFormat>
  <Paragraphs>191</Paragraphs>
  <Slides>25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DengXian</vt:lpstr>
      <vt:lpstr>KaiTi</vt:lpstr>
      <vt:lpstr>迷你简粗仿宋</vt:lpstr>
      <vt:lpstr>Arial</vt:lpstr>
      <vt:lpstr>Calibri</vt:lpstr>
      <vt:lpstr>Calibri Light</vt:lpstr>
      <vt:lpstr>Georgia</vt:lpstr>
      <vt:lpstr>Segoe UI Black</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1201</cp:revision>
  <dcterms:created xsi:type="dcterms:W3CDTF">2020-08-23T07:58:53Z</dcterms:created>
  <dcterms:modified xsi:type="dcterms:W3CDTF">2025-11-15T14:19:11Z</dcterms:modified>
</cp:coreProperties>
</file>