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Lst>
  <p:notesMasterIdLst>
    <p:notesMasterId r:id="rId26"/>
  </p:notesMasterIdLst>
  <p:sldIdLst>
    <p:sldId id="4865" r:id="rId3"/>
    <p:sldId id="5066" r:id="rId4"/>
    <p:sldId id="5067" r:id="rId5"/>
    <p:sldId id="4972" r:id="rId6"/>
    <p:sldId id="5112" r:id="rId7"/>
    <p:sldId id="5091" r:id="rId8"/>
    <p:sldId id="4867" r:id="rId9"/>
    <p:sldId id="5093" r:id="rId10"/>
    <p:sldId id="5101" r:id="rId11"/>
    <p:sldId id="5102" r:id="rId12"/>
    <p:sldId id="5103" r:id="rId13"/>
    <p:sldId id="5104" r:id="rId14"/>
    <p:sldId id="4868" r:id="rId15"/>
    <p:sldId id="5105" r:id="rId16"/>
    <p:sldId id="5106" r:id="rId17"/>
    <p:sldId id="5089" r:id="rId18"/>
    <p:sldId id="5107" r:id="rId19"/>
    <p:sldId id="5109" r:id="rId20"/>
    <p:sldId id="5108" r:id="rId21"/>
    <p:sldId id="5110" r:id="rId22"/>
    <p:sldId id="5111" r:id="rId23"/>
    <p:sldId id="3369" r:id="rId24"/>
    <p:sldId id="337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FF6A"/>
    <a:srgbClr val="00EFFF"/>
    <a:srgbClr val="FFFFC1"/>
    <a:srgbClr val="5E433A"/>
    <a:srgbClr val="FFE18F"/>
    <a:srgbClr val="F7F3E8"/>
    <a:srgbClr val="1B1D1F"/>
    <a:srgbClr val="FFD887"/>
    <a:srgbClr val="FF0208"/>
    <a:srgbClr val="FF0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67"/>
    <p:restoredTop sz="90613"/>
  </p:normalViewPr>
  <p:slideViewPr>
    <p:cSldViewPr snapToGrid="0">
      <p:cViewPr varScale="1">
        <p:scale>
          <a:sx n="77" d="100"/>
          <a:sy n="77" d="100"/>
        </p:scale>
        <p:origin x="216"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1/31/26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7CEA6-4525-11FF-5DFC-D8841BD82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7A49A-1C18-5FCA-9863-F7B4D699194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8CA948DC-80C0-E333-E553-D80335ABB3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34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2EE3EF5-FE66-4E8C-0157-A03D00406DEA}"/>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E56D2D10-78D0-1CC7-9513-E91AB009B7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82FB45E3-CF8B-ADAD-87D8-D01CB124CE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064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A2F6-B806-B9DE-F243-85798E749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7F027-E0DE-F7C1-9464-E4CA1D88C71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1DA7D8C-98A0-EE2B-3624-430839A517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1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9B7A399E-5865-DC57-AA5B-D39DB260371C}"/>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E078592-C1E5-E438-99DF-79CB6112EF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623CCBDE-4CA5-6F0A-5EA1-5560233D3C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122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C626-EC28-C701-8EF6-46E488B30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14967-BD91-A665-7B70-4CA4D93F873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870B356-70CE-B2B7-BBC8-1116EBC848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730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89051-7622-B82F-307F-BF50515C9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3EB93-9F27-FBAD-B17D-DE648259830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086C28F-E348-2EE1-57A0-837883CAA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486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3E80-505B-CBAE-64A7-784A81483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FCE21-2983-9D90-60D7-77EE6ECA6ED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F22A75D-9E2B-BFF6-A164-AD9191C962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618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75359-D11F-FA4A-9B6D-38484B5AB193}" type="slidenum">
              <a:rPr lang="en-US" smtClean="0"/>
              <a:t>2</a:t>
            </a:fld>
            <a:endParaRPr lang="en-US"/>
          </a:p>
        </p:txBody>
      </p:sp>
    </p:spTree>
    <p:extLst>
      <p:ext uri="{BB962C8B-B14F-4D97-AF65-F5344CB8AC3E}">
        <p14:creationId xmlns:p14="http://schemas.microsoft.com/office/powerpoint/2010/main" val="132232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956E-6EB4-601E-A44E-3BC93E665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A82B-77C1-2D12-013E-A93AD6FD770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B6C19A8-BD5A-8775-87F2-32E9FA3D6E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31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25BB-9463-4294-FA47-D11EA6990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61AA5-2DE4-FE01-363A-CB92D396D61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CA08D6F-AB14-1F9D-0660-07E248724A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981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37FA-B72A-EE41-BADF-E1FE0A50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F639B-CB56-332A-3F47-7EA1E623DD3B}"/>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F56F1D49-1142-5AC8-293D-AE1DB75E57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447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5F36-DAF9-B212-449E-9A5F90184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AD5C6-803F-B60E-813F-530F76516AB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407FD85-2C4B-7ABE-492C-54E34BBB5D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16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6CD9-C289-2B7A-A568-196823EC3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3E71B-5F50-AB4C-74A0-AC9F35AE4DC7}"/>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D177741-9B27-EB5E-B975-B0C0F8A905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653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1/31/26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1/31/26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1/31/26</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8465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34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300172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768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527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30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539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81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391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42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1/31/26</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48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1/31/26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1/31/26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1/31/26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1/31/26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1/31/26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1/31/26</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1/31/26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1/31/26</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92897613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15 </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胜过试探（三）你是神的儿女？</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路加福音 </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4</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9</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13</a:t>
            </a:r>
          </a:p>
          <a:p>
            <a:pPr marL="0" lvl="1" algn="ctr" defTabSz="1828800">
              <a:defRPr/>
            </a:pPr>
            <a:r>
              <a:rPr lang="en-US" sz="2000" b="1" i="0" dirty="0">
                <a:solidFill>
                  <a:srgbClr val="C7A668"/>
                </a:solidFill>
                <a:effectLst/>
                <a:latin typeface="SimHei" panose="02010609060101010101" pitchFamily="49" charset="-122"/>
                <a:ea typeface="SimHei" panose="02010609060101010101" pitchFamily="49" charset="-122"/>
              </a:rPr>
              <a:t>  </a:t>
            </a:r>
            <a:r>
              <a:rPr lang="en-US" sz="2000" b="1" dirty="0">
                <a:solidFill>
                  <a:srgbClr val="C7A668"/>
                </a:solidFill>
                <a:latin typeface="SimHei" panose="02010609060101010101" pitchFamily="49" charset="-122"/>
                <a:ea typeface="SimHei" panose="02010609060101010101" pitchFamily="49" charset="-122"/>
              </a:rPr>
              <a:t>Overcoming Temptation (3): Are You the Son of God? (Luke 4:9–13)</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4EB19F4A-2795-4062-82A8-16F60D08EA6B}"/>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831C9D24-2445-7A87-80C8-B186B0BCA7CA}"/>
              </a:ext>
            </a:extLst>
          </p:cNvPr>
          <p:cNvSpPr txBox="1"/>
          <p:nvPr/>
        </p:nvSpPr>
        <p:spPr>
          <a:xfrm>
            <a:off x="726508" y="1100878"/>
            <a:ext cx="5198302" cy="26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 </a:t>
            </a:r>
          </a:p>
          <a:p>
            <a:pPr>
              <a:lnSpc>
                <a:spcPct val="150000"/>
              </a:lnSpc>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腓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4:13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我靠著那加给我力量的，凡事都能做。</a:t>
            </a:r>
          </a:p>
        </p:txBody>
      </p:sp>
      <p:sp>
        <p:nvSpPr>
          <p:cNvPr id="2" name="TextBox 1">
            <a:extLst>
              <a:ext uri="{FF2B5EF4-FFF2-40B4-BE49-F238E27FC236}">
                <a16:creationId xmlns:a16="http://schemas.microsoft.com/office/drawing/2014/main" id="{F1B11C59-7682-9C9F-6A9E-480FEF9BC3B7}"/>
              </a:ext>
            </a:extLst>
          </p:cNvPr>
          <p:cNvSpPr txBox="1"/>
          <p:nvPr/>
        </p:nvSpPr>
        <p:spPr>
          <a:xfrm>
            <a:off x="726508" y="4546803"/>
            <a:ext cx="5010410" cy="1015663"/>
          </a:xfrm>
          <a:prstGeom prst="rect">
            <a:avLst/>
          </a:prstGeom>
          <a:noFill/>
        </p:spPr>
        <p:txBody>
          <a:bodyPr wrap="square">
            <a:spAutoFit/>
          </a:bodyPr>
          <a:lstStyle/>
          <a:p>
            <a:pPr>
              <a:defRPr/>
            </a:pPr>
            <a:r>
              <a:rPr lang="en-US" sz="2000" dirty="0" err="1"/>
              <a:t>Php</a:t>
            </a:r>
            <a:r>
              <a:rPr lang="en-US" sz="2000" dirty="0"/>
              <a:t> 4:13  I can do all things through him who strengthens me.</a:t>
            </a:r>
          </a:p>
          <a:p>
            <a:pPr>
              <a:defRPr/>
            </a:pPr>
            <a:endParaRPr lang="en-US" sz="2000" b="1" dirty="0">
              <a:solidFill>
                <a:srgbClr val="00EFFF"/>
              </a:solidFill>
            </a:endParaRPr>
          </a:p>
        </p:txBody>
      </p:sp>
      <p:pic>
        <p:nvPicPr>
          <p:cNvPr id="6" name="Picture 5">
            <a:extLst>
              <a:ext uri="{FF2B5EF4-FFF2-40B4-BE49-F238E27FC236}">
                <a16:creationId xmlns:a16="http://schemas.microsoft.com/office/drawing/2014/main" id="{CFF98660-BCF8-9D2E-925B-4F6A2C8FC515}"/>
              </a:ext>
            </a:extLst>
          </p:cNvPr>
          <p:cNvPicPr>
            <a:picLocks noChangeAspect="1"/>
          </p:cNvPicPr>
          <p:nvPr/>
        </p:nvPicPr>
        <p:blipFill>
          <a:blip r:embed="rId3"/>
          <a:stretch>
            <a:fillRect/>
          </a:stretch>
        </p:blipFill>
        <p:spPr>
          <a:xfrm>
            <a:off x="6472130" y="125260"/>
            <a:ext cx="5719870" cy="5743184"/>
          </a:xfrm>
          <a:prstGeom prst="rect">
            <a:avLst/>
          </a:prstGeom>
        </p:spPr>
      </p:pic>
    </p:spTree>
    <p:extLst>
      <p:ext uri="{BB962C8B-B14F-4D97-AF65-F5344CB8AC3E}">
        <p14:creationId xmlns:p14="http://schemas.microsoft.com/office/powerpoint/2010/main" val="1338047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FC2B8-DD97-0201-5F4A-CDD6D49129B0}"/>
              </a:ext>
            </a:extLst>
          </p:cNvPr>
          <p:cNvPicPr>
            <a:picLocks noChangeAspect="1"/>
          </p:cNvPicPr>
          <p:nvPr/>
        </p:nvPicPr>
        <p:blipFill>
          <a:blip r:embed="rId2"/>
          <a:srcRect l="7872" r="8794" b="-1"/>
          <a:stretch>
            <a:fillRect/>
          </a:stretch>
        </p:blipFill>
        <p:spPr>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4" name="Picture 3">
            <a:extLst>
              <a:ext uri="{FF2B5EF4-FFF2-40B4-BE49-F238E27FC236}">
                <a16:creationId xmlns:a16="http://schemas.microsoft.com/office/drawing/2014/main" id="{7D6AD008-AD2E-C6BA-3DD7-E83A40438DAB}"/>
              </a:ext>
            </a:extLst>
          </p:cNvPr>
          <p:cNvPicPr>
            <a:picLocks noChangeAspect="1"/>
          </p:cNvPicPr>
          <p:nvPr/>
        </p:nvPicPr>
        <p:blipFill>
          <a:blip r:embed="rId3"/>
          <a:srcRect r="2" b="22252"/>
          <a:stretch>
            <a:fillRect/>
          </a:stretch>
        </p:blipFill>
        <p:spPr>
          <a:xfrm>
            <a:off x="3585647"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7" name="Picture 6">
            <a:extLst>
              <a:ext uri="{FF2B5EF4-FFF2-40B4-BE49-F238E27FC236}">
                <a16:creationId xmlns:a16="http://schemas.microsoft.com/office/drawing/2014/main" id="{63DD948C-9D0A-3200-9DE7-6C57B7A365CA}"/>
              </a:ext>
            </a:extLst>
          </p:cNvPr>
          <p:cNvPicPr>
            <a:picLocks noChangeAspect="1"/>
          </p:cNvPicPr>
          <p:nvPr/>
        </p:nvPicPr>
        <p:blipFill>
          <a:blip r:embed="rId4"/>
          <a:srcRect l="9652" r="23800" b="-4"/>
          <a:stretch>
            <a:fillRect/>
          </a:stretch>
        </p:blipFill>
        <p:spPr>
          <a:xfrm>
            <a:off x="6196155"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9" name="Picture 8" descr="A person with brown hair&#10;&#10;AI-generated content may be incorrect.">
            <a:extLst>
              <a:ext uri="{FF2B5EF4-FFF2-40B4-BE49-F238E27FC236}">
                <a16:creationId xmlns:a16="http://schemas.microsoft.com/office/drawing/2014/main" id="{A8D4D3B5-655B-AA16-A0B4-9F70DE311CE6}"/>
              </a:ext>
            </a:extLst>
          </p:cNvPr>
          <p:cNvPicPr>
            <a:picLocks noChangeAspect="1"/>
          </p:cNvPicPr>
          <p:nvPr/>
        </p:nvPicPr>
        <p:blipFill>
          <a:blip r:embed="rId5"/>
          <a:srcRect t="8750" r="-4" b="-4"/>
          <a:stretch>
            <a:fillRect/>
          </a:stretch>
        </p:blipFill>
        <p:spPr>
          <a:xfrm>
            <a:off x="8806663"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12395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B1EBB123-FDBB-FBB4-50E9-FB770F6533E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7B4528D-9CE6-4DE0-32C5-E60DAF2E8D95}"/>
              </a:ext>
            </a:extLst>
          </p:cNvPr>
          <p:cNvSpPr txBox="1"/>
          <p:nvPr/>
        </p:nvSpPr>
        <p:spPr>
          <a:xfrm>
            <a:off x="103736" y="562576"/>
            <a:ext cx="12088264" cy="3600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腓</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4:12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我知道怎样处</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卑贱</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，也知道怎样处丰富；或饱足，或</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饥饿</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；或有余，或</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缺乏</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随事随在</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，我都得了秘诀。</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13 </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我靠著那加给我力量的，凡事都能做。</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14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然而，</a:t>
            </a:r>
            <a:r>
              <a:rPr kumimoji="0" lang="zh-CN" altLang="en-US" sz="44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你们和我同受患难</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原是美事。</a:t>
            </a:r>
          </a:p>
        </p:txBody>
      </p:sp>
      <p:sp>
        <p:nvSpPr>
          <p:cNvPr id="2" name="TextBox 1">
            <a:extLst>
              <a:ext uri="{FF2B5EF4-FFF2-40B4-BE49-F238E27FC236}">
                <a16:creationId xmlns:a16="http://schemas.microsoft.com/office/drawing/2014/main" id="{C6CFCDB2-1EF8-B190-D9E4-E01755B51AB5}"/>
              </a:ext>
            </a:extLst>
          </p:cNvPr>
          <p:cNvSpPr txBox="1"/>
          <p:nvPr/>
        </p:nvSpPr>
        <p:spPr>
          <a:xfrm>
            <a:off x="103735" y="5095095"/>
            <a:ext cx="12088265" cy="1323439"/>
          </a:xfrm>
          <a:prstGeom prst="rect">
            <a:avLst/>
          </a:prstGeom>
          <a:noFill/>
        </p:spPr>
        <p:txBody>
          <a:bodyPr wrap="square">
            <a:spAutoFit/>
          </a:bodyPr>
          <a:lstStyle/>
          <a:p>
            <a:pPr>
              <a:defRPr/>
            </a:pPr>
            <a:r>
              <a:rPr lang="en-US" sz="2000" dirty="0" err="1"/>
              <a:t>Php</a:t>
            </a:r>
            <a:r>
              <a:rPr lang="en-US" sz="2000" dirty="0"/>
              <a:t> 4:12  I know how to be </a:t>
            </a:r>
            <a:r>
              <a:rPr lang="en-US" sz="2000" b="1" dirty="0">
                <a:solidFill>
                  <a:srgbClr val="00EFFF"/>
                </a:solidFill>
              </a:rPr>
              <a:t>brought low</a:t>
            </a:r>
            <a:r>
              <a:rPr lang="en-US" sz="2000" dirty="0"/>
              <a:t>, and I know how to abound. </a:t>
            </a:r>
            <a:r>
              <a:rPr lang="en-US" sz="2000" b="1" dirty="0">
                <a:solidFill>
                  <a:srgbClr val="FFFF00"/>
                </a:solidFill>
              </a:rPr>
              <a:t>In any and every circumstance</a:t>
            </a:r>
            <a:r>
              <a:rPr lang="en-US" sz="2000" dirty="0">
                <a:solidFill>
                  <a:srgbClr val="FFFF00"/>
                </a:solidFill>
              </a:rPr>
              <a:t>,</a:t>
            </a:r>
            <a:r>
              <a:rPr lang="en-US" sz="2000" dirty="0"/>
              <a:t> I have learned the secret of facing plenty </a:t>
            </a:r>
            <a:r>
              <a:rPr lang="en-US" sz="2000" b="1" dirty="0">
                <a:solidFill>
                  <a:srgbClr val="00EFFF"/>
                </a:solidFill>
              </a:rPr>
              <a:t>and hunger</a:t>
            </a:r>
            <a:r>
              <a:rPr lang="en-US" sz="2000" dirty="0"/>
              <a:t>, abundance and need.13  </a:t>
            </a:r>
            <a:r>
              <a:rPr lang="en-US" sz="2000" b="1" dirty="0">
                <a:solidFill>
                  <a:srgbClr val="B4FF6A"/>
                </a:solidFill>
              </a:rPr>
              <a:t>I can do all things through him who strengthens me.</a:t>
            </a:r>
            <a:r>
              <a:rPr lang="en-US" sz="2000" dirty="0"/>
              <a:t>14  Yet it was kind of </a:t>
            </a:r>
            <a:r>
              <a:rPr lang="en-US" sz="2000" b="1" dirty="0">
                <a:solidFill>
                  <a:srgbClr val="00EFFF"/>
                </a:solidFill>
              </a:rPr>
              <a:t>you to share my trouble.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E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331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275547" y="3282473"/>
            <a:ext cx="12095747"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7200" b="1" dirty="0">
                <a:effectLst/>
              </a:rPr>
              <a:t>试探：假借信心任性妄为</a:t>
            </a:r>
            <a:br>
              <a:rPr lang="en-US" sz="6000" dirty="0">
                <a:effectLst/>
              </a:rPr>
            </a:br>
            <a:endParaRPr lang="zh-CN" altLang="en-US" sz="1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 Temptation: Willful and Reckless Behavior Under the Guise of Faith</a:t>
            </a:r>
            <a:endParaRPr lang="en-US" dirty="0"/>
          </a:p>
        </p:txBody>
      </p:sp>
    </p:spTree>
    <p:extLst>
      <p:ext uri="{BB962C8B-B14F-4D97-AF65-F5344CB8AC3E}">
        <p14:creationId xmlns:p14="http://schemas.microsoft.com/office/powerpoint/2010/main" val="166454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04CB9-5208-2B47-B6E2-CA2312DE542C}"/>
              </a:ext>
            </a:extLst>
          </p:cNvPr>
          <p:cNvPicPr>
            <a:picLocks noChangeAspect="1"/>
          </p:cNvPicPr>
          <p:nvPr/>
        </p:nvPicPr>
        <p:blipFill>
          <a:blip r:embed="rId2"/>
          <a:srcRect r="4666"/>
          <a:stretch>
            <a:fillRect/>
          </a:stretch>
        </p:blipFill>
        <p:spPr>
          <a:xfrm>
            <a:off x="0" y="0"/>
            <a:ext cx="12192000" cy="6844758"/>
          </a:xfrm>
          <a:prstGeom prst="rect">
            <a:avLst/>
          </a:prstGeom>
        </p:spPr>
      </p:pic>
    </p:spTree>
    <p:extLst>
      <p:ext uri="{BB962C8B-B14F-4D97-AF65-F5344CB8AC3E}">
        <p14:creationId xmlns:p14="http://schemas.microsoft.com/office/powerpoint/2010/main" val="317845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D2A8FCCC-EF6B-047C-CDCE-A45BA1685F3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1D41C9B-FA1E-8535-7903-97B157DAB683}"/>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75161FC1-23C2-648C-2AED-32B576B2A3BB}"/>
              </a:ext>
            </a:extLst>
          </p:cNvPr>
          <p:cNvSpPr txBox="1">
            <a:spLocks noGrp="1"/>
          </p:cNvSpPr>
          <p:nvPr>
            <p:ph type="title"/>
          </p:nvPr>
        </p:nvSpPr>
        <p:spPr>
          <a:xfrm>
            <a:off x="275547" y="3282473"/>
            <a:ext cx="12095747"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7200" b="1" dirty="0">
                <a:effectLst/>
              </a:rPr>
              <a:t>试探：贪图荣耀捷径</a:t>
            </a:r>
            <a:br>
              <a:rPr lang="en-US" sz="6000" dirty="0">
                <a:effectLst/>
              </a:rPr>
            </a:br>
            <a:endParaRPr lang="zh-CN" altLang="en-US" sz="1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846699E1-1B50-03D9-0B99-A35D676CC244}"/>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B6A7A368-6723-4B1D-A942-BA362683C931}"/>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 Temptation: Seeking a Shortcut to Glory</a:t>
            </a:r>
            <a:endParaRPr lang="en-US" dirty="0"/>
          </a:p>
        </p:txBody>
      </p:sp>
    </p:spTree>
    <p:extLst>
      <p:ext uri="{BB962C8B-B14F-4D97-AF65-F5344CB8AC3E}">
        <p14:creationId xmlns:p14="http://schemas.microsoft.com/office/powerpoint/2010/main" val="1447385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0729141-650D-9B4C-35BA-8A41893252A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5A9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llage of two people walking on a road with a cross&#10;&#10;AI-generated content may be incorrect.">
            <a:extLst>
              <a:ext uri="{FF2B5EF4-FFF2-40B4-BE49-F238E27FC236}">
                <a16:creationId xmlns:a16="http://schemas.microsoft.com/office/drawing/2014/main" id="{0C5D371F-3587-5CFC-4B32-22365C3A8C17}"/>
              </a:ext>
            </a:extLst>
          </p:cNvPr>
          <p:cNvPicPr>
            <a:picLocks noChangeAspect="1"/>
          </p:cNvPicPr>
          <p:nvPr/>
        </p:nvPicPr>
        <p:blipFill>
          <a:blip r:embed="rId3"/>
          <a:srcRect t="39731" r="1" b="9183"/>
          <a:stretch>
            <a:fillRect/>
          </a:stretch>
        </p:blipFill>
        <p:spPr>
          <a:xfrm>
            <a:off x="643467" y="643467"/>
            <a:ext cx="10905066" cy="5571066"/>
          </a:xfrm>
          <a:prstGeom prst="rect">
            <a:avLst/>
          </a:prstGeom>
        </p:spPr>
      </p:pic>
    </p:spTree>
    <p:extLst>
      <p:ext uri="{BB962C8B-B14F-4D97-AF65-F5344CB8AC3E}">
        <p14:creationId xmlns:p14="http://schemas.microsoft.com/office/powerpoint/2010/main" val="30682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B809941-0143-30D0-6D3A-EE5F555F2CB7}"/>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EAD44601-9755-A1F1-78D9-4BC99CC02EB7}"/>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488E94D7-C448-005D-0B9C-FA5AD0559893}"/>
              </a:ext>
            </a:extLst>
          </p:cNvPr>
          <p:cNvSpPr txBox="1">
            <a:spLocks noGrp="1"/>
          </p:cNvSpPr>
          <p:nvPr>
            <p:ph type="title"/>
          </p:nvPr>
        </p:nvSpPr>
        <p:spPr>
          <a:xfrm>
            <a:off x="275547" y="3282473"/>
            <a:ext cx="12095747"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7200" b="1" dirty="0">
                <a:effectLst/>
              </a:rPr>
              <a:t>试探：</a:t>
            </a:r>
            <a:r>
              <a:rPr lang="zh-CN" altLang="en-US" b="1" dirty="0">
                <a:effectLst/>
              </a:rPr>
              <a:t>陷入自我证明</a:t>
            </a:r>
            <a:br>
              <a:rPr lang="en-US" sz="6000" dirty="0">
                <a:effectLst/>
              </a:rPr>
            </a:br>
            <a:endParaRPr lang="zh-CN" altLang="en-US" sz="1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1903AE5B-1444-2E75-6BDC-C418747E17A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660EED99-993F-53F1-99AC-DDC310CD1951}"/>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 Temptation: Falling into Self-Justification</a:t>
            </a:r>
            <a:endParaRPr lang="en-US" dirty="0"/>
          </a:p>
        </p:txBody>
      </p:sp>
    </p:spTree>
    <p:extLst>
      <p:ext uri="{BB962C8B-B14F-4D97-AF65-F5344CB8AC3E}">
        <p14:creationId xmlns:p14="http://schemas.microsoft.com/office/powerpoint/2010/main" val="2855772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C58D71-AD01-1901-7A80-F4ACDE6A1966}"/>
              </a:ext>
            </a:extLst>
          </p:cNvPr>
          <p:cNvPicPr>
            <a:picLocks noChangeAspect="1"/>
          </p:cNvPicPr>
          <p:nvPr/>
        </p:nvPicPr>
        <p:blipFill>
          <a:blip r:embed="rId3"/>
          <a:srcRect b="6849"/>
          <a:stretch>
            <a:fillRect/>
          </a:stretch>
        </p:blipFill>
        <p:spPr>
          <a:xfrm>
            <a:off x="1172097" y="136021"/>
            <a:ext cx="9847806" cy="6585957"/>
          </a:xfrm>
          <a:prstGeom prst="rect">
            <a:avLst/>
          </a:prstGeom>
        </p:spPr>
      </p:pic>
    </p:spTree>
    <p:extLst>
      <p:ext uri="{BB962C8B-B14F-4D97-AF65-F5344CB8AC3E}">
        <p14:creationId xmlns:p14="http://schemas.microsoft.com/office/powerpoint/2010/main" val="321660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2375A9E-6C36-4F80-37FC-A0ACF74D9A4E}"/>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36B72D2-00E0-CF38-264B-525AEAD708CE}"/>
              </a:ext>
            </a:extLst>
          </p:cNvPr>
          <p:cNvSpPr txBox="1"/>
          <p:nvPr/>
        </p:nvSpPr>
        <p:spPr>
          <a:xfrm>
            <a:off x="103736" y="1762905"/>
            <a:ext cx="12088264" cy="325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1:12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凡接待他的，就是信他名的人，</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他就赐他们权柄，作神的儿女</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24F3D6C8-D407-44EB-000F-2B33B0ED2A94}"/>
              </a:ext>
            </a:extLst>
          </p:cNvPr>
          <p:cNvSpPr txBox="1"/>
          <p:nvPr/>
        </p:nvSpPr>
        <p:spPr>
          <a:xfrm>
            <a:off x="103735" y="5095095"/>
            <a:ext cx="12088265" cy="1015663"/>
          </a:xfrm>
          <a:prstGeom prst="rect">
            <a:avLst/>
          </a:prstGeom>
          <a:noFill/>
        </p:spPr>
        <p:txBody>
          <a:bodyPr wrap="square">
            <a:spAutoFit/>
          </a:bodyPr>
          <a:lstStyle/>
          <a:p>
            <a:pPr>
              <a:defRPr/>
            </a:pPr>
            <a:r>
              <a:rPr kumimoji="0" lang="en-US" sz="2000" b="1" i="0" u="none" strike="noStrike" kern="1200" cap="none" spc="0" normalizeH="0" baseline="0" noProof="0" dirty="0" err="1">
                <a:ln>
                  <a:noFill/>
                </a:ln>
                <a:solidFill>
                  <a:prstClr val="white"/>
                </a:solidFill>
                <a:effectLst/>
                <a:uLnTx/>
                <a:uFillTx/>
                <a:latin typeface="Century Gothic" panose="020B0502020202020204"/>
                <a:ea typeface="+mn-ea"/>
                <a:cs typeface="+mn-cs"/>
              </a:rPr>
              <a:t>Jhn</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1:12 </a:t>
            </a:r>
          </a:p>
          <a:p>
            <a:pPr>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But to all who did receive him, who believed in his name</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 he gave the right to become children of God,</a:t>
            </a:r>
          </a:p>
        </p:txBody>
      </p:sp>
    </p:spTree>
    <p:extLst>
      <p:ext uri="{BB962C8B-B14F-4D97-AF65-F5344CB8AC3E}">
        <p14:creationId xmlns:p14="http://schemas.microsoft.com/office/powerpoint/2010/main" val="119803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22507-0BEA-536D-355D-1C4B3A9265F6}"/>
              </a:ext>
            </a:extLst>
          </p:cNvPr>
          <p:cNvPicPr>
            <a:picLocks noChangeAspect="1"/>
          </p:cNvPicPr>
          <p:nvPr/>
        </p:nvPicPr>
        <p:blipFill>
          <a:blip r:embed="rId4"/>
          <a:srcRect l="889" r="-1" b="-1"/>
          <a:stretch>
            <a:fillRect/>
          </a:stretch>
        </p:blipFill>
        <p:spPr>
          <a:xfrm>
            <a:off x="20" y="10"/>
            <a:ext cx="12191980" cy="6857990"/>
          </a:xfrm>
          <a:prstGeom prst="rect">
            <a:avLst/>
          </a:prstGeom>
        </p:spPr>
      </p:pic>
    </p:spTree>
    <p:extLst>
      <p:ext uri="{BB962C8B-B14F-4D97-AF65-F5344CB8AC3E}">
        <p14:creationId xmlns:p14="http://schemas.microsoft.com/office/powerpoint/2010/main" val="125343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6FE33011-ADAF-D5F5-016A-C182705D31E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3AE7F5B-D1CD-4159-2747-198536D787D8}"/>
              </a:ext>
            </a:extLst>
          </p:cNvPr>
          <p:cNvSpPr txBox="1"/>
          <p:nvPr/>
        </p:nvSpPr>
        <p:spPr>
          <a:xfrm>
            <a:off x="103736" y="1290182"/>
            <a:ext cx="12088264" cy="766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4:12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耶稣回答</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经上说：‘不可试探主你的上帝</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622FB555-5A79-2FAF-2745-F08AD4BC9654}"/>
              </a:ext>
            </a:extLst>
          </p:cNvPr>
          <p:cNvSpPr txBox="1"/>
          <p:nvPr/>
        </p:nvSpPr>
        <p:spPr>
          <a:xfrm>
            <a:off x="103735" y="2773961"/>
            <a:ext cx="1208826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Luk 4:12  And Jesus answered him, “It is said, </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‘You shall not put the Lord your God to the test</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
        <p:nvSpPr>
          <p:cNvPr id="3" name="我们若认自己的罪，神是信实的，…">
            <a:extLst>
              <a:ext uri="{FF2B5EF4-FFF2-40B4-BE49-F238E27FC236}">
                <a16:creationId xmlns:a16="http://schemas.microsoft.com/office/drawing/2014/main" id="{3AA9A9FB-3110-3FBC-0F30-EC73EE69E015}"/>
              </a:ext>
            </a:extLst>
          </p:cNvPr>
          <p:cNvSpPr txBox="1"/>
          <p:nvPr/>
        </p:nvSpPr>
        <p:spPr>
          <a:xfrm>
            <a:off x="103736" y="4098100"/>
            <a:ext cx="12088264" cy="1597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申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6:16 </a:t>
            </a:r>
            <a:endParaRPr lang="en-US" altLang="zh-CN" sz="3600" b="1" dirty="0">
              <a:solidFill>
                <a:prstClr val="white"/>
              </a:solidFill>
              <a:latin typeface="SimHei" panose="02010609060101010101" pitchFamily="49" charset="-122"/>
              <a:ea typeface="SimHei" panose="02010609060101010101" pitchFamily="49" charset="-122"/>
            </a:endParaRPr>
          </a:p>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你们不可试探耶和华你们的神，像你们</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rPr>
              <a:t>在玛撒那样试探他。</a:t>
            </a:r>
            <a:endParaRPr kumimoji="0" lang="zh-CN" altLang="en-US" sz="32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mn-cs"/>
            </a:endParaRPr>
          </a:p>
        </p:txBody>
      </p:sp>
      <p:sp>
        <p:nvSpPr>
          <p:cNvPr id="9" name="TextBox 8">
            <a:extLst>
              <a:ext uri="{FF2B5EF4-FFF2-40B4-BE49-F238E27FC236}">
                <a16:creationId xmlns:a16="http://schemas.microsoft.com/office/drawing/2014/main" id="{9B10C843-895C-3566-8B8C-F81C32E71F78}"/>
              </a:ext>
            </a:extLst>
          </p:cNvPr>
          <p:cNvSpPr txBox="1"/>
          <p:nvPr/>
        </p:nvSpPr>
        <p:spPr>
          <a:xfrm>
            <a:off x="281836" y="5727385"/>
            <a:ext cx="11480104" cy="646331"/>
          </a:xfrm>
          <a:prstGeom prst="rect">
            <a:avLst/>
          </a:prstGeom>
          <a:noFill/>
        </p:spPr>
        <p:txBody>
          <a:bodyPr wrap="square">
            <a:spAutoFit/>
          </a:bodyPr>
          <a:lstStyle/>
          <a:p>
            <a:br>
              <a:rPr lang="en-US" dirty="0"/>
            </a:br>
            <a:r>
              <a:rPr lang="en-US" dirty="0">
                <a:effectLst/>
              </a:rPr>
              <a:t>Deu 6:16 “You shall not put the LORD your God to the test</a:t>
            </a:r>
            <a:r>
              <a:rPr lang="en-US" b="1" dirty="0">
                <a:solidFill>
                  <a:srgbClr val="00EFFF"/>
                </a:solidFill>
                <a:effectLst/>
              </a:rPr>
              <a:t>, as you tested him at Massah</a:t>
            </a:r>
            <a:r>
              <a:rPr lang="en-US" dirty="0">
                <a:effectLst/>
              </a:rPr>
              <a:t>.</a:t>
            </a:r>
            <a:endParaRPr lang="en-US" dirty="0"/>
          </a:p>
        </p:txBody>
      </p:sp>
    </p:spTree>
    <p:extLst>
      <p:ext uri="{BB962C8B-B14F-4D97-AF65-F5344CB8AC3E}">
        <p14:creationId xmlns:p14="http://schemas.microsoft.com/office/powerpoint/2010/main" val="4099498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A65CF15-E56D-DF44-0499-1049D8EB81E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2C44A1D-3A59-6B20-C10F-E3E605A63D94}"/>
              </a:ext>
            </a:extLst>
          </p:cNvPr>
          <p:cNvSpPr txBox="1"/>
          <p:nvPr/>
        </p:nvSpPr>
        <p:spPr>
          <a:xfrm>
            <a:off x="390071" y="2669049"/>
            <a:ext cx="12088264" cy="151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魔鬼用尽了各种试探，就</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暂时离开</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了耶稣。</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81F277D2-35CB-0963-5A79-BECFA64DE1D8}"/>
              </a:ext>
            </a:extLst>
          </p:cNvPr>
          <p:cNvSpPr txBox="1"/>
          <p:nvPr/>
        </p:nvSpPr>
        <p:spPr>
          <a:xfrm>
            <a:off x="103735" y="4865679"/>
            <a:ext cx="1208826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Luk 4:13  And when the devil had ended every temptation, he departed from him </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until an opportune time</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171957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0953D-BEAC-60C8-F33A-76B4D696DF9A}"/>
              </a:ext>
            </a:extLst>
          </p:cNvPr>
          <p:cNvSpPr txBox="1"/>
          <p:nvPr/>
        </p:nvSpPr>
        <p:spPr>
          <a:xfrm>
            <a:off x="7700341" y="1922429"/>
            <a:ext cx="3351972"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rPr>
              <a:t>圣餐</a:t>
            </a:r>
            <a:endParaRPr kumimoji="0" lang="en-SG" altLang="zh-CN" sz="7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CF0D9"/>
                </a:solidFill>
                <a:effectLst/>
                <a:uLnTx/>
                <a:uFillTx/>
                <a:latin typeface="Heiti TC Medium" pitchFamily="2" charset="-128"/>
                <a:ea typeface="Heiti TC Medium" pitchFamily="2" charset="-128"/>
                <a:cs typeface="Arial" panose="020B0604020202020204" pitchFamily="34" charset="0"/>
              </a:rPr>
              <a:t>Holy Communion </a:t>
            </a: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6" name="Picture 5" descr="A bread and wine on a table&#10;&#10;Description automatically generated">
            <a:extLst>
              <a:ext uri="{FF2B5EF4-FFF2-40B4-BE49-F238E27FC236}">
                <a16:creationId xmlns:a16="http://schemas.microsoft.com/office/drawing/2014/main" id="{C1B47606-3E2A-1245-B686-F1AB5101ECFF}"/>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931812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8732A-9123-AFDC-1FF2-A0C28CA636AA}"/>
              </a:ext>
            </a:extLst>
          </p:cNvPr>
          <p:cNvSpPr>
            <a:spLocks noGrp="1"/>
          </p:cNvSpPr>
          <p:nvPr>
            <p:ph idx="1"/>
          </p:nvPr>
        </p:nvSpPr>
        <p:spPr>
          <a:xfrm>
            <a:off x="1295398" y="1353528"/>
            <a:ext cx="10823713" cy="3133831"/>
          </a:xfrm>
        </p:spPr>
        <p:txBody>
          <a:bodyPr>
            <a:noAutofit/>
          </a:bodyPr>
          <a:lstStyle/>
          <a:p>
            <a:pPr marL="0" indent="0">
              <a:lnSpc>
                <a:spcPct val="150000"/>
              </a:lnSpc>
              <a:buNone/>
            </a:pPr>
            <a:r>
              <a:rPr lang="zh-CN" altLang="en-SG" sz="3600" dirty="0">
                <a:solidFill>
                  <a:srgbClr val="FCF0D9"/>
                </a:solidFill>
                <a:latin typeface="Heiti TC Medium" pitchFamily="2" charset="-128"/>
                <a:ea typeface="Heiti TC Medium" pitchFamily="2" charset="-128"/>
                <a:cs typeface="Arial" panose="020B0604020202020204" pitchFamily="34" charset="0"/>
              </a:rPr>
              <a:t>彼</a:t>
            </a:r>
            <a:r>
              <a:rPr lang="zh-CN" altLang="en-US" sz="3600" dirty="0">
                <a:solidFill>
                  <a:srgbClr val="FCF0D9"/>
                </a:solidFill>
                <a:latin typeface="Heiti TC Medium" pitchFamily="2" charset="-128"/>
                <a:ea typeface="Heiti TC Medium" pitchFamily="2" charset="-128"/>
                <a:cs typeface="Arial" panose="020B0604020202020204" pitchFamily="34" charset="0"/>
              </a:rPr>
              <a:t>前 </a:t>
            </a:r>
            <a:r>
              <a:rPr lang="en-SG" altLang="zh-CN" sz="3600" dirty="0">
                <a:solidFill>
                  <a:srgbClr val="FCF0D9"/>
                </a:solidFill>
                <a:effectLst/>
                <a:latin typeface="Heiti TC Medium" pitchFamily="2" charset="-128"/>
                <a:ea typeface="Heiti TC Medium" pitchFamily="2" charset="-128"/>
                <a:cs typeface="Arial" panose="020B0604020202020204" pitchFamily="34" charset="0"/>
              </a:rPr>
              <a:t>2:24  </a:t>
            </a:r>
            <a:r>
              <a:rPr lang="zh-CN" altLang="en-US" sz="3600" dirty="0">
                <a:solidFill>
                  <a:srgbClr val="FCF0D9"/>
                </a:solidFill>
                <a:effectLst/>
                <a:latin typeface="Heiti TC Medium" pitchFamily="2" charset="-128"/>
                <a:ea typeface="Heiti TC Medium" pitchFamily="2" charset="-128"/>
                <a:cs typeface="Arial" panose="020B0604020202020204" pitchFamily="34" charset="0"/>
              </a:rPr>
              <a:t>他被挂在木头上，亲身担当了我们的罪，使我们既然在罪上死，就得以在义上活。因他受的鞭伤，你们便得了医治。</a:t>
            </a:r>
            <a:r>
              <a:rPr lang="en-SG" altLang="zh-CN" sz="3600" dirty="0">
                <a:solidFill>
                  <a:srgbClr val="FCF0D9"/>
                </a:solidFill>
                <a:effectLst/>
                <a:latin typeface="Heiti TC Medium" pitchFamily="2" charset="-128"/>
                <a:ea typeface="Heiti TC Medium" pitchFamily="2" charset="-128"/>
                <a:cs typeface="Arial" panose="020B0604020202020204" pitchFamily="34" charset="0"/>
              </a:rPr>
              <a:t>25  </a:t>
            </a:r>
            <a:r>
              <a:rPr lang="zh-CN" altLang="en-US" sz="3600" dirty="0">
                <a:solidFill>
                  <a:srgbClr val="FCF0D9"/>
                </a:solidFill>
                <a:effectLst/>
                <a:latin typeface="Heiti TC Medium" pitchFamily="2" charset="-128"/>
                <a:ea typeface="Heiti TC Medium" pitchFamily="2" charset="-128"/>
                <a:cs typeface="Arial" panose="020B0604020202020204" pitchFamily="34" charset="0"/>
              </a:rPr>
              <a:t>你们从前好像迷路的羊，如今却归到你们灵魂的牧人监督了。</a:t>
            </a:r>
          </a:p>
          <a:p>
            <a:pPr marL="342900" indent="-342900">
              <a:lnSpc>
                <a:spcPct val="150000"/>
              </a:lnSpc>
              <a:buFont typeface="Symbol" pitchFamily="2" charset="2"/>
              <a:buChar char=""/>
            </a:pPr>
            <a:endParaRPr lang="en-SG" sz="1600" dirty="0">
              <a:solidFill>
                <a:srgbClr val="FCF0D9"/>
              </a:solidFill>
              <a:effectLst/>
              <a:latin typeface="Heiti TC Medium" pitchFamily="2" charset="-128"/>
              <a:ea typeface="Heiti TC Medium" pitchFamily="2" charset="-128"/>
              <a:cs typeface="Arial" panose="020B0604020202020204" pitchFamily="34" charset="0"/>
            </a:endParaRPr>
          </a:p>
        </p:txBody>
      </p:sp>
      <p:sp>
        <p:nvSpPr>
          <p:cNvPr id="7" name="TextBox 6">
            <a:extLst>
              <a:ext uri="{FF2B5EF4-FFF2-40B4-BE49-F238E27FC236}">
                <a16:creationId xmlns:a16="http://schemas.microsoft.com/office/drawing/2014/main" id="{A3479E6A-6D4D-E525-2110-1468387721A6}"/>
              </a:ext>
            </a:extLst>
          </p:cNvPr>
          <p:cNvSpPr txBox="1"/>
          <p:nvPr/>
        </p:nvSpPr>
        <p:spPr>
          <a:xfrm>
            <a:off x="1295399" y="5100794"/>
            <a:ext cx="108237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FFFFFF"/>
                </a:solidFill>
                <a:effectLst/>
                <a:uLnTx/>
                <a:uFillTx/>
                <a:latin typeface="Neue Haas Grotesk Text Pro"/>
                <a:ea typeface="+mn-ea"/>
                <a:cs typeface="+mn-cs"/>
              </a:rPr>
            </a:b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1Pe 2:24  He himself bore our sins in his body on the tree, that we might die to sin and live to righteousness. By his wounds you have been healed. 25  For you were straying like sheep, but have now returned to the Shepherd and Overseer of your souls.</a:t>
            </a:r>
          </a:p>
        </p:txBody>
      </p:sp>
    </p:spTree>
    <p:extLst>
      <p:ext uri="{BB962C8B-B14F-4D97-AF65-F5344CB8AC3E}">
        <p14:creationId xmlns:p14="http://schemas.microsoft.com/office/powerpoint/2010/main" val="391459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0095EA24-173E-F691-2B49-1C79057C6741}"/>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022816D-11A4-EBCA-2D47-11C2F50AA678}"/>
              </a:ext>
            </a:extLst>
          </p:cNvPr>
          <p:cNvSpPr txBox="1"/>
          <p:nvPr/>
        </p:nvSpPr>
        <p:spPr>
          <a:xfrm>
            <a:off x="51868" y="0"/>
            <a:ext cx="12088264" cy="567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zh-CN" altLang="en-US" sz="3600" b="1" dirty="0">
                <a:latin typeface="SimHei" panose="02010609060101010101" pitchFamily="49" charset="-122"/>
                <a:ea typeface="SimHei" panose="02010609060101010101" pitchFamily="49" charset="-122"/>
              </a:rPr>
              <a:t>路</a:t>
            </a:r>
            <a:r>
              <a:rPr lang="en-US" altLang="zh-CN" sz="3600" b="1" dirty="0">
                <a:latin typeface="SimHei" panose="02010609060101010101" pitchFamily="49" charset="-122"/>
                <a:ea typeface="SimHei" panose="02010609060101010101" pitchFamily="49" charset="-122"/>
              </a:rPr>
              <a:t>4:9</a:t>
            </a:r>
            <a:r>
              <a:rPr lang="zh-CN" altLang="en-US" sz="3600" b="1" dirty="0">
                <a:latin typeface="SimHei" panose="02010609060101010101" pitchFamily="49" charset="-122"/>
                <a:ea typeface="SimHei" panose="02010609060101010101" pitchFamily="49" charset="-122"/>
              </a:rPr>
              <a:t> 魔鬼又引他到耶路撒冷，叫他站在殿顶上，对他说</a:t>
            </a:r>
            <a:r>
              <a:rPr lang="en-US" altLang="zh-CN" sz="3600" b="1" dirty="0">
                <a:latin typeface="SimHei" panose="02010609060101010101" pitchFamily="49" charset="-122"/>
                <a:ea typeface="SimHei" panose="02010609060101010101" pitchFamily="49" charset="-122"/>
              </a:rPr>
              <a:t>: </a:t>
            </a:r>
            <a:r>
              <a:rPr lang="zh-CN" altLang="en-US" sz="3600" b="1" dirty="0">
                <a:latin typeface="SimHei" panose="02010609060101010101" pitchFamily="49" charset="-122"/>
                <a:ea typeface="SimHei" panose="02010609060101010101" pitchFamily="49" charset="-122"/>
              </a:rPr>
              <a:t>“你若是上帝的儿子，就从这里跳下去吧！</a:t>
            </a:r>
            <a:r>
              <a:rPr lang="en-US" altLang="zh-CN" sz="3600" b="1" dirty="0">
                <a:latin typeface="SimHei" panose="02010609060101010101" pitchFamily="49" charset="-122"/>
                <a:ea typeface="SimHei" panose="02010609060101010101" pitchFamily="49" charset="-122"/>
              </a:rPr>
              <a:t>10 </a:t>
            </a:r>
            <a:r>
              <a:rPr lang="zh-CN" altLang="en-US" sz="3600" b="1" dirty="0">
                <a:latin typeface="SimHei" panose="02010609060101010101" pitchFamily="49" charset="-122"/>
                <a:ea typeface="SimHei" panose="02010609060101010101" pitchFamily="49" charset="-122"/>
              </a:rPr>
              <a:t>因为经上记着</a:t>
            </a:r>
            <a:r>
              <a:rPr lang="en-US" altLang="zh-CN" sz="3600" b="1" dirty="0">
                <a:latin typeface="SimHei" panose="02010609060101010101" pitchFamily="49" charset="-122"/>
                <a:ea typeface="SimHei" panose="02010609060101010101" pitchFamily="49" charset="-122"/>
              </a:rPr>
              <a:t>:</a:t>
            </a:r>
            <a:r>
              <a:rPr lang="zh-CN" altLang="en-US" sz="3600" b="1" dirty="0">
                <a:latin typeface="SimHei" panose="02010609060101010101" pitchFamily="49" charset="-122"/>
                <a:ea typeface="SimHei" panose="02010609060101010101" pitchFamily="49" charset="-122"/>
              </a:rPr>
              <a:t>‘他为了你，会吩咐自己的使者保护你。’</a:t>
            </a:r>
            <a:r>
              <a:rPr lang="en-US" altLang="zh-CN" sz="3600" b="1" dirty="0">
                <a:latin typeface="SimHei" panose="02010609060101010101" pitchFamily="49" charset="-122"/>
                <a:ea typeface="SimHei" panose="02010609060101010101" pitchFamily="49" charset="-122"/>
              </a:rPr>
              <a:t>11 </a:t>
            </a:r>
            <a:r>
              <a:rPr lang="zh-CN" altLang="en-US" sz="3600" b="1" dirty="0">
                <a:latin typeface="SimHei" panose="02010609060101010101" pitchFamily="49" charset="-122"/>
                <a:ea typeface="SimHei" panose="02010609060101010101" pitchFamily="49" charset="-122"/>
              </a:rPr>
              <a:t>又记着：‘用手托住你，免得你的脚碰到石头。’”</a:t>
            </a:r>
            <a:r>
              <a:rPr lang="en-US" altLang="zh-CN" sz="3600" b="1" dirty="0">
                <a:latin typeface="SimHei" panose="02010609060101010101" pitchFamily="49" charset="-122"/>
                <a:ea typeface="SimHei" panose="02010609060101010101" pitchFamily="49" charset="-122"/>
              </a:rPr>
              <a:t>12 </a:t>
            </a:r>
            <a:r>
              <a:rPr lang="zh-CN" altLang="en-US" sz="3600" b="1" dirty="0">
                <a:latin typeface="SimHei" panose="02010609060101010101" pitchFamily="49" charset="-122"/>
                <a:ea typeface="SimHei" panose="02010609060101010101" pitchFamily="49" charset="-122"/>
              </a:rPr>
              <a:t>耶稣回答</a:t>
            </a:r>
            <a:r>
              <a:rPr lang="en-US" altLang="zh-CN" sz="3600" b="1" dirty="0">
                <a:latin typeface="SimHei" panose="02010609060101010101" pitchFamily="49" charset="-122"/>
                <a:ea typeface="SimHei" panose="02010609060101010101" pitchFamily="49" charset="-122"/>
              </a:rPr>
              <a:t>: </a:t>
            </a:r>
            <a:r>
              <a:rPr lang="zh-CN" altLang="en-US" sz="3600" b="1" dirty="0">
                <a:latin typeface="SimHei" panose="02010609060101010101" pitchFamily="49" charset="-122"/>
                <a:ea typeface="SimHei" panose="02010609060101010101" pitchFamily="49" charset="-122"/>
              </a:rPr>
              <a:t>“经上说：‘不可试探主你的上帝。’”</a:t>
            </a:r>
            <a:r>
              <a:rPr lang="en-US" altLang="zh-CN" sz="3600" b="1" dirty="0">
                <a:latin typeface="SimHei" panose="02010609060101010101" pitchFamily="49" charset="-122"/>
                <a:ea typeface="SimHei" panose="02010609060101010101" pitchFamily="49" charset="-122"/>
              </a:rPr>
              <a:t>13 </a:t>
            </a:r>
            <a:r>
              <a:rPr lang="zh-CN" altLang="en-US" sz="3600" b="1" dirty="0">
                <a:latin typeface="SimHei" panose="02010609060101010101" pitchFamily="49" charset="-122"/>
                <a:ea typeface="SimHei" panose="02010609060101010101" pitchFamily="49" charset="-122"/>
              </a:rPr>
              <a:t>魔鬼用尽了各种试探，就暂时离开了耶稣。</a:t>
            </a:r>
          </a:p>
          <a:p>
            <a:pPr>
              <a:lnSpc>
                <a:spcPct val="150000"/>
              </a:lnSpc>
            </a:pPr>
            <a:endParaRPr lang="zh-CN" altLang="en-US" sz="3200" b="1" dirty="0">
              <a:latin typeface="SimHei" panose="02010609060101010101" pitchFamily="49" charset="-122"/>
              <a:ea typeface="SimHei" panose="02010609060101010101" pitchFamily="49" charset="-122"/>
            </a:endParaRPr>
          </a:p>
        </p:txBody>
      </p:sp>
      <p:sp>
        <p:nvSpPr>
          <p:cNvPr id="2" name="TextBox 1">
            <a:extLst>
              <a:ext uri="{FF2B5EF4-FFF2-40B4-BE49-F238E27FC236}">
                <a16:creationId xmlns:a16="http://schemas.microsoft.com/office/drawing/2014/main" id="{6CBBD1D8-220C-4CA3-7AFC-8A8233DBDD35}"/>
              </a:ext>
            </a:extLst>
          </p:cNvPr>
          <p:cNvSpPr txBox="1"/>
          <p:nvPr/>
        </p:nvSpPr>
        <p:spPr>
          <a:xfrm>
            <a:off x="103735" y="5266511"/>
            <a:ext cx="12088265" cy="1477328"/>
          </a:xfrm>
          <a:prstGeom prst="rect">
            <a:avLst/>
          </a:prstGeom>
          <a:noFill/>
        </p:spPr>
        <p:txBody>
          <a:bodyPr wrap="square">
            <a:spAutoFit/>
          </a:bodyPr>
          <a:lstStyle/>
          <a:p>
            <a:r>
              <a:rPr lang="en-US" dirty="0"/>
              <a:t> Luk 4:9  And he took him to Jerusalem and set him on the pinnacle of the temple and said to him, “If you are the Son of God, throw yourself down from here,10  for it is written, “‘He will command his angels concerning you, to guard you,’11  and “‘On their hands they will bear you up, lest you strike your foot against a stone.’”12  And Jesus answered him, “It is said, ‘You shall not put the Lord your God to the test.’”13  And when the devil had ended every temptation, he departed from him until an opportune time.</a:t>
            </a:r>
          </a:p>
        </p:txBody>
      </p:sp>
    </p:spTree>
    <p:extLst>
      <p:ext uri="{BB962C8B-B14F-4D97-AF65-F5344CB8AC3E}">
        <p14:creationId xmlns:p14="http://schemas.microsoft.com/office/powerpoint/2010/main" val="167441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en-US" altLang="zh-CN" sz="5400" b="1" dirty="0">
                <a:effectLst/>
              </a:rPr>
              <a:t>【1】</a:t>
            </a:r>
            <a:r>
              <a:rPr lang="zh-CN" altLang="en-US" sz="5400" b="1" dirty="0">
                <a:effectLst/>
              </a:rPr>
              <a:t>试探：操控上帝 </a:t>
            </a:r>
            <a:br>
              <a:rPr lang="zh-CN" altLang="en-US" sz="5400" b="1" dirty="0">
                <a:effectLst/>
              </a:rPr>
            </a:br>
            <a:endParaRPr lang="zh-CN" altLang="en-US" sz="20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2" y="5048292"/>
            <a:ext cx="11127854" cy="1282748"/>
          </a:xfrm>
          <a:prstGeom prst="rect">
            <a:avLst/>
          </a:prstGeom>
        </p:spPr>
        <p:txBody>
          <a:bodyPr spcFirstLastPara="1" wrap="square" lIns="121900" tIns="121900" rIns="121900" bIns="121900" anchor="ctr" anchorCtr="0">
            <a:noAutofit/>
          </a:bodyPr>
          <a:lstStyle/>
          <a:p>
            <a:r>
              <a:rPr lang="en-US" b="1" dirty="0"/>
              <a:t>Temptation: Manipulating God</a:t>
            </a:r>
            <a:endParaRPr lang="en-US" dirty="0"/>
          </a:p>
        </p:txBody>
      </p:sp>
    </p:spTree>
    <p:extLst>
      <p:ext uri="{BB962C8B-B14F-4D97-AF65-F5344CB8AC3E}">
        <p14:creationId xmlns:p14="http://schemas.microsoft.com/office/powerpoint/2010/main" val="316939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692BE56A-D934-48A9-AA25-BC091203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799063"/>
            <a:ext cx="3418661"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6E3D1C-DCC6-28D3-B831-642BA0836809}"/>
              </a:ext>
            </a:extLst>
          </p:cNvPr>
          <p:cNvPicPr>
            <a:picLocks noChangeAspect="1"/>
          </p:cNvPicPr>
          <p:nvPr/>
        </p:nvPicPr>
        <p:blipFill>
          <a:blip r:embed="rId3"/>
          <a:stretch>
            <a:fillRect/>
          </a:stretch>
        </p:blipFill>
        <p:spPr>
          <a:xfrm>
            <a:off x="965056" y="2038440"/>
            <a:ext cx="2775479" cy="2775479"/>
          </a:xfrm>
          <a:prstGeom prst="rect">
            <a:avLst/>
          </a:prstGeom>
        </p:spPr>
      </p:pic>
      <p:sp>
        <p:nvSpPr>
          <p:cNvPr id="12" name="Rounded Rectangle 7">
            <a:extLst>
              <a:ext uri="{FF2B5EF4-FFF2-40B4-BE49-F238E27FC236}">
                <a16:creationId xmlns:a16="http://schemas.microsoft.com/office/drawing/2014/main" id="{033BC724-9BE0-49C5-855C-1C246EA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994" y="799063"/>
            <a:ext cx="7325537"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2004B9-5D78-8D6A-E9FC-806CD72AC138}"/>
              </a:ext>
            </a:extLst>
          </p:cNvPr>
          <p:cNvPicPr>
            <a:picLocks noChangeAspect="1"/>
          </p:cNvPicPr>
          <p:nvPr/>
        </p:nvPicPr>
        <p:blipFill>
          <a:blip r:embed="rId4"/>
          <a:stretch>
            <a:fillRect/>
          </a:stretch>
        </p:blipFill>
        <p:spPr>
          <a:xfrm>
            <a:off x="4544584" y="1549679"/>
            <a:ext cx="6682356" cy="3758825"/>
          </a:xfrm>
          <a:prstGeom prst="rect">
            <a:avLst/>
          </a:prstGeom>
        </p:spPr>
      </p:pic>
    </p:spTree>
    <p:extLst>
      <p:ext uri="{BB962C8B-B14F-4D97-AF65-F5344CB8AC3E}">
        <p14:creationId xmlns:p14="http://schemas.microsoft.com/office/powerpoint/2010/main" val="20925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1F82F07-2A0A-F2F5-FE3A-3D2BFD166586}"/>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1DB6F553-4342-37F5-A241-A024C2B4DB63}"/>
              </a:ext>
            </a:extLst>
          </p:cNvPr>
          <p:cNvSpPr txBox="1"/>
          <p:nvPr/>
        </p:nvSpPr>
        <p:spPr>
          <a:xfrm>
            <a:off x="103736" y="1330687"/>
            <a:ext cx="12088264" cy="26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雅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4:15</a:t>
            </a:r>
          </a:p>
          <a:p>
            <a:pPr>
              <a:lnSpc>
                <a:spcPct val="150000"/>
              </a:lnSpc>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你们只当说：</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rPr>
              <a:t>主若愿意</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，我们就可以活著，也可以做这事，或做那事。 </a:t>
            </a:r>
            <a:endPar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4A2ED352-0DF3-D5B7-2507-6783D011B00D}"/>
              </a:ext>
            </a:extLst>
          </p:cNvPr>
          <p:cNvSpPr txBox="1"/>
          <p:nvPr/>
        </p:nvSpPr>
        <p:spPr>
          <a:xfrm>
            <a:off x="51867" y="5250696"/>
            <a:ext cx="12088265" cy="400110"/>
          </a:xfrm>
          <a:prstGeom prst="rect">
            <a:avLst/>
          </a:prstGeom>
          <a:noFill/>
        </p:spPr>
        <p:txBody>
          <a:bodyPr wrap="square">
            <a:spAutoFit/>
          </a:bodyPr>
          <a:lstStyle/>
          <a:p>
            <a:pPr>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Jas 4:15  Instead you ought to say, “</a:t>
            </a: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mn-cs"/>
              </a:rPr>
              <a:t>If the Lord wills</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we will live and do this or that.”</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5105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457199" y="3347240"/>
            <a:ext cx="11277600" cy="1698264"/>
          </a:xfrm>
          <a:prstGeom prst="rect">
            <a:avLst/>
          </a:prstGeom>
        </p:spPr>
        <p:txBody>
          <a:bodyPr spcFirstLastPara="1" wrap="square" lIns="121900" tIns="121900" rIns="121900" bIns="121900" anchor="ctr" anchorCtr="0">
            <a:noAutofit/>
          </a:bodyPr>
          <a:lstStyle/>
          <a:p>
            <a:pPr defTabSz="1033272"/>
            <a:r>
              <a:rPr lang="zh-CN" altLang="en-US" sz="5400" b="1" dirty="0">
                <a:effectLst/>
              </a:rPr>
              <a:t>试探：扭曲圣经（断章取义） </a:t>
            </a:r>
            <a:endParaRPr lang="zh-CN" altLang="en-US" sz="28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457201" y="5045504"/>
            <a:ext cx="11399731" cy="1282748"/>
          </a:xfrm>
          <a:prstGeom prst="rect">
            <a:avLst/>
          </a:prstGeom>
        </p:spPr>
        <p:txBody>
          <a:bodyPr spcFirstLastPara="1" wrap="square" lIns="121900" tIns="121900" rIns="121900" bIns="121900" anchor="ctr" anchorCtr="0">
            <a:noAutofit/>
          </a:bodyPr>
          <a:lstStyle/>
          <a:p>
            <a:r>
              <a:rPr lang="en-US" altLang="zh-CN" b="1" dirty="0"/>
              <a:t>Temptation: Distorting Scripture (Taking Verses Out of Context)</a:t>
            </a:r>
            <a:endParaRPr lang="en-US" dirty="0"/>
          </a:p>
        </p:txBody>
      </p:sp>
    </p:spTree>
    <p:extLst>
      <p:ext uri="{BB962C8B-B14F-4D97-AF65-F5344CB8AC3E}">
        <p14:creationId xmlns:p14="http://schemas.microsoft.com/office/powerpoint/2010/main" val="387286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EED8954-7914-0FE3-5472-87FBE1EFB91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1A77996-5E8B-9CC9-4D7B-4BCFF383A0B2}"/>
              </a:ext>
            </a:extLst>
          </p:cNvPr>
          <p:cNvSpPr txBox="1"/>
          <p:nvPr/>
        </p:nvSpPr>
        <p:spPr>
          <a:xfrm>
            <a:off x="0" y="520710"/>
            <a:ext cx="12088264" cy="4090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诗篇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91:9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耶和华是我的避难所；你已将至高者当你的居所，</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10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祸患必不临到你，灾害也不挨近你的帐棚。</a:t>
            </a:r>
            <a:r>
              <a:rPr kumimoji="0" lang="en-US" altLang="zh-CN"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11 </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因他要为你吩咐他的使者，在你行的一切道路上保护你。</a:t>
            </a:r>
            <a:r>
              <a:rPr kumimoji="0" lang="en-US" altLang="zh-CN"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12 </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mn-cs"/>
              </a:rPr>
              <a:t>他们要用手托著你，免得你的脚碰在石头上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endParaRPr>
          </a:p>
        </p:txBody>
      </p:sp>
      <p:sp>
        <p:nvSpPr>
          <p:cNvPr id="2" name="TextBox 1">
            <a:extLst>
              <a:ext uri="{FF2B5EF4-FFF2-40B4-BE49-F238E27FC236}">
                <a16:creationId xmlns:a16="http://schemas.microsoft.com/office/drawing/2014/main" id="{FA996DAA-8D22-E3D7-6622-98E3D36CD50C}"/>
              </a:ext>
            </a:extLst>
          </p:cNvPr>
          <p:cNvSpPr txBox="1"/>
          <p:nvPr/>
        </p:nvSpPr>
        <p:spPr>
          <a:xfrm>
            <a:off x="103735" y="5148052"/>
            <a:ext cx="12088265" cy="1200329"/>
          </a:xfrm>
          <a:prstGeom prst="rect">
            <a:avLst/>
          </a:prstGeom>
          <a:noFill/>
        </p:spPr>
        <p:txBody>
          <a:bodyPr wrap="square">
            <a:spAutoFit/>
          </a:bodyPr>
          <a:lstStyle/>
          <a:p>
            <a:pPr>
              <a:defRPr/>
            </a:pPr>
            <a:r>
              <a:rPr lang="en-US" dirty="0" err="1"/>
              <a:t>Psa</a:t>
            </a:r>
            <a:r>
              <a:rPr lang="en-US" dirty="0"/>
              <a:t> 91:9  Because you have made the LORD your dwelling place— the Most High, who is my refuge—</a:t>
            </a:r>
          </a:p>
          <a:p>
            <a:pPr>
              <a:defRPr/>
            </a:pPr>
            <a:r>
              <a:rPr lang="en-US" dirty="0"/>
              <a:t>10  no evil shall be allowed to befall you, no plague come near your tent.</a:t>
            </a:r>
            <a:r>
              <a:rPr lang="en-US" b="1" dirty="0">
                <a:solidFill>
                  <a:srgbClr val="B4FF6A"/>
                </a:solidFill>
              </a:rPr>
              <a:t>11  For he will command his angels concerning you to guard you in all your ways.12  On their hands they will bear you up, lest you strike your foot against a stone.</a:t>
            </a:r>
            <a:endParaRPr lang="en-US" b="1" dirty="0">
              <a:solidFill>
                <a:srgbClr val="00EFFF"/>
              </a:solidFill>
            </a:endParaRPr>
          </a:p>
        </p:txBody>
      </p:sp>
    </p:spTree>
    <p:extLst>
      <p:ext uri="{BB962C8B-B14F-4D97-AF65-F5344CB8AC3E}">
        <p14:creationId xmlns:p14="http://schemas.microsoft.com/office/powerpoint/2010/main" val="389062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F21ABB2F-FF61-40C2-DEC1-193FE8D3CB38}"/>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D10E095D-520A-98DF-DA9F-B57C2A9024A5}"/>
              </a:ext>
            </a:extLst>
          </p:cNvPr>
          <p:cNvSpPr txBox="1"/>
          <p:nvPr/>
        </p:nvSpPr>
        <p:spPr>
          <a:xfrm>
            <a:off x="350728" y="2186671"/>
            <a:ext cx="12088264" cy="1597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lang="zh-CN" altLang="en-US" sz="3600" b="1" dirty="0">
                <a:solidFill>
                  <a:prstClr val="white"/>
                </a:solidFill>
                <a:latin typeface="SimHei" panose="02010609060101010101" pitchFamily="49" charset="-122"/>
                <a:ea typeface="SimHei" panose="02010609060101010101" pitchFamily="49" charset="-122"/>
              </a:rPr>
              <a:t>诗篇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91:6  </a:t>
            </a:r>
          </a:p>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mn-cs"/>
              </a:rPr>
              <a:t>也不怕黑夜行的瘟疫，或是午间灭人的毒病。</a:t>
            </a:r>
          </a:p>
        </p:txBody>
      </p:sp>
      <p:sp>
        <p:nvSpPr>
          <p:cNvPr id="2" name="TextBox 1">
            <a:extLst>
              <a:ext uri="{FF2B5EF4-FFF2-40B4-BE49-F238E27FC236}">
                <a16:creationId xmlns:a16="http://schemas.microsoft.com/office/drawing/2014/main" id="{CC9D211A-6D11-E736-A19A-056E6DBC0977}"/>
              </a:ext>
            </a:extLst>
          </p:cNvPr>
          <p:cNvSpPr txBox="1"/>
          <p:nvPr/>
        </p:nvSpPr>
        <p:spPr>
          <a:xfrm>
            <a:off x="103735" y="5148052"/>
            <a:ext cx="12088265" cy="646331"/>
          </a:xfrm>
          <a:prstGeom prst="rect">
            <a:avLst/>
          </a:prstGeom>
          <a:noFill/>
        </p:spPr>
        <p:txBody>
          <a:bodyPr wrap="square">
            <a:spAutoFit/>
          </a:bodyPr>
          <a:lstStyle/>
          <a:p>
            <a:pPr>
              <a:defRPr/>
            </a:pPr>
            <a:r>
              <a:rPr lang="en-US" dirty="0" err="1"/>
              <a:t>Psa</a:t>
            </a:r>
            <a:r>
              <a:rPr lang="en-US" dirty="0"/>
              <a:t> 91:6  nor the pestilence that stalks in darkness, nor the destruction that wastes at noonday.</a:t>
            </a:r>
          </a:p>
          <a:p>
            <a:pPr>
              <a:defRPr/>
            </a:pPr>
            <a:endParaRPr lang="en-US" b="1" dirty="0">
              <a:solidFill>
                <a:srgbClr val="00EFFF"/>
              </a:solidFill>
            </a:endParaRPr>
          </a:p>
        </p:txBody>
      </p:sp>
    </p:spTree>
    <p:extLst>
      <p:ext uri="{BB962C8B-B14F-4D97-AF65-F5344CB8AC3E}">
        <p14:creationId xmlns:p14="http://schemas.microsoft.com/office/powerpoint/2010/main" val="23537347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InterweaveVTI">
  <a:themeElements>
    <a:clrScheme name="AnalogousFromRegularSeedRightStep">
      <a:dk1>
        <a:srgbClr val="000000"/>
      </a:dk1>
      <a:lt1>
        <a:srgbClr val="FFFFFF"/>
      </a:lt1>
      <a:dk2>
        <a:srgbClr val="301D1B"/>
      </a:dk2>
      <a:lt2>
        <a:srgbClr val="F3F1F0"/>
      </a:lt2>
      <a:accent1>
        <a:srgbClr val="23B0C5"/>
      </a:accent1>
      <a:accent2>
        <a:srgbClr val="176DD5"/>
      </a:accent2>
      <a:accent3>
        <a:srgbClr val="2D34E7"/>
      </a:accent3>
      <a:accent4>
        <a:srgbClr val="5F17D5"/>
      </a:accent4>
      <a:accent5>
        <a:srgbClr val="C029E7"/>
      </a:accent5>
      <a:accent6>
        <a:srgbClr val="D517AC"/>
      </a:accent6>
      <a:hlink>
        <a:srgbClr val="BF503F"/>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9171</TotalTime>
  <Words>1047</Words>
  <Application>Microsoft Macintosh PowerPoint</Application>
  <PresentationFormat>Widescreen</PresentationFormat>
  <Paragraphs>53</Paragraphs>
  <Slides>23</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Heiti TC Medium</vt:lpstr>
      <vt:lpstr>Arial</vt:lpstr>
      <vt:lpstr>Calibri</vt:lpstr>
      <vt:lpstr>Century Gothic</vt:lpstr>
      <vt:lpstr>Neue Haas Grotesk Text Pro</vt:lpstr>
      <vt:lpstr>SimHei</vt:lpstr>
      <vt:lpstr>Symbol</vt:lpstr>
      <vt:lpstr>Mesh</vt:lpstr>
      <vt:lpstr>InterweaveVTI</vt:lpstr>
      <vt:lpstr>PowerPoint Presentation</vt:lpstr>
      <vt:lpstr>PowerPoint Presentation</vt:lpstr>
      <vt:lpstr>PowerPoint Presentation</vt:lpstr>
      <vt:lpstr>【1】试探：操控上帝  </vt:lpstr>
      <vt:lpstr>PowerPoint Presentation</vt:lpstr>
      <vt:lpstr>PowerPoint Presentation</vt:lpstr>
      <vt:lpstr>试探：扭曲圣经（断章取义） </vt:lpstr>
      <vt:lpstr>PowerPoint Presentation</vt:lpstr>
      <vt:lpstr>PowerPoint Presentation</vt:lpstr>
      <vt:lpstr>PowerPoint Presentation</vt:lpstr>
      <vt:lpstr>PowerPoint Presentation</vt:lpstr>
      <vt:lpstr>PowerPoint Presentation</vt:lpstr>
      <vt:lpstr>试探：假借信心任性妄为 </vt:lpstr>
      <vt:lpstr>PowerPoint Presentation</vt:lpstr>
      <vt:lpstr>试探：贪图荣耀捷径 </vt:lpstr>
      <vt:lpstr>PowerPoint Presentation</vt:lpstr>
      <vt:lpstr>试探：陷入自我证明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474</cp:revision>
  <dcterms:created xsi:type="dcterms:W3CDTF">2023-10-12T02:24:22Z</dcterms:created>
  <dcterms:modified xsi:type="dcterms:W3CDTF">2026-01-31T07:49:04Z</dcterms:modified>
</cp:coreProperties>
</file>