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9"/>
  </p:notesMasterIdLst>
  <p:sldIdLst>
    <p:sldId id="4865" r:id="rId2"/>
    <p:sldId id="5162" r:id="rId3"/>
    <p:sldId id="5066" r:id="rId4"/>
    <p:sldId id="5161" r:id="rId5"/>
    <p:sldId id="5067" r:id="rId6"/>
    <p:sldId id="5129" r:id="rId7"/>
    <p:sldId id="5132" r:id="rId8"/>
    <p:sldId id="4972" r:id="rId9"/>
    <p:sldId id="5133" r:id="rId10"/>
    <p:sldId id="4867" r:id="rId11"/>
    <p:sldId id="5149" r:id="rId12"/>
    <p:sldId id="5150" r:id="rId13"/>
    <p:sldId id="5151" r:id="rId14"/>
    <p:sldId id="5136" r:id="rId15"/>
    <p:sldId id="5121" r:id="rId16"/>
    <p:sldId id="5152" r:id="rId17"/>
    <p:sldId id="5145" r:id="rId18"/>
    <p:sldId id="5153" r:id="rId19"/>
    <p:sldId id="5154" r:id="rId20"/>
    <p:sldId id="5158" r:id="rId21"/>
    <p:sldId id="5155" r:id="rId22"/>
    <p:sldId id="5127" r:id="rId23"/>
    <p:sldId id="5156" r:id="rId24"/>
    <p:sldId id="5159" r:id="rId25"/>
    <p:sldId id="5146" r:id="rId26"/>
    <p:sldId id="5147" r:id="rId27"/>
    <p:sldId id="516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A"/>
    <a:srgbClr val="D5FC79"/>
    <a:srgbClr val="00EFFF"/>
    <a:srgbClr val="F7F3E8"/>
    <a:srgbClr val="FFFFC1"/>
    <a:srgbClr val="B4FF6A"/>
    <a:srgbClr val="1B1D1F"/>
    <a:srgbClr val="5E433A"/>
    <a:srgbClr val="FFE18F"/>
    <a:srgbClr val="FFD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292"/>
    <p:restoredTop sz="90620"/>
  </p:normalViewPr>
  <p:slideViewPr>
    <p:cSldViewPr snapToGrid="0">
      <p:cViewPr varScale="1">
        <p:scale>
          <a:sx n="78" d="100"/>
          <a:sy n="78" d="100"/>
        </p:scale>
        <p:origin x="208" y="2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4/18/26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7A19-E314-6351-1D2C-7928463BF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31C07-A0A6-B74E-F978-3581DFD5D76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A8D0CE0-78FE-2D05-BEC9-A8E4D157C0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28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A928-9EED-0AA4-BBB9-E0E9B6FFB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E80B8-57E8-B978-D2AB-2B4CAED4284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2C644AE-B080-777C-FFF1-16EFB76514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26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8B926-D868-EF40-4A5A-F3496BE0D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5B1CE-848B-4E32-9F4D-1DFA93FD345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A436493-4FB2-A1DC-4A53-28AEC3C980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13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E4810-614B-0BF8-68E6-625B27B18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D8DA5-899A-7A24-E501-BE7FD6C23FA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CC06013-3363-B1DC-EBA1-0B8FD2BBB8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65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CEC991BA-D2EA-9E01-4B06-5F6519F22AB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19CF0F92-C568-876C-DA6E-3EE0B4F317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9DF01465-86F7-6220-432F-564067A62F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3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5302-9CC4-B2A9-7AD5-790D6E2D4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B0300-F21D-557F-3587-0895C60F5A2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F436DE0-0A74-124D-E75C-A3CE6CFF3B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4628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AAA5-412E-2061-DA03-F3CD29F40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2EE32-57D0-99B8-4980-7B03CF86D1B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3644FC0-1C64-B00E-CD9F-4B845C7F23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02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88D7-0AF5-944E-BC5E-1A77FD8AF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71831-CF1F-8738-4641-B7FA76D18E0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F44AA67-BC43-6A61-BA11-B2DA8052B7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896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E530-E090-4AD4-3D8E-784A86FB2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848E9-CC4E-3327-CA8A-8ABCC4A7C662}"/>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E3BE16C-60A2-3E8D-796E-40F2C9EA39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765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786EF-3201-FB3D-3715-4FA980884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616AD-F771-C65E-7BE7-0ED35D9AAB2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3441D22-BC3E-AE22-69EB-064A619F03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84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3</a:t>
            </a:fld>
            <a:endParaRPr lang="en-US"/>
          </a:p>
        </p:txBody>
      </p:sp>
    </p:spTree>
    <p:extLst>
      <p:ext uri="{BB962C8B-B14F-4D97-AF65-F5344CB8AC3E}">
        <p14:creationId xmlns:p14="http://schemas.microsoft.com/office/powerpoint/2010/main" val="132232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6D4AC353-97F2-3181-DBF8-D0225209B91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567DE73A-9839-7FE4-D29C-1CDC3E99F7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D74A77AD-88B5-920B-3266-4BF033046D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5018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ECCB0-871E-79F5-ECC3-3761FC4E0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3EA95-F069-0732-E692-6A50736BC75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4D4D336-FE69-8EE9-7419-544783148C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566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008B-2638-9A3F-7829-32E3C1FA5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FEE27-28B6-AEB9-FA2E-1B29BBEDC05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767B6C7-7409-B48D-9476-3509BA0D0F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9647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F9AF-7C60-AE0F-3470-6CC9870EB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2B4B0-BBCB-1B3E-5D31-8BC39F24135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B2E325D-21EB-2DEE-F1BF-D2680A44F9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15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1F5B-FCBE-5CE6-3897-A9FF861D4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A269C-9EB7-ED8A-6DC9-84A63241CA12}"/>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402C5DA-0EEB-56C1-725E-97475C2A8F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14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0E98-A42B-92FC-8E39-ED7A5E83C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379C3-DBF8-223F-6CDB-DDF27E0D24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1BF146-59F5-53C6-AF33-1A4EC5D0D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14242-07C3-A974-01C5-1BA24B5DF30E}"/>
              </a:ext>
            </a:extLst>
          </p:cNvPr>
          <p:cNvSpPr>
            <a:spLocks noGrp="1"/>
          </p:cNvSpPr>
          <p:nvPr>
            <p:ph type="sldNum" sz="quarter" idx="5"/>
          </p:nvPr>
        </p:nvSpPr>
        <p:spPr/>
        <p:txBody>
          <a:bodyPr/>
          <a:lstStyle/>
          <a:p>
            <a:fld id="{C9175359-D11F-FA4A-9B6D-38484B5AB193}" type="slidenum">
              <a:rPr lang="en-US" smtClean="0"/>
              <a:t>4</a:t>
            </a:fld>
            <a:endParaRPr lang="en-US"/>
          </a:p>
        </p:txBody>
      </p:sp>
    </p:spTree>
    <p:extLst>
      <p:ext uri="{BB962C8B-B14F-4D97-AF65-F5344CB8AC3E}">
        <p14:creationId xmlns:p14="http://schemas.microsoft.com/office/powerpoint/2010/main" val="13693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956E-6EB4-601E-A44E-3BC93E66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A82B-77C1-2D12-013E-A93AD6FD770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B6C19A8-BD5A-8775-87F2-32E9FA3D6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44C81-DDA0-9098-7A63-050AAD95A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ACEB9-6E9A-CBD8-7162-0C278866A3E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369E4F8-CBE5-444D-5850-94886694198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578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C92D-5F29-E7DB-C50B-40B218D69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A605B-11B6-857B-68FF-995212D6FEE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B941AFE-0486-828D-A065-422B9B27F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490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292AD-12DA-6E5E-1401-7B5BB89C4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8D02F-6FB1-24ED-706C-F5D11474A17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44216D4-054F-2E1A-3FDA-3A9167DE4B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343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4/18/26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4/18/26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4/18/26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4/18/26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4/18/26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4/18/26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4/18/26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40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18</a:t>
            </a:r>
            <a:r>
              <a:rPr lang="zh-CN" altLang="en-US" sz="40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传神的国福音 </a:t>
            </a:r>
            <a:endParaRPr lang="en-US" altLang="zh-CN" sz="40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路加福音 路</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31</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44</a:t>
            </a:r>
          </a:p>
          <a:p>
            <a:pPr marL="0" lvl="1" algn="ctr" defTabSz="1828800">
              <a:defRPr/>
            </a:pPr>
            <a:r>
              <a:rPr lang="en-US" sz="2000" b="1" i="0" dirty="0">
                <a:solidFill>
                  <a:srgbClr val="C7A668"/>
                </a:solidFill>
                <a:effectLst/>
                <a:latin typeface="SimHei" panose="02010609060101010101" pitchFamily="49" charset="-122"/>
                <a:ea typeface="SimHei" panose="02010609060101010101" pitchFamily="49" charset="-122"/>
              </a:rPr>
              <a:t>  Preach</a:t>
            </a:r>
            <a:r>
              <a:rPr lang="zh-CN" altLang="en-US" sz="2000" b="1" i="0" dirty="0">
                <a:solidFill>
                  <a:srgbClr val="C7A668"/>
                </a:solidFill>
                <a:effectLst/>
                <a:latin typeface="SimHei" panose="02010609060101010101" pitchFamily="49" charset="-122"/>
                <a:ea typeface="SimHei" panose="02010609060101010101" pitchFamily="49" charset="-122"/>
              </a:rPr>
              <a:t> </a:t>
            </a:r>
            <a:r>
              <a:rPr lang="en-US" altLang="zh-CN" sz="2000" b="1" i="0" dirty="0">
                <a:solidFill>
                  <a:srgbClr val="C7A668"/>
                </a:solidFill>
                <a:effectLst/>
                <a:latin typeface="SimHei" panose="02010609060101010101" pitchFamily="49" charset="-122"/>
                <a:ea typeface="SimHei" panose="02010609060101010101" pitchFamily="49" charset="-122"/>
              </a:rPr>
              <a:t>the</a:t>
            </a:r>
            <a:r>
              <a:rPr lang="zh-CN" altLang="en-US" sz="2000" b="1" i="0" dirty="0">
                <a:solidFill>
                  <a:srgbClr val="C7A668"/>
                </a:solidFill>
                <a:effectLst/>
                <a:latin typeface="SimHei" panose="02010609060101010101" pitchFamily="49" charset="-122"/>
                <a:ea typeface="SimHei" panose="02010609060101010101" pitchFamily="49" charset="-122"/>
              </a:rPr>
              <a:t> </a:t>
            </a:r>
            <a:r>
              <a:rPr lang="en-US" sz="2000" b="1" dirty="0">
                <a:solidFill>
                  <a:srgbClr val="C7A668"/>
                </a:solidFill>
                <a:latin typeface="SimHei" panose="02010609060101010101" pitchFamily="49" charset="-122"/>
                <a:ea typeface="SimHei" panose="02010609060101010101" pitchFamily="49" charset="-122"/>
              </a:rPr>
              <a:t>Good news of the Kingdom of God (Luke 4:</a:t>
            </a:r>
            <a:r>
              <a:rPr lang="en-US" altLang="zh-CN" sz="2000" b="1" dirty="0">
                <a:solidFill>
                  <a:srgbClr val="C7A668"/>
                </a:solidFill>
                <a:latin typeface="SimHei" panose="02010609060101010101" pitchFamily="49" charset="-122"/>
                <a:ea typeface="SimHei" panose="02010609060101010101" pitchFamily="49" charset="-122"/>
              </a:rPr>
              <a:t>31-44</a:t>
            </a:r>
            <a:r>
              <a:rPr lang="en-US" sz="2000" b="1" dirty="0">
                <a:solidFill>
                  <a:srgbClr val="C7A668"/>
                </a:solidFill>
                <a:latin typeface="SimHei" panose="02010609060101010101" pitchFamily="49" charset="-122"/>
                <a:ea typeface="SimHei" panose="02010609060101010101" pitchFamily="49" charset="-122"/>
              </a:rPr>
              <a:t>)</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b="1" dirty="0">
                <a:effectLst/>
              </a:rPr>
              <a:t>主耶稣的权柄</a:t>
            </a:r>
            <a:r>
              <a:rPr lang="zh-CN" altLang="en-US" sz="5400" b="1" dirty="0">
                <a:effectLst/>
              </a:rPr>
              <a:t> </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The authority of the Lord Jesus.</a:t>
            </a:r>
            <a:endParaRPr lang="en-US" altLang="zh-CN" b="1" dirty="0"/>
          </a:p>
          <a:p>
            <a:endParaRPr lang="en-US" dirty="0"/>
          </a:p>
        </p:txBody>
      </p:sp>
    </p:spTree>
    <p:extLst>
      <p:ext uri="{BB962C8B-B14F-4D97-AF65-F5344CB8AC3E}">
        <p14:creationId xmlns:p14="http://schemas.microsoft.com/office/powerpoint/2010/main" val="387286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7139CD-8AD7-7FFC-EAE4-A32D50FED5CA}"/>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8B4741E-F016-C737-4C1C-07C70439B7F8}"/>
              </a:ext>
            </a:extLst>
          </p:cNvPr>
          <p:cNvSpPr txBox="1"/>
          <p:nvPr/>
        </p:nvSpPr>
        <p:spPr>
          <a:xfrm>
            <a:off x="184759" y="2970716"/>
            <a:ext cx="12088264" cy="169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rPr>
              <a:t>32.</a:t>
            </a:r>
            <a:r>
              <a:rPr lang="zh-CN" altLang="en-US" sz="4000" b="1" dirty="0">
                <a:latin typeface="SimHei" panose="02010609060101010101" pitchFamily="49" charset="-122"/>
                <a:ea typeface="SimHei" panose="02010609060101010101" pitchFamily="49" charset="-122"/>
              </a:rPr>
              <a:t>他们对他的教训都很惊奇，因为</a:t>
            </a:r>
            <a:r>
              <a:rPr lang="zh-CN" altLang="en-US" sz="4000" b="1" dirty="0">
                <a:solidFill>
                  <a:srgbClr val="FFFF00"/>
                </a:solidFill>
                <a:latin typeface="SimHei" panose="02010609060101010101" pitchFamily="49" charset="-122"/>
                <a:ea typeface="SimHei" panose="02010609060101010101" pitchFamily="49" charset="-122"/>
              </a:rPr>
              <a:t>他的话带着权柄</a:t>
            </a:r>
            <a:r>
              <a:rPr lang="zh-CN" altLang="en-US" sz="3200" b="1" dirty="0">
                <a:latin typeface="SimHei" panose="02010609060101010101" pitchFamily="49" charset="-122"/>
                <a:ea typeface="SimHei" panose="02010609060101010101" pitchFamily="49" charset="-122"/>
              </a:rPr>
              <a:t>。</a:t>
            </a:r>
            <a:endParaRPr lang="en-US" altLang="zh-CN" sz="3200" b="1" dirty="0">
              <a:latin typeface="SimHei" panose="02010609060101010101" pitchFamily="49" charset="-122"/>
              <a:ea typeface="SimHei" panose="02010609060101010101" pitchFamily="49" charset="-122"/>
            </a:endParaRPr>
          </a:p>
          <a:p>
            <a:pPr>
              <a:lnSpc>
                <a:spcPct val="150000"/>
              </a:lnSpc>
            </a:pPr>
            <a:endParaRPr lang="zh-CN" altLang="en-US" sz="3600" b="1" dirty="0">
              <a:latin typeface="SimHei" panose="02010609060101010101" pitchFamily="49" charset="-122"/>
              <a:ea typeface="SimHei" panose="02010609060101010101" pitchFamily="49" charset="-122"/>
            </a:endParaRPr>
          </a:p>
        </p:txBody>
      </p:sp>
      <p:sp>
        <p:nvSpPr>
          <p:cNvPr id="2" name="TextBox 1">
            <a:extLst>
              <a:ext uri="{FF2B5EF4-FFF2-40B4-BE49-F238E27FC236}">
                <a16:creationId xmlns:a16="http://schemas.microsoft.com/office/drawing/2014/main" id="{AE5C75DD-C1EF-5D56-F0F2-0068DD16655F}"/>
              </a:ext>
            </a:extLst>
          </p:cNvPr>
          <p:cNvSpPr txBox="1"/>
          <p:nvPr/>
        </p:nvSpPr>
        <p:spPr>
          <a:xfrm>
            <a:off x="103736" y="4749824"/>
            <a:ext cx="12088265" cy="400110"/>
          </a:xfrm>
          <a:prstGeom prst="rect">
            <a:avLst/>
          </a:prstGeom>
          <a:noFill/>
        </p:spPr>
        <p:txBody>
          <a:bodyPr wrap="square">
            <a:spAutoFit/>
          </a:bodyPr>
          <a:lstStyle/>
          <a:p>
            <a:r>
              <a:rPr lang="en-US" sz="2000" dirty="0"/>
              <a:t>32.and they were astonished at his teaching, </a:t>
            </a:r>
            <a:r>
              <a:rPr lang="en-US" sz="2000" b="1" dirty="0">
                <a:solidFill>
                  <a:srgbClr val="FFFF00"/>
                </a:solidFill>
              </a:rPr>
              <a:t>for his word possessed authority.</a:t>
            </a:r>
          </a:p>
        </p:txBody>
      </p:sp>
    </p:spTree>
    <p:extLst>
      <p:ext uri="{BB962C8B-B14F-4D97-AF65-F5344CB8AC3E}">
        <p14:creationId xmlns:p14="http://schemas.microsoft.com/office/powerpoint/2010/main" val="263985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8B2F9-EBBA-8A89-E87F-12276F7DC4C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7AD1976-A6D1-87E1-388F-86DCA7AB7C88}"/>
              </a:ext>
            </a:extLst>
          </p:cNvPr>
          <p:cNvSpPr txBox="1"/>
          <p:nvPr/>
        </p:nvSpPr>
        <p:spPr>
          <a:xfrm>
            <a:off x="196334" y="1905845"/>
            <a:ext cx="12088264" cy="26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35.</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耶稣</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斥责他</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说：“住口！从他身上出来！”</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鬼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把那人摔倒在众人中间，就从他身上出来了，没有伤害他</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CAA0D229-257F-3800-37F1-2BB9CBFF4911}"/>
              </a:ext>
            </a:extLst>
          </p:cNvPr>
          <p:cNvSpPr txBox="1"/>
          <p:nvPr/>
        </p:nvSpPr>
        <p:spPr>
          <a:xfrm>
            <a:off x="196333" y="5082690"/>
            <a:ext cx="1208826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35.But Jesus </a:t>
            </a: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mn-cs"/>
              </a:rPr>
              <a:t>rebuked him</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saying, "Be silent and come out of him!" And when </a:t>
            </a:r>
            <a:r>
              <a:rPr kumimoji="0" lang="en-US" sz="2000" b="1" i="0" u="none" strike="noStrike" kern="1200" cap="none" spc="0" normalizeH="0" baseline="0" noProof="0" dirty="0">
                <a:ln>
                  <a:noFill/>
                </a:ln>
                <a:solidFill>
                  <a:srgbClr val="00EFFF"/>
                </a:solidFill>
                <a:effectLst/>
                <a:uLnTx/>
                <a:uFillTx/>
                <a:latin typeface="Century Gothic" panose="020B0502020202020204"/>
                <a:ea typeface="+mn-ea"/>
                <a:cs typeface="+mn-cs"/>
              </a:rPr>
              <a:t>the demon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had thrown him down in their midst, he came out of him, having done him no harm.</a:t>
            </a:r>
          </a:p>
        </p:txBody>
      </p:sp>
      <p:pic>
        <p:nvPicPr>
          <p:cNvPr id="5" name="Picture 4">
            <a:extLst>
              <a:ext uri="{FF2B5EF4-FFF2-40B4-BE49-F238E27FC236}">
                <a16:creationId xmlns:a16="http://schemas.microsoft.com/office/drawing/2014/main" id="{EE7E16B0-0D9A-5B74-9378-A9971527BC6F}"/>
              </a:ext>
            </a:extLst>
          </p:cNvPr>
          <p:cNvPicPr>
            <a:picLocks noChangeAspect="1"/>
          </p:cNvPicPr>
          <p:nvPr/>
        </p:nvPicPr>
        <p:blipFill>
          <a:blip r:embed="rId3"/>
          <a:stretch>
            <a:fillRect/>
          </a:stretch>
        </p:blipFill>
        <p:spPr>
          <a:xfrm>
            <a:off x="958770" y="3099200"/>
            <a:ext cx="1524000" cy="520700"/>
          </a:xfrm>
          <a:prstGeom prst="rect">
            <a:avLst/>
          </a:prstGeom>
        </p:spPr>
      </p:pic>
    </p:spTree>
    <p:extLst>
      <p:ext uri="{BB962C8B-B14F-4D97-AF65-F5344CB8AC3E}">
        <p14:creationId xmlns:p14="http://schemas.microsoft.com/office/powerpoint/2010/main" val="180540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AF951F-DB47-10D1-04B0-C10356CB013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A868A0D-517A-5CD3-3161-6218E4B75594}"/>
              </a:ext>
            </a:extLst>
          </p:cNvPr>
          <p:cNvSpPr txBox="1"/>
          <p:nvPr/>
        </p:nvSpPr>
        <p:spPr>
          <a:xfrm>
            <a:off x="103736" y="2073452"/>
            <a:ext cx="12088264" cy="1768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39.</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耶稣站在她旁边，</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斥责那热病</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，热就退了；她立刻起身服事他们。</a:t>
            </a:r>
          </a:p>
        </p:txBody>
      </p:sp>
      <p:sp>
        <p:nvSpPr>
          <p:cNvPr id="4" name="TextBox 3">
            <a:extLst>
              <a:ext uri="{FF2B5EF4-FFF2-40B4-BE49-F238E27FC236}">
                <a16:creationId xmlns:a16="http://schemas.microsoft.com/office/drawing/2014/main" id="{A0255C10-2531-55D7-3040-C5BCFE7CF8B0}"/>
              </a:ext>
            </a:extLst>
          </p:cNvPr>
          <p:cNvSpPr txBox="1"/>
          <p:nvPr/>
        </p:nvSpPr>
        <p:spPr>
          <a:xfrm>
            <a:off x="103736" y="4888720"/>
            <a:ext cx="1208826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39.And he stood over her and </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rebuked the fever</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and it left her, and immediately she rose and began to serve them.</a:t>
            </a:r>
          </a:p>
        </p:txBody>
      </p:sp>
    </p:spTree>
    <p:extLst>
      <p:ext uri="{BB962C8B-B14F-4D97-AF65-F5344CB8AC3E}">
        <p14:creationId xmlns:p14="http://schemas.microsoft.com/office/powerpoint/2010/main" val="422206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CB8C759D-D8B4-85B4-51BA-4D4C7782EF7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587AA6E-D81F-4C3D-ADB9-4B1454C7FBD0}"/>
              </a:ext>
            </a:extLst>
          </p:cNvPr>
          <p:cNvSpPr txBox="1"/>
          <p:nvPr/>
        </p:nvSpPr>
        <p:spPr>
          <a:xfrm>
            <a:off x="103736" y="1891110"/>
            <a:ext cx="12088264"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雅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5:14 </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你们中间有病了的呢，他就该</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请教会的长老来</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；他们可以</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奉主的名用油抹他，为他祷告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FF4B135A-2AEE-78F2-4C7B-F60F63E4F114}"/>
              </a:ext>
            </a:extLst>
          </p:cNvPr>
          <p:cNvSpPr txBox="1"/>
          <p:nvPr/>
        </p:nvSpPr>
        <p:spPr>
          <a:xfrm>
            <a:off x="51868" y="4631224"/>
            <a:ext cx="12088265" cy="1418786"/>
          </a:xfrm>
          <a:prstGeom prst="rect">
            <a:avLst/>
          </a:prstGeom>
          <a:noFill/>
        </p:spPr>
        <p:txBody>
          <a:bodyPr wrap="square">
            <a:spAutoFit/>
          </a:bodyPr>
          <a:lstStyle/>
          <a:p>
            <a:pPr lvl="0">
              <a:lnSpc>
                <a:spcPct val="150000"/>
              </a:lnSpc>
              <a:defRPr/>
            </a:pPr>
            <a:r>
              <a:rPr lang="en-US" sz="2000" dirty="0">
                <a:solidFill>
                  <a:prstClr val="white"/>
                </a:solidFill>
              </a:rPr>
              <a:t>James 5:</a:t>
            </a:r>
            <a:r>
              <a:rPr lang="en-US" altLang="zh-CN" sz="2000" dirty="0">
                <a:solidFill>
                  <a:prstClr val="white"/>
                </a:solidFill>
              </a:rPr>
              <a:t>1</a:t>
            </a:r>
            <a:r>
              <a:rPr lang="en-US" sz="2000" dirty="0">
                <a:solidFill>
                  <a:prstClr val="white"/>
                </a:solidFill>
              </a:rPr>
              <a:t>4. </a:t>
            </a:r>
          </a:p>
          <a:p>
            <a:pPr lvl="0">
              <a:lnSpc>
                <a:spcPct val="150000"/>
              </a:lnSpc>
              <a:defRPr/>
            </a:pPr>
            <a:r>
              <a:rPr lang="en-US" sz="2000" dirty="0">
                <a:solidFill>
                  <a:prstClr val="white"/>
                </a:solidFill>
              </a:rPr>
              <a:t>Is anyone among you sick? Let him </a:t>
            </a:r>
            <a:r>
              <a:rPr lang="en-US" sz="2000" b="1" dirty="0">
                <a:solidFill>
                  <a:srgbClr val="B4FF6A"/>
                </a:solidFill>
              </a:rPr>
              <a:t>call for the elders of the ch</a:t>
            </a:r>
            <a:r>
              <a:rPr lang="en-US" sz="2000" dirty="0">
                <a:solidFill>
                  <a:prstClr val="white"/>
                </a:solidFill>
              </a:rPr>
              <a:t>urch, and let them </a:t>
            </a:r>
            <a:r>
              <a:rPr lang="en-US" sz="2000" b="1" dirty="0">
                <a:solidFill>
                  <a:srgbClr val="00EFFF"/>
                </a:solidFill>
              </a:rPr>
              <a:t>pray over him, anointing him with oil in the name of the Lord.</a:t>
            </a:r>
            <a:endParaRPr kumimoji="0" lang="en-US" sz="2000" b="1" i="0" u="none" strike="noStrike" kern="1200" cap="none" spc="0" normalizeH="0" baseline="0" noProof="0" dirty="0">
              <a:ln>
                <a:noFill/>
              </a:ln>
              <a:solidFill>
                <a:srgbClr val="00E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9433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68BB8390-4E40-40DF-8AEB-8F6D93966F9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D6A736CF-256F-B804-585F-C5DD4EED455C}"/>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0D556758-009A-46A2-6ECE-280E41A6DBDA}"/>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魔鬼的信心 </a:t>
            </a: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8CEAFF6D-846E-2BF5-AE2E-A334225FDCC4}"/>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40A01278-A7E8-CB21-EB3A-03C796078CA6}"/>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The faith of demons</a:t>
            </a:r>
            <a:endParaRPr lang="en-US" altLang="zh-CN" b="1" dirty="0"/>
          </a:p>
          <a:p>
            <a:endParaRPr lang="en-US" dirty="0"/>
          </a:p>
        </p:txBody>
      </p:sp>
    </p:spTree>
    <p:extLst>
      <p:ext uri="{BB962C8B-B14F-4D97-AF65-F5344CB8AC3E}">
        <p14:creationId xmlns:p14="http://schemas.microsoft.com/office/powerpoint/2010/main" val="361376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B66DD-49B5-B07E-B9D5-52A32018D64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E0EA681-E6D6-1946-3B70-C51125DEDAA6}"/>
              </a:ext>
            </a:extLst>
          </p:cNvPr>
          <p:cNvSpPr txBox="1"/>
          <p:nvPr/>
        </p:nvSpPr>
        <p:spPr>
          <a:xfrm>
            <a:off x="103736" y="690503"/>
            <a:ext cx="12088264" cy="4211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34</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哎！拿撒勒人耶稣，我们跟你有甚么关系呢？你来毁灭我们吗？</a:t>
            </a:r>
            <a:r>
              <a:rPr kumimoji="0" lang="zh-CN" altLang="en-US" sz="40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我知道你是谁，你是神的圣者</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p>
          <a:p>
            <a:pPr>
              <a:lnSpc>
                <a:spcPct val="150000"/>
              </a:lnSpc>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你是神的儿子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。”耶稣斥责他们，不许他们说话，</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因为他们知道他是基督</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a:lnSpc>
                <a:spcPct val="150000"/>
              </a:lnSpc>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25BF7B67-CB12-3EF0-29EA-4E8AC46A6C9E}"/>
              </a:ext>
            </a:extLst>
          </p:cNvPr>
          <p:cNvSpPr txBox="1"/>
          <p:nvPr/>
        </p:nvSpPr>
        <p:spPr>
          <a:xfrm>
            <a:off x="0" y="4784548"/>
            <a:ext cx="12088265" cy="1015663"/>
          </a:xfrm>
          <a:prstGeom prst="rect">
            <a:avLst/>
          </a:prstGeom>
          <a:noFill/>
        </p:spPr>
        <p:txBody>
          <a:bodyPr wrap="square">
            <a:spAutoFit/>
          </a:bodyPr>
          <a:lstStyle/>
          <a:p>
            <a:pPr lvl="0"/>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34."Ha! What have you to do with us, Jesus of Nazareth? Have you come to destroy us? I know who </a:t>
            </a:r>
            <a:r>
              <a:rPr kumimoji="0" lang="en-US" sz="2000" b="1" i="0" u="none" strike="noStrike" kern="1200" cap="none" spc="0" normalizeH="0" baseline="0" noProof="0" dirty="0">
                <a:ln>
                  <a:noFill/>
                </a:ln>
                <a:solidFill>
                  <a:srgbClr val="00EFFF"/>
                </a:solidFill>
                <a:effectLst/>
                <a:uLnTx/>
                <a:uFillTx/>
                <a:latin typeface="Century Gothic" panose="020B0502020202020204"/>
                <a:ea typeface="+mn-ea"/>
                <a:cs typeface="+mn-cs"/>
              </a:rPr>
              <a:t>you are—the Holy One of God</a:t>
            </a:r>
            <a:r>
              <a:rPr lang="en-US" sz="2000" dirty="0">
                <a:solidFill>
                  <a:prstClr val="white"/>
                </a:solidFill>
              </a:rPr>
              <a:t>.”.... 41......, "</a:t>
            </a:r>
            <a:r>
              <a:rPr lang="en-US" sz="2000" b="1" dirty="0">
                <a:solidFill>
                  <a:srgbClr val="B4FF6A"/>
                </a:solidFill>
              </a:rPr>
              <a:t>You are the Son of God!</a:t>
            </a:r>
            <a:r>
              <a:rPr lang="en-US" sz="2000" dirty="0">
                <a:solidFill>
                  <a:prstClr val="white"/>
                </a:solidFill>
              </a:rPr>
              <a:t>" But he rebuked them and would not allow them to speak, </a:t>
            </a:r>
            <a:r>
              <a:rPr lang="en-US" sz="2000" b="1" u="sng" dirty="0">
                <a:solidFill>
                  <a:srgbClr val="00EFFF"/>
                </a:solidFill>
              </a:rPr>
              <a:t>because they knew that he was the Christ.</a:t>
            </a:r>
            <a:endParaRPr kumimoji="0" lang="en-US" sz="2000" b="1" i="0" u="sng" strike="noStrike" kern="1200" cap="none" spc="0" normalizeH="0" baseline="0" noProof="0" dirty="0">
              <a:ln>
                <a:noFill/>
              </a:ln>
              <a:solidFill>
                <a:srgbClr val="00E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31731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80DFA1E-AF9E-888B-BE95-740C05DD728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39EFDB2-36A2-FBFC-B6B9-3C35893D5C0A}"/>
              </a:ext>
            </a:extLst>
          </p:cNvPr>
          <p:cNvSpPr txBox="1"/>
          <p:nvPr/>
        </p:nvSpPr>
        <p:spPr>
          <a:xfrm>
            <a:off x="381528" y="2126864"/>
            <a:ext cx="11810472" cy="1597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rPr>
              <a:t>雅 </a:t>
            </a:r>
            <a:r>
              <a:rPr lang="en-US" altLang="zh-CN" sz="3600" b="1" dirty="0">
                <a:latin typeface="SimHei" panose="02010609060101010101" pitchFamily="49" charset="-122"/>
                <a:ea typeface="SimHei" panose="02010609060101010101" pitchFamily="49" charset="-122"/>
              </a:rPr>
              <a:t>2:19 </a:t>
            </a:r>
          </a:p>
          <a:p>
            <a:pPr>
              <a:lnSpc>
                <a:spcPct val="150000"/>
              </a:lnSpc>
            </a:pPr>
            <a:r>
              <a:rPr lang="zh-CN" altLang="en-US" sz="3600" b="1" dirty="0">
                <a:latin typeface="SimHei" panose="02010609060101010101" pitchFamily="49" charset="-122"/>
                <a:ea typeface="SimHei" panose="02010609060101010101" pitchFamily="49" charset="-122"/>
              </a:rPr>
              <a:t>你信神只有一位，你信的不错；</a:t>
            </a:r>
            <a:r>
              <a:rPr lang="zh-CN" altLang="en-US" sz="3600" b="1" dirty="0">
                <a:solidFill>
                  <a:srgbClr val="B4FF6A"/>
                </a:solidFill>
                <a:latin typeface="SimHei" panose="02010609060101010101" pitchFamily="49" charset="-122"/>
                <a:ea typeface="SimHei" panose="02010609060101010101" pitchFamily="49" charset="-122"/>
              </a:rPr>
              <a:t>鬼魔也信</a:t>
            </a:r>
            <a:r>
              <a:rPr lang="zh-CN" altLang="en-US" sz="3600" b="1" dirty="0">
                <a:latin typeface="SimHei" panose="02010609060101010101" pitchFamily="49" charset="-122"/>
                <a:ea typeface="SimHei" panose="02010609060101010101" pitchFamily="49" charset="-122"/>
              </a:rPr>
              <a:t>，却是战惊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p:txBody>
      </p:sp>
      <p:sp>
        <p:nvSpPr>
          <p:cNvPr id="2" name="TextBox 1">
            <a:extLst>
              <a:ext uri="{FF2B5EF4-FFF2-40B4-BE49-F238E27FC236}">
                <a16:creationId xmlns:a16="http://schemas.microsoft.com/office/drawing/2014/main" id="{DA4730F5-6E37-A251-1352-480E758CED36}"/>
              </a:ext>
            </a:extLst>
          </p:cNvPr>
          <p:cNvSpPr txBox="1"/>
          <p:nvPr/>
        </p:nvSpPr>
        <p:spPr>
          <a:xfrm>
            <a:off x="103735" y="4731136"/>
            <a:ext cx="12088265" cy="967957"/>
          </a:xfrm>
          <a:prstGeom prst="rect">
            <a:avLst/>
          </a:prstGeom>
          <a:noFill/>
        </p:spPr>
        <p:txBody>
          <a:bodyPr wrap="square">
            <a:spAutoFit/>
          </a:bodyPr>
          <a:lstStyle/>
          <a:p>
            <a:pPr>
              <a:lnSpc>
                <a:spcPct val="150000"/>
              </a:lnSpc>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lang="en-US" sz="2000" dirty="0">
                <a:solidFill>
                  <a:prstClr val="white"/>
                </a:solidFill>
                <a:latin typeface="Calibri" panose="020F0502020204030204" pitchFamily="34" charset="0"/>
                <a:cs typeface="Calibri" panose="020F0502020204030204" pitchFamily="34" charset="0"/>
              </a:rPr>
              <a:t>James 2:19 </a:t>
            </a:r>
          </a:p>
          <a:p>
            <a:pPr>
              <a:lnSpc>
                <a:spcPct val="150000"/>
              </a:lnSpc>
            </a:pPr>
            <a:r>
              <a:rPr lang="en-US" sz="2000" dirty="0">
                <a:solidFill>
                  <a:prstClr val="white"/>
                </a:solidFill>
                <a:latin typeface="Calibri" panose="020F0502020204030204" pitchFamily="34" charset="0"/>
                <a:cs typeface="Calibri" panose="020F0502020204030204" pitchFamily="34" charset="0"/>
              </a:rPr>
              <a:t>You believe that God is one; you do well. </a:t>
            </a:r>
            <a:r>
              <a:rPr lang="en-US" sz="2000" b="1" dirty="0">
                <a:solidFill>
                  <a:srgbClr val="B4FF6A"/>
                </a:solidFill>
                <a:latin typeface="Calibri" panose="020F0502020204030204" pitchFamily="34" charset="0"/>
                <a:cs typeface="Calibri" panose="020F0502020204030204" pitchFamily="34" charset="0"/>
              </a:rPr>
              <a:t>Even the demons believe</a:t>
            </a:r>
            <a:r>
              <a:rPr lang="en-US" sz="2000" dirty="0">
                <a:solidFill>
                  <a:prstClr val="white"/>
                </a:solidFill>
                <a:latin typeface="Calibri" panose="020F0502020204030204" pitchFamily="34" charset="0"/>
                <a:cs typeface="Calibri" panose="020F0502020204030204" pitchFamily="34" charset="0"/>
              </a:rPr>
              <a:t>—and shudder!</a:t>
            </a:r>
            <a:endParaRPr kumimoji="0" lang="en-US" sz="2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91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DE46C8C4-56BF-72E4-FD1D-94F3EC6DD1C9}"/>
            </a:ext>
          </a:extLst>
        </p:cNvPr>
        <p:cNvGrpSpPr/>
        <p:nvPr/>
      </p:nvGrpSpPr>
      <p:grpSpPr>
        <a:xfrm>
          <a:off x="0" y="0"/>
          <a:ext cx="0" cy="0"/>
          <a:chOff x="0" y="0"/>
          <a:chExt cx="0" cy="0"/>
        </a:xfrm>
      </p:grpSpPr>
      <p:sp>
        <p:nvSpPr>
          <p:cNvPr id="7" name="Triangle 6">
            <a:extLst>
              <a:ext uri="{FF2B5EF4-FFF2-40B4-BE49-F238E27FC236}">
                <a16:creationId xmlns:a16="http://schemas.microsoft.com/office/drawing/2014/main" id="{89C5DA70-8E10-A17B-5EB8-907343BA8B99}"/>
              </a:ext>
            </a:extLst>
          </p:cNvPr>
          <p:cNvSpPr/>
          <p:nvPr/>
        </p:nvSpPr>
        <p:spPr>
          <a:xfrm>
            <a:off x="4514127" y="2523281"/>
            <a:ext cx="3414532" cy="2494347"/>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rPr>
              <a:t>信心</a:t>
            </a:r>
            <a:endParaRPr lang="en-US" sz="4400" b="1" dirty="0">
              <a:solidFill>
                <a:schemeClr val="bg1"/>
              </a:solidFill>
            </a:endParaRPr>
          </a:p>
          <a:p>
            <a:pPr algn="ctr"/>
            <a:r>
              <a:rPr lang="en-US" sz="3200" b="1" dirty="0">
                <a:solidFill>
                  <a:schemeClr val="bg1"/>
                </a:solidFill>
              </a:rPr>
              <a:t>Faith</a:t>
            </a:r>
          </a:p>
        </p:txBody>
      </p:sp>
      <p:sp>
        <p:nvSpPr>
          <p:cNvPr id="8" name="Rectangle 7">
            <a:extLst>
              <a:ext uri="{FF2B5EF4-FFF2-40B4-BE49-F238E27FC236}">
                <a16:creationId xmlns:a16="http://schemas.microsoft.com/office/drawing/2014/main" id="{292B343C-BEFA-675D-A9A8-E4FD7904C7A3}"/>
              </a:ext>
            </a:extLst>
          </p:cNvPr>
          <p:cNvSpPr/>
          <p:nvPr/>
        </p:nvSpPr>
        <p:spPr>
          <a:xfrm>
            <a:off x="4265271" y="381963"/>
            <a:ext cx="3661458" cy="1701479"/>
          </a:xfrm>
          <a:prstGeom prst="rect">
            <a:avLst/>
          </a:prstGeom>
          <a:solidFill>
            <a:srgbClr val="FFC000"/>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SimHei" panose="02010609060101010101" pitchFamily="49" charset="-122"/>
                <a:ea typeface="SimHei" panose="02010609060101010101" pitchFamily="49" charset="-122"/>
              </a:rPr>
              <a:t>你顺服主吗</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Do you submit to the Lord?</a:t>
            </a:r>
          </a:p>
        </p:txBody>
      </p:sp>
      <p:sp>
        <p:nvSpPr>
          <p:cNvPr id="11" name="Rectangle 10">
            <a:extLst>
              <a:ext uri="{FF2B5EF4-FFF2-40B4-BE49-F238E27FC236}">
                <a16:creationId xmlns:a16="http://schemas.microsoft.com/office/drawing/2014/main" id="{D3FC7AE9-A3D6-1F9C-BA1D-848ABA79EC5F}"/>
              </a:ext>
            </a:extLst>
          </p:cNvPr>
          <p:cNvSpPr/>
          <p:nvPr/>
        </p:nvSpPr>
        <p:spPr>
          <a:xfrm>
            <a:off x="8162083" y="3935394"/>
            <a:ext cx="3661458" cy="1701479"/>
          </a:xfrm>
          <a:prstGeom prst="rect">
            <a:avLst/>
          </a:prstGeom>
          <a:solidFill>
            <a:srgbClr val="00EFFF"/>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SimHei" panose="02010609060101010101" pitchFamily="49" charset="-122"/>
                <a:ea typeface="SimHei" panose="02010609060101010101" pitchFamily="49" charset="-122"/>
              </a:rPr>
              <a:t>你爱主吗</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Do you</a:t>
            </a:r>
            <a:r>
              <a:rPr lang="zh-CN" altLang="en-US" sz="2000" b="1" dirty="0">
                <a:solidFill>
                  <a:schemeClr val="bg1"/>
                </a:solidFill>
                <a:latin typeface="SimHei" panose="02010609060101010101" pitchFamily="49" charset="-122"/>
                <a:ea typeface="SimHei" panose="02010609060101010101" pitchFamily="49" charset="-122"/>
              </a:rPr>
              <a:t> </a:t>
            </a:r>
            <a:r>
              <a:rPr lang="en-US" altLang="zh-CN" sz="2000" b="1" dirty="0">
                <a:solidFill>
                  <a:schemeClr val="bg1"/>
                </a:solidFill>
                <a:latin typeface="SimHei" panose="02010609060101010101" pitchFamily="49" charset="-122"/>
                <a:ea typeface="SimHei" panose="02010609060101010101" pitchFamily="49" charset="-122"/>
              </a:rPr>
              <a:t>love</a:t>
            </a:r>
            <a:r>
              <a:rPr lang="en-US" sz="2000" b="1" dirty="0">
                <a:solidFill>
                  <a:schemeClr val="bg1"/>
                </a:solidFill>
                <a:latin typeface="SimHei" panose="02010609060101010101" pitchFamily="49" charset="-122"/>
                <a:ea typeface="SimHei" panose="02010609060101010101" pitchFamily="49" charset="-122"/>
              </a:rPr>
              <a:t> the Lord?</a:t>
            </a:r>
          </a:p>
        </p:txBody>
      </p:sp>
      <p:sp>
        <p:nvSpPr>
          <p:cNvPr id="12" name="Rectangle 11">
            <a:extLst>
              <a:ext uri="{FF2B5EF4-FFF2-40B4-BE49-F238E27FC236}">
                <a16:creationId xmlns:a16="http://schemas.microsoft.com/office/drawing/2014/main" id="{79E768CD-A0AF-62EF-DB54-9BB6EAADFF95}"/>
              </a:ext>
            </a:extLst>
          </p:cNvPr>
          <p:cNvSpPr/>
          <p:nvPr/>
        </p:nvSpPr>
        <p:spPr>
          <a:xfrm>
            <a:off x="368460" y="3914172"/>
            <a:ext cx="3661458" cy="1701479"/>
          </a:xfrm>
          <a:prstGeom prst="rect">
            <a:avLst/>
          </a:prstGeom>
          <a:solidFill>
            <a:srgbClr val="D5FC79"/>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SimHei" panose="02010609060101010101" pitchFamily="49" charset="-122"/>
                <a:ea typeface="SimHei" panose="02010609060101010101" pitchFamily="49" charset="-122"/>
              </a:rPr>
              <a:t>你信靠主吗</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Do you trust the Lord?</a:t>
            </a:r>
          </a:p>
        </p:txBody>
      </p:sp>
    </p:spTree>
    <p:extLst>
      <p:ext uri="{BB962C8B-B14F-4D97-AF65-F5344CB8AC3E}">
        <p14:creationId xmlns:p14="http://schemas.microsoft.com/office/powerpoint/2010/main" val="38392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4E2F-810D-B9E0-FB0B-42F0AB3DE577}"/>
            </a:ext>
          </a:extLst>
        </p:cNvPr>
        <p:cNvGrpSpPr/>
        <p:nvPr/>
      </p:nvGrpSpPr>
      <p:grpSpPr>
        <a:xfrm>
          <a:off x="0" y="0"/>
          <a:ext cx="0" cy="0"/>
          <a:chOff x="0" y="0"/>
          <a:chExt cx="0" cy="0"/>
        </a:xfrm>
      </p:grpSpPr>
      <p:sp>
        <p:nvSpPr>
          <p:cNvPr id="7" name="Triangle 6">
            <a:extLst>
              <a:ext uri="{FF2B5EF4-FFF2-40B4-BE49-F238E27FC236}">
                <a16:creationId xmlns:a16="http://schemas.microsoft.com/office/drawing/2014/main" id="{4132296A-C7D5-46F9-6875-4F3ED07691E3}"/>
              </a:ext>
            </a:extLst>
          </p:cNvPr>
          <p:cNvSpPr/>
          <p:nvPr/>
        </p:nvSpPr>
        <p:spPr>
          <a:xfrm>
            <a:off x="4117695" y="2456726"/>
            <a:ext cx="4141808" cy="2740306"/>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Why forbid the demons?</a:t>
            </a:r>
          </a:p>
          <a:p>
            <a:pPr algn="ctr"/>
            <a:r>
              <a:rPr lang="en-US" sz="3200" b="1" dirty="0" err="1">
                <a:solidFill>
                  <a:schemeClr val="bg1"/>
                </a:solidFill>
              </a:rPr>
              <a:t>为何</a:t>
            </a:r>
            <a:endParaRPr lang="en-US" sz="3200" b="1" dirty="0">
              <a:solidFill>
                <a:schemeClr val="bg1"/>
              </a:solidFill>
            </a:endParaRPr>
          </a:p>
          <a:p>
            <a:pPr algn="ctr"/>
            <a:r>
              <a:rPr lang="en-US" sz="3200" b="1" dirty="0" err="1">
                <a:solidFill>
                  <a:schemeClr val="bg1"/>
                </a:solidFill>
              </a:rPr>
              <a:t>禁止魔鬼</a:t>
            </a:r>
            <a:endParaRPr lang="en-US" sz="2400" b="1" dirty="0">
              <a:solidFill>
                <a:schemeClr val="bg1"/>
              </a:solidFill>
            </a:endParaRPr>
          </a:p>
        </p:txBody>
      </p:sp>
      <p:sp>
        <p:nvSpPr>
          <p:cNvPr id="8" name="Rectangle 7">
            <a:extLst>
              <a:ext uri="{FF2B5EF4-FFF2-40B4-BE49-F238E27FC236}">
                <a16:creationId xmlns:a16="http://schemas.microsoft.com/office/drawing/2014/main" id="{0D1B7C14-9EC2-2D25-50E8-B0FB9E726CD7}"/>
              </a:ext>
            </a:extLst>
          </p:cNvPr>
          <p:cNvSpPr/>
          <p:nvPr/>
        </p:nvSpPr>
        <p:spPr>
          <a:xfrm>
            <a:off x="4265271" y="381963"/>
            <a:ext cx="3661458" cy="1701479"/>
          </a:xfrm>
          <a:prstGeom prst="rect">
            <a:avLst/>
          </a:prstGeom>
          <a:solidFill>
            <a:srgbClr val="FFC000"/>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来源不对</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The source is wrong.</a:t>
            </a:r>
          </a:p>
        </p:txBody>
      </p:sp>
      <p:sp>
        <p:nvSpPr>
          <p:cNvPr id="11" name="Rectangle 10">
            <a:extLst>
              <a:ext uri="{FF2B5EF4-FFF2-40B4-BE49-F238E27FC236}">
                <a16:creationId xmlns:a16="http://schemas.microsoft.com/office/drawing/2014/main" id="{9220E9F4-0974-A62C-F36E-7BE80CD4544E}"/>
              </a:ext>
            </a:extLst>
          </p:cNvPr>
          <p:cNvSpPr/>
          <p:nvPr/>
        </p:nvSpPr>
        <p:spPr>
          <a:xfrm>
            <a:off x="8259503" y="4004842"/>
            <a:ext cx="3661458" cy="1701479"/>
          </a:xfrm>
          <a:prstGeom prst="rect">
            <a:avLst/>
          </a:prstGeom>
          <a:solidFill>
            <a:srgbClr val="00EFFF"/>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内心误导 </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The hearts are mislead</a:t>
            </a:r>
          </a:p>
        </p:txBody>
      </p:sp>
      <p:sp>
        <p:nvSpPr>
          <p:cNvPr id="12" name="Rectangle 11">
            <a:extLst>
              <a:ext uri="{FF2B5EF4-FFF2-40B4-BE49-F238E27FC236}">
                <a16:creationId xmlns:a16="http://schemas.microsoft.com/office/drawing/2014/main" id="{6980C8C9-9E73-47AA-B38F-8B84C193CD6D}"/>
              </a:ext>
            </a:extLst>
          </p:cNvPr>
          <p:cNvSpPr/>
          <p:nvPr/>
        </p:nvSpPr>
        <p:spPr>
          <a:xfrm>
            <a:off x="368460" y="3914172"/>
            <a:ext cx="3661458" cy="1701479"/>
          </a:xfrm>
          <a:prstGeom prst="rect">
            <a:avLst/>
          </a:prstGeom>
          <a:solidFill>
            <a:srgbClr val="D5FC79"/>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SimHei" panose="02010609060101010101" pitchFamily="49" charset="-122"/>
                <a:ea typeface="SimHei" panose="02010609060101010101" pitchFamily="49" charset="-122"/>
              </a:rPr>
              <a:t>时机不对</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Wrong timing and place</a:t>
            </a:r>
          </a:p>
        </p:txBody>
      </p:sp>
    </p:spTree>
    <p:extLst>
      <p:ext uri="{BB962C8B-B14F-4D97-AF65-F5344CB8AC3E}">
        <p14:creationId xmlns:p14="http://schemas.microsoft.com/office/powerpoint/2010/main" val="30794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7A614-B841-3810-4DF4-708CCC52855D}"/>
              </a:ext>
            </a:extLst>
          </p:cNvPr>
          <p:cNvPicPr>
            <a:picLocks noChangeAspect="1"/>
          </p:cNvPicPr>
          <p:nvPr/>
        </p:nvPicPr>
        <p:blipFill>
          <a:blip r:embed="rId3"/>
          <a:srcRect t="29245"/>
          <a:stretch>
            <a:fillRect/>
          </a:stretch>
        </p:blipFill>
        <p:spPr>
          <a:xfrm>
            <a:off x="20" y="10"/>
            <a:ext cx="12191980" cy="6857990"/>
          </a:xfrm>
          <a:prstGeom prst="rect">
            <a:avLst/>
          </a:prstGeom>
        </p:spPr>
      </p:pic>
      <p:sp>
        <p:nvSpPr>
          <p:cNvPr id="8" name="5-Point Star 7">
            <a:extLst>
              <a:ext uri="{FF2B5EF4-FFF2-40B4-BE49-F238E27FC236}">
                <a16:creationId xmlns:a16="http://schemas.microsoft.com/office/drawing/2014/main" id="{66B05190-F9EB-6444-3E8A-A4FA86A3D101}"/>
              </a:ext>
            </a:extLst>
          </p:cNvPr>
          <p:cNvSpPr/>
          <p:nvPr/>
        </p:nvSpPr>
        <p:spPr>
          <a:xfrm>
            <a:off x="9639232" y="6168686"/>
            <a:ext cx="430743" cy="405734"/>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E25634-41FB-2845-9CCF-1624969B253B}"/>
              </a:ext>
            </a:extLst>
          </p:cNvPr>
          <p:cNvSpPr/>
          <p:nvPr/>
        </p:nvSpPr>
        <p:spPr>
          <a:xfrm>
            <a:off x="9340770" y="6076709"/>
            <a:ext cx="1504708" cy="671332"/>
          </a:xfrm>
          <a:prstGeom prst="rect">
            <a:avLst/>
          </a:prstGeom>
          <a:noFill/>
          <a:ln>
            <a:solidFill>
              <a:srgbClr val="FF00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F63158EC-C8A2-6C6A-F6EF-49D76CDFA321}"/>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1/3</a:t>
            </a:r>
            <a:endParaRPr lang="en-US" sz="1400" dirty="0"/>
          </a:p>
        </p:txBody>
      </p:sp>
    </p:spTree>
    <p:extLst>
      <p:ext uri="{BB962C8B-B14F-4D97-AF65-F5344CB8AC3E}">
        <p14:creationId xmlns:p14="http://schemas.microsoft.com/office/powerpoint/2010/main" val="210456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7228-20F7-7E7F-786D-5BA70A85CC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5C6B0C-EC82-460F-39F3-1A99C8E412AA}"/>
              </a:ext>
            </a:extLst>
          </p:cNvPr>
          <p:cNvPicPr>
            <a:picLocks noChangeAspect="1"/>
          </p:cNvPicPr>
          <p:nvPr/>
        </p:nvPicPr>
        <p:blipFill>
          <a:blip r:embed="rId2"/>
          <a:srcRect t="3123"/>
          <a:stretch>
            <a:fillRect/>
          </a:stretch>
        </p:blipFill>
        <p:spPr>
          <a:xfrm>
            <a:off x="1666755" y="1483170"/>
            <a:ext cx="8680793" cy="45832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7" name="TextBox 6">
            <a:extLst>
              <a:ext uri="{FF2B5EF4-FFF2-40B4-BE49-F238E27FC236}">
                <a16:creationId xmlns:a16="http://schemas.microsoft.com/office/drawing/2014/main" id="{702014A0-F504-1734-54A5-90CFDB7C6615}"/>
              </a:ext>
            </a:extLst>
          </p:cNvPr>
          <p:cNvSpPr txBox="1"/>
          <p:nvPr/>
        </p:nvSpPr>
        <p:spPr>
          <a:xfrm>
            <a:off x="1127566" y="406832"/>
            <a:ext cx="10220791" cy="830997"/>
          </a:xfrm>
          <a:prstGeom prst="rect">
            <a:avLst/>
          </a:prstGeom>
          <a:solidFill>
            <a:schemeClr val="bg1"/>
          </a:solidFill>
        </p:spPr>
        <p:txBody>
          <a:bodyPr wrap="square">
            <a:spAutoFit/>
          </a:bodyPr>
          <a:lstStyle/>
          <a:p>
            <a:r>
              <a:rPr lang="zh-CN" altLang="en-US" sz="4800" b="1" i="0" dirty="0">
                <a:effectLst/>
                <a:latin typeface="Arial" panose="020B0604020202020204" pitchFamily="34" charset="0"/>
              </a:rPr>
              <a:t>不管黑猫白猫，能捉老鼠的就是好猫</a:t>
            </a:r>
            <a:endParaRPr lang="en-US" sz="4800" b="1" dirty="0"/>
          </a:p>
        </p:txBody>
      </p:sp>
      <p:sp>
        <p:nvSpPr>
          <p:cNvPr id="9" name="TextBox 8">
            <a:extLst>
              <a:ext uri="{FF2B5EF4-FFF2-40B4-BE49-F238E27FC236}">
                <a16:creationId xmlns:a16="http://schemas.microsoft.com/office/drawing/2014/main" id="{8B46C33A-DE83-F374-BCC4-335967A097E6}"/>
              </a:ext>
            </a:extLst>
          </p:cNvPr>
          <p:cNvSpPr txBox="1"/>
          <p:nvPr/>
        </p:nvSpPr>
        <p:spPr>
          <a:xfrm>
            <a:off x="1008289" y="6311788"/>
            <a:ext cx="11319781" cy="400110"/>
          </a:xfrm>
          <a:prstGeom prst="rect">
            <a:avLst/>
          </a:prstGeom>
          <a:noFill/>
        </p:spPr>
        <p:txBody>
          <a:bodyPr wrap="square">
            <a:spAutoFit/>
          </a:bodyPr>
          <a:lstStyle/>
          <a:p>
            <a:pPr>
              <a:buNone/>
            </a:pPr>
            <a:r>
              <a:rPr lang="en-US" sz="2000" b="1" dirty="0"/>
              <a:t>It doesn’t matter whether the cat is black or white; if it catches mice, it’s a good cat</a:t>
            </a:r>
          </a:p>
        </p:txBody>
      </p:sp>
    </p:spTree>
    <p:extLst>
      <p:ext uri="{BB962C8B-B14F-4D97-AF65-F5344CB8AC3E}">
        <p14:creationId xmlns:p14="http://schemas.microsoft.com/office/powerpoint/2010/main" val="385500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E8128-09E5-4111-85F4-BB801402C202}"/>
            </a:ext>
          </a:extLst>
        </p:cNvPr>
        <p:cNvGrpSpPr/>
        <p:nvPr/>
      </p:nvGrpSpPr>
      <p:grpSpPr>
        <a:xfrm>
          <a:off x="0" y="0"/>
          <a:ext cx="0" cy="0"/>
          <a:chOff x="0" y="0"/>
          <a:chExt cx="0" cy="0"/>
        </a:xfrm>
      </p:grpSpPr>
      <p:sp>
        <p:nvSpPr>
          <p:cNvPr id="7" name="Triangle 6">
            <a:extLst>
              <a:ext uri="{FF2B5EF4-FFF2-40B4-BE49-F238E27FC236}">
                <a16:creationId xmlns:a16="http://schemas.microsoft.com/office/drawing/2014/main" id="{0C158D7E-B969-B37E-6733-41E99033FF45}"/>
              </a:ext>
            </a:extLst>
          </p:cNvPr>
          <p:cNvSpPr/>
          <p:nvPr/>
        </p:nvSpPr>
        <p:spPr>
          <a:xfrm>
            <a:off x="4073806" y="2306255"/>
            <a:ext cx="4141808" cy="2740306"/>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a:p>
            <a:pPr algn="ctr"/>
            <a:r>
              <a:rPr lang="en-US" sz="3200" b="1" dirty="0" err="1">
                <a:solidFill>
                  <a:schemeClr val="bg1"/>
                </a:solidFill>
              </a:rPr>
              <a:t>决定</a:t>
            </a:r>
            <a:endParaRPr lang="en-US" sz="3200" b="1" dirty="0">
              <a:solidFill>
                <a:schemeClr val="bg1"/>
              </a:solidFill>
            </a:endParaRPr>
          </a:p>
          <a:p>
            <a:pPr algn="ctr"/>
            <a:r>
              <a:rPr lang="en-US" sz="2400" b="1" dirty="0">
                <a:solidFill>
                  <a:schemeClr val="bg1"/>
                </a:solidFill>
              </a:rPr>
              <a:t>Decisions</a:t>
            </a:r>
          </a:p>
        </p:txBody>
      </p:sp>
      <p:sp>
        <p:nvSpPr>
          <p:cNvPr id="8" name="Rectangle 7">
            <a:extLst>
              <a:ext uri="{FF2B5EF4-FFF2-40B4-BE49-F238E27FC236}">
                <a16:creationId xmlns:a16="http://schemas.microsoft.com/office/drawing/2014/main" id="{7A884B88-C94D-CAC3-A266-F03733842292}"/>
              </a:ext>
            </a:extLst>
          </p:cNvPr>
          <p:cNvSpPr/>
          <p:nvPr/>
        </p:nvSpPr>
        <p:spPr>
          <a:xfrm>
            <a:off x="4265271" y="381963"/>
            <a:ext cx="3661458" cy="1701479"/>
          </a:xfrm>
          <a:prstGeom prst="rect">
            <a:avLst/>
          </a:prstGeom>
          <a:solidFill>
            <a:srgbClr val="FFC000"/>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原则，诫命</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Principles and Commandments.</a:t>
            </a:r>
          </a:p>
        </p:txBody>
      </p:sp>
      <p:sp>
        <p:nvSpPr>
          <p:cNvPr id="11" name="Rectangle 10">
            <a:extLst>
              <a:ext uri="{FF2B5EF4-FFF2-40B4-BE49-F238E27FC236}">
                <a16:creationId xmlns:a16="http://schemas.microsoft.com/office/drawing/2014/main" id="{EA84CCD0-5DA5-9AC2-BD85-8E2223286819}"/>
              </a:ext>
            </a:extLst>
          </p:cNvPr>
          <p:cNvSpPr/>
          <p:nvPr/>
        </p:nvSpPr>
        <p:spPr>
          <a:xfrm>
            <a:off x="8259503" y="4004842"/>
            <a:ext cx="3661458" cy="1701479"/>
          </a:xfrm>
          <a:prstGeom prst="rect">
            <a:avLst/>
          </a:prstGeom>
          <a:solidFill>
            <a:srgbClr val="00EFFF"/>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动机</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Your motives</a:t>
            </a:r>
          </a:p>
        </p:txBody>
      </p:sp>
      <p:sp>
        <p:nvSpPr>
          <p:cNvPr id="12" name="Rectangle 11">
            <a:extLst>
              <a:ext uri="{FF2B5EF4-FFF2-40B4-BE49-F238E27FC236}">
                <a16:creationId xmlns:a16="http://schemas.microsoft.com/office/drawing/2014/main" id="{C1C07BFA-9125-D6F7-B675-6FD409EDA274}"/>
              </a:ext>
            </a:extLst>
          </p:cNvPr>
          <p:cNvSpPr/>
          <p:nvPr/>
        </p:nvSpPr>
        <p:spPr>
          <a:xfrm>
            <a:off x="368460" y="3914172"/>
            <a:ext cx="3661458" cy="1701479"/>
          </a:xfrm>
          <a:prstGeom prst="rect">
            <a:avLst/>
          </a:prstGeom>
          <a:solidFill>
            <a:srgbClr val="D5FC79"/>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处境后果</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Consequences</a:t>
            </a:r>
          </a:p>
        </p:txBody>
      </p:sp>
    </p:spTree>
    <p:extLst>
      <p:ext uri="{BB962C8B-B14F-4D97-AF65-F5344CB8AC3E}">
        <p14:creationId xmlns:p14="http://schemas.microsoft.com/office/powerpoint/2010/main" val="428363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B2783A3-0AC8-CF00-2D4C-9BDA6253753C}"/>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F114CF40-F6AC-A8DC-3104-24F435D0FCA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1C104A6E-B531-F6BC-DAA1-24B88296A6BE}"/>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传神国福音的使命  </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7EE995D-8F29-9837-0893-2068695A2E7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4</a:t>
            </a:r>
            <a:endParaRPr lang="en" dirty="0"/>
          </a:p>
        </p:txBody>
      </p:sp>
      <p:sp>
        <p:nvSpPr>
          <p:cNvPr id="980" name="Google Shape;980;p44">
            <a:extLst>
              <a:ext uri="{FF2B5EF4-FFF2-40B4-BE49-F238E27FC236}">
                <a16:creationId xmlns:a16="http://schemas.microsoft.com/office/drawing/2014/main" id="{FC0AA81B-07DC-6ABD-830B-EECF8D814350}"/>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The mission to proclaim the gospel of the kingdom of God</a:t>
            </a:r>
          </a:p>
        </p:txBody>
      </p:sp>
    </p:spTree>
    <p:extLst>
      <p:ext uri="{BB962C8B-B14F-4D97-AF65-F5344CB8AC3E}">
        <p14:creationId xmlns:p14="http://schemas.microsoft.com/office/powerpoint/2010/main" val="288836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54B23F-ADAC-A363-416B-94457E8A0B6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34A84CBA-194C-9005-3FA1-0BE0696A2F61}"/>
              </a:ext>
            </a:extLst>
          </p:cNvPr>
          <p:cNvSpPr txBox="1"/>
          <p:nvPr/>
        </p:nvSpPr>
        <p:spPr>
          <a:xfrm>
            <a:off x="270077" y="1941513"/>
            <a:ext cx="11818188" cy="3721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43.</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他却说：“我也必须到别的城去</a:t>
            </a:r>
            <a:r>
              <a:rPr kumimoji="0" lang="zh-CN" altLang="en-US" sz="4800" b="1" i="0" u="none" strike="noStrike" kern="1200" cap="none" spc="0" normalizeH="0" baseline="0" noProof="0" dirty="0">
                <a:ln>
                  <a:noFill/>
                </a:ln>
                <a:solidFill>
                  <a:srgbClr val="D5FC79"/>
                </a:solidFill>
                <a:effectLst/>
                <a:uLnTx/>
                <a:uFillTx/>
                <a:latin typeface="SimHei" panose="02010609060101010101" pitchFamily="49" charset="-122"/>
                <a:ea typeface="SimHei" panose="02010609060101010101" pitchFamily="49" charset="-122"/>
                <a:cs typeface="+mn-cs"/>
              </a:rPr>
              <a:t>传神国的福音</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，因为我是为了这缘故奉差遣的。”</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44.</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于是他往犹太的各会堂去传道。</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46536208-6010-3013-4DCF-C6125C372AB6}"/>
              </a:ext>
            </a:extLst>
          </p:cNvPr>
          <p:cNvSpPr txBox="1"/>
          <p:nvPr/>
        </p:nvSpPr>
        <p:spPr>
          <a:xfrm>
            <a:off x="0" y="5061546"/>
            <a:ext cx="1208826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43.but he said to them, "I must preach </a:t>
            </a:r>
            <a:r>
              <a:rPr kumimoji="0" lang="en-US" sz="2000" b="1" i="0" u="none" strike="noStrike" kern="1200" cap="none" spc="0" normalizeH="0" baseline="0" noProof="0" dirty="0">
                <a:ln>
                  <a:noFill/>
                </a:ln>
                <a:solidFill>
                  <a:srgbClr val="D5FC79"/>
                </a:solidFill>
                <a:effectLst/>
                <a:uLnTx/>
                <a:uFillTx/>
                <a:latin typeface="Century Gothic" panose="020B0502020202020204"/>
                <a:ea typeface="+mn-ea"/>
                <a:cs typeface="+mn-cs"/>
              </a:rPr>
              <a:t>the good news of the kingdom of God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to the other towns as well; for I was sent for this purpose."44.And he was preaching in the synagogues of Judea.</a:t>
            </a:r>
          </a:p>
        </p:txBody>
      </p:sp>
    </p:spTree>
    <p:extLst>
      <p:ext uri="{BB962C8B-B14F-4D97-AF65-F5344CB8AC3E}">
        <p14:creationId xmlns:p14="http://schemas.microsoft.com/office/powerpoint/2010/main" val="2051158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9BEE-34ED-2A3A-3512-E150589C6D5E}"/>
            </a:ext>
          </a:extLst>
        </p:cNvPr>
        <p:cNvGrpSpPr/>
        <p:nvPr/>
      </p:nvGrpSpPr>
      <p:grpSpPr>
        <a:xfrm>
          <a:off x="0" y="0"/>
          <a:ext cx="0" cy="0"/>
          <a:chOff x="0" y="0"/>
          <a:chExt cx="0" cy="0"/>
        </a:xfrm>
      </p:grpSpPr>
      <p:sp>
        <p:nvSpPr>
          <p:cNvPr id="7" name="Triangle 6">
            <a:extLst>
              <a:ext uri="{FF2B5EF4-FFF2-40B4-BE49-F238E27FC236}">
                <a16:creationId xmlns:a16="http://schemas.microsoft.com/office/drawing/2014/main" id="{48BB5EB2-D43F-4D30-CE58-94B08696D4AC}"/>
              </a:ext>
            </a:extLst>
          </p:cNvPr>
          <p:cNvSpPr/>
          <p:nvPr/>
        </p:nvSpPr>
        <p:spPr>
          <a:xfrm>
            <a:off x="4117695" y="2317830"/>
            <a:ext cx="4141808" cy="2740306"/>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a:p>
            <a:pPr algn="ctr"/>
            <a:r>
              <a:rPr lang="en-US" sz="6000" b="1" dirty="0" err="1">
                <a:solidFill>
                  <a:schemeClr val="bg1"/>
                </a:solidFill>
              </a:rPr>
              <a:t>国</a:t>
            </a:r>
            <a:endParaRPr lang="en-US" sz="6000" b="1" dirty="0">
              <a:solidFill>
                <a:schemeClr val="bg1"/>
              </a:solidFill>
            </a:endParaRPr>
          </a:p>
          <a:p>
            <a:pPr algn="ctr"/>
            <a:r>
              <a:rPr lang="en-US" sz="2400" b="1" dirty="0">
                <a:solidFill>
                  <a:schemeClr val="bg1"/>
                </a:solidFill>
              </a:rPr>
              <a:t>Kingdom</a:t>
            </a:r>
          </a:p>
          <a:p>
            <a:pPr algn="ctr"/>
            <a:endParaRPr lang="en-US" sz="2400" b="1" dirty="0">
              <a:solidFill>
                <a:schemeClr val="bg1"/>
              </a:solidFill>
            </a:endParaRPr>
          </a:p>
        </p:txBody>
      </p:sp>
      <p:sp>
        <p:nvSpPr>
          <p:cNvPr id="8" name="Rectangle 7">
            <a:extLst>
              <a:ext uri="{FF2B5EF4-FFF2-40B4-BE49-F238E27FC236}">
                <a16:creationId xmlns:a16="http://schemas.microsoft.com/office/drawing/2014/main" id="{389337F1-A0E0-B07B-BC6A-DE5461AD389E}"/>
              </a:ext>
            </a:extLst>
          </p:cNvPr>
          <p:cNvSpPr/>
          <p:nvPr/>
        </p:nvSpPr>
        <p:spPr>
          <a:xfrm>
            <a:off x="4265271" y="413791"/>
            <a:ext cx="3661458" cy="1701479"/>
          </a:xfrm>
          <a:prstGeom prst="rect">
            <a:avLst/>
          </a:prstGeom>
          <a:solidFill>
            <a:srgbClr val="FFC000"/>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chemeClr val="bg1"/>
                </a:solidFill>
                <a:latin typeface="SimHei" panose="02010609060101010101" pitchFamily="49" charset="-122"/>
                <a:ea typeface="SimHei" panose="02010609060101010101" pitchFamily="49" charset="-122"/>
              </a:rPr>
              <a:t>王</a:t>
            </a:r>
            <a:endParaRPr lang="en-US" altLang="zh-CN" sz="4400" b="1" dirty="0">
              <a:solidFill>
                <a:schemeClr val="bg1"/>
              </a:solidFill>
              <a:latin typeface="SimHei" panose="02010609060101010101" pitchFamily="49" charset="-122"/>
              <a:ea typeface="SimHei" panose="02010609060101010101" pitchFamily="49" charset="-122"/>
            </a:endParaRPr>
          </a:p>
          <a:p>
            <a:pPr algn="ctr"/>
            <a:r>
              <a:rPr lang="en-US" sz="2800" b="1" dirty="0">
                <a:solidFill>
                  <a:schemeClr val="bg1"/>
                </a:solidFill>
                <a:latin typeface="SimHei" panose="02010609060101010101" pitchFamily="49" charset="-122"/>
                <a:ea typeface="SimHei" panose="02010609060101010101" pitchFamily="49" charset="-122"/>
              </a:rPr>
              <a:t>King</a:t>
            </a:r>
          </a:p>
        </p:txBody>
      </p:sp>
      <p:sp>
        <p:nvSpPr>
          <p:cNvPr id="11" name="Rectangle 10">
            <a:extLst>
              <a:ext uri="{FF2B5EF4-FFF2-40B4-BE49-F238E27FC236}">
                <a16:creationId xmlns:a16="http://schemas.microsoft.com/office/drawing/2014/main" id="{35A5F8F9-80B7-A97B-7874-EF84F2E7216A}"/>
              </a:ext>
            </a:extLst>
          </p:cNvPr>
          <p:cNvSpPr/>
          <p:nvPr/>
        </p:nvSpPr>
        <p:spPr>
          <a:xfrm>
            <a:off x="8259503" y="4004842"/>
            <a:ext cx="3661458" cy="1701479"/>
          </a:xfrm>
          <a:prstGeom prst="rect">
            <a:avLst/>
          </a:prstGeom>
          <a:solidFill>
            <a:srgbClr val="00EFFF"/>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bg1"/>
                </a:solidFill>
                <a:latin typeface="SimHei" panose="02010609060101010101" pitchFamily="49" charset="-122"/>
                <a:ea typeface="SimHei" panose="02010609060101010101" pitchFamily="49" charset="-122"/>
              </a:rPr>
              <a:t>子民</a:t>
            </a:r>
            <a:endParaRPr lang="en-US" altLang="zh-CN" sz="40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 People</a:t>
            </a:r>
          </a:p>
        </p:txBody>
      </p:sp>
      <p:sp>
        <p:nvSpPr>
          <p:cNvPr id="12" name="Rectangle 11">
            <a:extLst>
              <a:ext uri="{FF2B5EF4-FFF2-40B4-BE49-F238E27FC236}">
                <a16:creationId xmlns:a16="http://schemas.microsoft.com/office/drawing/2014/main" id="{5DE83B7C-A27D-7691-28CD-AA8181913F90}"/>
              </a:ext>
            </a:extLst>
          </p:cNvPr>
          <p:cNvSpPr/>
          <p:nvPr/>
        </p:nvSpPr>
        <p:spPr>
          <a:xfrm>
            <a:off x="368460" y="3914172"/>
            <a:ext cx="3661458" cy="1701479"/>
          </a:xfrm>
          <a:prstGeom prst="rect">
            <a:avLst/>
          </a:prstGeom>
          <a:solidFill>
            <a:srgbClr val="D5FC79"/>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bg1"/>
                </a:solidFill>
                <a:latin typeface="SimHei" panose="02010609060101010101" pitchFamily="49" charset="-122"/>
                <a:ea typeface="SimHei" panose="02010609060101010101" pitchFamily="49" charset="-122"/>
              </a:rPr>
              <a:t>国土</a:t>
            </a:r>
            <a:endParaRPr lang="en-US" altLang="zh-CN" sz="40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Land </a:t>
            </a:r>
            <a:endParaRPr lang="en-US" sz="2000" b="1" dirty="0">
              <a:solidFill>
                <a:schemeClr val="bg1"/>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55052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8D6B35AE-3E67-3062-AE02-E7C9CD6FD18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DE5939E-6862-CD5B-BD96-A1A748AB6EB2}"/>
              </a:ext>
            </a:extLst>
          </p:cNvPr>
          <p:cNvSpPr txBox="1"/>
          <p:nvPr/>
        </p:nvSpPr>
        <p:spPr>
          <a:xfrm>
            <a:off x="0" y="868556"/>
            <a:ext cx="12088264" cy="4289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lang="zh-CN" altLang="en-US" sz="4000" b="1" dirty="0">
                <a:latin typeface="SimHei" panose="02010609060101010101" pitchFamily="49" charset="-122"/>
                <a:ea typeface="SimHei" panose="02010609060101010101" pitchFamily="49" charset="-122"/>
              </a:rPr>
              <a:t>来 </a:t>
            </a:r>
            <a:r>
              <a:rPr lang="en-US" altLang="zh-CN" sz="4000" b="1" dirty="0">
                <a:latin typeface="SimHei" panose="02010609060101010101" pitchFamily="49" charset="-122"/>
                <a:ea typeface="SimHei" panose="02010609060101010101" pitchFamily="49" charset="-122"/>
              </a:rPr>
              <a:t>2:8 </a:t>
            </a:r>
          </a:p>
          <a:p>
            <a:pPr>
              <a:lnSpc>
                <a:spcPct val="150000"/>
              </a:lnSpc>
              <a:defRPr/>
            </a:pPr>
            <a:r>
              <a:rPr lang="zh-CN" altLang="en-US" sz="4000" b="1" dirty="0">
                <a:latin typeface="SimHei" panose="02010609060101010101" pitchFamily="49" charset="-122"/>
                <a:ea typeface="SimHei" panose="02010609060101010101" pitchFamily="49" charset="-122"/>
              </a:rPr>
              <a:t>叫万物都服在他的脚下。既叫万物都服他，就没有剩下一样不服他的。</a:t>
            </a:r>
            <a:r>
              <a:rPr lang="zh-CN" altLang="en-US" sz="4000" b="1" dirty="0">
                <a:solidFill>
                  <a:srgbClr val="D5FC79"/>
                </a:solidFill>
                <a:latin typeface="SimHei" panose="02010609060101010101" pitchFamily="49" charset="-122"/>
                <a:ea typeface="SimHei" panose="02010609060101010101" pitchFamily="49" charset="-122"/>
              </a:rPr>
              <a:t>只是如今我们还不见万物都服他</a:t>
            </a:r>
            <a:r>
              <a:rPr lang="zh-CN" altLang="en-US" sz="4000" b="1" dirty="0">
                <a:latin typeface="SimHei" panose="02010609060101010101" pitchFamily="49" charset="-122"/>
                <a:ea typeface="SimHei" panose="02010609060101010101" pitchFamily="49" charset="-122"/>
              </a:rPr>
              <a:t>。 </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endParaRPr>
          </a:p>
          <a:p>
            <a:pPr marL="0" marR="0" lvl="0" indent="0" algn="l" defTabSz="457200" rtl="0" eaLnBrk="1" fontAlgn="auto" latinLnBrk="0" hangingPunct="1">
              <a:lnSpc>
                <a:spcPct val="150000"/>
              </a:lnSpc>
              <a:spcBef>
                <a:spcPts val="0"/>
              </a:spcBef>
              <a:spcAft>
                <a:spcPts val="0"/>
              </a:spcAft>
              <a:buClrTx/>
              <a:buSzTx/>
              <a:buFontTx/>
              <a:buNone/>
              <a:tabLst/>
              <a:defRPr/>
            </a:pPr>
            <a:b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b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14D56524-2219-D7E7-18B9-3C49909AF32A}"/>
              </a:ext>
            </a:extLst>
          </p:cNvPr>
          <p:cNvSpPr txBox="1"/>
          <p:nvPr/>
        </p:nvSpPr>
        <p:spPr>
          <a:xfrm>
            <a:off x="-1" y="4881447"/>
            <a:ext cx="12088265" cy="1286121"/>
          </a:xfrm>
          <a:prstGeom prst="rect">
            <a:avLst/>
          </a:prstGeom>
          <a:noFill/>
        </p:spPr>
        <p:txBody>
          <a:bodyPr wrap="square">
            <a:spAutoFit/>
          </a:bodyPr>
          <a:lstStyle/>
          <a:p>
            <a:pPr lvl="0">
              <a:lnSpc>
                <a:spcPct val="150000"/>
              </a:lnSpc>
              <a:defRPr/>
            </a:pPr>
            <a:r>
              <a:rPr lang="en-US" dirty="0">
                <a:solidFill>
                  <a:prstClr val="white"/>
                </a:solidFill>
              </a:rPr>
              <a:t>Hebrews 2:8.</a:t>
            </a:r>
          </a:p>
          <a:p>
            <a:pPr lvl="0">
              <a:lnSpc>
                <a:spcPct val="150000"/>
              </a:lnSpc>
              <a:defRPr/>
            </a:pPr>
            <a:r>
              <a:rPr lang="en-US" dirty="0">
                <a:solidFill>
                  <a:prstClr val="white"/>
                </a:solidFill>
              </a:rPr>
              <a:t>putting everything in subjection under his feet." Now in putting everything in subjection to him, he left nothing outside his control. </a:t>
            </a:r>
            <a:r>
              <a:rPr lang="en-US" b="1" dirty="0">
                <a:solidFill>
                  <a:srgbClr val="D5FC79"/>
                </a:solidFill>
              </a:rPr>
              <a:t>At present, we do not yet see everything in subjection to him.</a:t>
            </a:r>
            <a:endParaRPr kumimoji="0" lang="en-US" sz="1800" b="1" i="0" u="none" strike="noStrike" kern="1200" cap="none" spc="0" normalizeH="0" baseline="0" noProof="0" dirty="0">
              <a:ln>
                <a:noFill/>
              </a:ln>
              <a:solidFill>
                <a:srgbClr val="D5FC79"/>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7975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0569C2D-98B3-ACB4-F2E0-498440E041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47FA0F-9CF9-81FF-49CD-01FFC6BE4068}"/>
              </a:ext>
            </a:extLst>
          </p:cNvPr>
          <p:cNvPicPr>
            <a:picLocks noChangeAspect="1"/>
          </p:cNvPicPr>
          <p:nvPr/>
        </p:nvPicPr>
        <p:blipFill>
          <a:blip r:embed="rId4"/>
          <a:srcRect t="13808" b="1922"/>
          <a:stretch>
            <a:fillRect/>
          </a:stretch>
        </p:blipFill>
        <p:spPr>
          <a:xfrm>
            <a:off x="20" y="10"/>
            <a:ext cx="12191980" cy="6857990"/>
          </a:xfrm>
          <a:prstGeom prst="rect">
            <a:avLst/>
          </a:prstGeom>
        </p:spPr>
      </p:pic>
    </p:spTree>
    <p:extLst>
      <p:ext uri="{BB962C8B-B14F-4D97-AF65-F5344CB8AC3E}">
        <p14:creationId xmlns:p14="http://schemas.microsoft.com/office/powerpoint/2010/main" val="2383397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F3D9CE-2C9D-E211-BEF2-A3D99B789D53}"/>
              </a:ext>
            </a:extLst>
          </p:cNvPr>
          <p:cNvPicPr>
            <a:picLocks noChangeAspect="1"/>
          </p:cNvPicPr>
          <p:nvPr/>
        </p:nvPicPr>
        <p:blipFill>
          <a:blip r:embed="rId2"/>
          <a:srcRect t="24965"/>
          <a:stretch>
            <a:fillRect/>
          </a:stretch>
        </p:blipFill>
        <p:spPr>
          <a:xfrm>
            <a:off x="3230427" y="315137"/>
            <a:ext cx="5374109" cy="6227725"/>
          </a:xfrm>
          <a:prstGeom prst="rect">
            <a:avLst/>
          </a:prstGeom>
        </p:spPr>
      </p:pic>
    </p:spTree>
    <p:extLst>
      <p:ext uri="{BB962C8B-B14F-4D97-AF65-F5344CB8AC3E}">
        <p14:creationId xmlns:p14="http://schemas.microsoft.com/office/powerpoint/2010/main" val="1392788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57AA68-EFB0-2F62-8350-331274274C24}"/>
              </a:ext>
            </a:extLst>
          </p:cNvPr>
          <p:cNvSpPr txBox="1"/>
          <p:nvPr/>
        </p:nvSpPr>
        <p:spPr>
          <a:xfrm>
            <a:off x="3339296" y="1591731"/>
            <a:ext cx="6099858" cy="1449949"/>
          </a:xfrm>
          <a:prstGeom prst="rect">
            <a:avLst/>
          </a:prstGeom>
          <a:noFill/>
        </p:spPr>
        <p:txBody>
          <a:bodyPr wrap="square">
            <a:spAutoFit/>
          </a:bodyPr>
          <a:lstStyle/>
          <a:p>
            <a:pPr marL="0" marR="0">
              <a:lnSpc>
                <a:spcPct val="150000"/>
              </a:lnSpc>
              <a:spcAft>
                <a:spcPts val="800"/>
              </a:spcAft>
              <a:buNone/>
            </a:pPr>
            <a:r>
              <a:rPr lang="zh-CN" sz="6600" b="1" kern="100" dirty="0">
                <a:effectLst/>
                <a:latin typeface="Aptos" panose="020B0004020202020204" pitchFamily="34" charset="0"/>
                <a:ea typeface="SimSun" panose="02010600030101010101" pitchFamily="2" charset="-122"/>
                <a:cs typeface="Times New Roman" panose="02020603050405020304" pitchFamily="18" charset="0"/>
              </a:rPr>
              <a:t>神的国在哪里？</a:t>
            </a:r>
            <a:endParaRPr lang="en-US" sz="66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E807FF44-04BC-C2FD-EB81-96D9BE464926}"/>
              </a:ext>
            </a:extLst>
          </p:cNvPr>
          <p:cNvSpPr txBox="1"/>
          <p:nvPr/>
        </p:nvSpPr>
        <p:spPr>
          <a:xfrm>
            <a:off x="3046071" y="3631655"/>
            <a:ext cx="6099858" cy="369332"/>
          </a:xfrm>
          <a:prstGeom prst="rect">
            <a:avLst/>
          </a:prstGeom>
          <a:noFill/>
        </p:spPr>
        <p:txBody>
          <a:bodyPr wrap="square">
            <a:spAutoFit/>
          </a:bodyPr>
          <a:lstStyle/>
          <a:p>
            <a:pPr algn="ctr"/>
            <a:r>
              <a:rPr lang="en-US" dirty="0"/>
              <a:t>Where is the kingdom of God?</a:t>
            </a:r>
          </a:p>
        </p:txBody>
      </p:sp>
      <p:sp>
        <p:nvSpPr>
          <p:cNvPr id="7" name="Hexagon 6">
            <a:extLst>
              <a:ext uri="{FF2B5EF4-FFF2-40B4-BE49-F238E27FC236}">
                <a16:creationId xmlns:a16="http://schemas.microsoft.com/office/drawing/2014/main" id="{EF51B3A7-4DE9-60B7-38F8-842F5E6C4DAA}"/>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2/3</a:t>
            </a:r>
            <a:endParaRPr lang="en-US" sz="1400" dirty="0"/>
          </a:p>
        </p:txBody>
      </p:sp>
    </p:spTree>
    <p:extLst>
      <p:ext uri="{BB962C8B-B14F-4D97-AF65-F5344CB8AC3E}">
        <p14:creationId xmlns:p14="http://schemas.microsoft.com/office/powerpoint/2010/main" val="125343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8B17B3E3-09D1-FFFE-751F-4D9DE77A1B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FBFE93-A1FF-3B29-B24A-B7C89702E26B}"/>
              </a:ext>
            </a:extLst>
          </p:cNvPr>
          <p:cNvSpPr txBox="1"/>
          <p:nvPr/>
        </p:nvSpPr>
        <p:spPr>
          <a:xfrm>
            <a:off x="607671" y="1452835"/>
            <a:ext cx="11198506" cy="3243196"/>
          </a:xfrm>
          <a:prstGeom prst="rect">
            <a:avLst/>
          </a:prstGeom>
          <a:noFill/>
        </p:spPr>
        <p:txBody>
          <a:bodyPr wrap="square">
            <a:spAutoFit/>
          </a:bodyPr>
          <a:lstStyle/>
          <a:p>
            <a:pPr>
              <a:lnSpc>
                <a:spcPct val="150000"/>
              </a:lnSpc>
              <a:spcAft>
                <a:spcPts val="800"/>
              </a:spcAft>
            </a:pPr>
            <a:r>
              <a:rPr lang="zh-CN" altLang="en-US" sz="4800" b="1" kern="100" dirty="0">
                <a:latin typeface="SimHei" panose="02010609060101010101" pitchFamily="49" charset="-122"/>
                <a:ea typeface="SimHei" panose="02010609060101010101" pitchFamily="49" charset="-122"/>
                <a:cs typeface="Times New Roman" panose="02020603050405020304" pitchFamily="18" charset="0"/>
              </a:rPr>
              <a:t>路 </a:t>
            </a:r>
            <a:r>
              <a:rPr lang="en-US" altLang="zh-CN" sz="4800" b="1" kern="100" dirty="0">
                <a:latin typeface="SimHei" panose="02010609060101010101" pitchFamily="49" charset="-122"/>
                <a:ea typeface="SimHei" panose="02010609060101010101" pitchFamily="49" charset="-122"/>
                <a:cs typeface="Times New Roman" panose="02020603050405020304" pitchFamily="18" charset="0"/>
              </a:rPr>
              <a:t>17:21. </a:t>
            </a:r>
            <a:r>
              <a:rPr lang="zh-CN" altLang="en-US" sz="4800" b="1" kern="100" dirty="0">
                <a:latin typeface="SimHei" panose="02010609060101010101" pitchFamily="49" charset="-122"/>
                <a:ea typeface="SimHei" panose="02010609060101010101" pitchFamily="49" charset="-122"/>
                <a:cs typeface="Times New Roman" panose="02020603050405020304" pitchFamily="18" charset="0"/>
              </a:rPr>
              <a:t>人也不得说：</a:t>
            </a:r>
            <a:r>
              <a:rPr lang="en-US" altLang="zh-CN" sz="4800" b="1" kern="100" dirty="0">
                <a:latin typeface="SimHei" panose="02010609060101010101" pitchFamily="49" charset="-122"/>
                <a:ea typeface="SimHei" panose="02010609060101010101" pitchFamily="49" charset="-122"/>
                <a:cs typeface="Times New Roman" panose="02020603050405020304" pitchFamily="18" charset="0"/>
              </a:rPr>
              <a:t>『</a:t>
            </a:r>
            <a:r>
              <a:rPr lang="zh-CN" altLang="en-US" sz="4800" b="1" kern="100" dirty="0">
                <a:latin typeface="SimHei" panose="02010609060101010101" pitchFamily="49" charset="-122"/>
                <a:ea typeface="SimHei" panose="02010609060101010101" pitchFamily="49" charset="-122"/>
                <a:cs typeface="Times New Roman" panose="02020603050405020304" pitchFamily="18" charset="0"/>
              </a:rPr>
              <a:t>看哪，在这里！看哪，在那里！</a:t>
            </a:r>
            <a:r>
              <a:rPr lang="en-US" altLang="zh-CN" sz="4800" b="1" kern="100" dirty="0">
                <a:latin typeface="SimHei" panose="02010609060101010101" pitchFamily="49" charset="-122"/>
                <a:ea typeface="SimHei" panose="02010609060101010101" pitchFamily="49" charset="-122"/>
                <a:cs typeface="Times New Roman" panose="02020603050405020304" pitchFamily="18" charset="0"/>
              </a:rPr>
              <a:t>』</a:t>
            </a:r>
            <a:r>
              <a:rPr lang="zh-CN" altLang="en-US" sz="4800" b="1" kern="100" dirty="0">
                <a:solidFill>
                  <a:srgbClr val="D5FC79"/>
                </a:solidFill>
                <a:latin typeface="SimHei" panose="02010609060101010101" pitchFamily="49" charset="-122"/>
                <a:ea typeface="SimHei" panose="02010609060101010101" pitchFamily="49" charset="-122"/>
                <a:cs typeface="Times New Roman" panose="02020603050405020304" pitchFamily="18" charset="0"/>
              </a:rPr>
              <a:t>因为神的国就在你们心里。</a:t>
            </a:r>
            <a:r>
              <a:rPr lang="zh-CN" altLang="en-US" sz="4800" b="1" kern="100" dirty="0">
                <a:latin typeface="SimHei" panose="02010609060101010101" pitchFamily="49" charset="-122"/>
                <a:ea typeface="SimHei" panose="02010609060101010101" pitchFamily="49" charset="-122"/>
                <a:cs typeface="Times New Roman" panose="02020603050405020304" pitchFamily="18" charset="0"/>
              </a:rPr>
              <a:t>」</a:t>
            </a:r>
            <a:endParaRPr lang="en-US" sz="4800" kern="100" dirty="0">
              <a:effectLst/>
              <a:latin typeface="SimHei" panose="02010609060101010101" pitchFamily="49" charset="-122"/>
              <a:ea typeface="SimHei" panose="020106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3FB70EEE-9D8D-27D5-4B7B-8D15B1B61A97}"/>
              </a:ext>
            </a:extLst>
          </p:cNvPr>
          <p:cNvSpPr txBox="1"/>
          <p:nvPr/>
        </p:nvSpPr>
        <p:spPr>
          <a:xfrm>
            <a:off x="607671" y="5518328"/>
            <a:ext cx="11302677" cy="646331"/>
          </a:xfrm>
          <a:prstGeom prst="rect">
            <a:avLst/>
          </a:prstGeom>
          <a:noFill/>
        </p:spPr>
        <p:txBody>
          <a:bodyPr wrap="square">
            <a:spAutoFit/>
          </a:bodyPr>
          <a:lstStyle/>
          <a:p>
            <a:r>
              <a:rPr lang="en-US" dirty="0"/>
              <a:t>Luke 17:21. </a:t>
            </a:r>
          </a:p>
          <a:p>
            <a:r>
              <a:rPr lang="en-US" dirty="0"/>
              <a:t>nor will they say, 'Look, here it is!' or 'There!' for behold, </a:t>
            </a:r>
            <a:r>
              <a:rPr lang="en-US" b="1" dirty="0">
                <a:solidFill>
                  <a:srgbClr val="D5FC79"/>
                </a:solidFill>
              </a:rPr>
              <a:t>the kingdom of God is in the midst of you."</a:t>
            </a:r>
          </a:p>
        </p:txBody>
      </p:sp>
      <p:sp>
        <p:nvSpPr>
          <p:cNvPr id="2" name="Hexagon 1">
            <a:extLst>
              <a:ext uri="{FF2B5EF4-FFF2-40B4-BE49-F238E27FC236}">
                <a16:creationId xmlns:a16="http://schemas.microsoft.com/office/drawing/2014/main" id="{94647449-62AD-D76E-4AFC-F5B7D596AAF5}"/>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3/3</a:t>
            </a:r>
            <a:endParaRPr lang="en-US" sz="1400" dirty="0"/>
          </a:p>
        </p:txBody>
      </p:sp>
    </p:spTree>
    <p:extLst>
      <p:ext uri="{BB962C8B-B14F-4D97-AF65-F5344CB8AC3E}">
        <p14:creationId xmlns:p14="http://schemas.microsoft.com/office/powerpoint/2010/main" val="3059160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95EA24-173E-F691-2B49-1C79057C674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022816D-11A4-EBCA-2D47-11C2F50AA678}"/>
              </a:ext>
            </a:extLst>
          </p:cNvPr>
          <p:cNvSpPr txBox="1"/>
          <p:nvPr/>
        </p:nvSpPr>
        <p:spPr>
          <a:xfrm>
            <a:off x="103736" y="192792"/>
            <a:ext cx="12088264" cy="4382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rPr>
              <a:t>路加福音 </a:t>
            </a:r>
            <a:r>
              <a:rPr lang="en-US" altLang="zh-CN" sz="3200" b="1" dirty="0">
                <a:latin typeface="SimHei" panose="02010609060101010101" pitchFamily="49" charset="-122"/>
                <a:ea typeface="SimHei" panose="02010609060101010101" pitchFamily="49" charset="-122"/>
              </a:rPr>
              <a:t>4:31</a:t>
            </a:r>
            <a:r>
              <a:rPr lang="en-US" altLang="zh-CN"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耶稣下到加利利的迦百农城，在安息日教导人</a:t>
            </a:r>
            <a:r>
              <a:rPr lang="zh-CN" altLang="en-US" sz="2400" b="1" dirty="0">
                <a:latin typeface="SimHei" panose="02010609060101010101" pitchFamily="49" charset="-122"/>
                <a:ea typeface="SimHei" panose="02010609060101010101" pitchFamily="49" charset="-122"/>
              </a:rPr>
              <a:t>。</a:t>
            </a:r>
            <a:r>
              <a:rPr lang="en-US" altLang="zh-CN" sz="2400" b="1" dirty="0">
                <a:latin typeface="SimHei" panose="02010609060101010101" pitchFamily="49" charset="-122"/>
                <a:ea typeface="SimHei" panose="02010609060101010101" pitchFamily="49" charset="-122"/>
              </a:rPr>
              <a:t>32.</a:t>
            </a:r>
            <a:r>
              <a:rPr lang="zh-CN" altLang="en-US" sz="3200" b="1" dirty="0">
                <a:latin typeface="SimHei" panose="02010609060101010101" pitchFamily="49" charset="-122"/>
                <a:ea typeface="SimHei" panose="02010609060101010101" pitchFamily="49" charset="-122"/>
              </a:rPr>
              <a:t>他们对他的教训都很惊奇，因为他的话带着权柄</a:t>
            </a:r>
            <a:r>
              <a:rPr lang="zh-CN" altLang="en-US" sz="2400" b="1" dirty="0">
                <a:latin typeface="SimHei" panose="02010609060101010101" pitchFamily="49" charset="-122"/>
                <a:ea typeface="SimHei" panose="02010609060101010101" pitchFamily="49" charset="-122"/>
              </a:rPr>
              <a:t>。</a:t>
            </a:r>
            <a:r>
              <a:rPr lang="en-US" altLang="zh-CN" sz="2400" b="1" dirty="0">
                <a:latin typeface="SimHei" panose="02010609060101010101" pitchFamily="49" charset="-122"/>
                <a:ea typeface="SimHei" panose="02010609060101010101" pitchFamily="49" charset="-122"/>
              </a:rPr>
              <a:t>33.</a:t>
            </a:r>
            <a:r>
              <a:rPr lang="zh-CN" altLang="en-US" sz="3200" b="1" dirty="0">
                <a:latin typeface="SimHei" panose="02010609060101010101" pitchFamily="49" charset="-122"/>
                <a:ea typeface="SimHei" panose="02010609060101010101" pitchFamily="49" charset="-122"/>
              </a:rPr>
              <a:t>会堂里有一个被污鬼附着的人，大声喊叫</a:t>
            </a:r>
            <a:r>
              <a:rPr lang="zh-CN" altLang="en-US" sz="2400" b="1" dirty="0">
                <a:latin typeface="SimHei" panose="02010609060101010101" pitchFamily="49" charset="-122"/>
                <a:ea typeface="SimHei" panose="02010609060101010101" pitchFamily="49" charset="-122"/>
              </a:rPr>
              <a:t>：</a:t>
            </a:r>
            <a:r>
              <a:rPr lang="en-US" altLang="zh-CN" sz="2400" b="1" dirty="0">
                <a:latin typeface="SimHei" panose="02010609060101010101" pitchFamily="49" charset="-122"/>
                <a:ea typeface="SimHei" panose="02010609060101010101" pitchFamily="49" charset="-122"/>
              </a:rPr>
              <a:t>34.</a:t>
            </a:r>
            <a:r>
              <a:rPr lang="en-US" altLang="zh-CN"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哎！拿撒勒人耶稣，我们跟你有甚么关系呢？你来毁灭我们吗？我知道你是谁，你是神的圣者。</a:t>
            </a:r>
            <a:r>
              <a:rPr lang="zh-CN" altLang="en-US" sz="2800" b="1" dirty="0">
                <a:latin typeface="SimHei" panose="02010609060101010101" pitchFamily="49" charset="-122"/>
                <a:ea typeface="SimHei" panose="02010609060101010101" pitchFamily="49" charset="-122"/>
              </a:rPr>
              <a:t>”</a:t>
            </a:r>
            <a:r>
              <a:rPr lang="en-US" altLang="zh-CN" sz="2800" b="1" dirty="0">
                <a:latin typeface="SimHei" panose="02010609060101010101" pitchFamily="49" charset="-122"/>
                <a:ea typeface="SimHei" panose="02010609060101010101" pitchFamily="49" charset="-122"/>
              </a:rPr>
              <a:t> 35.</a:t>
            </a:r>
            <a:r>
              <a:rPr lang="zh-CN" altLang="en-US" sz="3200" b="1" dirty="0">
                <a:latin typeface="SimHei" panose="02010609060101010101" pitchFamily="49" charset="-122"/>
                <a:ea typeface="SimHei" panose="02010609060101010101" pitchFamily="49" charset="-122"/>
              </a:rPr>
              <a:t>耶稣斥责他说：“住口！从他身上出来！”鬼把那人摔倒在众人中间，就从他身上出来了，没有伤害他</a:t>
            </a:r>
            <a:r>
              <a:rPr lang="zh-CN" altLang="en-US" sz="2400" b="1" dirty="0">
                <a:latin typeface="SimHei" panose="02010609060101010101" pitchFamily="49" charset="-122"/>
                <a:ea typeface="SimHei" panose="02010609060101010101" pitchFamily="49" charset="-122"/>
              </a:rPr>
              <a:t>。</a:t>
            </a:r>
            <a:endParaRPr lang="zh-CN" altLang="en-US" sz="2800" b="1" dirty="0">
              <a:latin typeface="SimHei" panose="02010609060101010101" pitchFamily="49" charset="-122"/>
              <a:ea typeface="SimHei" panose="02010609060101010101" pitchFamily="49" charset="-122"/>
            </a:endParaRPr>
          </a:p>
        </p:txBody>
      </p:sp>
      <p:sp>
        <p:nvSpPr>
          <p:cNvPr id="2" name="TextBox 1">
            <a:extLst>
              <a:ext uri="{FF2B5EF4-FFF2-40B4-BE49-F238E27FC236}">
                <a16:creationId xmlns:a16="http://schemas.microsoft.com/office/drawing/2014/main" id="{6CBBD1D8-220C-4CA3-7AFC-8A8233DBDD35}"/>
              </a:ext>
            </a:extLst>
          </p:cNvPr>
          <p:cNvSpPr txBox="1"/>
          <p:nvPr/>
        </p:nvSpPr>
        <p:spPr>
          <a:xfrm>
            <a:off x="0" y="4784548"/>
            <a:ext cx="12088265" cy="1754326"/>
          </a:xfrm>
          <a:prstGeom prst="rect">
            <a:avLst/>
          </a:prstGeom>
          <a:noFill/>
        </p:spPr>
        <p:txBody>
          <a:bodyPr wrap="square">
            <a:spAutoFit/>
          </a:bodyPr>
          <a:lstStyle/>
          <a:p>
            <a:r>
              <a:rPr lang="en-US" dirty="0"/>
              <a:t>Luke 4:31.And he went down to Capernaum, a city of Galilee. And he was teaching them on the Sabbath, 32.and they were astonished at his teaching, for his word possessed authority.33.And in the synagogue there was a man who had the spirit of an unclean demon, and he cried out with a loud voice,34."Ha! What have you to do with us, Jesus of Nazareth? Have you come to destroy us? I know who you are—the Holy One of God."35.But Jesus rebuked him, saying, "Be silent and come out of him!" And when the demon had thrown him down in their midst, he came out of him, having done him no harm.</a:t>
            </a:r>
          </a:p>
        </p:txBody>
      </p:sp>
      <p:sp>
        <p:nvSpPr>
          <p:cNvPr id="3" name="Hexagon 2">
            <a:extLst>
              <a:ext uri="{FF2B5EF4-FFF2-40B4-BE49-F238E27FC236}">
                <a16:creationId xmlns:a16="http://schemas.microsoft.com/office/drawing/2014/main" id="{975A9398-02E7-B4A8-44AF-F94C3458E53D}"/>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1/3</a:t>
            </a:r>
            <a:endParaRPr lang="en-US" sz="1400" dirty="0"/>
          </a:p>
        </p:txBody>
      </p:sp>
    </p:spTree>
    <p:extLst>
      <p:ext uri="{BB962C8B-B14F-4D97-AF65-F5344CB8AC3E}">
        <p14:creationId xmlns:p14="http://schemas.microsoft.com/office/powerpoint/2010/main" val="167441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AC123A-8A57-BF74-BBDE-65B3F2EEFD6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A386F0E-B7F6-48ED-C0E3-A46501AB7E7A}"/>
              </a:ext>
            </a:extLst>
          </p:cNvPr>
          <p:cNvSpPr txBox="1"/>
          <p:nvPr/>
        </p:nvSpPr>
        <p:spPr>
          <a:xfrm>
            <a:off x="0" y="197224"/>
            <a:ext cx="12088264" cy="585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rPr>
              <a:t>36.</a:t>
            </a:r>
            <a:r>
              <a:rPr lang="zh-CN" altLang="en-US" sz="3200" b="1" dirty="0">
                <a:latin typeface="SimHei" panose="02010609060101010101" pitchFamily="49" charset="-122"/>
                <a:ea typeface="SimHei" panose="02010609060101010101" pitchFamily="49" charset="-122"/>
              </a:rPr>
              <a:t>众人都惊骇，彼此谈论说：“这是怎么回事？他用权柄能力吩咐污灵，污灵竟出来了。”</a:t>
            </a:r>
            <a:r>
              <a:rPr lang="en-US" altLang="zh-CN" sz="3200" b="1" dirty="0">
                <a:latin typeface="SimHei" panose="02010609060101010101" pitchFamily="49" charset="-122"/>
                <a:ea typeface="SimHei" panose="02010609060101010101" pitchFamily="49" charset="-122"/>
              </a:rPr>
              <a:t>37.</a:t>
            </a:r>
            <a:r>
              <a:rPr lang="zh-CN" altLang="en-US" sz="3200" b="1" dirty="0">
                <a:latin typeface="SimHei" panose="02010609060101010101" pitchFamily="49" charset="-122"/>
                <a:ea typeface="SimHei" panose="02010609060101010101" pitchFamily="49" charset="-122"/>
              </a:rPr>
              <a:t>耶稣的名声，传遍了周围各地。</a:t>
            </a:r>
            <a:r>
              <a:rPr lang="en-US" altLang="zh-CN" sz="3200" b="1" dirty="0">
                <a:latin typeface="SimHei" panose="02010609060101010101" pitchFamily="49" charset="-122"/>
                <a:ea typeface="SimHei" panose="02010609060101010101" pitchFamily="49" charset="-122"/>
              </a:rPr>
              <a:t>38.</a:t>
            </a:r>
            <a:r>
              <a:rPr lang="zh-CN" altLang="en-US" sz="3200" b="1" dirty="0">
                <a:latin typeface="SimHei" panose="02010609060101010101" pitchFamily="49" charset="-122"/>
                <a:ea typeface="SimHei" panose="02010609060101010101" pitchFamily="49" charset="-122"/>
              </a:rPr>
              <a:t>他起身离开会堂，进入西门的家。西门的岳母正在发高热，他们为她求耶稣。</a:t>
            </a:r>
            <a:r>
              <a:rPr lang="en-US" altLang="zh-CN" sz="3200" b="1" dirty="0">
                <a:latin typeface="SimHei" panose="02010609060101010101" pitchFamily="49" charset="-122"/>
                <a:ea typeface="SimHei" panose="02010609060101010101" pitchFamily="49" charset="-122"/>
              </a:rPr>
              <a:t>39.</a:t>
            </a:r>
            <a:r>
              <a:rPr lang="zh-CN" altLang="en-US" sz="3200" b="1" dirty="0">
                <a:latin typeface="SimHei" panose="02010609060101010101" pitchFamily="49" charset="-122"/>
                <a:ea typeface="SimHei" panose="02010609060101010101" pitchFamily="49" charset="-122"/>
              </a:rPr>
              <a:t>耶稣站在她旁边，斥责那热病，热就退了；她立刻起身服事他们。</a:t>
            </a:r>
            <a:r>
              <a:rPr lang="en-US" altLang="zh-CN" sz="3200" b="1" dirty="0">
                <a:latin typeface="SimHei" panose="02010609060101010101" pitchFamily="49" charset="-122"/>
                <a:ea typeface="SimHei" panose="02010609060101010101" pitchFamily="49" charset="-122"/>
              </a:rPr>
              <a:t>40.</a:t>
            </a:r>
            <a:r>
              <a:rPr lang="zh-CN" altLang="en-US" sz="3200" b="1" dirty="0">
                <a:latin typeface="SimHei" panose="02010609060101010101" pitchFamily="49" charset="-122"/>
                <a:ea typeface="SimHei" panose="02010609060101010101" pitchFamily="49" charset="-122"/>
              </a:rPr>
              <a:t>日落的时候，不论害甚么病的人，都被带到耶稣那里；他一一为他们按手，医好他们。</a:t>
            </a:r>
          </a:p>
          <a:p>
            <a:pPr>
              <a:lnSpc>
                <a:spcPct val="150000"/>
              </a:lnSpc>
            </a:pPr>
            <a:r>
              <a:rPr lang="zh-CN" altLang="en-US" sz="3200" b="1" dirty="0">
                <a:latin typeface="SimHei" panose="02010609060101010101" pitchFamily="49" charset="-122"/>
                <a:ea typeface="SimHei" panose="02010609060101010101" pitchFamily="49" charset="-122"/>
              </a:rPr>
              <a:t> </a:t>
            </a:r>
          </a:p>
          <a:p>
            <a:pPr>
              <a:lnSpc>
                <a:spcPct val="150000"/>
              </a:lnSpc>
            </a:pPr>
            <a:endParaRPr lang="zh-CN" altLang="en-US" sz="3200" b="1" dirty="0">
              <a:latin typeface="SimHei" panose="02010609060101010101" pitchFamily="49" charset="-122"/>
              <a:ea typeface="SimHei" panose="02010609060101010101" pitchFamily="49" charset="-122"/>
            </a:endParaRPr>
          </a:p>
        </p:txBody>
      </p:sp>
      <p:sp>
        <p:nvSpPr>
          <p:cNvPr id="3" name="Hexagon 2">
            <a:extLst>
              <a:ext uri="{FF2B5EF4-FFF2-40B4-BE49-F238E27FC236}">
                <a16:creationId xmlns:a16="http://schemas.microsoft.com/office/drawing/2014/main" id="{4072A0E4-6D40-608A-FBAC-62CBF44B8274}"/>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2/3</a:t>
            </a:r>
            <a:endParaRPr lang="en-US" sz="1400" dirty="0"/>
          </a:p>
        </p:txBody>
      </p:sp>
      <p:sp>
        <p:nvSpPr>
          <p:cNvPr id="4" name="TextBox 3">
            <a:extLst>
              <a:ext uri="{FF2B5EF4-FFF2-40B4-BE49-F238E27FC236}">
                <a16:creationId xmlns:a16="http://schemas.microsoft.com/office/drawing/2014/main" id="{5BE988C4-58EC-0181-75A8-32E8293B67C5}"/>
              </a:ext>
            </a:extLst>
          </p:cNvPr>
          <p:cNvSpPr txBox="1"/>
          <p:nvPr/>
        </p:nvSpPr>
        <p:spPr>
          <a:xfrm>
            <a:off x="0" y="4784548"/>
            <a:ext cx="12088265" cy="2031325"/>
          </a:xfrm>
          <a:prstGeom prst="rect">
            <a:avLst/>
          </a:prstGeom>
          <a:noFill/>
        </p:spPr>
        <p:txBody>
          <a:bodyPr wrap="square">
            <a:spAutoFit/>
          </a:bodyPr>
          <a:lstStyle/>
          <a:p>
            <a:r>
              <a:rPr lang="en-US" dirty="0"/>
              <a:t>36.And they were all amazed and said to one another, "What is this word? For with authority and power he commands the unclean spirits, and they come out!"37.And reports about him went out into every place in the surrounding region.38.And he arose and left the synagogue and entered Simon's house. Now Simon's mother-in-law was ill with a high fever, and they appealed to him on her behalf. 39.And he stood over her and rebuked the fever, and it left her, and immediately she rose and began to serve them.40.Now when the sun was setting, all those who had any who were sick with various diseases brought them to him, and he laid his hands on every one of them and healed them.</a:t>
            </a:r>
          </a:p>
        </p:txBody>
      </p:sp>
    </p:spTree>
    <p:extLst>
      <p:ext uri="{BB962C8B-B14F-4D97-AF65-F5344CB8AC3E}">
        <p14:creationId xmlns:p14="http://schemas.microsoft.com/office/powerpoint/2010/main" val="159559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AE4A37-FE77-4E95-9992-FB4444417E5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B8C62F4-C840-8B95-9640-397EF5FB8DC2}"/>
              </a:ext>
            </a:extLst>
          </p:cNvPr>
          <p:cNvSpPr txBox="1"/>
          <p:nvPr/>
        </p:nvSpPr>
        <p:spPr>
          <a:xfrm>
            <a:off x="51868" y="345685"/>
            <a:ext cx="12088264" cy="5042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rPr>
              <a:t>41.</a:t>
            </a:r>
            <a:r>
              <a:rPr lang="zh-CN" altLang="en-US" sz="3200" b="1" dirty="0">
                <a:latin typeface="SimHei" panose="02010609060101010101" pitchFamily="49" charset="-122"/>
                <a:ea typeface="SimHei" panose="02010609060101010101" pitchFamily="49" charset="-122"/>
              </a:rPr>
              <a:t>又有鬼从好些人身上出来，喊着说：“你是神的儿子。”耶稣斥责他们，不许他们说话，因为他们知道他是基督。</a:t>
            </a:r>
            <a:r>
              <a:rPr lang="en-US" altLang="zh-CN" sz="3200" b="1" dirty="0">
                <a:latin typeface="SimHei" panose="02010609060101010101" pitchFamily="49" charset="-122"/>
                <a:ea typeface="SimHei" panose="02010609060101010101" pitchFamily="49" charset="-122"/>
              </a:rPr>
              <a:t>42.</a:t>
            </a:r>
            <a:r>
              <a:rPr lang="zh-CN" altLang="en-US" sz="3200" b="1" dirty="0">
                <a:latin typeface="SimHei" panose="02010609060101010101" pitchFamily="49" charset="-122"/>
                <a:ea typeface="SimHei" panose="02010609060101010101" pitchFamily="49" charset="-122"/>
              </a:rPr>
              <a:t>天一亮，耶稣出来，到旷野地方去。众人寻找他，一直找到他那里，</a:t>
            </a:r>
            <a:r>
              <a:rPr lang="en-US" altLang="zh-CN" sz="3200" b="1" dirty="0">
                <a:latin typeface="SimHei" panose="02010609060101010101" pitchFamily="49" charset="-122"/>
                <a:ea typeface="SimHei" panose="02010609060101010101" pitchFamily="49" charset="-122"/>
              </a:rPr>
              <a:t> </a:t>
            </a:r>
            <a:r>
              <a:rPr lang="zh-CN" altLang="en-US" sz="3200" b="1" dirty="0">
                <a:latin typeface="SimHei" panose="02010609060101010101" pitchFamily="49" charset="-122"/>
                <a:ea typeface="SimHei" panose="02010609060101010101" pitchFamily="49" charset="-122"/>
              </a:rPr>
              <a:t>要留住他，不要他离开他们。</a:t>
            </a:r>
            <a:r>
              <a:rPr lang="en-US" altLang="zh-CN" sz="3200" b="1" dirty="0">
                <a:latin typeface="SimHei" panose="02010609060101010101" pitchFamily="49" charset="-122"/>
                <a:ea typeface="SimHei" panose="02010609060101010101" pitchFamily="49" charset="-122"/>
              </a:rPr>
              <a:t>43.</a:t>
            </a:r>
            <a:r>
              <a:rPr lang="zh-CN" altLang="en-US" sz="3200" b="1" dirty="0">
                <a:latin typeface="SimHei" panose="02010609060101010101" pitchFamily="49" charset="-122"/>
                <a:ea typeface="SimHei" panose="02010609060101010101" pitchFamily="49" charset="-122"/>
              </a:rPr>
              <a:t>他却说：“我也必须到别的城去传神国的福音，因为我是为了这缘故奉差遣的。”</a:t>
            </a:r>
            <a:r>
              <a:rPr lang="en-US" altLang="zh-CN" sz="3200" b="1" dirty="0">
                <a:latin typeface="SimHei" panose="02010609060101010101" pitchFamily="49" charset="-122"/>
                <a:ea typeface="SimHei" panose="02010609060101010101" pitchFamily="49" charset="-122"/>
              </a:rPr>
              <a:t>44.</a:t>
            </a:r>
            <a:r>
              <a:rPr lang="zh-CN" altLang="en-US" sz="3200" b="1" dirty="0">
                <a:latin typeface="SimHei" panose="02010609060101010101" pitchFamily="49" charset="-122"/>
                <a:ea typeface="SimHei" panose="02010609060101010101" pitchFamily="49" charset="-122"/>
              </a:rPr>
              <a:t>于是他往犹太的各会堂去传道。</a:t>
            </a:r>
          </a:p>
          <a:p>
            <a:pPr>
              <a:lnSpc>
                <a:spcPct val="150000"/>
              </a:lnSpc>
            </a:pPr>
            <a:endParaRPr lang="zh-CN" altLang="en-US" sz="2800" b="1" dirty="0">
              <a:latin typeface="SimHei" panose="02010609060101010101" pitchFamily="49" charset="-122"/>
              <a:ea typeface="SimHei" panose="02010609060101010101" pitchFamily="49" charset="-122"/>
            </a:endParaRPr>
          </a:p>
        </p:txBody>
      </p:sp>
      <p:sp>
        <p:nvSpPr>
          <p:cNvPr id="3" name="Hexagon 2">
            <a:extLst>
              <a:ext uri="{FF2B5EF4-FFF2-40B4-BE49-F238E27FC236}">
                <a16:creationId xmlns:a16="http://schemas.microsoft.com/office/drawing/2014/main" id="{83B6E20E-7417-A3C8-4832-C8309C83901C}"/>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3/3</a:t>
            </a:r>
            <a:endParaRPr lang="en-US" sz="1400" dirty="0"/>
          </a:p>
        </p:txBody>
      </p:sp>
      <p:sp>
        <p:nvSpPr>
          <p:cNvPr id="4" name="TextBox 3">
            <a:extLst>
              <a:ext uri="{FF2B5EF4-FFF2-40B4-BE49-F238E27FC236}">
                <a16:creationId xmlns:a16="http://schemas.microsoft.com/office/drawing/2014/main" id="{A22F01C2-E633-CA01-1620-B8784C52E6F5}"/>
              </a:ext>
            </a:extLst>
          </p:cNvPr>
          <p:cNvSpPr txBox="1"/>
          <p:nvPr/>
        </p:nvSpPr>
        <p:spPr>
          <a:xfrm>
            <a:off x="0" y="5061546"/>
            <a:ext cx="12088265" cy="1477328"/>
          </a:xfrm>
          <a:prstGeom prst="rect">
            <a:avLst/>
          </a:prstGeom>
          <a:noFill/>
        </p:spPr>
        <p:txBody>
          <a:bodyPr wrap="square">
            <a:spAutoFit/>
          </a:bodyPr>
          <a:lstStyle/>
          <a:p>
            <a:r>
              <a:rPr lang="en-US" dirty="0"/>
              <a:t>41.And demons also came out of many, crying, "You are the Son of God!" But he rebuked them and would not allow them to speak, because they knew that he was the Christ.42.And when it was day, he departed and went into a desolate place. And the people sought him and came to him, and would have kept him from leaving them, 43.but he said to them, "I must preach the good news of the kingdom of God to the other towns as well; for I was sent for this purpose."44.And he was preaching in the synagogues of Judea.</a:t>
            </a:r>
          </a:p>
        </p:txBody>
      </p:sp>
    </p:spTree>
    <p:extLst>
      <p:ext uri="{BB962C8B-B14F-4D97-AF65-F5344CB8AC3E}">
        <p14:creationId xmlns:p14="http://schemas.microsoft.com/office/powerpoint/2010/main" val="310338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zh-CN" altLang="en-US" b="1" dirty="0">
                <a:effectLst/>
              </a:rPr>
              <a:t>迦百农城的背景</a:t>
            </a:r>
            <a:br>
              <a:rPr lang="zh-CN" altLang="en-US" sz="5400" b="1" dirty="0">
                <a:effectLst/>
              </a:rPr>
            </a:b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2" y="5048292"/>
            <a:ext cx="11127854" cy="1282748"/>
          </a:xfrm>
          <a:prstGeom prst="rect">
            <a:avLst/>
          </a:prstGeom>
        </p:spPr>
        <p:txBody>
          <a:bodyPr spcFirstLastPara="1" wrap="square" lIns="121900" tIns="121900" rIns="121900" bIns="121900" anchor="ctr" anchorCtr="0">
            <a:noAutofit/>
          </a:bodyPr>
          <a:lstStyle/>
          <a:p>
            <a:r>
              <a:rPr lang="en-US" dirty="0"/>
              <a:t>Historical background of Capernaum</a:t>
            </a:r>
          </a:p>
        </p:txBody>
      </p:sp>
    </p:spTree>
    <p:extLst>
      <p:ext uri="{BB962C8B-B14F-4D97-AF65-F5344CB8AC3E}">
        <p14:creationId xmlns:p14="http://schemas.microsoft.com/office/powerpoint/2010/main" val="316939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8EEC42E-306E-857B-7069-B287F5F1459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3F6F16-C265-CA85-FD19-6C16AAC21247}"/>
              </a:ext>
            </a:extLst>
          </p:cNvPr>
          <p:cNvPicPr>
            <a:picLocks noChangeAspect="1"/>
          </p:cNvPicPr>
          <p:nvPr/>
        </p:nvPicPr>
        <p:blipFill>
          <a:blip r:embed="rId4"/>
          <a:srcRect/>
          <a:stretch>
            <a:fillRect/>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2DE9D94A-68B3-C53D-9407-C72805D935FC}"/>
              </a:ext>
            </a:extLst>
          </p:cNvPr>
          <p:cNvSpPr txBox="1"/>
          <p:nvPr/>
        </p:nvSpPr>
        <p:spPr>
          <a:xfrm>
            <a:off x="340885" y="1187082"/>
            <a:ext cx="3675530" cy="4031873"/>
          </a:xfrm>
          <a:prstGeom prst="rect">
            <a:avLst/>
          </a:prstGeom>
          <a:noFill/>
        </p:spPr>
        <p:txBody>
          <a:bodyPr wrap="square">
            <a:spAutoFit/>
          </a:bodyPr>
          <a:lstStyle/>
          <a:p>
            <a:r>
              <a:rPr lang="zh-CN" altLang="en-US"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迦百农城</a:t>
            </a:r>
            <a:endParaRPr lang="en-US" altLang="zh-CN"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r>
              <a:rPr lang="en-US" altLang="zh-CN" sz="2000" b="1"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Capernaum</a:t>
            </a:r>
            <a:r>
              <a:rPr lang="zh-CN" altLang="en-US"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endParaRPr lang="en-US" altLang="zh-CN"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r>
              <a:rPr lang="zh-CN"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自己的城 太</a:t>
            </a:r>
            <a:r>
              <a:rPr lang="en-US"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9:1</a:t>
            </a:r>
          </a:p>
          <a:p>
            <a:r>
              <a:rPr lang="en-US" altLang="zh-CN" sz="2000" b="1"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His own city (Mat 9:1)</a:t>
            </a:r>
            <a:br>
              <a:rPr lang="en-US" altLang="zh-CN" sz="20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br>
            <a:r>
              <a:rPr lang="zh-CN" sz="20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20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r>
              <a:rPr lang="zh-CN"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彼得的家</a:t>
            </a:r>
            <a:r>
              <a:rPr lang="zh-CN" altLang="en-US"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 </a:t>
            </a:r>
            <a:r>
              <a:rPr lang="zh-CN" altLang="en-US" sz="32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路</a:t>
            </a:r>
            <a:r>
              <a:rPr lang="en-US" altLang="zh-CN" sz="32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4:</a:t>
            </a:r>
            <a:r>
              <a:rPr lang="en-US" sz="32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38</a:t>
            </a:r>
            <a:r>
              <a:rPr lang="en-US" sz="3200" b="1" dirty="0">
                <a:solidFill>
                  <a:srgbClr val="C00000"/>
                </a:solidFill>
                <a:effectLst/>
                <a:latin typeface="SimHei" panose="02010609060101010101" pitchFamily="49" charset="-122"/>
                <a:ea typeface="SimHei" panose="02010609060101010101" pitchFamily="49" charset="-122"/>
              </a:rPr>
              <a:t> </a:t>
            </a:r>
          </a:p>
          <a:p>
            <a:r>
              <a:rPr lang="en-US" altLang="zh-CN" sz="2000" b="1" dirty="0">
                <a:solidFill>
                  <a:schemeClr val="bg1"/>
                </a:solidFill>
                <a:latin typeface="SimHei" panose="02010609060101010101" pitchFamily="49" charset="-122"/>
                <a:ea typeface="SimHei" panose="02010609060101010101" pitchFamily="49" charset="-122"/>
                <a:cs typeface="Times New Roman" panose="02020603050405020304" pitchFamily="18" charset="0"/>
              </a:rPr>
              <a:t>Peter’s house (Luk</a:t>
            </a:r>
            <a:r>
              <a:rPr lang="zh-CN" altLang="en-US" sz="2000" b="1" dirty="0">
                <a:solidFill>
                  <a:schemeClr val="bg1"/>
                </a:solidFill>
                <a:latin typeface="SimHei" panose="02010609060101010101" pitchFamily="49" charset="-122"/>
                <a:ea typeface="SimHei" panose="02010609060101010101" pitchFamily="49" charset="-122"/>
                <a:cs typeface="Times New Roman" panose="02020603050405020304" pitchFamily="18" charset="0"/>
              </a:rPr>
              <a:t> </a:t>
            </a:r>
            <a:r>
              <a:rPr lang="en-US" altLang="zh-CN" sz="2000" b="1" dirty="0">
                <a:solidFill>
                  <a:schemeClr val="bg1"/>
                </a:solidFill>
                <a:latin typeface="SimHei" panose="02010609060101010101" pitchFamily="49" charset="-122"/>
                <a:ea typeface="SimHei" panose="02010609060101010101" pitchFamily="49" charset="-122"/>
                <a:cs typeface="Times New Roman" panose="02020603050405020304" pitchFamily="18" charset="0"/>
              </a:rPr>
              <a:t>4:38)</a:t>
            </a:r>
          </a:p>
          <a:p>
            <a:endParaRPr lang="en-US" sz="3200" b="1" dirty="0">
              <a:solidFill>
                <a:srgbClr val="C0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65673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9791</TotalTime>
  <Words>1673</Words>
  <Application>Microsoft Macintosh PowerPoint</Application>
  <PresentationFormat>Widescreen</PresentationFormat>
  <Paragraphs>106</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SimHei</vt:lpstr>
      <vt:lpstr>Aptos</vt:lpstr>
      <vt:lpstr>Arial</vt:lpstr>
      <vt:lpstr>Calibri</vt:lpstr>
      <vt:lpstr>Century Gothic</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迦百农城的背景 </vt:lpstr>
      <vt:lpstr>PowerPoint Presentation</vt:lpstr>
      <vt:lpstr>主耶稣的权柄 </vt:lpstr>
      <vt:lpstr>PowerPoint Presentation</vt:lpstr>
      <vt:lpstr>PowerPoint Presentation</vt:lpstr>
      <vt:lpstr>PowerPoint Presentation</vt:lpstr>
      <vt:lpstr>PowerPoint Presentation</vt:lpstr>
      <vt:lpstr>魔鬼的信心 </vt:lpstr>
      <vt:lpstr>PowerPoint Presentation</vt:lpstr>
      <vt:lpstr>PowerPoint Presentation</vt:lpstr>
      <vt:lpstr>PowerPoint Presentation</vt:lpstr>
      <vt:lpstr>PowerPoint Presentation</vt:lpstr>
      <vt:lpstr>PowerPoint Presentation</vt:lpstr>
      <vt:lpstr>PowerPoint Presentation</vt:lpstr>
      <vt:lpstr>传神国福音的使命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492</cp:revision>
  <dcterms:created xsi:type="dcterms:W3CDTF">2023-10-12T02:24:22Z</dcterms:created>
  <dcterms:modified xsi:type="dcterms:W3CDTF">2026-04-18T08:13:23Z</dcterms:modified>
</cp:coreProperties>
</file>