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293" r:id="rId3"/>
    <p:sldId id="259" r:id="rId4"/>
    <p:sldId id="263" r:id="rId5"/>
    <p:sldId id="355" r:id="rId6"/>
    <p:sldId id="264" r:id="rId7"/>
    <p:sldId id="356" r:id="rId8"/>
    <p:sldId id="354" r:id="rId9"/>
    <p:sldId id="261" r:id="rId10"/>
    <p:sldId id="262" r:id="rId11"/>
    <p:sldId id="357" r:id="rId12"/>
    <p:sldId id="276" r:id="rId13"/>
    <p:sldId id="277" r:id="rId14"/>
    <p:sldId id="279" r:id="rId15"/>
    <p:sldId id="278" r:id="rId16"/>
    <p:sldId id="280" r:id="rId17"/>
    <p:sldId id="281" r:id="rId18"/>
    <p:sldId id="283" r:id="rId19"/>
    <p:sldId id="286" r:id="rId20"/>
    <p:sldId id="358" r:id="rId21"/>
    <p:sldId id="285" r:id="rId22"/>
    <p:sldId id="287" r:id="rId23"/>
    <p:sldId id="288" r:id="rId24"/>
    <p:sldId id="289" r:id="rId25"/>
    <p:sldId id="290" r:id="rId26"/>
    <p:sldId id="291" r:id="rId27"/>
    <p:sldId id="359" r:id="rId28"/>
    <p:sldId id="29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9"/>
    <p:restoredTop sz="96654"/>
  </p:normalViewPr>
  <p:slideViewPr>
    <p:cSldViewPr snapToGrid="0">
      <p:cViewPr varScale="1">
        <p:scale>
          <a:sx n="108" d="100"/>
          <a:sy n="108" d="100"/>
        </p:scale>
        <p:origin x="208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FA8DE-5B68-FE4C-9ED4-E47B386DB54B}" type="datetimeFigureOut">
              <a:t>1/18/25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CE19C-C968-8E49-9CA6-80217FDD6F4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46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1/18/25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ECEB-560F-75E8-4998-CE18E75AD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CN" altLang="en-US" b="1" dirty="0"/>
              <a:t>从信徒到执事：</a:t>
            </a:r>
            <a:br>
              <a:rPr lang="en-US" altLang="zh-CN" b="1" dirty="0"/>
            </a:br>
            <a:r>
              <a:rPr lang="zh-CN" altLang="en-US" b="1" dirty="0"/>
              <a:t>神生命塑造的奇妙之工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EF742-7045-6E0E-34B3-0C9B4E1DAF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From Believer to Deacon: The Marvelous Work of God in Shaping Lives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9F3B6A-74EC-D96A-2BCB-D3E92E5DA414}"/>
              </a:ext>
            </a:extLst>
          </p:cNvPr>
          <p:cNvSpPr txBox="1"/>
          <p:nvPr/>
        </p:nvSpPr>
        <p:spPr>
          <a:xfrm>
            <a:off x="9043116" y="3019913"/>
            <a:ext cx="2903718" cy="818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提前</a:t>
            </a:r>
            <a:r>
              <a:rPr lang="en-SG" sz="3600" b="1" dirty="0">
                <a:effectLst/>
                <a:latin typeface="SimSun" panose="02010600030101010101" pitchFamily="2" charset="-122"/>
                <a:ea typeface="Times New Roman" panose="02020603050405020304" pitchFamily="18" charset="0"/>
              </a:rPr>
              <a:t>3</a:t>
            </a:r>
            <a:r>
              <a:rPr lang="en-US" sz="3600" b="1" dirty="0">
                <a:effectLst/>
                <a:latin typeface="SimSun" panose="02010600030101010101" pitchFamily="2" charset="-122"/>
                <a:ea typeface="Times New Roman" panose="02020603050405020304" pitchFamily="18" charset="0"/>
              </a:rPr>
              <a:t>:</a:t>
            </a:r>
            <a:r>
              <a:rPr lang="en-SG" sz="3600" b="1" dirty="0">
                <a:effectLst/>
                <a:latin typeface="SimSun" panose="02010600030101010101" pitchFamily="2" charset="-122"/>
                <a:ea typeface="Times New Roman" panose="02020603050405020304" pitchFamily="18" charset="0"/>
              </a:rPr>
              <a:t>8-13</a:t>
            </a:r>
            <a:endParaRPr lang="en-SG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705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60C72CA-E36E-44A3-B69C-BE9405C6A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6F50D26-2AE2-40D5-AA0F-827E47F8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EF7EC281-2ECA-4A08-B0F7-42750BF0C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5F8705D-0F39-410A-AA6A-F7DE27028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E3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8DF1EB4-E02F-41CE-B472-437DD4A97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A1BA75-93B8-5B86-42D0-665DC963BF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6925" b="-1"/>
          <a:stretch/>
        </p:blipFill>
        <p:spPr>
          <a:xfrm>
            <a:off x="634277" y="609616"/>
            <a:ext cx="5296261" cy="56049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33A1C3-FA92-A892-75F9-2DBD632C5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669" y="1889758"/>
            <a:ext cx="5296261" cy="38235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A7696E-22C7-8AE5-F38E-FF0C7EE01234}"/>
              </a:ext>
            </a:extLst>
          </p:cNvPr>
          <p:cNvSpPr txBox="1"/>
          <p:nvPr/>
        </p:nvSpPr>
        <p:spPr>
          <a:xfrm>
            <a:off x="6153669" y="524803"/>
            <a:ext cx="5718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能力才干</a:t>
            </a:r>
            <a:r>
              <a:rPr lang="zh-CN" altLang="en-US" sz="4000" b="1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、</a:t>
            </a:r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地位、</a:t>
            </a:r>
            <a:r>
              <a:rPr lang="en-US" sz="4000" b="1" dirty="0" err="1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金钱</a:t>
            </a:r>
            <a:endParaRPr lang="en-US" sz="4000" b="1" dirty="0">
              <a:solidFill>
                <a:schemeClr val="tx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sz="2400" dirty="0"/>
              <a:t>Talents, Status, and Money</a:t>
            </a:r>
            <a:endParaRPr lang="en-US" sz="2400" dirty="0">
              <a:solidFill>
                <a:schemeClr val="tx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657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847BC-E893-6444-B900-F743E02E0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B83BE-2869-2D6A-3701-98DEA608A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869176"/>
            <a:ext cx="8144134" cy="137307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zh-CN" altLang="en-US" sz="4400" b="1" dirty="0">
                <a:latin typeface="SimSun" panose="02010600030101010101" pitchFamily="2" charset="-122"/>
                <a:cs typeface="Times New Roman" panose="02020603050405020304" pitchFamily="18" charset="0"/>
              </a:rPr>
              <a:t>生命的榜样 </a:t>
            </a:r>
            <a:endParaRPr lang="en-US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33FBD9-46B6-661F-6192-EEEC3C94B1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Example of Life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9E0C8C-EC5E-B50F-1F2F-7884C7438386}"/>
              </a:ext>
            </a:extLst>
          </p:cNvPr>
          <p:cNvSpPr txBox="1"/>
          <p:nvPr/>
        </p:nvSpPr>
        <p:spPr>
          <a:xfrm>
            <a:off x="9471992" y="3183449"/>
            <a:ext cx="172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 dirty="0">
                <a:ea typeface="SimSun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en-US" altLang="zh-CN" sz="5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5400" dirty="0">
                <a:latin typeface="SimSun" panose="02010600030101010101" pitchFamily="2" charset="-122"/>
                <a:cs typeface="Times New Roman" panose="02020603050405020304" pitchFamily="18" charset="0"/>
              </a:rPr>
              <a:t>】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1354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202000" y="1577464"/>
            <a:ext cx="11800703" cy="3041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SG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提前</a:t>
            </a:r>
            <a:r>
              <a:rPr lang="en-SG" altLang="zh-CN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3:8 </a:t>
            </a: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作执事的，也是如此：</a:t>
            </a:r>
            <a:r>
              <a:rPr lang="zh-CN" altLang="en-US" sz="5400" b="1" u="sng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必须端庄</a:t>
            </a:r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，不一口两舌，不好喝酒，不贪不义之财；</a:t>
            </a:r>
            <a:endParaRPr lang="zh-CN" altLang="en-US" sz="2400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9529" y="5479016"/>
            <a:ext cx="121856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 dirty="0">
                <a:latin typeface="Helvetica Neue" panose="02000503000000020004" pitchFamily="2" charset="0"/>
              </a:rPr>
              <a:t>1Ti 3:8  Deacons likewise </a:t>
            </a:r>
            <a:r>
              <a:rPr lang="en-SG" sz="1600" b="1" dirty="0">
                <a:solidFill>
                  <a:srgbClr val="FFFF00"/>
                </a:solidFill>
                <a:latin typeface="Helvetica Neue" panose="02000503000000020004" pitchFamily="2" charset="0"/>
              </a:rPr>
              <a:t>must be dignified</a:t>
            </a:r>
            <a:r>
              <a:rPr lang="en-SG" sz="1600" dirty="0">
                <a:latin typeface="Helvetica Neue" panose="02000503000000020004" pitchFamily="2" charset="0"/>
              </a:rPr>
              <a:t>, not double-tongued, not addicted to much wine, not greedy for dishonest gain.</a:t>
            </a:r>
          </a:p>
        </p:txBody>
      </p:sp>
    </p:spTree>
    <p:extLst>
      <p:ext uri="{BB962C8B-B14F-4D97-AF65-F5344CB8AC3E}">
        <p14:creationId xmlns:p14="http://schemas.microsoft.com/office/powerpoint/2010/main" val="3911226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202000" y="1577464"/>
            <a:ext cx="11800703" cy="3041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SG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提前</a:t>
            </a:r>
            <a:r>
              <a:rPr lang="en-SG" altLang="zh-CN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3:8 </a:t>
            </a: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作执事的，也是如此：必须端庄，</a:t>
            </a:r>
            <a:r>
              <a:rPr lang="zh-CN" altLang="en-US" sz="5400" b="1" u="sng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不一口两舌</a:t>
            </a:r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，不好喝酒，不贪不义之财；</a:t>
            </a:r>
            <a:endParaRPr lang="zh-CN" altLang="en-US" sz="2400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9529" y="5479016"/>
            <a:ext cx="121856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>
                <a:latin typeface="Helvetica Neue" panose="02000503000000020004" pitchFamily="2" charset="0"/>
              </a:rPr>
              <a:t>1Ti 3:8  Deacons likewise must be dignified, not double-tongued, not addicted to much wine, not greedy for dishonest gain.</a:t>
            </a:r>
          </a:p>
        </p:txBody>
      </p:sp>
    </p:spTree>
    <p:extLst>
      <p:ext uri="{BB962C8B-B14F-4D97-AF65-F5344CB8AC3E}">
        <p14:creationId xmlns:p14="http://schemas.microsoft.com/office/powerpoint/2010/main" val="1512838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202000" y="1577464"/>
            <a:ext cx="11800703" cy="310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SG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提前</a:t>
            </a:r>
            <a:r>
              <a:rPr lang="en-SG" altLang="zh-CN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3:8 </a:t>
            </a: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作执事的，也是如此：必须端庄，不一口两舌，</a:t>
            </a:r>
            <a:endParaRPr lang="en-US" altLang="zh-CN" sz="40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6000" b="1" u="sng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不好喝酒</a:t>
            </a:r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，不贪不义之财；</a:t>
            </a:r>
            <a:endParaRPr lang="zh-CN" altLang="en-US" sz="2400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9529" y="5479016"/>
            <a:ext cx="121856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>
                <a:latin typeface="Helvetica Neue" panose="02000503000000020004" pitchFamily="2" charset="0"/>
              </a:rPr>
              <a:t>1Ti 3:8  Deacons likewise must be dignified, not double-tongued, </a:t>
            </a:r>
            <a:r>
              <a:rPr lang="en-SG" sz="1600">
                <a:solidFill>
                  <a:srgbClr val="FFFF00"/>
                </a:solidFill>
                <a:latin typeface="Helvetica Neue" panose="02000503000000020004" pitchFamily="2" charset="0"/>
              </a:rPr>
              <a:t>not addicted to much wine</a:t>
            </a:r>
            <a:r>
              <a:rPr lang="en-SG" sz="1600">
                <a:latin typeface="Helvetica Neue" panose="02000503000000020004" pitchFamily="2" charset="0"/>
              </a:rPr>
              <a:t>, not greedy for dishonest gain.</a:t>
            </a:r>
          </a:p>
        </p:txBody>
      </p:sp>
    </p:spTree>
    <p:extLst>
      <p:ext uri="{BB962C8B-B14F-4D97-AF65-F5344CB8AC3E}">
        <p14:creationId xmlns:p14="http://schemas.microsoft.com/office/powerpoint/2010/main" val="1590407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202000" y="1577464"/>
            <a:ext cx="11800703" cy="2990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SG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提前</a:t>
            </a:r>
            <a:r>
              <a:rPr lang="en-SG" altLang="zh-CN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3:8 </a:t>
            </a: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作执事的，也是如此：必须端庄，不一口两舌，不好喝酒，</a:t>
            </a:r>
            <a:r>
              <a:rPr lang="zh-CN" altLang="en-US" sz="5400" b="1" u="sng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不贪不义之财</a:t>
            </a:r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；</a:t>
            </a:r>
            <a:endParaRPr lang="zh-CN" altLang="en-US" sz="2400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9529" y="5479016"/>
            <a:ext cx="121856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>
                <a:latin typeface="Helvetica Neue" panose="02000503000000020004" pitchFamily="2" charset="0"/>
              </a:rPr>
              <a:t>1Ti 3:8  Deacons likewise must be dignified, not double-tongued, not addicted to much wine, </a:t>
            </a:r>
            <a:r>
              <a:rPr lang="en-SG" sz="1600">
                <a:solidFill>
                  <a:srgbClr val="FFFF00"/>
                </a:solidFill>
                <a:latin typeface="Helvetica Neue" panose="02000503000000020004" pitchFamily="2" charset="0"/>
              </a:rPr>
              <a:t>not greedy for dishonest gain</a:t>
            </a:r>
            <a:r>
              <a:rPr lang="en-SG" sz="1600"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7190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391277" y="2087218"/>
            <a:ext cx="1180070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altLang="zh-CN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9 </a:t>
            </a:r>
            <a:r>
              <a:rPr lang="zh-CN" altLang="en-US" sz="6000" b="1" u="sng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要存清洁的良心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，固守真道的奥秘。</a:t>
            </a:r>
            <a:endParaRPr lang="en-SG" altLang="zh-CN" sz="4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l"/>
            <a:endParaRPr lang="zh-CN" altLang="en-US" sz="2800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277885" y="4326076"/>
            <a:ext cx="12185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>
                <a:latin typeface="Helvetica Neue" panose="02000503000000020004" pitchFamily="2" charset="0"/>
              </a:rPr>
              <a:t>9  They must hold the mystery of the faith </a:t>
            </a:r>
            <a:r>
              <a:rPr lang="en-SG" b="1" dirty="0">
                <a:solidFill>
                  <a:srgbClr val="FFFF00"/>
                </a:solidFill>
                <a:latin typeface="Helvetica Neue" panose="02000503000000020004" pitchFamily="2" charset="0"/>
              </a:rPr>
              <a:t>with a clear conscience</a:t>
            </a:r>
            <a:r>
              <a:rPr lang="en-SG" dirty="0"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0831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391277" y="2087218"/>
            <a:ext cx="11800703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altLang="zh-CN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9 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要存清洁的良心，</a:t>
            </a:r>
            <a:r>
              <a:rPr lang="zh-CN" altLang="en-US" sz="6600" b="1" u="sng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固守真道的</a:t>
            </a:r>
            <a:r>
              <a:rPr lang="zh-CN" altLang="en-US" sz="6600" b="1" u="sng" dirty="0">
                <a:solidFill>
                  <a:srgbClr val="00B0F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奥秘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SG" altLang="zh-CN" sz="4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algn="l"/>
            <a:endParaRPr lang="zh-CN" altLang="en-US" sz="2800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277885" y="4326076"/>
            <a:ext cx="12185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>
                <a:latin typeface="Helvetica Neue" panose="02000503000000020004" pitchFamily="2" charset="0"/>
              </a:rPr>
              <a:t>9  They </a:t>
            </a:r>
            <a:r>
              <a:rPr lang="en-SG" b="1" dirty="0">
                <a:solidFill>
                  <a:srgbClr val="FFFF00"/>
                </a:solidFill>
                <a:latin typeface="Helvetica Neue" panose="02000503000000020004" pitchFamily="2" charset="0"/>
              </a:rPr>
              <a:t>must hold the mystery of the faith </a:t>
            </a:r>
            <a:r>
              <a:rPr lang="en-SG" dirty="0">
                <a:latin typeface="Helvetica Neue" panose="02000503000000020004" pitchFamily="2" charset="0"/>
              </a:rPr>
              <a:t>with a clear conscience.</a:t>
            </a:r>
          </a:p>
        </p:txBody>
      </p:sp>
    </p:spTree>
    <p:extLst>
      <p:ext uri="{BB962C8B-B14F-4D97-AF65-F5344CB8AC3E}">
        <p14:creationId xmlns:p14="http://schemas.microsoft.com/office/powerpoint/2010/main" val="1167708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311289" y="1969879"/>
            <a:ext cx="11800703" cy="2195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altLang="zh-CN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10</a:t>
            </a:r>
            <a:r>
              <a:rPr lang="en-SG" altLang="zh-CN" sz="5400" b="1" dirty="0">
                <a:latin typeface="SimHei" panose="02010609060101010101" pitchFamily="49" charset="-122"/>
                <a:ea typeface="SimHei" panose="02010609060101010101" pitchFamily="49" charset="-122"/>
              </a:rPr>
              <a:t> </a:t>
            </a:r>
            <a:r>
              <a:rPr lang="zh-CN" altLang="en-US" sz="54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这等人也要先受试验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，若没有可责之处，然後叫他们作执事。</a:t>
            </a:r>
            <a:endParaRPr lang="zh-CN" altLang="en-US" sz="2800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311289" y="5211722"/>
            <a:ext cx="121856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>
                <a:latin typeface="Helvetica Neue" panose="02000503000000020004" pitchFamily="2" charset="0"/>
              </a:rPr>
              <a:t>10  And</a:t>
            </a:r>
            <a:r>
              <a:rPr lang="en-SG" sz="2000" b="1" dirty="0">
                <a:latin typeface="Helvetica Neue" panose="02000503000000020004" pitchFamily="2" charset="0"/>
              </a:rPr>
              <a:t> </a:t>
            </a:r>
            <a:r>
              <a:rPr lang="en-SG" sz="2000" b="1" dirty="0">
                <a:solidFill>
                  <a:srgbClr val="FFFF00"/>
                </a:solidFill>
                <a:latin typeface="Helvetica Neue" panose="02000503000000020004" pitchFamily="2" charset="0"/>
              </a:rPr>
              <a:t>let them also be tested first</a:t>
            </a:r>
            <a:r>
              <a:rPr lang="en-SG" dirty="0">
                <a:latin typeface="Helvetica Neue" panose="02000503000000020004" pitchFamily="2" charset="0"/>
              </a:rPr>
              <a:t>; then let them serve as deacons if they prove themselves blameless.</a:t>
            </a:r>
          </a:p>
        </p:txBody>
      </p:sp>
    </p:spTree>
    <p:extLst>
      <p:ext uri="{BB962C8B-B14F-4D97-AF65-F5344CB8AC3E}">
        <p14:creationId xmlns:p14="http://schemas.microsoft.com/office/powerpoint/2010/main" val="2658629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281472" y="1848679"/>
            <a:ext cx="11800703" cy="2412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altLang="zh-CN" sz="4800" b="1" dirty="0">
                <a:latin typeface="SimHei" panose="02010609060101010101" pitchFamily="49" charset="-122"/>
                <a:ea typeface="SimHei" panose="02010609060101010101" pitchFamily="49" charset="-122"/>
              </a:rPr>
              <a:t>11 </a:t>
            </a:r>
            <a:r>
              <a:rPr lang="zh-CN" altLang="en-US" sz="60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女执事</a:t>
            </a:r>
            <a:r>
              <a:rPr lang="zh-CN" altLang="en-US" sz="32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（原文作女人）</a:t>
            </a:r>
            <a:r>
              <a:rPr lang="en-US" altLang="zh-CN" sz="32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     </a:t>
            </a:r>
            <a:r>
              <a:rPr lang="zh-CN" altLang="en-US" sz="4800" b="1" dirty="0">
                <a:latin typeface="SimHei" panose="02010609060101010101" pitchFamily="49" charset="-122"/>
                <a:ea typeface="SimHei" panose="02010609060101010101" pitchFamily="49" charset="-122"/>
              </a:rPr>
              <a:t>也是如此：必须端庄，不说谗言，有节制，凡事忠心。</a:t>
            </a:r>
            <a:endParaRPr lang="zh-CN" altLang="en-US" sz="3200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391297" y="5220599"/>
            <a:ext cx="118007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 dirty="0">
                <a:latin typeface="Helvetica Neue" panose="02000503000000020004" pitchFamily="2" charset="0"/>
              </a:rPr>
              <a:t>ESV</a:t>
            </a:r>
            <a:r>
              <a:rPr lang="zh-CN" altLang="en-US" sz="1600" dirty="0">
                <a:latin typeface="Helvetica Neue" panose="02000503000000020004" pitchFamily="2" charset="0"/>
              </a:rPr>
              <a:t> </a:t>
            </a:r>
            <a:r>
              <a:rPr lang="en-SG" sz="1600" dirty="0">
                <a:latin typeface="Helvetica Neue" panose="02000503000000020004" pitchFamily="2" charset="0"/>
              </a:rPr>
              <a:t>11  </a:t>
            </a:r>
            <a:r>
              <a:rPr lang="en-SG" sz="2400" b="1" dirty="0">
                <a:solidFill>
                  <a:srgbClr val="FFFF00"/>
                </a:solidFill>
                <a:latin typeface="Helvetica Neue" panose="02000503000000020004" pitchFamily="2" charset="0"/>
              </a:rPr>
              <a:t>Their wives </a:t>
            </a:r>
            <a:r>
              <a:rPr lang="en-SG" sz="1600" dirty="0">
                <a:latin typeface="Helvetica Neue" panose="02000503000000020004" pitchFamily="2" charset="0"/>
              </a:rPr>
              <a:t>likewise must be dignified, not slanderers, but sober-minded, faithful in all things.</a:t>
            </a:r>
          </a:p>
          <a:p>
            <a:r>
              <a:rPr lang="en-SG" sz="1600" dirty="0">
                <a:solidFill>
                  <a:srgbClr val="FFFF00"/>
                </a:solidFill>
                <a:latin typeface="Helvetica Neue" panose="02000503000000020004" pitchFamily="2" charset="0"/>
              </a:rPr>
              <a:t>(ASV)  Women</a:t>
            </a:r>
          </a:p>
          <a:p>
            <a:endParaRPr lang="en-SG" sz="1600" dirty="0">
              <a:latin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84DE3-5594-F6CA-13E6-44ECED2A9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686" y="2308867"/>
            <a:ext cx="1258846" cy="7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94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C0344D-6FC0-7976-CACF-6EFCAEBAE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06" y="643466"/>
            <a:ext cx="2427813" cy="2624663"/>
          </a:xfrm>
          <a:prstGeom prst="rect">
            <a:avLst/>
          </a:prstGeom>
        </p:spPr>
      </p:pic>
      <p:pic>
        <p:nvPicPr>
          <p:cNvPr id="4" name="Picture 3" descr="A cartoon of boys fighting&#10;&#10;Description automatically generated">
            <a:extLst>
              <a:ext uri="{FF2B5EF4-FFF2-40B4-BE49-F238E27FC236}">
                <a16:creationId xmlns:a16="http://schemas.microsoft.com/office/drawing/2014/main" id="{AE221C71-E91B-A45D-AB60-41ED14B8D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370" y="643466"/>
            <a:ext cx="3607783" cy="2624662"/>
          </a:xfrm>
          <a:prstGeom prst="rect">
            <a:avLst/>
          </a:prstGeom>
        </p:spPr>
      </p:pic>
      <p:pic>
        <p:nvPicPr>
          <p:cNvPr id="7" name="Picture 6" descr="A cartoon of a child with his arms crossed&#10;&#10;Description automatically generated">
            <a:extLst>
              <a:ext uri="{FF2B5EF4-FFF2-40B4-BE49-F238E27FC236}">
                <a16:creationId xmlns:a16="http://schemas.microsoft.com/office/drawing/2014/main" id="{8D9A8C00-F2A1-C39E-BB79-4A74EAA50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551" y="643466"/>
            <a:ext cx="2362194" cy="2624662"/>
          </a:xfrm>
          <a:prstGeom prst="rect">
            <a:avLst/>
          </a:prstGeom>
        </p:spPr>
      </p:pic>
      <p:pic>
        <p:nvPicPr>
          <p:cNvPr id="10" name="Picture 9" descr="A screenshot of a cartoon of a child holding a megaphone&#10;&#10;Description automatically generated">
            <a:extLst>
              <a:ext uri="{FF2B5EF4-FFF2-40B4-BE49-F238E27FC236}">
                <a16:creationId xmlns:a16="http://schemas.microsoft.com/office/drawing/2014/main" id="{9A1ED65C-8F0D-4858-BAE8-CAC64CD8A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89" y="3589863"/>
            <a:ext cx="2559047" cy="2624665"/>
          </a:xfrm>
          <a:prstGeom prst="rect">
            <a:avLst/>
          </a:prstGeom>
        </p:spPr>
      </p:pic>
      <p:pic>
        <p:nvPicPr>
          <p:cNvPr id="12" name="Picture 11" descr="A cartoon of a child holding a bag of chips&#10;&#10;Description automatically generated">
            <a:extLst>
              <a:ext uri="{FF2B5EF4-FFF2-40B4-BE49-F238E27FC236}">
                <a16:creationId xmlns:a16="http://schemas.microsoft.com/office/drawing/2014/main" id="{FD168E68-0D3B-0937-F6DA-F6C66C72D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250" y="3589863"/>
            <a:ext cx="2996026" cy="26439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F61DD0-1B63-583A-7A8B-4499A2B061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4185" y="3589863"/>
            <a:ext cx="2068924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39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3E8A9A-DA4B-4F12-9331-219EBE523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DCE7A-0E46-404B-9E0D-E93DC7B2A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D673B7-F6B7-43EE-936B-D09F3A33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11F6B-2CB1-DA21-F0EB-01EEC6545F7F}"/>
              </a:ext>
            </a:extLst>
          </p:cNvPr>
          <p:cNvSpPr txBox="1"/>
          <p:nvPr/>
        </p:nvSpPr>
        <p:spPr>
          <a:xfrm>
            <a:off x="433558" y="1061016"/>
            <a:ext cx="10414659" cy="296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SimHei" panose="02010609060101010101" pitchFamily="49" charset="-122"/>
                <a:ea typeface="SimHei" panose="02010609060101010101" pitchFamily="49" charset="-122"/>
              </a:rPr>
              <a:t>罗马书 16:1 </a:t>
            </a:r>
          </a:p>
          <a:p>
            <a:pPr>
              <a:lnSpc>
                <a:spcPct val="150000"/>
              </a:lnSpc>
            </a:pPr>
            <a:r>
              <a:rPr lang="en-US" sz="4800" dirty="0" err="1">
                <a:latin typeface="SimHei" panose="02010609060101010101" pitchFamily="49" charset="-122"/>
                <a:ea typeface="SimHei" panose="02010609060101010101" pitchFamily="49" charset="-122"/>
              </a:rPr>
              <a:t>我对你们举荐我们的姊妹非比；她是坚革哩</a:t>
            </a:r>
            <a:r>
              <a:rPr lang="en-US" sz="4800" dirty="0" err="1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教会中的</a:t>
            </a:r>
            <a:r>
              <a:rPr lang="en-US" sz="4800" b="1" dirty="0" err="1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女</a:t>
            </a:r>
            <a:r>
              <a:rPr lang="en-US" sz="4800" b="1" dirty="0" err="1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执事</a:t>
            </a:r>
            <a:r>
              <a:rPr lang="en-US" sz="48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.      </a:t>
            </a:r>
            <a:r>
              <a:rPr lang="en-US" sz="4800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</a:p>
        </p:txBody>
      </p: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4E2A91B-EE1C-2F79-9244-80D405BDC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461" y="3300757"/>
            <a:ext cx="1664772" cy="59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27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20" y="19879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281472" y="1848679"/>
            <a:ext cx="11800703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altLang="zh-CN" sz="4800" b="1" dirty="0">
                <a:latin typeface="SimHei" panose="02010609060101010101" pitchFamily="49" charset="-122"/>
                <a:ea typeface="SimHei" panose="02010609060101010101" pitchFamily="49" charset="-122"/>
              </a:rPr>
              <a:t>11 </a:t>
            </a:r>
            <a:r>
              <a:rPr lang="zh-CN" altLang="en-US" sz="4800" b="1" dirty="0">
                <a:latin typeface="SimHei" panose="02010609060101010101" pitchFamily="49" charset="-122"/>
                <a:ea typeface="SimHei" panose="02010609060101010101" pitchFamily="49" charset="-122"/>
              </a:rPr>
              <a:t>女执事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</a:rPr>
              <a:t>（原文作女人）</a:t>
            </a:r>
            <a:r>
              <a:rPr lang="zh-CN" altLang="en-US" sz="4800" b="1" dirty="0">
                <a:latin typeface="SimHei" panose="02010609060101010101" pitchFamily="49" charset="-122"/>
                <a:ea typeface="SimHei" panose="02010609060101010101" pitchFamily="49" charset="-122"/>
              </a:rPr>
              <a:t>也是如此：必须端庄，</a:t>
            </a:r>
            <a:r>
              <a:rPr lang="zh-CN" altLang="en-US" sz="6600" b="1" u="sng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不说谗言</a:t>
            </a:r>
            <a:r>
              <a:rPr lang="zh-CN" altLang="en-US" sz="4800" b="1" dirty="0">
                <a:latin typeface="SimHei" panose="02010609060101010101" pitchFamily="49" charset="-122"/>
                <a:ea typeface="SimHei" panose="02010609060101010101" pitchFamily="49" charset="-122"/>
              </a:rPr>
              <a:t>，有节制，凡事忠心。</a:t>
            </a:r>
            <a:endParaRPr lang="zh-CN" altLang="en-US" sz="3200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391297" y="5220599"/>
            <a:ext cx="1180070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>
                <a:latin typeface="Helvetica Neue" panose="02000503000000020004" pitchFamily="2" charset="0"/>
              </a:rPr>
              <a:t>ESV</a:t>
            </a:r>
            <a:r>
              <a:rPr lang="zh-CN" altLang="en-US" sz="1600">
                <a:latin typeface="Helvetica Neue" panose="02000503000000020004" pitchFamily="2" charset="0"/>
              </a:rPr>
              <a:t> </a:t>
            </a:r>
            <a:r>
              <a:rPr lang="en-SG" sz="1600">
                <a:latin typeface="Helvetica Neue" panose="02000503000000020004" pitchFamily="2" charset="0"/>
              </a:rPr>
              <a:t>11  Their wives likewise must be dignified, </a:t>
            </a:r>
            <a:r>
              <a:rPr lang="en-SG" sz="1600">
                <a:solidFill>
                  <a:srgbClr val="FFFF00"/>
                </a:solidFill>
                <a:latin typeface="Helvetica Neue" panose="02000503000000020004" pitchFamily="2" charset="0"/>
              </a:rPr>
              <a:t>not slanderers</a:t>
            </a:r>
            <a:r>
              <a:rPr lang="en-SG" sz="1600">
                <a:latin typeface="Helvetica Neue" panose="02000503000000020004" pitchFamily="2" charset="0"/>
              </a:rPr>
              <a:t>, but sober-minded, faithful in all things.</a:t>
            </a:r>
          </a:p>
          <a:p>
            <a:r>
              <a:rPr lang="en-SG" sz="1600">
                <a:latin typeface="Helvetica Neue" panose="02000503000000020004" pitchFamily="2" charset="0"/>
              </a:rPr>
              <a:t>(ASV)  Women</a:t>
            </a:r>
          </a:p>
          <a:p>
            <a:endParaRPr lang="en-SG" sz="1600"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72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ECEB-560F-75E8-4998-CE18E75AD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96" y="2733709"/>
            <a:ext cx="8546160" cy="1373070"/>
          </a:xfrm>
        </p:spPr>
        <p:txBody>
          <a:bodyPr/>
          <a:lstStyle/>
          <a:p>
            <a:pPr algn="l"/>
            <a:r>
              <a:rPr lang="zh-CN" altLang="en-US" b="1" dirty="0"/>
              <a:t>执事须好好管理自己的家</a:t>
            </a:r>
            <a:endParaRPr lang="en-S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EF742-7045-6E0E-34B3-0C9B4E1DAF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Deacons must be able to manage their own household 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C20CF-ACF0-68F5-860B-76CD40B88308}"/>
              </a:ext>
            </a:extLst>
          </p:cNvPr>
          <p:cNvSpPr txBox="1"/>
          <p:nvPr/>
        </p:nvSpPr>
        <p:spPr>
          <a:xfrm>
            <a:off x="9471992" y="3183449"/>
            <a:ext cx="172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 dirty="0">
                <a:ea typeface="SimSun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en-US" altLang="zh-CN" sz="5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en-US" altLang="zh-CN" sz="5400" dirty="0">
                <a:latin typeface="SimSun" panose="02010600030101010101" pitchFamily="2" charset="-122"/>
                <a:cs typeface="Times New Roman" panose="02020603050405020304" pitchFamily="18" charset="0"/>
              </a:rPr>
              <a:t>】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334765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9529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9529" y="934807"/>
            <a:ext cx="11800703" cy="3903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SG" altLang="zh-CN" sz="3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SG" altLang="zh-CN" sz="3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SG" altLang="zh-CN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12 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执事只要作</a:t>
            </a:r>
            <a:r>
              <a:rPr lang="zh-CN" altLang="en-US" sz="60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一个妇人的丈夫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，好好管理儿女和自己的家。</a:t>
            </a:r>
            <a:endParaRPr lang="zh-CN" altLang="en-US" sz="2800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9529" y="5479016"/>
            <a:ext cx="12185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>
                <a:latin typeface="Helvetica Neue" panose="02000503000000020004" pitchFamily="2" charset="0"/>
              </a:rPr>
              <a:t>12  Let deacons each </a:t>
            </a:r>
            <a:r>
              <a:rPr lang="en-SG" b="1" dirty="0">
                <a:solidFill>
                  <a:srgbClr val="FFFF00"/>
                </a:solidFill>
                <a:latin typeface="Helvetica Neue" panose="02000503000000020004" pitchFamily="2" charset="0"/>
              </a:rPr>
              <a:t>be the husband of one wife</a:t>
            </a:r>
            <a:r>
              <a:rPr lang="en-SG" dirty="0">
                <a:latin typeface="Helvetica Neue" panose="02000503000000020004" pitchFamily="2" charset="0"/>
              </a:rPr>
              <a:t>, managing their children and their own households well.</a:t>
            </a:r>
          </a:p>
        </p:txBody>
      </p:sp>
    </p:spTree>
    <p:extLst>
      <p:ext uri="{BB962C8B-B14F-4D97-AF65-F5344CB8AC3E}">
        <p14:creationId xmlns:p14="http://schemas.microsoft.com/office/powerpoint/2010/main" val="3795276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-9509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202000" y="422189"/>
            <a:ext cx="11800703" cy="4215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SG" altLang="zh-CN" sz="3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SG" altLang="zh-CN" sz="3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SG" altLang="zh-CN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12 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执事只要作一个妇人的丈夫，</a:t>
            </a:r>
            <a:r>
              <a:rPr lang="zh-CN" altLang="en-US" sz="60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好好管理儿女和自己的家</a:t>
            </a:r>
            <a:r>
              <a:rPr lang="zh-CN" altLang="en-US" sz="6000" b="1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zh-CN" altLang="en-US" sz="2800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9529" y="5479016"/>
            <a:ext cx="12185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>
                <a:latin typeface="Helvetica Neue" panose="02000503000000020004" pitchFamily="2" charset="0"/>
              </a:rPr>
              <a:t>12  Let deacons each be the husband of one wife, </a:t>
            </a:r>
            <a:r>
              <a:rPr lang="en-SG">
                <a:solidFill>
                  <a:srgbClr val="FFFF00"/>
                </a:solidFill>
                <a:latin typeface="Helvetica Neue" panose="02000503000000020004" pitchFamily="2" charset="0"/>
              </a:rPr>
              <a:t>managing their children and their own households well</a:t>
            </a:r>
            <a:r>
              <a:rPr lang="en-SG">
                <a:latin typeface="Helvetica Neue" panose="020005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9409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ECEB-560F-75E8-4998-CE18E75AD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96" y="2733709"/>
            <a:ext cx="8546160" cy="1373070"/>
          </a:xfrm>
        </p:spPr>
        <p:txBody>
          <a:bodyPr/>
          <a:lstStyle/>
          <a:p>
            <a:pPr algn="l"/>
            <a:r>
              <a:rPr lang="zh-CN" altLang="en-US" b="1" dirty="0"/>
              <a:t>得到美好的地步</a:t>
            </a:r>
            <a:r>
              <a:rPr lang="en-SG" dirty="0">
                <a:effectLst/>
              </a:rPr>
              <a:t> </a:t>
            </a:r>
            <a:endParaRPr lang="en-SG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EF742-7045-6E0E-34B3-0C9B4E1DAF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SG" dirty="0"/>
              <a:t>gain a good standing for themselves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C20CF-ACF0-68F5-860B-76CD40B88308}"/>
              </a:ext>
            </a:extLst>
          </p:cNvPr>
          <p:cNvSpPr txBox="1"/>
          <p:nvPr/>
        </p:nvSpPr>
        <p:spPr>
          <a:xfrm>
            <a:off x="9471992" y="3183449"/>
            <a:ext cx="172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 dirty="0">
                <a:ea typeface="SimSun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en-US" altLang="zh-CN" sz="5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en-US" altLang="zh-CN" sz="5400" dirty="0">
                <a:latin typeface="SimSun" panose="02010600030101010101" pitchFamily="2" charset="-122"/>
                <a:cs typeface="Times New Roman" panose="02020603050405020304" pitchFamily="18" charset="0"/>
              </a:rPr>
              <a:t>】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63039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195638" y="1136142"/>
            <a:ext cx="11800703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altLang="zh-CN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13 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因为</a:t>
            </a:r>
            <a:r>
              <a:rPr lang="zh-CN" altLang="en-US" sz="5400" b="1" u="sng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善作执事的</a:t>
            </a:r>
            <a:r>
              <a:rPr lang="zh-CN" altLang="en-US" sz="54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，自己就得到美好的地步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，并且在基督耶稣里的真道上大有胆量。</a:t>
            </a:r>
          </a:p>
          <a:p>
            <a:pPr algn="l"/>
            <a:endParaRPr lang="zh-CN" altLang="en-US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105764" y="5240477"/>
            <a:ext cx="11993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>
                <a:latin typeface="Helvetica Neue" panose="02000503000000020004" pitchFamily="2" charset="0"/>
              </a:rPr>
              <a:t>13  </a:t>
            </a:r>
            <a:r>
              <a:rPr lang="en-SG" b="1" dirty="0">
                <a:solidFill>
                  <a:srgbClr val="FFFF00"/>
                </a:solidFill>
                <a:latin typeface="Helvetica Neue" panose="02000503000000020004" pitchFamily="2" charset="0"/>
              </a:rPr>
              <a:t>For </a:t>
            </a:r>
            <a:r>
              <a:rPr lang="en-SG" b="1" u="sng" dirty="0">
                <a:solidFill>
                  <a:srgbClr val="FFFF00"/>
                </a:solidFill>
                <a:latin typeface="Helvetica Neue" panose="02000503000000020004" pitchFamily="2" charset="0"/>
              </a:rPr>
              <a:t>those who serve well </a:t>
            </a:r>
            <a:r>
              <a:rPr lang="en-SG" b="1" dirty="0">
                <a:solidFill>
                  <a:srgbClr val="FFFF00"/>
                </a:solidFill>
                <a:latin typeface="Helvetica Neue" panose="02000503000000020004" pitchFamily="2" charset="0"/>
              </a:rPr>
              <a:t>as deacons gain a good standing for themselves </a:t>
            </a:r>
            <a:r>
              <a:rPr lang="en-SG" dirty="0">
                <a:latin typeface="Helvetica Neue" panose="02000503000000020004" pitchFamily="2" charset="0"/>
              </a:rPr>
              <a:t>and also great confidence in the faith that is in Christ Jesus.</a:t>
            </a:r>
          </a:p>
        </p:txBody>
      </p:sp>
    </p:spTree>
    <p:extLst>
      <p:ext uri="{BB962C8B-B14F-4D97-AF65-F5344CB8AC3E}">
        <p14:creationId xmlns:p14="http://schemas.microsoft.com/office/powerpoint/2010/main" val="3823680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93B6D8-0589-4E71-F9C2-F9582ADD6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6290B4-DEC2-1DB2-BEAA-EE3E7F815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B3B1F-E5EC-BA30-1AB3-F6C2DD8F1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2A67C3-3A98-4DB5-7552-10880DBC7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39B300-1BAE-15FF-CB62-F6CE2312B47A}"/>
              </a:ext>
            </a:extLst>
          </p:cNvPr>
          <p:cNvSpPr txBox="1"/>
          <p:nvPr/>
        </p:nvSpPr>
        <p:spPr>
          <a:xfrm>
            <a:off x="615212" y="1729900"/>
            <a:ext cx="10414659" cy="2455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约翰福音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12:26.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若有人服事我，就当跟从我；我在哪里，服事我的人也要在那里；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若有人服事我，我父必尊重他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。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+mn-cs"/>
              </a:rPr>
              <a:t>」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CC5C6-E8A3-9205-8DC8-6BD2F0A4B718}"/>
              </a:ext>
            </a:extLst>
          </p:cNvPr>
          <p:cNvSpPr txBox="1"/>
          <p:nvPr/>
        </p:nvSpPr>
        <p:spPr>
          <a:xfrm>
            <a:off x="704930" y="4873654"/>
            <a:ext cx="966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John 12:26.If anyone serves me, he must follow me; and where I am, there will my servant be also. </a:t>
            </a:r>
            <a:r>
              <a:rPr lang="en-US" b="1" dirty="0">
                <a:solidFill>
                  <a:srgbClr val="FFFF00"/>
                </a:solidFill>
              </a:rPr>
              <a:t>If anyone serves me, the Father will honor him.</a:t>
            </a:r>
          </a:p>
        </p:txBody>
      </p:sp>
    </p:spTree>
    <p:extLst>
      <p:ext uri="{BB962C8B-B14F-4D97-AF65-F5344CB8AC3E}">
        <p14:creationId xmlns:p14="http://schemas.microsoft.com/office/powerpoint/2010/main" val="3359978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202000" y="2228671"/>
            <a:ext cx="11800703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SG" altLang="zh-CN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13 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因为善作执事的，自己就得到美好的地步，并且</a:t>
            </a:r>
            <a:r>
              <a:rPr lang="zh-CN" altLang="en-US" sz="5400" b="1" dirty="0">
                <a:solidFill>
                  <a:srgbClr val="FFFF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在基督耶稣里的真道上大有胆量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</a:p>
          <a:p>
            <a:pPr algn="l"/>
            <a:endParaRPr lang="zh-CN" altLang="en-US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105764" y="5240477"/>
            <a:ext cx="11993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dirty="0">
                <a:latin typeface="Helvetica Neue" panose="02000503000000020004" pitchFamily="2" charset="0"/>
              </a:rPr>
              <a:t>13  For those who serve well as deacons gain a good standing for themselves </a:t>
            </a:r>
            <a:r>
              <a:rPr lang="en-SG" dirty="0">
                <a:solidFill>
                  <a:srgbClr val="FFFF00"/>
                </a:solidFill>
                <a:latin typeface="Helvetica Neue" panose="02000503000000020004" pitchFamily="2" charset="0"/>
              </a:rPr>
              <a:t>and also great confidence in the faith that is in Christ Jesus.</a:t>
            </a:r>
          </a:p>
        </p:txBody>
      </p:sp>
    </p:spTree>
    <p:extLst>
      <p:ext uri="{BB962C8B-B14F-4D97-AF65-F5344CB8AC3E}">
        <p14:creationId xmlns:p14="http://schemas.microsoft.com/office/powerpoint/2010/main" val="676697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378268-173C-4C67-AF66-98482F208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B94371-1ED5-46C9-92CB-009E55DBB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E975A1-5008-46D0-B573-A424564CB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542A45-2E8C-2078-8683-A81CA31799BC}"/>
              </a:ext>
            </a:extLst>
          </p:cNvPr>
          <p:cNvSpPr txBox="1"/>
          <p:nvPr/>
        </p:nvSpPr>
        <p:spPr>
          <a:xfrm>
            <a:off x="3176" y="0"/>
            <a:ext cx="11800703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SG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提前</a:t>
            </a:r>
            <a:r>
              <a:rPr lang="en-SG" altLang="zh-CN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3:8 </a:t>
            </a:r>
            <a:r>
              <a:rPr lang="zh-CN" altLang="en-US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作执事的，也是如此：必须端庄，不一口两舌，不好喝酒，不贪不义之财；</a:t>
            </a:r>
            <a:r>
              <a:rPr lang="en-SG" altLang="zh-CN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9 </a:t>
            </a:r>
            <a:r>
              <a:rPr lang="zh-CN" altLang="en-US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要存清洁的良心，固守真道的奥秘。</a:t>
            </a:r>
            <a:r>
              <a:rPr lang="en-SG" altLang="zh-CN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10 </a:t>
            </a:r>
            <a:r>
              <a:rPr lang="zh-CN" altLang="en-US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这等人也要先受试验，若没有可责之处，然後叫他们作执事。</a:t>
            </a:r>
            <a:r>
              <a:rPr lang="en-SG" altLang="zh-CN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11 </a:t>
            </a:r>
            <a:r>
              <a:rPr lang="zh-CN" altLang="en-US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女执事</a:t>
            </a:r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（原文作女人）</a:t>
            </a:r>
            <a:r>
              <a:rPr lang="zh-CN" altLang="en-US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也是如此：必须端庄，不说谗言，有节制，凡事忠心。</a:t>
            </a:r>
            <a:r>
              <a:rPr lang="en-SG" altLang="zh-CN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12 </a:t>
            </a:r>
            <a:r>
              <a:rPr lang="zh-CN" altLang="en-US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执事只要作一个妇人的丈夫，好好管理儿女和自己的家。</a:t>
            </a:r>
            <a:r>
              <a:rPr lang="en-SG" altLang="zh-CN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13 </a:t>
            </a:r>
            <a:r>
              <a:rPr lang="zh-CN" altLang="en-US" sz="3400" b="1" dirty="0">
                <a:latin typeface="SimHei" panose="02010609060101010101" pitchFamily="49" charset="-122"/>
                <a:ea typeface="SimHei" panose="02010609060101010101" pitchFamily="49" charset="-122"/>
              </a:rPr>
              <a:t>因为善作执事的，自己就得到美好的地步，并且在基督耶稣里的真道上大有胆量。</a:t>
            </a:r>
          </a:p>
          <a:p>
            <a:pPr algn="l"/>
            <a:endParaRPr lang="zh-CN" altLang="en-US" b="0" i="0" u="none" strike="noStrike" dirty="0">
              <a:effectLst/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69CDD7-0BDA-4A4E-BBC5-0D252305EC93}"/>
              </a:ext>
            </a:extLst>
          </p:cNvPr>
          <p:cNvSpPr txBox="1"/>
          <p:nvPr/>
        </p:nvSpPr>
        <p:spPr>
          <a:xfrm>
            <a:off x="9529" y="5479016"/>
            <a:ext cx="121856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1600" dirty="0">
                <a:latin typeface="Helvetica Neue" panose="02000503000000020004" pitchFamily="2" charset="0"/>
              </a:rPr>
              <a:t>1Ti 3:8  Deacons likewise must be dignified, not double-tongued, not addicted to much wine, not greedy for dishonest gain.9  They must hold the mystery of the faith with a clear conscience.10  And let them also be tested first; then let them serve as deacons if they prove themselves blameless.11  Their wives likewise must be dignified, not slanderers, but sober-minded, faithful in all things.12  Let deacons each be the husband of one wife, managing their children and their own households well.13  For those who serve well as deacons gain a good standing for themselves and also great confidence in the faith that is in Christ Jesus.</a:t>
            </a:r>
          </a:p>
        </p:txBody>
      </p:sp>
    </p:spTree>
    <p:extLst>
      <p:ext uri="{BB962C8B-B14F-4D97-AF65-F5344CB8AC3E}">
        <p14:creationId xmlns:p14="http://schemas.microsoft.com/office/powerpoint/2010/main" val="1449812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ECEB-560F-75E8-4998-CE18E75ADA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>
              <a:lnSpc>
                <a:spcPct val="150000"/>
              </a:lnSpc>
            </a:pPr>
            <a:r>
              <a:rPr lang="zh-CN" sz="4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执事</a:t>
            </a:r>
            <a:r>
              <a:rPr lang="zh-CN" sz="4400" b="1" dirty="0">
                <a:effectLst/>
                <a:latin typeface="SimSun" panose="02010600030101010101" pitchFamily="2" charset="-122"/>
                <a:ea typeface="Times New Roman" panose="02020603050405020304" pitchFamily="18" charset="0"/>
              </a:rPr>
              <a:t>负责什么？</a:t>
            </a:r>
            <a:endParaRPr lang="en-US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3EF742-7045-6E0E-34B3-0C9B4E1DAF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Are the Responsibilities of a Deacon?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6C20CF-ACF0-68F5-860B-76CD40B88308}"/>
              </a:ext>
            </a:extLst>
          </p:cNvPr>
          <p:cNvSpPr txBox="1"/>
          <p:nvPr/>
        </p:nvSpPr>
        <p:spPr>
          <a:xfrm>
            <a:off x="9471992" y="3183449"/>
            <a:ext cx="172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>
                <a:ea typeface="SimSun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en-SG" sz="5400">
                <a:latin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5400">
                <a:latin typeface="SimSun" panose="02010600030101010101" pitchFamily="2" charset="-122"/>
                <a:cs typeface="Times New Roman" panose="02020603050405020304" pitchFamily="18" charset="0"/>
              </a:rPr>
              <a:t>】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4090358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F36C09-16BA-4141-A705-C6B5B5A40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776" y="0"/>
            <a:ext cx="9176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CE521D-42CE-4CD9-AFFE-37255AC0A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60C2540-36DC-4C0A-A9C0-231ED3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8177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3FC2C-D803-E91E-DF0F-7CFB442ABEBF}"/>
              </a:ext>
            </a:extLst>
          </p:cNvPr>
          <p:cNvSpPr txBox="1"/>
          <p:nvPr/>
        </p:nvSpPr>
        <p:spPr>
          <a:xfrm>
            <a:off x="4092875" y="179334"/>
            <a:ext cx="3269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</a:rPr>
              <a:t>耶稣基督</a:t>
            </a:r>
            <a:r>
              <a:rPr lang="zh-CN" altLang="en-US" b="1" dirty="0">
                <a:solidFill>
                  <a:srgbClr val="FFFF00"/>
                </a:solidFill>
              </a:rPr>
              <a:t> </a:t>
            </a:r>
            <a:endParaRPr lang="en-US" altLang="zh-CN" b="1" dirty="0">
              <a:solidFill>
                <a:srgbClr val="FFFF00"/>
              </a:solidFill>
            </a:endParaRPr>
          </a:p>
          <a:p>
            <a:pPr algn="ctr"/>
            <a:r>
              <a:rPr lang="zh-CN" altLang="en-US" b="1" dirty="0">
                <a:solidFill>
                  <a:srgbClr val="FFFF00"/>
                </a:solidFill>
              </a:rPr>
              <a:t>（透过圣经与圣灵）</a:t>
            </a:r>
            <a:endParaRPr lang="en-US" altLang="zh-CN" b="1" dirty="0">
              <a:solidFill>
                <a:srgbClr val="FFFF00"/>
              </a:solidFill>
            </a:endParaRP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Jesus Christ thru His Spirit and His word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5AC00-6D03-42EB-27FD-DFD657C25D00}"/>
              </a:ext>
            </a:extLst>
          </p:cNvPr>
          <p:cNvSpPr txBox="1"/>
          <p:nvPr/>
        </p:nvSpPr>
        <p:spPr>
          <a:xfrm>
            <a:off x="4489060" y="3137568"/>
            <a:ext cx="2477605" cy="1155124"/>
          </a:xfrm>
          <a:prstGeom prst="rect">
            <a:avLst/>
          </a:prstGeom>
          <a:noFill/>
          <a:ln w="1270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/>
              <a:t>牧师</a:t>
            </a:r>
            <a:r>
              <a:rPr lang="en-US" altLang="zh-CN" sz="3200" b="1" dirty="0"/>
              <a:t>/</a:t>
            </a:r>
            <a:r>
              <a:rPr lang="en-US" sz="3200" b="1" dirty="0" err="1"/>
              <a:t>长老</a:t>
            </a:r>
            <a:r>
              <a:rPr lang="zh-CN" altLang="en-US" sz="3200" b="1" dirty="0"/>
              <a:t> </a:t>
            </a:r>
            <a:endParaRPr lang="en-US" altLang="zh-CN" sz="3200" b="1" dirty="0"/>
          </a:p>
          <a:p>
            <a:pPr algn="ctr">
              <a:lnSpc>
                <a:spcPct val="150000"/>
              </a:lnSpc>
            </a:pPr>
            <a:r>
              <a:rPr lang="en-US" altLang="zh-CN" sz="1600" dirty="0"/>
              <a:t>Ministers and Elders 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2C876C3F-6773-DBCE-87E7-539356954C94}"/>
              </a:ext>
            </a:extLst>
          </p:cNvPr>
          <p:cNvSpPr/>
          <p:nvPr/>
        </p:nvSpPr>
        <p:spPr>
          <a:xfrm>
            <a:off x="5164949" y="1933660"/>
            <a:ext cx="1125826" cy="714683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C3C3D8-CE00-8B5D-4CBB-B577A6103ADB}"/>
              </a:ext>
            </a:extLst>
          </p:cNvPr>
          <p:cNvCxnSpPr>
            <a:cxnSpLocks/>
          </p:cNvCxnSpPr>
          <p:nvPr/>
        </p:nvCxnSpPr>
        <p:spPr>
          <a:xfrm>
            <a:off x="3100526" y="4664302"/>
            <a:ext cx="5158409" cy="0"/>
          </a:xfrm>
          <a:prstGeom prst="line">
            <a:avLst/>
          </a:prstGeom>
          <a:ln w="889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E45F6AA-FFBB-4433-96E1-A2044BE52C2A}"/>
              </a:ext>
            </a:extLst>
          </p:cNvPr>
          <p:cNvSpPr txBox="1"/>
          <p:nvPr/>
        </p:nvSpPr>
        <p:spPr>
          <a:xfrm>
            <a:off x="3100526" y="4995883"/>
            <a:ext cx="5254674" cy="1247457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C000"/>
                </a:solidFill>
              </a:rPr>
              <a:t>执事</a:t>
            </a:r>
            <a:br>
              <a:rPr lang="en-US" sz="3600" dirty="0">
                <a:solidFill>
                  <a:srgbClr val="FFC000"/>
                </a:solidFill>
              </a:rPr>
            </a:br>
            <a:r>
              <a:rPr lang="en-US" sz="1600" dirty="0">
                <a:solidFill>
                  <a:srgbClr val="FFC000"/>
                </a:solidFill>
              </a:rPr>
              <a:t>Deacons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B4C408-59F6-D230-4B04-540DD80C60EB}"/>
              </a:ext>
            </a:extLst>
          </p:cNvPr>
          <p:cNvSpPr/>
          <p:nvPr/>
        </p:nvSpPr>
        <p:spPr>
          <a:xfrm>
            <a:off x="2513289" y="2846506"/>
            <a:ext cx="6254045" cy="3770489"/>
          </a:xfrm>
          <a:prstGeom prst="rect">
            <a:avLst/>
          </a:prstGeom>
          <a:noFill/>
          <a:ln w="1270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B319C-13AC-3778-3865-A72ED6728C56}"/>
              </a:ext>
            </a:extLst>
          </p:cNvPr>
          <p:cNvSpPr txBox="1"/>
          <p:nvPr/>
        </p:nvSpPr>
        <p:spPr>
          <a:xfrm>
            <a:off x="1529047" y="3814725"/>
            <a:ext cx="46863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/>
              <a:t>长执会</a:t>
            </a:r>
            <a:endParaRPr lang="en-US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B9FFF5-148A-F141-D7C0-C3E293FE0957}"/>
              </a:ext>
            </a:extLst>
          </p:cNvPr>
          <p:cNvSpPr txBox="1"/>
          <p:nvPr/>
        </p:nvSpPr>
        <p:spPr>
          <a:xfrm>
            <a:off x="7173606" y="3255822"/>
            <a:ext cx="11815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/>
              <a:t>监督</a:t>
            </a:r>
            <a:endParaRPr lang="en-US" b="1" dirty="0"/>
          </a:p>
          <a:p>
            <a:r>
              <a:rPr lang="en-US" b="1" dirty="0"/>
              <a:t>Overseer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5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5620-8EA2-A200-2162-493D66BD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执事的责任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55E20-EB81-063B-0970-B518AFAB7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65023"/>
            <a:ext cx="10090598" cy="4521127"/>
          </a:xfrm>
        </p:spPr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+mn-cs"/>
              </a:rPr>
              <a:t>协助牧师带领事工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+mn-cs"/>
              </a:rPr>
              <a:t>Assist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+mn-cs"/>
              </a:rPr>
              <a:t>the Overseer to lead the ministries 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宋体" panose="02010600030101010101" pitchFamily="2" charset="-122"/>
              <a:cs typeface="+mn-cs"/>
            </a:endParaRPr>
          </a:p>
          <a:p>
            <a:pPr>
              <a:lnSpc>
                <a:spcPct val="200000"/>
              </a:lnSpc>
            </a:pPr>
            <a:r>
              <a:rPr lang="zh-CN" altLang="en-US" sz="4000" b="1" dirty="0"/>
              <a:t>财务与预算 </a:t>
            </a:r>
            <a:r>
              <a:rPr lang="en-US" altLang="zh-CN" sz="4000" b="1" dirty="0"/>
              <a:t> </a:t>
            </a:r>
            <a:r>
              <a:rPr lang="en-US" altLang="zh-CN" sz="2000" b="1" dirty="0"/>
              <a:t>to plan and manage finances  </a:t>
            </a:r>
            <a:endParaRPr lang="en-SG" altLang="zh-CN" sz="2000" b="1" dirty="0"/>
          </a:p>
          <a:p>
            <a:pPr>
              <a:lnSpc>
                <a:spcPct val="200000"/>
              </a:lnSpc>
            </a:pPr>
            <a:r>
              <a:rPr lang="zh-CN" altLang="en-US" sz="4000" b="1" dirty="0"/>
              <a:t>怜悯弟兄姐妹</a:t>
            </a:r>
            <a:r>
              <a:rPr lang="en-US" altLang="zh-CN" sz="4000" b="1" dirty="0"/>
              <a:t> </a:t>
            </a:r>
            <a:r>
              <a:rPr lang="en-US" altLang="zh-CN" sz="2000" b="1" dirty="0"/>
              <a:t>to show mercy and care to bros &amp; Sis </a:t>
            </a:r>
            <a:endParaRPr lang="en-SG" altLang="zh-CN" sz="20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45813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0C758-D9EF-CE08-6A0F-776BB352F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11236-8129-A146-24CA-B43644839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869176"/>
            <a:ext cx="8144134" cy="137307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zh-CN" altLang="en-US" sz="4400" b="1" dirty="0">
                <a:latin typeface="SimSun" panose="02010600030101010101" pitchFamily="2" charset="-122"/>
                <a:cs typeface="Times New Roman" panose="02020603050405020304" pitchFamily="18" charset="0"/>
              </a:rPr>
              <a:t>神能塑造改变我们的生命 </a:t>
            </a:r>
            <a:endParaRPr lang="en-US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F5754-6E6A-C594-EE74-FABB6FC4D5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God Can Shape and Transform Our Lives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A28F73-AD33-382B-AB97-CCF13D28AA8F}"/>
              </a:ext>
            </a:extLst>
          </p:cNvPr>
          <p:cNvSpPr txBox="1"/>
          <p:nvPr/>
        </p:nvSpPr>
        <p:spPr>
          <a:xfrm>
            <a:off x="9471992" y="3183449"/>
            <a:ext cx="17236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 dirty="0">
                <a:ea typeface="SimSun" panose="02010600030101010101" pitchFamily="2" charset="-122"/>
                <a:cs typeface="Times New Roman" panose="02020603050405020304" pitchFamily="18" charset="0"/>
              </a:rPr>
              <a:t>【</a:t>
            </a:r>
            <a:r>
              <a:rPr lang="en-US" altLang="zh-CN" sz="5400" dirty="0">
                <a:latin typeface="SimSun" panose="02010600030101010101" pitchFamily="2" charset="-122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5400" dirty="0">
                <a:latin typeface="SimSun" panose="02010600030101010101" pitchFamily="2" charset="-122"/>
                <a:cs typeface="Times New Roman" panose="02020603050405020304" pitchFamily="18" charset="0"/>
              </a:rPr>
              <a:t>】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7493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06F5-C3C6-FF10-D0AB-9F2F35A1A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2C4185-591F-3B46-11FD-48FF86C9F666}"/>
              </a:ext>
            </a:extLst>
          </p:cNvPr>
          <p:cNvSpPr txBox="1"/>
          <p:nvPr/>
        </p:nvSpPr>
        <p:spPr>
          <a:xfrm>
            <a:off x="227335" y="3782942"/>
            <a:ext cx="40318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金钱</a:t>
            </a:r>
            <a:r>
              <a:rPr lang="zh-CN" altLang="en-US" sz="6000" dirty="0">
                <a:latin typeface="SimHei" panose="02010609060101010101" pitchFamily="49" charset="-122"/>
                <a:ea typeface="SimHei" panose="02010609060101010101" pitchFamily="49" charset="-122"/>
              </a:rPr>
              <a:t>、地位</a:t>
            </a:r>
            <a:endParaRPr lang="en-US" altLang="zh-CN" sz="6000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sz="6000" dirty="0" err="1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恩赐、才干</a:t>
            </a:r>
            <a:endParaRPr lang="en-US" sz="6000" dirty="0">
              <a:solidFill>
                <a:schemeClr val="tx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sz="2000" dirty="0"/>
              <a:t>Money and Status, </a:t>
            </a:r>
          </a:p>
          <a:p>
            <a:r>
              <a:rPr lang="en-US" sz="2000" dirty="0"/>
              <a:t>Spiritual</a:t>
            </a:r>
            <a:r>
              <a:rPr lang="zh-CN" altLang="en-US" sz="2000" dirty="0"/>
              <a:t> </a:t>
            </a:r>
            <a:r>
              <a:rPr lang="en-US" sz="2000" dirty="0"/>
              <a:t>Gifts and Talents</a:t>
            </a:r>
            <a:endParaRPr lang="en-US" sz="2000" dirty="0">
              <a:solidFill>
                <a:schemeClr val="tx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90F2B-5A74-FA50-8BD1-3F7BEC7EC4E6}"/>
              </a:ext>
            </a:extLst>
          </p:cNvPr>
          <p:cNvSpPr txBox="1"/>
          <p:nvPr/>
        </p:nvSpPr>
        <p:spPr>
          <a:xfrm>
            <a:off x="7471834" y="3764844"/>
            <a:ext cx="4416594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chemeClr val="tx1"/>
                </a:solidFill>
              </a:rPr>
              <a:t>生命与榜样</a:t>
            </a:r>
            <a:endParaRPr lang="en-US" sz="6600" dirty="0">
              <a:solidFill>
                <a:schemeClr val="tx1"/>
              </a:solidFill>
            </a:endParaRPr>
          </a:p>
          <a:p>
            <a:r>
              <a:rPr lang="en-US" sz="2000" dirty="0"/>
              <a:t>Life and Example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2D62F-8C05-07DD-DDB4-33FA180B00C8}"/>
              </a:ext>
            </a:extLst>
          </p:cNvPr>
          <p:cNvSpPr txBox="1"/>
          <p:nvPr/>
        </p:nvSpPr>
        <p:spPr>
          <a:xfrm>
            <a:off x="5115957" y="3610956"/>
            <a:ext cx="14991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VS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D4A70-3CCA-A580-4455-16F594332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834" y="982839"/>
            <a:ext cx="4486569" cy="255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03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D378268-173C-4C67-AF66-98482F208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B94371-1ED5-46C9-92CB-009E55DBB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E975A1-5008-46D0-B573-A424564CB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059A320-8768-45B7-97A8-030AB958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ACBAD-AFE0-CBB0-BA4D-957FD24CE0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46" r="18458"/>
          <a:stretch/>
        </p:blipFill>
        <p:spPr>
          <a:xfrm>
            <a:off x="7871908" y="1977798"/>
            <a:ext cx="4080192" cy="4147786"/>
          </a:xfrm>
          <a:prstGeom prst="rect">
            <a:avLst/>
          </a:prstGeom>
        </p:spPr>
      </p:pic>
      <p:pic>
        <p:nvPicPr>
          <p:cNvPr id="6" name="Picture 5" descr="A newspaper with a person in a suit&#10;&#10;Description automatically generated">
            <a:extLst>
              <a:ext uri="{FF2B5EF4-FFF2-40B4-BE49-F238E27FC236}">
                <a16:creationId xmlns:a16="http://schemas.microsoft.com/office/drawing/2014/main" id="{75C199B5-5FFA-892E-67C7-BCB95E769F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0"/>
          <a:stretch/>
        </p:blipFill>
        <p:spPr>
          <a:xfrm>
            <a:off x="90311" y="315017"/>
            <a:ext cx="7634817" cy="62279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925542-1FB5-21EA-52F5-7EA53398DE3C}"/>
              </a:ext>
            </a:extLst>
          </p:cNvPr>
          <p:cNvSpPr txBox="1"/>
          <p:nvPr/>
        </p:nvSpPr>
        <p:spPr>
          <a:xfrm>
            <a:off x="7770283" y="728179"/>
            <a:ext cx="4376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才干</a:t>
            </a:r>
            <a:r>
              <a:rPr lang="zh-CN" altLang="en-US" sz="4000" b="1" dirty="0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、</a:t>
            </a:r>
            <a:r>
              <a:rPr lang="zh-CN" altLang="en-US" sz="4000" b="1" dirty="0">
                <a:latin typeface="SimHei" panose="02010609060101010101" pitchFamily="49" charset="-122"/>
                <a:ea typeface="SimHei" panose="02010609060101010101" pitchFamily="49" charset="-122"/>
              </a:rPr>
              <a:t>地位、</a:t>
            </a:r>
            <a:r>
              <a:rPr lang="en-US" sz="4000" b="1" dirty="0" err="1">
                <a:solidFill>
                  <a:schemeClr val="tx1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金钱</a:t>
            </a:r>
            <a:endParaRPr lang="en-US" sz="4000" b="1" dirty="0">
              <a:solidFill>
                <a:schemeClr val="tx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en-US" sz="2400" dirty="0"/>
              <a:t>Talents, Status, and Money</a:t>
            </a:r>
            <a:endParaRPr lang="en-US" sz="2400" dirty="0">
              <a:solidFill>
                <a:schemeClr val="tx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819189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249</TotalTime>
  <Words>1118</Words>
  <Application>Microsoft Macintosh PowerPoint</Application>
  <PresentationFormat>Widescreen</PresentationFormat>
  <Paragraphs>87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Heiti SC Medium</vt:lpstr>
      <vt:lpstr>SimHei</vt:lpstr>
      <vt:lpstr>SimSun</vt:lpstr>
      <vt:lpstr>Arial</vt:lpstr>
      <vt:lpstr>Calibri</vt:lpstr>
      <vt:lpstr>Helvetica Neue</vt:lpstr>
      <vt:lpstr>Times New Roman</vt:lpstr>
      <vt:lpstr>Trebuchet MS</vt:lpstr>
      <vt:lpstr>Berlin</vt:lpstr>
      <vt:lpstr>从信徒到执事： 神生命塑造的奇妙之工 </vt:lpstr>
      <vt:lpstr>PowerPoint Presentation</vt:lpstr>
      <vt:lpstr>PowerPoint Presentation</vt:lpstr>
      <vt:lpstr>执事负责什么？</vt:lpstr>
      <vt:lpstr>PowerPoint Presentation</vt:lpstr>
      <vt:lpstr>执事的责任</vt:lpstr>
      <vt:lpstr>神能塑造改变我们的生命 </vt:lpstr>
      <vt:lpstr>PowerPoint Presentation</vt:lpstr>
      <vt:lpstr>PowerPoint Presentation</vt:lpstr>
      <vt:lpstr>PowerPoint Presentation</vt:lpstr>
      <vt:lpstr>生命的榜样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执事须好好管理自己的家</vt:lpstr>
      <vt:lpstr>PowerPoint Presentation</vt:lpstr>
      <vt:lpstr>PowerPoint Presentation</vt:lpstr>
      <vt:lpstr>得到美好的地步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执事选举 </dc:title>
  <dc:creator>nelson lee</dc:creator>
  <cp:lastModifiedBy>nelson lee</cp:lastModifiedBy>
  <cp:revision>19</cp:revision>
  <dcterms:created xsi:type="dcterms:W3CDTF">2022-09-10T04:22:55Z</dcterms:created>
  <dcterms:modified xsi:type="dcterms:W3CDTF">2025-01-18T07:00:53Z</dcterms:modified>
</cp:coreProperties>
</file>