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EFF"/>
    <a:srgbClr val="67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7" d="100"/>
          <a:sy n="107" d="100"/>
        </p:scale>
        <p:origin x="1280" y="4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48497-3B94-304F-B689-A8343A07FA22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BC325-7CFB-E642-AC87-714DB41E4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857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7BC325-7CFB-E642-AC87-714DB41E48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01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72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37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21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1470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176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70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738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46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2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3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70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2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88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4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68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35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991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崇拜的组分享</a:t>
            </a:r>
            <a:endParaRPr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86815AB-260C-FFFC-3EA7-1F3EE0CD1D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0"/>
            <a:ext cx="9905998" cy="1478570"/>
          </a:xfrm>
        </p:spPr>
        <p:txBody>
          <a:bodyPr/>
          <a:lstStyle/>
          <a:p>
            <a:r>
              <a:rPr dirty="0" err="1"/>
              <a:t>崇拜的重要性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87533"/>
            <a:ext cx="10972800" cy="5395830"/>
          </a:xfrm>
        </p:spPr>
        <p:txBody>
          <a:bodyPr>
            <a:noAutofit/>
          </a:bodyPr>
          <a:lstStyle/>
          <a:p>
            <a:pPr>
              <a:defRPr sz="2000"/>
            </a:pPr>
            <a:r>
              <a:rPr sz="3000" dirty="0" err="1">
                <a:solidFill>
                  <a:srgbClr val="FFC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第一：敬拜主，荣耀主</a:t>
            </a:r>
            <a:endParaRPr sz="3000" dirty="0">
              <a:solidFill>
                <a:srgbClr val="FFC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r>
              <a:rPr sz="3000" dirty="0" err="1">
                <a:latin typeface="SimHei" panose="02010609060101010101" pitchFamily="49" charset="-122"/>
                <a:ea typeface="SimHei" panose="02010609060101010101" pitchFamily="49" charset="-122"/>
              </a:rPr>
              <a:t>神的位格与属性、创造与救赎</a:t>
            </a:r>
            <a:endParaRPr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r>
              <a:rPr sz="3000" dirty="0" err="1">
                <a:latin typeface="SimHei" panose="02010609060101010101" pitchFamily="49" charset="-122"/>
                <a:ea typeface="SimHei" panose="02010609060101010101" pitchFamily="49" charset="-122"/>
              </a:rPr>
              <a:t>在基督里、透过圣灵敬拜天父</a:t>
            </a:r>
            <a:endParaRPr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r>
              <a:rPr sz="3000" dirty="0">
                <a:latin typeface="SimHei" panose="02010609060101010101" pitchFamily="49" charset="-122"/>
                <a:ea typeface="SimHei" panose="02010609060101010101" pitchFamily="49" charset="-122"/>
              </a:rPr>
              <a:t>靠圣灵把荣耀归给天父与羔羊（启5:12-14；7:9-10；约14:16；15:26）</a:t>
            </a:r>
          </a:p>
          <a:p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启示录 </a:t>
            </a:r>
            <a:r>
              <a:rPr lang="en-US" altLang="zh-CN" sz="3000" dirty="0">
                <a:latin typeface="SimHei" panose="02010609060101010101" pitchFamily="49" charset="-122"/>
                <a:ea typeface="SimHei" panose="02010609060101010101" pitchFamily="49" charset="-122"/>
              </a:rPr>
              <a:t>5:12  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大声说：曾被杀的羔羊是配得权柄、丰富、智慧、能力、尊贵、荣耀、颂赞的。</a:t>
            </a:r>
            <a:r>
              <a:rPr lang="en-US" altLang="zh-CN" sz="3000" dirty="0">
                <a:latin typeface="SimHei" panose="02010609060101010101" pitchFamily="49" charset="-122"/>
                <a:ea typeface="SimHei" panose="02010609060101010101" pitchFamily="49" charset="-122"/>
              </a:rPr>
              <a:t>13  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我又听见在天上、地上、地底下、沧海里，和天地间一切所有被造之物，都说：但愿颂赞、尊贵、荣耀、权势</a:t>
            </a:r>
            <a:r>
              <a:rPr lang="zh-CN" altLang="en-US" sz="3000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都归给坐宝座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的</a:t>
            </a:r>
            <a:r>
              <a:rPr lang="zh-CN" altLang="en-US" sz="3000" dirty="0">
                <a:solidFill>
                  <a:srgbClr val="67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和羔羊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，直到永永远远！</a:t>
            </a:r>
          </a:p>
          <a:p>
            <a:endParaRPr lang="en-US"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624" y="235458"/>
            <a:ext cx="9905998" cy="1478570"/>
          </a:xfrm>
        </p:spPr>
        <p:txBody>
          <a:bodyPr/>
          <a:lstStyle/>
          <a:p>
            <a:r>
              <a:rPr dirty="0" err="1"/>
              <a:t>被圣灵充满的敬拜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3377" y="1658143"/>
            <a:ext cx="9905999" cy="3541714"/>
          </a:xfrm>
        </p:spPr>
        <p:txBody>
          <a:bodyPr>
            <a:noAutofit/>
          </a:bodyPr>
          <a:lstStyle/>
          <a:p>
            <a:pPr>
              <a:defRPr sz="2000"/>
            </a:pPr>
            <a:r>
              <a:rPr sz="3000" dirty="0" err="1">
                <a:solidFill>
                  <a:srgbClr val="FFC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第二：敬拜使我们被圣灵充满</a:t>
            </a:r>
            <a:endParaRPr sz="3000" dirty="0">
              <a:solidFill>
                <a:srgbClr val="FFC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弗</a:t>
            </a:r>
            <a:r>
              <a:rPr 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 5:18  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不要醉酒，酒能使人放荡；</a:t>
            </a:r>
            <a:r>
              <a:rPr lang="zh-CN" altLang="en-US" sz="3000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乃要被圣灵充满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19  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当用诗章、颂词、灵歌、彼此对说，口唱心和的赞美主。</a:t>
            </a:r>
            <a:r>
              <a:rPr 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20  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凡事要奉我们主耶稣基督的名常常感谢父神。</a:t>
            </a:r>
            <a:endParaRPr lang="en-US"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endParaRPr lang="en-US"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r>
              <a:rPr sz="3000" dirty="0" err="1">
                <a:latin typeface="SimHei" panose="02010609060101010101" pitchFamily="49" charset="-122"/>
                <a:ea typeface="SimHei" panose="02010609060101010101" pitchFamily="49" charset="-122"/>
              </a:rPr>
              <a:t>敬拜带来：安慰、盼望、帮助、提醒、力量、安息</a:t>
            </a:r>
            <a:endParaRPr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155380"/>
            <a:ext cx="9905998" cy="1478570"/>
          </a:xfrm>
        </p:spPr>
        <p:txBody>
          <a:bodyPr/>
          <a:lstStyle/>
          <a:p>
            <a:r>
              <a:rPr dirty="0" err="1"/>
              <a:t>因恩典而服事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766" y="1401288"/>
            <a:ext cx="11091553" cy="4389913"/>
          </a:xfrm>
        </p:spPr>
        <p:txBody>
          <a:bodyPr>
            <a:noAutofit/>
          </a:bodyPr>
          <a:lstStyle/>
          <a:p>
            <a:pPr>
              <a:defRPr sz="2000"/>
            </a:pPr>
            <a:r>
              <a:rPr sz="3000" dirty="0" err="1">
                <a:solidFill>
                  <a:srgbClr val="FFC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第三：因着恩典我们服事</a:t>
            </a:r>
            <a:endParaRPr sz="3000" dirty="0">
              <a:solidFill>
                <a:srgbClr val="FFC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r>
              <a:rPr sz="3000" dirty="0" err="1">
                <a:latin typeface="SimHei" panose="02010609060101010101" pitchFamily="49" charset="-122"/>
                <a:ea typeface="SimHei" panose="02010609060101010101" pitchFamily="49" charset="-122"/>
              </a:rPr>
              <a:t>因着基督赎罪，不再被定罪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 （罗</a:t>
            </a:r>
            <a:r>
              <a:rPr lang="en-US" altLang="zh-CN" sz="3000" dirty="0">
                <a:latin typeface="SimHei" panose="02010609060101010101" pitchFamily="49" charset="-122"/>
                <a:ea typeface="SimHei" panose="02010609060101010101" pitchFamily="49" charset="-122"/>
              </a:rPr>
              <a:t>8:1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endParaRPr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r>
              <a:rPr sz="3000" dirty="0" err="1">
                <a:latin typeface="SimHei" panose="02010609060101010101" pitchFamily="49" charset="-122"/>
                <a:ea typeface="SimHei" panose="02010609060101010101" pitchFamily="49" charset="-122"/>
              </a:rPr>
              <a:t>坦然无惧事奉圣洁的上帝</a:t>
            </a:r>
            <a:r>
              <a:rPr 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sz="3000" dirty="0">
                <a:latin typeface="SimHei" panose="02010609060101010101" pitchFamily="49" charset="-122"/>
                <a:ea typeface="SimHei" panose="02010609060101010101" pitchFamily="49" charset="-122"/>
              </a:rPr>
              <a:t>路1:74-75；来9:14</a:t>
            </a:r>
            <a:r>
              <a:rPr 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</a:p>
          <a:p>
            <a:pPr lvl="1">
              <a:defRPr sz="2000"/>
            </a:pPr>
            <a:endParaRPr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希伯来书 </a:t>
            </a:r>
            <a:r>
              <a:rPr lang="en-US" altLang="zh-CN" sz="3000" dirty="0">
                <a:latin typeface="SimHei" panose="02010609060101010101" pitchFamily="49" charset="-122"/>
                <a:ea typeface="SimHei" panose="02010609060101010101" pitchFamily="49" charset="-122"/>
              </a:rPr>
              <a:t>9:14.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何况基督借着永远的灵，将自己无瑕无疵献给神，他的血岂不更能洗净你们的心</a:t>
            </a:r>
            <a:r>
              <a:rPr lang="zh-CN" altLang="en-US" dirty="0"/>
              <a:t>（原文作良心）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CN" altLang="en-US" sz="3000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除去你们的死行，使你们事奉那永生神吗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en-US" dirty="0"/>
              <a:t>purify our conscience from dead works to serve the living God.</a:t>
            </a:r>
            <a:endParaRPr lang="zh-CN" altLang="en-US"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4546" y="0"/>
            <a:ext cx="9905998" cy="1478570"/>
          </a:xfrm>
        </p:spPr>
        <p:txBody>
          <a:bodyPr/>
          <a:lstStyle/>
          <a:p>
            <a:r>
              <a:rPr dirty="0" err="1"/>
              <a:t>上帝塑造我们的生命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365662"/>
            <a:ext cx="11780322" cy="6044541"/>
          </a:xfrm>
        </p:spPr>
        <p:txBody>
          <a:bodyPr>
            <a:noAutofit/>
          </a:bodyPr>
          <a:lstStyle/>
          <a:p>
            <a:pPr lvl="1">
              <a:defRPr sz="2000"/>
            </a:pPr>
            <a:r>
              <a:rPr sz="3000" dirty="0" err="1">
                <a:latin typeface="SimHei" panose="02010609060101010101" pitchFamily="49" charset="-122"/>
                <a:ea typeface="SimHei" panose="02010609060101010101" pitchFamily="49" charset="-122"/>
              </a:rPr>
              <a:t>因我们是神所爱的儿女</a:t>
            </a:r>
            <a:endParaRPr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r>
              <a:rPr sz="3000" dirty="0" err="1">
                <a:solidFill>
                  <a:srgbClr val="FFC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听命胜于献祭</a:t>
            </a:r>
            <a:endParaRPr lang="en-US" sz="3000" dirty="0">
              <a:solidFill>
                <a:srgbClr val="FFC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r>
              <a:rPr 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sz="3000" dirty="0">
                <a:latin typeface="SimHei" panose="02010609060101010101" pitchFamily="49" charset="-122"/>
                <a:ea typeface="SimHei" panose="02010609060101010101" pitchFamily="49" charset="-122"/>
              </a:rPr>
              <a:t>撒上15:22</a:t>
            </a:r>
            <a:r>
              <a:rPr 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...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听命胜于献祭；顺从胜于公羊的脂油。</a:t>
            </a:r>
            <a:r>
              <a:rPr lang="en-US" altLang="zh-CN" sz="3000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r>
              <a:rPr lang="zh-CN" altLang="en-US" sz="3000" dirty="0">
                <a:solidFill>
                  <a:srgbClr val="FFC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良善与</a:t>
            </a:r>
            <a:r>
              <a:rPr sz="3000" dirty="0" err="1">
                <a:solidFill>
                  <a:srgbClr val="FFC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认识神胜于燔祭</a:t>
            </a:r>
            <a:endParaRPr lang="en-US" sz="3000" dirty="0">
              <a:solidFill>
                <a:srgbClr val="FFC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r>
              <a:rPr sz="3000" dirty="0">
                <a:latin typeface="SimHei" panose="02010609060101010101" pitchFamily="49" charset="-122"/>
                <a:ea typeface="SimHei" panose="02010609060101010101" pitchFamily="49" charset="-122"/>
              </a:rPr>
              <a:t>（何6:6</a:t>
            </a:r>
            <a:r>
              <a:rPr lang="zh-CN" altLang="en-US" sz="3000" b="1" dirty="0">
                <a:latin typeface="SimHei" panose="02010609060101010101" pitchFamily="49" charset="-122"/>
                <a:ea typeface="SimHei" panose="02010609060101010101" pitchFamily="49" charset="-122"/>
              </a:rPr>
              <a:t>我喜爱良善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，不喜爱祭祀；</a:t>
            </a:r>
            <a:r>
              <a:rPr lang="zh-CN" altLang="en-US" sz="3000" b="1" dirty="0">
                <a:latin typeface="SimHei" panose="02010609060101010101" pitchFamily="49" charset="-122"/>
                <a:ea typeface="SimHei" panose="02010609060101010101" pitchFamily="49" charset="-122"/>
              </a:rPr>
              <a:t>喜爱认识神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，胜于燔祭。</a:t>
            </a:r>
            <a:r>
              <a:rPr 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  <a:r>
              <a:rPr sz="3000" dirty="0"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</a:p>
          <a:p>
            <a:pPr lvl="1">
              <a:defRPr sz="2000"/>
            </a:pPr>
            <a:r>
              <a:rPr sz="3000" dirty="0" err="1">
                <a:solidFill>
                  <a:srgbClr val="FFC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用心灵和诚实</a:t>
            </a:r>
            <a:endParaRPr lang="en-US" sz="3000" dirty="0">
              <a:solidFill>
                <a:srgbClr val="FFC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defRPr sz="2000"/>
            </a:pP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约翰福音 </a:t>
            </a:r>
            <a:r>
              <a:rPr lang="en-US" altLang="zh-CN" sz="3000" dirty="0">
                <a:latin typeface="SimHei" panose="02010609060101010101" pitchFamily="49" charset="-122"/>
                <a:ea typeface="SimHei" panose="02010609060101010101" pitchFamily="49" charset="-122"/>
              </a:rPr>
              <a:t>4:23.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时候将到，如今就是了，那真正拜父的，要用心灵和诚实拜他，因为父要这样的人拜他。</a:t>
            </a:r>
            <a:r>
              <a:rPr lang="en-US" altLang="zh-CN" sz="3000" dirty="0">
                <a:latin typeface="SimHei" panose="02010609060101010101" pitchFamily="49" charset="-122"/>
                <a:ea typeface="SimHei" panose="02010609060101010101" pitchFamily="49" charset="-122"/>
              </a:rPr>
              <a:t>24.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神是个灵，所以拜他的必须用</a:t>
            </a:r>
            <a:r>
              <a:rPr lang="zh-CN" altLang="en-US" sz="3000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心灵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和</a:t>
            </a:r>
            <a:r>
              <a:rPr lang="zh-CN" altLang="en-US" sz="3000" dirty="0">
                <a:solidFill>
                  <a:srgbClr val="00BE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诚实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拜他。</a:t>
            </a:r>
          </a:p>
          <a:p>
            <a:pPr lvl="1">
              <a:defRPr sz="2000"/>
            </a:pPr>
            <a:endParaRPr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1" y="0"/>
            <a:ext cx="9905998" cy="1478570"/>
          </a:xfrm>
        </p:spPr>
        <p:txBody>
          <a:bodyPr/>
          <a:lstStyle/>
          <a:p>
            <a:r>
              <a:rPr dirty="0" err="1"/>
              <a:t>实际提醒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656" y="1857601"/>
            <a:ext cx="9905999" cy="46025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sz="3000" dirty="0">
                <a:latin typeface="SimHei" panose="02010609060101010101" pitchFamily="49" charset="-122"/>
                <a:ea typeface="SimHei" panose="02010609060101010101" pitchFamily="49" charset="-122"/>
              </a:rPr>
              <a:t>1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en-US" sz="3000" dirty="0" err="1">
                <a:latin typeface="SimHei" panose="02010609060101010101" pitchFamily="49" charset="-122"/>
                <a:ea typeface="SimHei" panose="02010609060101010101" pitchFamily="49" charset="-122"/>
              </a:rPr>
              <a:t>崇拜前的心情与精神会影响</a:t>
            </a:r>
            <a:endParaRPr lang="en-US"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endParaRPr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  <a:defRPr sz="2000"/>
            </a:pPr>
            <a:r>
              <a:rPr lang="en-US" altLang="zh-CN" sz="3000" dirty="0">
                <a:latin typeface="SimHei" panose="02010609060101010101" pitchFamily="49" charset="-122"/>
                <a:ea typeface="SimHei" panose="02010609060101010101" pitchFamily="49" charset="-122"/>
              </a:rPr>
              <a:t>2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sz="3000" dirty="0" err="1">
                <a:latin typeface="SimHei" panose="02010609060101010101" pitchFamily="49" charset="-122"/>
                <a:ea typeface="SimHei" panose="02010609060101010101" pitchFamily="49" charset="-122"/>
              </a:rPr>
              <a:t>竭力保守圣灵所赐的合一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 （弗</a:t>
            </a:r>
            <a:r>
              <a:rPr lang="en-US" altLang="zh-CN" sz="3000" dirty="0">
                <a:latin typeface="SimHei" panose="02010609060101010101" pitchFamily="49" charset="-122"/>
                <a:ea typeface="SimHei" panose="02010609060101010101" pitchFamily="49" charset="-122"/>
              </a:rPr>
              <a:t>4:3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endParaRPr lang="en-US"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  <a:defRPr sz="2000"/>
            </a:pPr>
            <a:r>
              <a:rPr 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- </a:t>
            </a:r>
            <a:r>
              <a:rPr sz="3000" dirty="0" err="1">
                <a:latin typeface="SimHei" panose="02010609060101010101" pitchFamily="49" charset="-122"/>
                <a:ea typeface="SimHei" panose="02010609060101010101" pitchFamily="49" charset="-122"/>
              </a:rPr>
              <a:t>互相迁就、互相包容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、互相沟通</a:t>
            </a:r>
            <a:endParaRPr lang="en-US"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defRPr sz="2000"/>
            </a:pPr>
            <a:endParaRPr lang="en-US"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  <a:defRPr sz="2000"/>
            </a:pPr>
            <a:r>
              <a:rPr lang="en-US" altLang="zh-CN" sz="3000" dirty="0">
                <a:latin typeface="SimHei" panose="02010609060101010101" pitchFamily="49" charset="-122"/>
                <a:ea typeface="SimHei" panose="02010609060101010101" pitchFamily="49" charset="-122"/>
              </a:rPr>
              <a:t>3</a:t>
            </a:r>
            <a:r>
              <a:rPr lang="zh-CN" alt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）鼓励：在排练前，已预备好</a:t>
            </a:r>
            <a:endParaRPr lang="en-US" altLang="zh-CN" sz="3000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0" indent="0">
              <a:buNone/>
              <a:defRPr sz="2000"/>
            </a:pPr>
            <a:r>
              <a:rPr lang="en-US" sz="3000" dirty="0">
                <a:latin typeface="SimHei" panose="02010609060101010101" pitchFamily="49" charset="-122"/>
                <a:ea typeface="SimHei" panose="02010609060101010101" pitchFamily="49" charset="-122"/>
              </a:rPr>
              <a:t>- </a:t>
            </a:r>
            <a:r>
              <a:rPr sz="3000" dirty="0">
                <a:latin typeface="SimHei" panose="02010609060101010101" pitchFamily="49" charset="-122"/>
                <a:ea typeface="SimHei" panose="02010609060101010101" pitchFamily="49" charset="-122"/>
              </a:rPr>
              <a:t>路16:10：人在最小的事上忠心，在大事上也忠心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105</TotalTime>
  <Words>390</Words>
  <Application>Microsoft Macintosh PowerPoint</Application>
  <PresentationFormat>Widescreen</PresentationFormat>
  <Paragraphs>35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SimHei</vt:lpstr>
      <vt:lpstr>Aptos</vt:lpstr>
      <vt:lpstr>Arial</vt:lpstr>
      <vt:lpstr>Tw Cen MT</vt:lpstr>
      <vt:lpstr>Circuit</vt:lpstr>
      <vt:lpstr>崇拜的组分享</vt:lpstr>
      <vt:lpstr>崇拜的重要性</vt:lpstr>
      <vt:lpstr>被圣灵充满的敬拜</vt:lpstr>
      <vt:lpstr>因恩典而服事</vt:lpstr>
      <vt:lpstr>上帝塑造我们的生命</vt:lpstr>
      <vt:lpstr>实际提醒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nelson lee</cp:lastModifiedBy>
  <cp:revision>8</cp:revision>
  <dcterms:created xsi:type="dcterms:W3CDTF">2013-01-27T09:14:16Z</dcterms:created>
  <dcterms:modified xsi:type="dcterms:W3CDTF">2025-10-20T05:54:26Z</dcterms:modified>
  <cp:category/>
</cp:coreProperties>
</file>