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9" r:id="rId1"/>
  </p:sldMasterIdLst>
  <p:notesMasterIdLst>
    <p:notesMasterId r:id="rId20"/>
  </p:notesMasterIdLst>
  <p:sldIdLst>
    <p:sldId id="4865" r:id="rId2"/>
    <p:sldId id="490" r:id="rId3"/>
    <p:sldId id="5067" r:id="rId4"/>
    <p:sldId id="5174" r:id="rId5"/>
    <p:sldId id="4972" r:id="rId6"/>
    <p:sldId id="5184" r:id="rId7"/>
    <p:sldId id="5191" r:id="rId8"/>
    <p:sldId id="4867" r:id="rId9"/>
    <p:sldId id="5181" r:id="rId10"/>
    <p:sldId id="5185" r:id="rId11"/>
    <p:sldId id="5186" r:id="rId12"/>
    <p:sldId id="5188" r:id="rId13"/>
    <p:sldId id="5187" r:id="rId14"/>
    <p:sldId id="5177" r:id="rId15"/>
    <p:sldId id="5189" r:id="rId16"/>
    <p:sldId id="5121" r:id="rId17"/>
    <p:sldId id="5190" r:id="rId18"/>
    <p:sldId id="5169" r:id="rId19"/>
  </p:sldIdLst>
  <p:sldSz cx="12192000" cy="6858000"/>
  <p:notesSz cx="6858000" cy="9144000"/>
  <p:embeddedFontLst>
    <p:embeddedFont>
      <p:font typeface="Century Gothic" panose="020B0502020202020204" pitchFamily="34" charset="0"/>
      <p:regular r:id="rId21"/>
      <p:bold r:id="rId22"/>
      <p:italic r:id="rId23"/>
      <p:boldItalic r:id="rId24"/>
    </p:embeddedFont>
    <p:embeddedFont>
      <p:font typeface="Microsoft YaHei" panose="020B0503020204020204" pitchFamily="34" charset="-122"/>
      <p:regular r:id="rId25"/>
      <p:bold r:id="rId26"/>
    </p:embeddedFont>
    <p:embeddedFont>
      <p:font typeface="SimHei" panose="02010609060101010101" pitchFamily="49" charset="-122"/>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FF6A"/>
    <a:srgbClr val="00EFFF"/>
    <a:srgbClr val="FFE18F"/>
    <a:srgbClr val="5E433A"/>
    <a:srgbClr val="D5FC79"/>
    <a:srgbClr val="FFD887"/>
    <a:srgbClr val="FF000A"/>
    <a:srgbClr val="F7F3E8"/>
    <a:srgbClr val="FFFFC1"/>
    <a:srgbClr val="1B1D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p:restoredTop sz="97604"/>
  </p:normalViewPr>
  <p:slideViewPr>
    <p:cSldViewPr snapToGrid="0">
      <p:cViewPr varScale="1">
        <p:scale>
          <a:sx n="136" d="100"/>
          <a:sy n="136" d="100"/>
        </p:scale>
        <p:origin x="240" y="18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9F0DD-D6A9-7848-A298-80BF8C111593}" type="datetimeFigureOut">
              <a:t>6/6/26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75359-D11F-FA4A-9B6D-38484B5AB193}" type="slidenum">
              <a:t>‹#›</a:t>
            </a:fld>
            <a:endParaRPr lang="en-US"/>
          </a:p>
        </p:txBody>
      </p:sp>
    </p:spTree>
    <p:extLst>
      <p:ext uri="{BB962C8B-B14F-4D97-AF65-F5344CB8AC3E}">
        <p14:creationId xmlns:p14="http://schemas.microsoft.com/office/powerpoint/2010/main" val="2990811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1D5F6-AFFC-30DE-4673-9E1DF93AA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1839B-6E2D-EE6B-2821-36F464B2E82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E08AB10-CD18-954E-B0F4-26C6BBACDE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8D5AED-E231-14D9-2B64-822BA3267B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C54BC-BD4F-0342-ABDA-5417AF5819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icrosoft YaHei" panose="020B0503020204020204" pitchFamily="34"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a:sym typeface="Arial"/>
            </a:endParaRPr>
          </a:p>
        </p:txBody>
      </p:sp>
    </p:spTree>
    <p:extLst>
      <p:ext uri="{BB962C8B-B14F-4D97-AF65-F5344CB8AC3E}">
        <p14:creationId xmlns:p14="http://schemas.microsoft.com/office/powerpoint/2010/main" val="411827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CC765-4271-9DB7-BF44-FFBCD7FE8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4CE66B-CB56-D9E6-FC56-7BEEA6988E13}"/>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D3760C9C-BC00-2B15-34F6-802360560FA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888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51E71-DB09-64E5-E99A-C8E2EA5183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F676D-7E6F-3991-509C-E6B6279B6CD7}"/>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240001D6-3611-9F62-71D9-B02C727104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7409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64A56-8577-0A51-A091-357DEE11CA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28925-7E67-13DE-8D6D-7E91284C8DA7}"/>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9AF65F73-A0C0-EDA0-23FA-748611F0497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9767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57C1E-CC7C-A81F-3C56-9B786A5508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84355-4E4A-5E6B-65CE-622C913618FF}"/>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9A7D2986-F19D-73B1-F31A-CA24F56D7FC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2444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9C7F3-8188-E964-10D5-2B609C91E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0F8618-6C30-3F0F-DFD8-49BFEF64F58E}"/>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632B38C3-41FE-7285-A496-59A187A34C2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4741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B160C-BE14-DF73-4AF2-E39F0B5AA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02246-956C-4250-EDAF-D937654D25B8}"/>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429930BA-152D-41F0-5569-7BFE3DB7FD9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5576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CEC991BA-D2EA-9E01-4B06-5F6519F22AB8}"/>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19CF0F92-C568-876C-DA6E-3EE0B4F317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75" name="Google Shape;975;g877b642fd3_0_223:notes">
            <a:extLst>
              <a:ext uri="{FF2B5EF4-FFF2-40B4-BE49-F238E27FC236}">
                <a16:creationId xmlns:a16="http://schemas.microsoft.com/office/drawing/2014/main" id="{9DF01465-86F7-6220-432F-564067A62F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386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C5939-C573-495D-C76F-4249D3DBD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15EB1-34D5-14B3-C296-613879B621AE}"/>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E0EB8FB6-2385-D8CC-5636-5C9E86964F7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1471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3CAE8-E341-ED01-6F39-6C33F6DB0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77B56-6DA9-9242-5E7A-23614959B6D7}"/>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1AA8549A-C27F-BEE0-FE67-25778A56A88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534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2FA6C-3AB1-376E-6B5D-65A798CD0B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8DC86-1D8B-AC89-E2A1-1F3BCD28D86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1FFB7A7-2B5B-7E80-192D-32860C76B8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827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1956E-6EB4-601E-A44E-3BC93E665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39A82B-77C1-2D12-013E-A93AD6FD7705}"/>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DB6C19A8-BD5A-8775-87F2-32E9FA3D6E1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031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336B5-9116-18AB-E1FC-6429E35B0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63B1C-6004-5164-3DC5-F9641DC42653}"/>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F7D3C65B-8C9C-23CB-4843-CFB718DE7C8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5098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0FDCADDC-2EC2-9EDE-8590-2468CE1FE498}"/>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408601D5-6958-96EE-346E-D51053BA5D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75" name="Google Shape;975;g877b642fd3_0_223:notes">
            <a:extLst>
              <a:ext uri="{FF2B5EF4-FFF2-40B4-BE49-F238E27FC236}">
                <a16:creationId xmlns:a16="http://schemas.microsoft.com/office/drawing/2014/main" id="{7A636C90-6B53-ED84-4660-4E61C34840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243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F09C3-F477-6CCF-3932-F59A61C1D4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B7576-DEFD-9082-F6AB-3BA375616AA4}"/>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011CA28B-19FC-D4FC-6FFA-C4AD68BC52C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2738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1AAFD-4830-D927-71A8-7B04A13FE9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53206-9AE1-58F8-A57C-A343A76EB5F4}"/>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2A3CC671-C1FE-89BA-71B1-790ABCDCD34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106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8B1C9B71-F353-AFA8-476A-25F67BB82B5B}"/>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252CA2BE-D776-535D-2319-3BEF83696A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75" name="Google Shape;975;g877b642fd3_0_223:notes">
            <a:extLst>
              <a:ext uri="{FF2B5EF4-FFF2-40B4-BE49-F238E27FC236}">
                <a16:creationId xmlns:a16="http://schemas.microsoft.com/office/drawing/2014/main" id="{09942CD2-DE62-B1AC-3CD8-47012DB1DD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9708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0B4A3-352B-FDB2-453F-E8ED2C910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BE6B0-E0C9-6A44-EA28-7B4A69783463}"/>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8BE9FD9B-DC2C-FAAA-30F0-0EB18B01AC5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1577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6/6/26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17650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626362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013799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624250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408857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383939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035630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6/6/26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147006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6/6/26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782333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3"/>
        <p:cNvGrpSpPr/>
        <p:nvPr/>
      </p:nvGrpSpPr>
      <p:grpSpPr>
        <a:xfrm>
          <a:off x="0" y="0"/>
          <a:ext cx="0" cy="0"/>
          <a:chOff x="0" y="0"/>
          <a:chExt cx="0" cy="0"/>
        </a:xfrm>
      </p:grpSpPr>
      <p:sp>
        <p:nvSpPr>
          <p:cNvPr id="56" name="Google Shape;56;p3"/>
          <p:cNvSpPr txBox="1">
            <a:spLocks noGrp="1"/>
          </p:cNvSpPr>
          <p:nvPr>
            <p:ph type="title"/>
          </p:nvPr>
        </p:nvSpPr>
        <p:spPr>
          <a:xfrm>
            <a:off x="966839" y="3260261"/>
            <a:ext cx="9144000" cy="15024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7333"/>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endParaRPr/>
          </a:p>
        </p:txBody>
      </p:sp>
      <p:sp>
        <p:nvSpPr>
          <p:cNvPr id="57" name="Google Shape;57;p3"/>
          <p:cNvSpPr txBox="1">
            <a:spLocks noGrp="1"/>
          </p:cNvSpPr>
          <p:nvPr>
            <p:ph type="title" idx="2" hasCustomPrompt="1"/>
          </p:nvPr>
        </p:nvSpPr>
        <p:spPr>
          <a:xfrm>
            <a:off x="1287239" y="1291821"/>
            <a:ext cx="1750800" cy="12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7333"/>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r>
              <a:t>xx%</a:t>
            </a:r>
          </a:p>
        </p:txBody>
      </p:sp>
      <p:sp>
        <p:nvSpPr>
          <p:cNvPr id="58" name="Google Shape;58;p3"/>
          <p:cNvSpPr txBox="1">
            <a:spLocks noGrp="1"/>
          </p:cNvSpPr>
          <p:nvPr>
            <p:ph type="subTitle" idx="1"/>
          </p:nvPr>
        </p:nvSpPr>
        <p:spPr>
          <a:xfrm>
            <a:off x="966839" y="4685423"/>
            <a:ext cx="4598800" cy="933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sz="2400"/>
            </a:lvl1pPr>
            <a:lvl2pPr lvl="1">
              <a:lnSpc>
                <a:spcPct val="100000"/>
              </a:lnSpc>
              <a:spcBef>
                <a:spcPts val="0"/>
              </a:spcBef>
              <a:spcAft>
                <a:spcPts val="0"/>
              </a:spcAft>
              <a:buNone/>
              <a:defRPr sz="2400"/>
            </a:lvl2pPr>
            <a:lvl3pPr lvl="2">
              <a:lnSpc>
                <a:spcPct val="100000"/>
              </a:lnSpc>
              <a:spcBef>
                <a:spcPts val="0"/>
              </a:spcBef>
              <a:spcAft>
                <a:spcPts val="0"/>
              </a:spcAft>
              <a:buNone/>
              <a:defRPr sz="2400"/>
            </a:lvl3pPr>
            <a:lvl4pPr lvl="3">
              <a:lnSpc>
                <a:spcPct val="100000"/>
              </a:lnSpc>
              <a:spcBef>
                <a:spcPts val="0"/>
              </a:spcBef>
              <a:spcAft>
                <a:spcPts val="0"/>
              </a:spcAft>
              <a:buNone/>
              <a:defRPr sz="2400"/>
            </a:lvl4pPr>
            <a:lvl5pPr lvl="4">
              <a:lnSpc>
                <a:spcPct val="100000"/>
              </a:lnSpc>
              <a:spcBef>
                <a:spcPts val="0"/>
              </a:spcBef>
              <a:spcAft>
                <a:spcPts val="0"/>
              </a:spcAft>
              <a:buNone/>
              <a:defRPr sz="2400"/>
            </a:lvl5pPr>
            <a:lvl6pPr lvl="5">
              <a:lnSpc>
                <a:spcPct val="100000"/>
              </a:lnSpc>
              <a:spcBef>
                <a:spcPts val="0"/>
              </a:spcBef>
              <a:spcAft>
                <a:spcPts val="0"/>
              </a:spcAft>
              <a:buNone/>
              <a:defRPr sz="2400"/>
            </a:lvl6pPr>
            <a:lvl7pPr lvl="6">
              <a:lnSpc>
                <a:spcPct val="100000"/>
              </a:lnSpc>
              <a:spcBef>
                <a:spcPts val="0"/>
              </a:spcBef>
              <a:spcAft>
                <a:spcPts val="0"/>
              </a:spcAft>
              <a:buNone/>
              <a:defRPr sz="2400"/>
            </a:lvl7pPr>
            <a:lvl8pPr lvl="7">
              <a:lnSpc>
                <a:spcPct val="100000"/>
              </a:lnSpc>
              <a:spcBef>
                <a:spcPts val="0"/>
              </a:spcBef>
              <a:spcAft>
                <a:spcPts val="0"/>
              </a:spcAft>
              <a:buNone/>
              <a:defRPr sz="2400"/>
            </a:lvl8pPr>
            <a:lvl9pPr lvl="8">
              <a:lnSpc>
                <a:spcPct val="100000"/>
              </a:lnSpc>
              <a:spcBef>
                <a:spcPts val="0"/>
              </a:spcBef>
              <a:spcAft>
                <a:spcPts val="0"/>
              </a:spcAft>
              <a:buNone/>
              <a:defRPr sz="2400"/>
            </a:lvl9pPr>
          </a:lstStyle>
          <a:p>
            <a:endParaRPr/>
          </a:p>
        </p:txBody>
      </p:sp>
    </p:spTree>
    <p:extLst>
      <p:ext uri="{BB962C8B-B14F-4D97-AF65-F5344CB8AC3E}">
        <p14:creationId xmlns:p14="http://schemas.microsoft.com/office/powerpoint/2010/main" val="357602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6/6/26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053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E6EBC0-1B19-4041-9822-DE55211994AC}" type="datetimeFigureOut">
              <a:rPr lang="en-US" smtClean="0"/>
              <a:t>6/6/26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83492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E6EBC0-1B19-4041-9822-DE55211994AC}" type="datetimeFigureOut">
              <a:rPr lang="en-US" smtClean="0"/>
              <a:t>6/6/26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4858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E6EBC0-1B19-4041-9822-DE55211994AC}" type="datetimeFigureOut">
              <a:rPr lang="en-US" smtClean="0"/>
              <a:t>6/6/26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5266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E6EBC0-1B19-4041-9822-DE55211994AC}" type="datetimeFigureOut">
              <a:rPr lang="en-US" smtClean="0"/>
              <a:t>6/6/26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58723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6EBC0-1B19-4041-9822-DE55211994AC}" type="datetimeFigureOut">
              <a:rPr lang="en-US" smtClean="0"/>
              <a:t>6/6/26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81885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E6EBC0-1B19-4041-9822-DE55211994AC}" type="datetimeFigureOut">
              <a:rPr lang="en-US" smtClean="0"/>
              <a:t>6/6/26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60727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7CE6EBC0-1B19-4041-9822-DE55211994AC}" type="datetimeFigureOut">
              <a:rPr lang="en-US" smtClean="0"/>
              <a:t>6/6/26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189834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764DE79-268F-4C1A-8933-263129D2AF90}" type="datetimeFigureOut">
              <a:rPr lang="en-US" smtClean="0"/>
              <a:t>6/6/26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236877469"/>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2727"/>
        </a:solidFill>
        <a:effectLst/>
      </p:bgPr>
    </p:bg>
    <p:spTree>
      <p:nvGrpSpPr>
        <p:cNvPr id="1" name="">
          <a:extLst>
            <a:ext uri="{FF2B5EF4-FFF2-40B4-BE49-F238E27FC236}">
              <a16:creationId xmlns:a16="http://schemas.microsoft.com/office/drawing/2014/main" id="{1F10A9F3-3B4D-4494-CC6A-C78822165EC9}"/>
            </a:ext>
          </a:extLst>
        </p:cNvPr>
        <p:cNvGrpSpPr/>
        <p:nvPr/>
      </p:nvGrpSpPr>
      <p:grpSpPr>
        <a:xfrm>
          <a:off x="0" y="0"/>
          <a:ext cx="0" cy="0"/>
          <a:chOff x="0" y="0"/>
          <a:chExt cx="0" cy="0"/>
        </a:xfrm>
      </p:grpSpPr>
      <p:pic>
        <p:nvPicPr>
          <p:cNvPr id="6" name="Picture 5" descr="A painting of a person writing on paper&#10;&#10;AI-generated content may be incorrect.">
            <a:extLst>
              <a:ext uri="{FF2B5EF4-FFF2-40B4-BE49-F238E27FC236}">
                <a16:creationId xmlns:a16="http://schemas.microsoft.com/office/drawing/2014/main" id="{A74944A8-BD2C-DF8E-B42D-272436C3BEB3}"/>
              </a:ext>
            </a:extLst>
          </p:cNvPr>
          <p:cNvPicPr>
            <a:picLocks noChangeAspect="1"/>
          </p:cNvPicPr>
          <p:nvPr/>
        </p:nvPicPr>
        <p:blipFill>
          <a:blip r:embed="rId3"/>
          <a:stretch>
            <a:fillRect/>
          </a:stretch>
        </p:blipFill>
        <p:spPr>
          <a:xfrm>
            <a:off x="1365662" y="103570"/>
            <a:ext cx="3713017" cy="495069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3" name="Rectangle 2">
            <a:extLst>
              <a:ext uri="{FF2B5EF4-FFF2-40B4-BE49-F238E27FC236}">
                <a16:creationId xmlns:a16="http://schemas.microsoft.com/office/drawing/2014/main" id="{1A53D387-354A-CF4D-2D8E-9B6AB0385387}"/>
              </a:ext>
            </a:extLst>
          </p:cNvPr>
          <p:cNvSpPr/>
          <p:nvPr/>
        </p:nvSpPr>
        <p:spPr>
          <a:xfrm>
            <a:off x="0" y="6664036"/>
            <a:ext cx="12192000" cy="193964"/>
          </a:xfrm>
          <a:prstGeom prst="rect">
            <a:avLst/>
          </a:prstGeom>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8" name="TextBox 7">
            <a:extLst>
              <a:ext uri="{FF2B5EF4-FFF2-40B4-BE49-F238E27FC236}">
                <a16:creationId xmlns:a16="http://schemas.microsoft.com/office/drawing/2014/main" id="{BF308482-3BA4-A3A3-37C1-B4819C8E0027}"/>
              </a:ext>
            </a:extLst>
          </p:cNvPr>
          <p:cNvSpPr txBox="1"/>
          <p:nvPr/>
        </p:nvSpPr>
        <p:spPr>
          <a:xfrm>
            <a:off x="5993283" y="2578916"/>
            <a:ext cx="5306291"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entury Gothic" panose="020B0502020202020204"/>
                <a:ea typeface="+mn-ea"/>
                <a:cs typeface="+mn-cs"/>
              </a:rPr>
              <a:t>路加福音</a:t>
            </a:r>
            <a:b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sz="2000" b="1" i="0" u="none" strike="noStrike" kern="1200" cap="none" spc="0" normalizeH="0" baseline="0" noProof="0" dirty="0">
                <a:ln>
                  <a:noFill/>
                </a:ln>
                <a:solidFill>
                  <a:srgbClr val="C8A667"/>
                </a:solidFill>
                <a:effectLst/>
                <a:uLnTx/>
                <a:uFillTx/>
                <a:latin typeface="Century Gothic" panose="020B0502020202020204"/>
                <a:ea typeface="+mn-ea"/>
                <a:cs typeface="+mn-cs"/>
              </a:rPr>
              <a:t>Gospel</a:t>
            </a:r>
            <a:r>
              <a:rPr kumimoji="0" lang="zh-CN" altLang="en-US" sz="2000" b="1" i="0" u="none" strike="noStrike" kern="1200" cap="none" spc="0" normalizeH="0" baseline="0" noProof="0" dirty="0">
                <a:ln>
                  <a:noFill/>
                </a:ln>
                <a:solidFill>
                  <a:srgbClr val="C8A667"/>
                </a:solidFill>
                <a:effectLst/>
                <a:uLnTx/>
                <a:uFillTx/>
                <a:latin typeface="Century Gothic" panose="020B0502020202020204"/>
                <a:ea typeface="宋体" panose="02010600030101010101" pitchFamily="2" charset="-122"/>
                <a:cs typeface="+mn-cs"/>
              </a:rPr>
              <a:t> </a:t>
            </a:r>
            <a:r>
              <a:rPr kumimoji="0" lang="en-US" altLang="zh-CN" sz="2000" b="1" i="0" u="none" strike="noStrike" kern="1200" cap="none" spc="0" normalizeH="0" baseline="0" noProof="0" dirty="0">
                <a:ln>
                  <a:noFill/>
                </a:ln>
                <a:solidFill>
                  <a:srgbClr val="C8A667"/>
                </a:solidFill>
                <a:effectLst/>
                <a:uLnTx/>
                <a:uFillTx/>
                <a:latin typeface="Century Gothic" panose="020B0502020202020204"/>
                <a:ea typeface="宋体" panose="02010600030101010101" pitchFamily="2" charset="-122"/>
                <a:cs typeface="+mn-cs"/>
              </a:rPr>
              <a:t>of Luke </a:t>
            </a:r>
            <a:endParaRPr kumimoji="0" lang="en-US" sz="1800" b="1" i="0" u="none" strike="noStrike" kern="1200" cap="none" spc="0" normalizeH="0" baseline="0" noProof="0" dirty="0">
              <a:ln>
                <a:noFill/>
              </a:ln>
              <a:solidFill>
                <a:srgbClr val="C8A667"/>
              </a:solidFill>
              <a:effectLst/>
              <a:uLnTx/>
              <a:uFillTx/>
              <a:latin typeface="Century Gothic" panose="020B0502020202020204"/>
              <a:ea typeface="+mn-ea"/>
              <a:cs typeface="+mn-cs"/>
            </a:endParaRPr>
          </a:p>
        </p:txBody>
      </p:sp>
      <p:sp>
        <p:nvSpPr>
          <p:cNvPr id="9" name="Rectangle 8">
            <a:extLst>
              <a:ext uri="{FF2B5EF4-FFF2-40B4-BE49-F238E27FC236}">
                <a16:creationId xmlns:a16="http://schemas.microsoft.com/office/drawing/2014/main" id="{55FDA069-B064-A3CF-DDF5-21309FAF3CA8}"/>
              </a:ext>
            </a:extLst>
          </p:cNvPr>
          <p:cNvSpPr/>
          <p:nvPr/>
        </p:nvSpPr>
        <p:spPr>
          <a:xfrm>
            <a:off x="0" y="5252058"/>
            <a:ext cx="12192000" cy="1344610"/>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marL="0" lvl="1" algn="ctr" defTabSz="1828800">
              <a:defRPr/>
            </a:pPr>
            <a:r>
              <a:rPr lang="en-US" altLang="zh-CN" sz="40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22 </a:t>
            </a:r>
            <a:r>
              <a:rPr lang="zh-CN" altLang="en-US" sz="40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耶稣召罪人悔改 </a:t>
            </a:r>
            <a:endParaRPr lang="en-US" altLang="zh-CN" sz="40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endParaRPr>
          </a:p>
          <a:p>
            <a:pPr marL="0" lvl="1" algn="ctr" defTabSz="1828800">
              <a:defRPr/>
            </a:pPr>
            <a:r>
              <a:rPr lang="zh-CN" altLang="en-US"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路</a:t>
            </a:r>
            <a:r>
              <a:rPr lang="en-US" altLang="zh-CN"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5</a:t>
            </a:r>
            <a:r>
              <a:rPr lang="zh-CN" altLang="en-US"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章</a:t>
            </a:r>
            <a:r>
              <a:rPr lang="en-US" altLang="zh-CN"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27</a:t>
            </a:r>
            <a:r>
              <a:rPr lang="zh-CN" altLang="en-US"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至</a:t>
            </a:r>
            <a:r>
              <a:rPr lang="en-US" altLang="zh-CN"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31</a:t>
            </a:r>
          </a:p>
          <a:p>
            <a:pPr marL="0" lvl="1" algn="ctr" defTabSz="1828800">
              <a:defRPr/>
            </a:pPr>
            <a:r>
              <a:rPr lang="en-US" sz="2000" b="1" dirty="0">
                <a:solidFill>
                  <a:srgbClr val="C7A668"/>
                </a:solidFill>
                <a:latin typeface="SimHei" panose="02010609060101010101" pitchFamily="49" charset="-122"/>
                <a:ea typeface="SimHei" panose="02010609060101010101" pitchFamily="49" charset="-122"/>
              </a:rPr>
              <a:t> Jesus Calls Sinners to Repentance — Luke 5:27–31</a:t>
            </a:r>
            <a:endParaRPr kumimoji="0" lang="en-SG" altLang="zh-CN" sz="1600" b="1" i="0" u="none" strike="noStrike" kern="0" cap="none" spc="0" normalizeH="0" baseline="0" noProof="0" dirty="0">
              <a:ln>
                <a:noFill/>
              </a:ln>
              <a:solidFill>
                <a:prstClr val="white"/>
              </a:solidFill>
              <a:effectLst/>
              <a:uLnTx/>
              <a:uFillTx/>
              <a:latin typeface="Century Gothic" panose="020B0502020202020204"/>
              <a:ea typeface="宋体" panose="02010600030101010101" pitchFamily="2" charset="-122"/>
              <a:cs typeface="Arial" panose="020B0604020202020204" pitchFamily="34" charset="0"/>
              <a:sym typeface="Arial"/>
            </a:endParaRPr>
          </a:p>
        </p:txBody>
      </p:sp>
      <p:sp>
        <p:nvSpPr>
          <p:cNvPr id="10" name="Rectangle 9">
            <a:extLst>
              <a:ext uri="{FF2B5EF4-FFF2-40B4-BE49-F238E27FC236}">
                <a16:creationId xmlns:a16="http://schemas.microsoft.com/office/drawing/2014/main" id="{EEC8D5CF-B5BF-9DE2-01E0-9FED3C2D634A}"/>
              </a:ext>
            </a:extLst>
          </p:cNvPr>
          <p:cNvSpPr/>
          <p:nvPr/>
        </p:nvSpPr>
        <p:spPr>
          <a:xfrm>
            <a:off x="0" y="5138971"/>
            <a:ext cx="12192000" cy="45719"/>
          </a:xfrm>
          <a:prstGeom prst="rect">
            <a:avLst/>
          </a:prstGeom>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135033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8280E4-1DBA-A6AA-8259-909444F26342}"/>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B52ADAEE-2DB3-894B-BD8C-BCECB0EB4C3E}"/>
              </a:ext>
            </a:extLst>
          </p:cNvPr>
          <p:cNvSpPr txBox="1"/>
          <p:nvPr/>
        </p:nvSpPr>
        <p:spPr>
          <a:xfrm>
            <a:off x="1632605" y="144372"/>
            <a:ext cx="9746460" cy="1441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法利赛人的圣洁：</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太</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23:27-28</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、路</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18:9-12)</a:t>
            </a:r>
            <a:endPar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4" name="TextBox 3">
            <a:extLst>
              <a:ext uri="{FF2B5EF4-FFF2-40B4-BE49-F238E27FC236}">
                <a16:creationId xmlns:a16="http://schemas.microsoft.com/office/drawing/2014/main" id="{F60EAD1B-43A8-F09E-A0F9-DEE258D61390}"/>
              </a:ext>
            </a:extLst>
          </p:cNvPr>
          <p:cNvSpPr txBox="1"/>
          <p:nvPr/>
        </p:nvSpPr>
        <p:spPr>
          <a:xfrm>
            <a:off x="1787919" y="1112936"/>
            <a:ext cx="8983349"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The Holiness of the Pharisees: (Matthew 23:27–28; Luke 18:9–12)</a:t>
            </a:r>
          </a:p>
        </p:txBody>
      </p:sp>
      <p:sp>
        <p:nvSpPr>
          <p:cNvPr id="3" name="TextBox 2">
            <a:extLst>
              <a:ext uri="{FF2B5EF4-FFF2-40B4-BE49-F238E27FC236}">
                <a16:creationId xmlns:a16="http://schemas.microsoft.com/office/drawing/2014/main" id="{BD7B340C-77DA-964D-B849-FE1F944FF628}"/>
              </a:ext>
            </a:extLst>
          </p:cNvPr>
          <p:cNvSpPr txBox="1"/>
          <p:nvPr/>
        </p:nvSpPr>
        <p:spPr>
          <a:xfrm>
            <a:off x="364075" y="2323601"/>
            <a:ext cx="11655101" cy="2210798"/>
          </a:xfrm>
          <a:prstGeom prst="rect">
            <a:avLst/>
          </a:prstGeom>
          <a:noFill/>
        </p:spPr>
        <p:txBody>
          <a:bodyPr wrap="square">
            <a:spAutoFit/>
          </a:bodyPr>
          <a:lstStyle/>
          <a:p>
            <a:pPr>
              <a:lnSpc>
                <a:spcPct val="150000"/>
              </a:lnSpc>
            </a:pPr>
            <a:r>
              <a:rPr lang="zh-CN" altLang="en-US" sz="3200" dirty="0">
                <a:latin typeface="SimHei" panose="02010609060101010101" pitchFamily="49" charset="-122"/>
                <a:ea typeface="SimHei" panose="02010609060101010101" pitchFamily="49" charset="-122"/>
              </a:rPr>
              <a:t>路 </a:t>
            </a:r>
            <a:r>
              <a:rPr lang="en-US" altLang="zh-CN" sz="3200" dirty="0">
                <a:latin typeface="SimHei" panose="02010609060101010101" pitchFamily="49" charset="-122"/>
                <a:ea typeface="SimHei" panose="02010609060101010101" pitchFamily="49" charset="-122"/>
              </a:rPr>
              <a:t>18:11 </a:t>
            </a:r>
            <a:r>
              <a:rPr lang="zh-CN" altLang="en-US" sz="3200" dirty="0">
                <a:latin typeface="SimHei" panose="02010609060101010101" pitchFamily="49" charset="-122"/>
                <a:ea typeface="SimHei" panose="02010609060101010101" pitchFamily="49" charset="-122"/>
              </a:rPr>
              <a:t>法利赛人站著，自言自语的祷告说：</a:t>
            </a:r>
            <a:r>
              <a:rPr lang="en-US" altLang="zh-CN" sz="3200" dirty="0">
                <a:latin typeface="SimHei" panose="02010609060101010101" pitchFamily="49" charset="-122"/>
                <a:ea typeface="SimHei" panose="02010609060101010101" pitchFamily="49" charset="-122"/>
              </a:rPr>
              <a:t>『</a:t>
            </a:r>
            <a:r>
              <a:rPr lang="zh-CN" altLang="en-US" sz="3200" dirty="0">
                <a:latin typeface="SimHei" panose="02010609060101010101" pitchFamily="49" charset="-122"/>
                <a:ea typeface="SimHei" panose="02010609060101010101" pitchFamily="49" charset="-122"/>
              </a:rPr>
              <a:t>神啊，我感谢你，</a:t>
            </a:r>
            <a:r>
              <a:rPr lang="zh-CN" altLang="en-US" sz="3200" b="1" dirty="0">
                <a:solidFill>
                  <a:srgbClr val="00EFFF"/>
                </a:solidFill>
                <a:latin typeface="SimHei" panose="02010609060101010101" pitchFamily="49" charset="-122"/>
                <a:ea typeface="SimHei" panose="02010609060101010101" pitchFamily="49" charset="-122"/>
              </a:rPr>
              <a:t>我不像别人勒索、不义、奸淫，也</a:t>
            </a:r>
            <a:r>
              <a:rPr lang="zh-CN" altLang="en-US" sz="3200" b="1" u="sng" dirty="0">
                <a:solidFill>
                  <a:srgbClr val="00EFFF"/>
                </a:solidFill>
                <a:latin typeface="SimHei" panose="02010609060101010101" pitchFamily="49" charset="-122"/>
                <a:ea typeface="SimHei" panose="02010609060101010101" pitchFamily="49" charset="-122"/>
              </a:rPr>
              <a:t>不像这个税吏</a:t>
            </a:r>
            <a:r>
              <a:rPr lang="zh-CN" altLang="en-US" sz="3200" dirty="0">
                <a:latin typeface="SimHei" panose="02010609060101010101" pitchFamily="49" charset="-122"/>
                <a:ea typeface="SimHei" panose="02010609060101010101" pitchFamily="49" charset="-122"/>
              </a:rPr>
              <a:t>。</a:t>
            </a:r>
            <a:r>
              <a:rPr lang="en-US" altLang="zh-CN" sz="3200" dirty="0">
                <a:latin typeface="SimHei" panose="02010609060101010101" pitchFamily="49" charset="-122"/>
                <a:ea typeface="SimHei" panose="02010609060101010101" pitchFamily="49" charset="-122"/>
              </a:rPr>
              <a:t>12  </a:t>
            </a:r>
            <a:r>
              <a:rPr lang="zh-CN" altLang="en-US" sz="3200" dirty="0">
                <a:latin typeface="SimHei" panose="02010609060101010101" pitchFamily="49" charset="-122"/>
                <a:ea typeface="SimHei" panose="02010609060101010101" pitchFamily="49" charset="-122"/>
              </a:rPr>
              <a:t>我一个礼拜</a:t>
            </a:r>
            <a:r>
              <a:rPr lang="zh-CN" altLang="en-US" sz="3200" b="1" dirty="0">
                <a:solidFill>
                  <a:srgbClr val="FFFF00"/>
                </a:solidFill>
                <a:latin typeface="SimHei" panose="02010609060101010101" pitchFamily="49" charset="-122"/>
                <a:ea typeface="SimHei" panose="02010609060101010101" pitchFamily="49" charset="-122"/>
              </a:rPr>
              <a:t>禁食两次</a:t>
            </a:r>
            <a:r>
              <a:rPr lang="zh-CN" altLang="en-US" sz="3200" dirty="0">
                <a:latin typeface="SimHei" panose="02010609060101010101" pitchFamily="49" charset="-122"/>
                <a:ea typeface="SimHei" panose="02010609060101010101" pitchFamily="49" charset="-122"/>
              </a:rPr>
              <a:t>，凡我所得的</a:t>
            </a:r>
            <a:r>
              <a:rPr lang="zh-CN" altLang="en-US" sz="3200" b="1" dirty="0">
                <a:solidFill>
                  <a:srgbClr val="B4FF6A"/>
                </a:solidFill>
                <a:latin typeface="SimHei" panose="02010609060101010101" pitchFamily="49" charset="-122"/>
                <a:ea typeface="SimHei" panose="02010609060101010101" pitchFamily="49" charset="-122"/>
              </a:rPr>
              <a:t>都捐上十分之一</a:t>
            </a:r>
            <a:r>
              <a:rPr lang="zh-CN" altLang="en-US" sz="3200" dirty="0">
                <a:latin typeface="SimHei" panose="02010609060101010101" pitchFamily="49" charset="-122"/>
                <a:ea typeface="SimHei" panose="02010609060101010101" pitchFamily="49" charset="-122"/>
              </a:rPr>
              <a:t>。</a:t>
            </a:r>
            <a:r>
              <a:rPr lang="en-US" altLang="zh-CN" sz="3200" dirty="0">
                <a:latin typeface="SimHei" panose="02010609060101010101" pitchFamily="49" charset="-122"/>
                <a:ea typeface="SimHei" panose="02010609060101010101" pitchFamily="49" charset="-122"/>
              </a:rPr>
              <a:t>』</a:t>
            </a:r>
            <a:endParaRPr lang="en-US" sz="3200" dirty="0">
              <a:latin typeface="SimHei" panose="02010609060101010101" pitchFamily="49" charset="-122"/>
              <a:ea typeface="SimHei" panose="02010609060101010101" pitchFamily="49" charset="-122"/>
            </a:endParaRPr>
          </a:p>
        </p:txBody>
      </p:sp>
      <p:sp>
        <p:nvSpPr>
          <p:cNvPr id="5" name="TextBox 4">
            <a:extLst>
              <a:ext uri="{FF2B5EF4-FFF2-40B4-BE49-F238E27FC236}">
                <a16:creationId xmlns:a16="http://schemas.microsoft.com/office/drawing/2014/main" id="{C33ACCEF-61CB-2585-06B9-3FAAF54DDF8F}"/>
              </a:ext>
            </a:extLst>
          </p:cNvPr>
          <p:cNvSpPr txBox="1"/>
          <p:nvPr/>
        </p:nvSpPr>
        <p:spPr>
          <a:xfrm>
            <a:off x="518474" y="5344954"/>
            <a:ext cx="11397006"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entury Gothic" panose="020B0502020202020204"/>
                <a:ea typeface="+mn-ea"/>
                <a:cs typeface="+mn-cs"/>
              </a:rPr>
              <a:t>Luke 18</a:t>
            </a:r>
            <a:r>
              <a:rPr lang="en-US" dirty="0">
                <a:solidFill>
                  <a:prstClr val="white"/>
                </a:solidFill>
                <a:latin typeface="Century Gothic" panose="020B0502020202020204"/>
              </a:rPr>
              <a:t>:</a:t>
            </a:r>
            <a:r>
              <a:rPr kumimoji="0" lang="en-US" b="0" i="0" u="none" strike="noStrike" kern="1200" cap="none" spc="0" normalizeH="0" baseline="0" noProof="0" dirty="0">
                <a:ln>
                  <a:noFill/>
                </a:ln>
                <a:solidFill>
                  <a:prstClr val="white"/>
                </a:solidFill>
                <a:effectLst/>
                <a:uLnTx/>
                <a:uFillTx/>
                <a:latin typeface="Century Gothic" panose="020B0502020202020204"/>
                <a:ea typeface="+mn-ea"/>
                <a:cs typeface="+mn-cs"/>
              </a:rPr>
              <a:t>11.The Pharisee, standing by himself, prayed thus: 'God, I thank you </a:t>
            </a:r>
            <a:r>
              <a:rPr kumimoji="0" lang="en-US" b="1" i="0" u="none" strike="noStrike" kern="1200" cap="none" spc="0" normalizeH="0" baseline="0" noProof="0" dirty="0">
                <a:ln>
                  <a:noFill/>
                </a:ln>
                <a:solidFill>
                  <a:srgbClr val="00EFFF"/>
                </a:solidFill>
                <a:effectLst/>
                <a:uLnTx/>
                <a:uFillTx/>
                <a:latin typeface="Century Gothic" panose="020B0502020202020204"/>
                <a:ea typeface="+mn-ea"/>
                <a:cs typeface="+mn-cs"/>
              </a:rPr>
              <a:t>that I am not like other men, extortioners, unjust, adulterers, </a:t>
            </a:r>
            <a:r>
              <a:rPr kumimoji="0" lang="en-US" b="1" i="0" u="sng" strike="noStrike" kern="1200" cap="none" spc="0" normalizeH="0" baseline="0" noProof="0" dirty="0">
                <a:ln>
                  <a:noFill/>
                </a:ln>
                <a:solidFill>
                  <a:srgbClr val="00EFFF"/>
                </a:solidFill>
                <a:effectLst/>
                <a:uLnTx/>
                <a:uFillTx/>
                <a:latin typeface="Century Gothic" panose="020B0502020202020204"/>
                <a:ea typeface="+mn-ea"/>
                <a:cs typeface="+mn-cs"/>
              </a:rPr>
              <a:t>or even like this tax collector</a:t>
            </a:r>
            <a:r>
              <a:rPr kumimoji="0" lang="en-US" b="1" i="0" u="none" strike="noStrike" kern="1200" cap="none" spc="0" normalizeH="0" baseline="0" noProof="0" dirty="0">
                <a:ln>
                  <a:noFill/>
                </a:ln>
                <a:solidFill>
                  <a:srgbClr val="00EFFF"/>
                </a:solidFill>
                <a:effectLst/>
                <a:uLnTx/>
                <a:uFillTx/>
                <a:latin typeface="Century Gothic" panose="020B0502020202020204"/>
                <a:ea typeface="+mn-ea"/>
                <a:cs typeface="+mn-cs"/>
              </a:rPr>
              <a:t>. </a:t>
            </a:r>
            <a:r>
              <a:rPr kumimoji="0" lang="en-US" b="1" i="0" u="none" strike="noStrike" kern="1200" cap="none" spc="0" normalizeH="0" baseline="0" noProof="0" dirty="0">
                <a:ln>
                  <a:noFill/>
                </a:ln>
                <a:solidFill>
                  <a:srgbClr val="B4FF6A"/>
                </a:solidFill>
                <a:effectLst/>
                <a:uLnTx/>
                <a:uFillTx/>
                <a:latin typeface="Century Gothic" panose="020B0502020202020204"/>
                <a:ea typeface="+mn-ea"/>
                <a:cs typeface="+mn-cs"/>
              </a:rPr>
              <a:t>12. I fast twice a week; I give tithes of all that I get.'</a:t>
            </a:r>
          </a:p>
        </p:txBody>
      </p:sp>
    </p:spTree>
    <p:extLst>
      <p:ext uri="{BB962C8B-B14F-4D97-AF65-F5344CB8AC3E}">
        <p14:creationId xmlns:p14="http://schemas.microsoft.com/office/powerpoint/2010/main" val="1871190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1B586E-9C2B-A50D-A37F-EB0E3AF8DA2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AF3B76D-F4DC-C5DE-A880-BAD9329C39A4}"/>
              </a:ext>
            </a:extLst>
          </p:cNvPr>
          <p:cNvSpPr/>
          <p:nvPr/>
        </p:nvSpPr>
        <p:spPr>
          <a:xfrm>
            <a:off x="0" y="1"/>
            <a:ext cx="12192000" cy="1753386"/>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我们若认自己的罪，神是信实的，…">
            <a:extLst>
              <a:ext uri="{FF2B5EF4-FFF2-40B4-BE49-F238E27FC236}">
                <a16:creationId xmlns:a16="http://schemas.microsoft.com/office/drawing/2014/main" id="{E61B3799-BD33-B498-E2EA-84E5287F8A78}"/>
              </a:ext>
            </a:extLst>
          </p:cNvPr>
          <p:cNvSpPr txBox="1"/>
          <p:nvPr/>
        </p:nvSpPr>
        <p:spPr>
          <a:xfrm>
            <a:off x="1604325" y="127610"/>
            <a:ext cx="9746460" cy="1441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法利赛人的圣洁：</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太</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23:27-28</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、路</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18:9-12)</a:t>
            </a:r>
            <a:endPar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4" name="TextBox 3">
            <a:extLst>
              <a:ext uri="{FF2B5EF4-FFF2-40B4-BE49-F238E27FC236}">
                <a16:creationId xmlns:a16="http://schemas.microsoft.com/office/drawing/2014/main" id="{1CFE6C84-5538-286A-F4BE-DE49EB46A882}"/>
              </a:ext>
            </a:extLst>
          </p:cNvPr>
          <p:cNvSpPr txBox="1"/>
          <p:nvPr/>
        </p:nvSpPr>
        <p:spPr>
          <a:xfrm>
            <a:off x="1985880" y="1107649"/>
            <a:ext cx="8983349"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The Holiness of the Pharisees: (Matthew 23:27–28; Luke 18:9–12)</a:t>
            </a:r>
          </a:p>
        </p:txBody>
      </p:sp>
      <p:sp>
        <p:nvSpPr>
          <p:cNvPr id="3" name="TextBox 2">
            <a:extLst>
              <a:ext uri="{FF2B5EF4-FFF2-40B4-BE49-F238E27FC236}">
                <a16:creationId xmlns:a16="http://schemas.microsoft.com/office/drawing/2014/main" id="{DC9FA9FB-3F3C-A2B2-95FC-C61480B87252}"/>
              </a:ext>
            </a:extLst>
          </p:cNvPr>
          <p:cNvSpPr txBox="1"/>
          <p:nvPr/>
        </p:nvSpPr>
        <p:spPr>
          <a:xfrm>
            <a:off x="2776192" y="2363856"/>
            <a:ext cx="6264114" cy="2739211"/>
          </a:xfrm>
          <a:prstGeom prst="rect">
            <a:avLst/>
          </a:prstGeom>
          <a:noFill/>
        </p:spPr>
        <p:txBody>
          <a:bodyPr wrap="square">
            <a:spAutoFit/>
          </a:bodyPr>
          <a:lstStyle/>
          <a:p>
            <a:r>
              <a:rPr lang="zh-CN" altLang="en-US" sz="3600" dirty="0">
                <a:solidFill>
                  <a:srgbClr val="FFE18F"/>
                </a:solidFill>
                <a:latin typeface="SimHei" panose="02010609060101010101" pitchFamily="49" charset="-122"/>
                <a:ea typeface="SimHei" panose="02010609060101010101" pitchFamily="49" charset="-122"/>
              </a:rPr>
              <a:t>（</a:t>
            </a:r>
            <a:r>
              <a:rPr lang="en-US" altLang="zh-CN" sz="3600" dirty="0">
                <a:solidFill>
                  <a:srgbClr val="FFE18F"/>
                </a:solidFill>
                <a:latin typeface="SimHei" panose="02010609060101010101" pitchFamily="49" charset="-122"/>
                <a:ea typeface="SimHei" panose="02010609060101010101" pitchFamily="49" charset="-122"/>
              </a:rPr>
              <a:t>1</a:t>
            </a:r>
            <a:r>
              <a:rPr lang="zh-CN" altLang="en-US" sz="3600" dirty="0">
                <a:solidFill>
                  <a:srgbClr val="FFE18F"/>
                </a:solidFill>
                <a:latin typeface="SimHei" panose="02010609060101010101" pitchFamily="49" charset="-122"/>
                <a:ea typeface="SimHei" panose="02010609060101010101" pitchFamily="49" charset="-122"/>
              </a:rPr>
              <a:t>）属灵的骄傲、自义</a:t>
            </a:r>
            <a:endParaRPr lang="en-US" altLang="zh-CN" sz="3600" dirty="0">
              <a:solidFill>
                <a:srgbClr val="FFE18F"/>
              </a:solidFill>
              <a:latin typeface="SimHei" panose="02010609060101010101" pitchFamily="49" charset="-122"/>
              <a:ea typeface="SimHei" panose="02010609060101010101" pitchFamily="49" charset="-122"/>
            </a:endParaRPr>
          </a:p>
          <a:p>
            <a:r>
              <a:rPr lang="en-US" sz="2000" dirty="0">
                <a:solidFill>
                  <a:srgbClr val="FFE18F"/>
                </a:solidFill>
                <a:latin typeface="SimHei" panose="02010609060101010101" pitchFamily="49" charset="-122"/>
                <a:ea typeface="SimHei" panose="02010609060101010101" pitchFamily="49" charset="-122"/>
              </a:rPr>
              <a:t>		Spiritual Pride and Self-Righteousness</a:t>
            </a:r>
          </a:p>
          <a:p>
            <a:endParaRPr lang="en-US" sz="2000" dirty="0">
              <a:latin typeface="SimHei" panose="02010609060101010101" pitchFamily="49" charset="-122"/>
              <a:ea typeface="SimHei" panose="02010609060101010101" pitchFamily="49" charset="-122"/>
            </a:endParaRPr>
          </a:p>
          <a:p>
            <a:r>
              <a:rPr lang="zh-CN" altLang="en-US" sz="3600" dirty="0">
                <a:latin typeface="SimHei" panose="02010609060101010101" pitchFamily="49" charset="-122"/>
                <a:ea typeface="SimHei" panose="02010609060101010101" pitchFamily="49" charset="-122"/>
              </a:rPr>
              <a:t>（</a:t>
            </a:r>
            <a:r>
              <a:rPr lang="en-US" altLang="zh-CN" sz="3600" dirty="0">
                <a:latin typeface="SimHei" panose="02010609060101010101" pitchFamily="49" charset="-122"/>
                <a:ea typeface="SimHei" panose="02010609060101010101" pitchFamily="49" charset="-122"/>
              </a:rPr>
              <a:t>2</a:t>
            </a:r>
            <a:r>
              <a:rPr lang="zh-CN" altLang="en-US" sz="3600" dirty="0">
                <a:latin typeface="SimHei" panose="02010609060101010101" pitchFamily="49" charset="-122"/>
                <a:ea typeface="SimHei" panose="02010609060101010101" pitchFamily="49" charset="-122"/>
              </a:rPr>
              <a:t>）论断人</a:t>
            </a:r>
            <a:endParaRPr lang="en-US" altLang="zh-CN" sz="3600" dirty="0">
              <a:latin typeface="SimHei" panose="02010609060101010101" pitchFamily="49" charset="-122"/>
              <a:ea typeface="SimHei" panose="02010609060101010101" pitchFamily="49" charset="-122"/>
            </a:endParaRPr>
          </a:p>
          <a:p>
            <a:r>
              <a:rPr lang="en-US" sz="2000" dirty="0">
                <a:latin typeface="SimHei" panose="02010609060101010101" pitchFamily="49" charset="-122"/>
                <a:ea typeface="SimHei" panose="02010609060101010101" pitchFamily="49" charset="-122"/>
              </a:rPr>
              <a:t>		Judging Others</a:t>
            </a:r>
          </a:p>
          <a:p>
            <a:endParaRPr lang="en-US" sz="2000" dirty="0">
              <a:latin typeface="SimHei" panose="02010609060101010101" pitchFamily="49" charset="-122"/>
              <a:ea typeface="SimHei" panose="02010609060101010101" pitchFamily="49" charset="-122"/>
            </a:endParaRPr>
          </a:p>
          <a:p>
            <a:endParaRPr lang="en-US" sz="2000" b="1" dirty="0">
              <a:solidFill>
                <a:srgbClr val="FFE18F"/>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22106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24A192-8B02-BDEF-B969-958F83BB43B1}"/>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8C02A954-6FB2-518A-C330-15F86CDBEEAE}"/>
              </a:ext>
            </a:extLst>
          </p:cNvPr>
          <p:cNvSpPr txBox="1"/>
          <p:nvPr/>
        </p:nvSpPr>
        <p:spPr>
          <a:xfrm>
            <a:off x="267134" y="2210127"/>
            <a:ext cx="11924866" cy="17824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30</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法利赛人和经学家</a:t>
            </a:r>
            <a:r>
              <a:rPr kumimoji="0" lang="zh-CN" altLang="en-US" sz="44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mn-cs"/>
              </a:rPr>
              <a:t>埋怨</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他的门徒，说：“</a:t>
            </a:r>
            <a:r>
              <a:rPr kumimoji="0" lang="zh-CN" altLang="en-US" sz="36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t>你们为甚么</a:t>
            </a:r>
            <a:r>
              <a:rPr kumimoji="0" lang="zh-CN" altLang="en-US" sz="36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mn-cs"/>
              </a:rPr>
              <a:t>跟税吏和罪人 一起吃喝呢</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endParaRPr kumimoji="0" lang="zh-CN" altLang="en-US"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4" name="TextBox 3">
            <a:extLst>
              <a:ext uri="{FF2B5EF4-FFF2-40B4-BE49-F238E27FC236}">
                <a16:creationId xmlns:a16="http://schemas.microsoft.com/office/drawing/2014/main" id="{D4264CE7-132F-68AE-9340-C3FBEC746534}"/>
              </a:ext>
            </a:extLst>
          </p:cNvPr>
          <p:cNvSpPr txBox="1"/>
          <p:nvPr/>
        </p:nvSpPr>
        <p:spPr>
          <a:xfrm>
            <a:off x="103735" y="4959905"/>
            <a:ext cx="12088265"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30.And the Pharisees and their scribes </a:t>
            </a:r>
            <a:r>
              <a:rPr kumimoji="0" lang="en-US" sz="2800" b="1" i="0" u="none" strike="noStrike" kern="1200" cap="none" spc="0" normalizeH="0" baseline="0" noProof="0" dirty="0">
                <a:ln>
                  <a:noFill/>
                </a:ln>
                <a:solidFill>
                  <a:srgbClr val="00EFFF"/>
                </a:solidFill>
                <a:effectLst/>
                <a:uLnTx/>
                <a:uFillTx/>
                <a:latin typeface="Century Gothic" panose="020B0502020202020204"/>
                <a:ea typeface="+mn-ea"/>
                <a:cs typeface="+mn-cs"/>
              </a:rPr>
              <a:t>grumbled</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 at his disciples, saying, "</a:t>
            </a:r>
            <a:r>
              <a:rPr kumimoji="0" lang="en-US" sz="2000" b="1" i="0" u="none" strike="noStrike" kern="1200" cap="none" spc="0" normalizeH="0" baseline="0" noProof="0" dirty="0">
                <a:ln>
                  <a:noFill/>
                </a:ln>
                <a:solidFill>
                  <a:srgbClr val="FFFF00"/>
                </a:solidFill>
                <a:effectLst/>
                <a:uLnTx/>
                <a:uFillTx/>
                <a:latin typeface="Century Gothic" panose="020B0502020202020204"/>
                <a:ea typeface="+mn-ea"/>
                <a:cs typeface="+mn-cs"/>
              </a:rPr>
              <a:t>Why do you </a:t>
            </a:r>
            <a:r>
              <a:rPr kumimoji="0" lang="en-US" sz="2000" b="1" i="0" u="none" strike="noStrike" kern="1200" cap="none" spc="0" normalizeH="0" baseline="0" noProof="0" dirty="0">
                <a:ln>
                  <a:noFill/>
                </a:ln>
                <a:solidFill>
                  <a:srgbClr val="00EFFF"/>
                </a:solidFill>
                <a:effectLst/>
                <a:uLnTx/>
                <a:uFillTx/>
                <a:latin typeface="Century Gothic" panose="020B0502020202020204"/>
                <a:ea typeface="+mn-ea"/>
                <a:cs typeface="+mn-cs"/>
              </a:rPr>
              <a:t>eat and drink with tax collectors and sinners?</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07435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E95422-B260-E934-7489-1CB4EB35562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F5A1176-C5D4-56D5-8D0E-39661ADDFE81}"/>
              </a:ext>
            </a:extLst>
          </p:cNvPr>
          <p:cNvSpPr/>
          <p:nvPr/>
        </p:nvSpPr>
        <p:spPr>
          <a:xfrm>
            <a:off x="0" y="1"/>
            <a:ext cx="12192000" cy="1753386"/>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我们若认自己的罪，神是信实的，…">
            <a:extLst>
              <a:ext uri="{FF2B5EF4-FFF2-40B4-BE49-F238E27FC236}">
                <a16:creationId xmlns:a16="http://schemas.microsoft.com/office/drawing/2014/main" id="{A0051C4E-985E-350A-3886-A0E87A02B428}"/>
              </a:ext>
            </a:extLst>
          </p:cNvPr>
          <p:cNvSpPr txBox="1"/>
          <p:nvPr/>
        </p:nvSpPr>
        <p:spPr>
          <a:xfrm>
            <a:off x="1604325" y="127610"/>
            <a:ext cx="9746460" cy="1441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法利赛人的圣洁：</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太</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23:27-28</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、路</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18:9-12)</a:t>
            </a:r>
            <a:endPar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4" name="TextBox 3">
            <a:extLst>
              <a:ext uri="{FF2B5EF4-FFF2-40B4-BE49-F238E27FC236}">
                <a16:creationId xmlns:a16="http://schemas.microsoft.com/office/drawing/2014/main" id="{5E123D46-5FF7-EFA7-850D-C135A0949341}"/>
              </a:ext>
            </a:extLst>
          </p:cNvPr>
          <p:cNvSpPr txBox="1"/>
          <p:nvPr/>
        </p:nvSpPr>
        <p:spPr>
          <a:xfrm>
            <a:off x="1985880" y="1107649"/>
            <a:ext cx="8983349"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The Holiness of the Pharisees: (Matthew 23:27–28; Luke 18:9–12)</a:t>
            </a:r>
          </a:p>
        </p:txBody>
      </p:sp>
      <p:sp>
        <p:nvSpPr>
          <p:cNvPr id="3" name="TextBox 2">
            <a:extLst>
              <a:ext uri="{FF2B5EF4-FFF2-40B4-BE49-F238E27FC236}">
                <a16:creationId xmlns:a16="http://schemas.microsoft.com/office/drawing/2014/main" id="{561EA336-AEB3-1B34-398A-29BC099E4AAB}"/>
              </a:ext>
            </a:extLst>
          </p:cNvPr>
          <p:cNvSpPr txBox="1"/>
          <p:nvPr/>
        </p:nvSpPr>
        <p:spPr>
          <a:xfrm>
            <a:off x="2776192" y="2363856"/>
            <a:ext cx="6264114" cy="3262432"/>
          </a:xfrm>
          <a:prstGeom prst="rect">
            <a:avLst/>
          </a:prstGeom>
          <a:noFill/>
        </p:spPr>
        <p:txBody>
          <a:bodyPr wrap="square">
            <a:spAutoFit/>
          </a:bodyPr>
          <a:lstStyle/>
          <a:p>
            <a:r>
              <a:rPr lang="zh-CN" altLang="en-US" sz="3600" dirty="0">
                <a:solidFill>
                  <a:srgbClr val="FFE18F"/>
                </a:solidFill>
                <a:latin typeface="SimHei" panose="02010609060101010101" pitchFamily="49" charset="-122"/>
                <a:ea typeface="SimHei" panose="02010609060101010101" pitchFamily="49" charset="-122"/>
              </a:rPr>
              <a:t>（</a:t>
            </a:r>
            <a:r>
              <a:rPr lang="en-US" altLang="zh-CN" sz="3600" dirty="0">
                <a:solidFill>
                  <a:srgbClr val="FFE18F"/>
                </a:solidFill>
                <a:latin typeface="SimHei" panose="02010609060101010101" pitchFamily="49" charset="-122"/>
                <a:ea typeface="SimHei" panose="02010609060101010101" pitchFamily="49" charset="-122"/>
              </a:rPr>
              <a:t>1</a:t>
            </a:r>
            <a:r>
              <a:rPr lang="zh-CN" altLang="en-US" sz="3600" dirty="0">
                <a:solidFill>
                  <a:srgbClr val="FFE18F"/>
                </a:solidFill>
                <a:latin typeface="SimHei" panose="02010609060101010101" pitchFamily="49" charset="-122"/>
                <a:ea typeface="SimHei" panose="02010609060101010101" pitchFamily="49" charset="-122"/>
              </a:rPr>
              <a:t>）属灵的骄傲、自义</a:t>
            </a:r>
            <a:endParaRPr lang="en-US" altLang="zh-CN" sz="3600" dirty="0">
              <a:solidFill>
                <a:srgbClr val="FFE18F"/>
              </a:solidFill>
              <a:latin typeface="SimHei" panose="02010609060101010101" pitchFamily="49" charset="-122"/>
              <a:ea typeface="SimHei" panose="02010609060101010101" pitchFamily="49" charset="-122"/>
            </a:endParaRPr>
          </a:p>
          <a:p>
            <a:r>
              <a:rPr lang="en-US" sz="2000" dirty="0">
                <a:solidFill>
                  <a:srgbClr val="FFE18F"/>
                </a:solidFill>
                <a:latin typeface="SimHei" panose="02010609060101010101" pitchFamily="49" charset="-122"/>
                <a:ea typeface="SimHei" panose="02010609060101010101" pitchFamily="49" charset="-122"/>
              </a:rPr>
              <a:t>		Spiritual Pride and Self-Righteousness</a:t>
            </a:r>
          </a:p>
          <a:p>
            <a:endParaRPr lang="en-US" sz="2000" dirty="0">
              <a:latin typeface="SimHei" panose="02010609060101010101" pitchFamily="49" charset="-122"/>
              <a:ea typeface="SimHei" panose="02010609060101010101" pitchFamily="49" charset="-122"/>
            </a:endParaRPr>
          </a:p>
          <a:p>
            <a:r>
              <a:rPr lang="zh-CN" altLang="en-US" sz="3600" dirty="0">
                <a:latin typeface="SimHei" panose="02010609060101010101" pitchFamily="49" charset="-122"/>
                <a:ea typeface="SimHei" panose="02010609060101010101" pitchFamily="49" charset="-122"/>
              </a:rPr>
              <a:t>（</a:t>
            </a:r>
            <a:r>
              <a:rPr lang="en-US" altLang="zh-CN" sz="3600" dirty="0">
                <a:latin typeface="SimHei" panose="02010609060101010101" pitchFamily="49" charset="-122"/>
                <a:ea typeface="SimHei" panose="02010609060101010101" pitchFamily="49" charset="-122"/>
              </a:rPr>
              <a:t>2</a:t>
            </a:r>
            <a:r>
              <a:rPr lang="zh-CN" altLang="en-US" sz="3600" dirty="0">
                <a:latin typeface="SimHei" panose="02010609060101010101" pitchFamily="49" charset="-122"/>
                <a:ea typeface="SimHei" panose="02010609060101010101" pitchFamily="49" charset="-122"/>
              </a:rPr>
              <a:t>）论断人</a:t>
            </a:r>
            <a:endParaRPr lang="en-US" altLang="zh-CN" sz="3600" dirty="0">
              <a:latin typeface="SimHei" panose="02010609060101010101" pitchFamily="49" charset="-122"/>
              <a:ea typeface="SimHei" panose="02010609060101010101" pitchFamily="49" charset="-122"/>
            </a:endParaRPr>
          </a:p>
          <a:p>
            <a:r>
              <a:rPr lang="en-US" sz="2000" dirty="0">
                <a:latin typeface="SimHei" panose="02010609060101010101" pitchFamily="49" charset="-122"/>
                <a:ea typeface="SimHei" panose="02010609060101010101" pitchFamily="49" charset="-122"/>
              </a:rPr>
              <a:t>		Judging Others</a:t>
            </a:r>
          </a:p>
          <a:p>
            <a:endParaRPr lang="en-US" sz="2000" dirty="0">
              <a:latin typeface="SimHei" panose="02010609060101010101" pitchFamily="49" charset="-122"/>
              <a:ea typeface="SimHei" panose="02010609060101010101" pitchFamily="49" charset="-122"/>
            </a:endParaRPr>
          </a:p>
          <a:p>
            <a:r>
              <a:rPr lang="zh-CN" altLang="en-US" sz="3600" b="1" dirty="0">
                <a:solidFill>
                  <a:srgbClr val="FFE18F"/>
                </a:solidFill>
                <a:latin typeface="SimHei" panose="02010609060101010101" pitchFamily="49" charset="-122"/>
                <a:ea typeface="SimHei" panose="02010609060101010101" pitchFamily="49" charset="-122"/>
              </a:rPr>
              <a:t>（</a:t>
            </a:r>
            <a:r>
              <a:rPr lang="en-US" altLang="zh-CN" sz="3600" b="1" dirty="0">
                <a:solidFill>
                  <a:srgbClr val="FFE18F"/>
                </a:solidFill>
                <a:latin typeface="SimHei" panose="02010609060101010101" pitchFamily="49" charset="-122"/>
                <a:ea typeface="SimHei" panose="02010609060101010101" pitchFamily="49" charset="-122"/>
              </a:rPr>
              <a:t>3</a:t>
            </a:r>
            <a:r>
              <a:rPr lang="zh-CN" altLang="en-US" sz="3600" b="1" dirty="0">
                <a:solidFill>
                  <a:srgbClr val="FFE18F"/>
                </a:solidFill>
                <a:latin typeface="SimHei" panose="02010609060101010101" pitchFamily="49" charset="-122"/>
                <a:ea typeface="SimHei" panose="02010609060101010101" pitchFamily="49" charset="-122"/>
              </a:rPr>
              <a:t>）无怜悯之心</a:t>
            </a:r>
            <a:endParaRPr lang="en-US" sz="3600" b="1" dirty="0">
              <a:solidFill>
                <a:srgbClr val="FFE18F"/>
              </a:solidFill>
              <a:latin typeface="SimHei" panose="02010609060101010101" pitchFamily="49" charset="-122"/>
              <a:ea typeface="SimHei" panose="02010609060101010101" pitchFamily="49" charset="-122"/>
            </a:endParaRPr>
          </a:p>
          <a:p>
            <a:r>
              <a:rPr lang="en-US" sz="2000" b="1" dirty="0">
                <a:solidFill>
                  <a:srgbClr val="FFE18F"/>
                </a:solidFill>
                <a:latin typeface="SimHei" panose="02010609060101010101" pitchFamily="49" charset="-122"/>
                <a:ea typeface="SimHei" panose="02010609060101010101" pitchFamily="49" charset="-122"/>
              </a:rPr>
              <a:t>		Lack of Compassion and Mercy</a:t>
            </a:r>
          </a:p>
        </p:txBody>
      </p:sp>
    </p:spTree>
    <p:extLst>
      <p:ext uri="{BB962C8B-B14F-4D97-AF65-F5344CB8AC3E}">
        <p14:creationId xmlns:p14="http://schemas.microsoft.com/office/powerpoint/2010/main" val="51413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AC3FD-2710-79C6-9B0E-231A995447A0}"/>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C8EA44E4-6A11-0CA2-BD8B-4A78056D1CDF}"/>
              </a:ext>
            </a:extLst>
          </p:cNvPr>
          <p:cNvSpPr txBox="1"/>
          <p:nvPr/>
        </p:nvSpPr>
        <p:spPr>
          <a:xfrm>
            <a:off x="549875" y="2078525"/>
            <a:ext cx="11642125" cy="15978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pPr>
            <a:r>
              <a:rPr lang="zh-CN" altLang="en-US" sz="3600" b="1" dirty="0">
                <a:latin typeface="SimHei" panose="02010609060101010101" pitchFamily="49" charset="-122"/>
                <a:ea typeface="SimHei" panose="02010609060101010101" pitchFamily="49" charset="-122"/>
              </a:rPr>
              <a:t>雅</a:t>
            </a:r>
            <a:r>
              <a:rPr lang="en-US" altLang="zh-CN" sz="3600" b="1" dirty="0">
                <a:latin typeface="SimHei" panose="02010609060101010101" pitchFamily="49" charset="-122"/>
                <a:ea typeface="SimHei" panose="02010609060101010101" pitchFamily="49" charset="-122"/>
              </a:rPr>
              <a:t>4:6</a:t>
            </a:r>
          </a:p>
          <a:p>
            <a:pPr>
              <a:lnSpc>
                <a:spcPct val="150000"/>
              </a:lnSpc>
            </a:pPr>
            <a:r>
              <a:rPr lang="en-US" altLang="zh-CN" sz="3600" b="1" dirty="0">
                <a:latin typeface="SimHei" panose="02010609060101010101" pitchFamily="49" charset="-122"/>
                <a:ea typeface="SimHei" panose="02010609060101010101" pitchFamily="49" charset="-122"/>
              </a:rPr>
              <a:t>...</a:t>
            </a:r>
            <a:r>
              <a:rPr lang="zh-CN" altLang="en-US" sz="3600" b="1" dirty="0">
                <a:latin typeface="SimHei" panose="02010609060101010101" pitchFamily="49" charset="-122"/>
                <a:ea typeface="SimHei" panose="02010609060101010101" pitchFamily="49" charset="-122"/>
              </a:rPr>
              <a:t>所以经上说：</a:t>
            </a:r>
            <a:r>
              <a:rPr lang="zh-CN" altLang="en-US" sz="3600" b="1" dirty="0">
                <a:solidFill>
                  <a:srgbClr val="00EFFF"/>
                </a:solidFill>
                <a:latin typeface="SimHei" panose="02010609060101010101" pitchFamily="49" charset="-122"/>
                <a:ea typeface="SimHei" panose="02010609060101010101" pitchFamily="49" charset="-122"/>
              </a:rPr>
              <a:t>神阻挡骄傲的人</a:t>
            </a:r>
            <a:r>
              <a:rPr lang="zh-CN" altLang="en-US" sz="3600" b="1" dirty="0">
                <a:latin typeface="SimHei" panose="02010609060101010101" pitchFamily="49" charset="-122"/>
                <a:ea typeface="SimHei" panose="02010609060101010101" pitchFamily="49" charset="-122"/>
              </a:rPr>
              <a:t>，赐恩给谦卑的人。</a:t>
            </a:r>
            <a:endParaRPr lang="en-US" altLang="zh-CN" sz="3600" b="1" dirty="0">
              <a:latin typeface="SimHei" panose="02010609060101010101" pitchFamily="49" charset="-122"/>
              <a:ea typeface="SimHei" panose="02010609060101010101" pitchFamily="49" charset="-122"/>
            </a:endParaRPr>
          </a:p>
        </p:txBody>
      </p:sp>
      <p:sp>
        <p:nvSpPr>
          <p:cNvPr id="2" name="TextBox 1">
            <a:extLst>
              <a:ext uri="{FF2B5EF4-FFF2-40B4-BE49-F238E27FC236}">
                <a16:creationId xmlns:a16="http://schemas.microsoft.com/office/drawing/2014/main" id="{15D45C78-876B-23E4-B67F-FC26DFB019B8}"/>
              </a:ext>
            </a:extLst>
          </p:cNvPr>
          <p:cNvSpPr txBox="1"/>
          <p:nvPr/>
        </p:nvSpPr>
        <p:spPr>
          <a:xfrm>
            <a:off x="326804" y="4483236"/>
            <a:ext cx="12088265" cy="461665"/>
          </a:xfrm>
          <a:prstGeom prst="rect">
            <a:avLst/>
          </a:prstGeom>
          <a:noFill/>
        </p:spPr>
        <p:txBody>
          <a:bodyPr wrap="square">
            <a:spAutoFit/>
          </a:bodyPr>
          <a:lstStyle/>
          <a:p>
            <a:r>
              <a:rPr lang="en-US" sz="2400" dirty="0"/>
              <a:t>James 4:6....it says, "</a:t>
            </a:r>
            <a:r>
              <a:rPr lang="en-US" sz="2400" b="1" dirty="0">
                <a:solidFill>
                  <a:srgbClr val="00EFFF"/>
                </a:solidFill>
              </a:rPr>
              <a:t>God opposes the proud </a:t>
            </a:r>
            <a:r>
              <a:rPr lang="en-US" sz="2400" dirty="0"/>
              <a:t>but gives grace to the humble."</a:t>
            </a:r>
          </a:p>
        </p:txBody>
      </p:sp>
    </p:spTree>
    <p:extLst>
      <p:ext uri="{BB962C8B-B14F-4D97-AF65-F5344CB8AC3E}">
        <p14:creationId xmlns:p14="http://schemas.microsoft.com/office/powerpoint/2010/main" val="331335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50C61F-306F-EC99-830F-F5EB5BCD526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CCB9ECB-0EB9-6EAF-E051-5013AEC67E95}"/>
              </a:ext>
            </a:extLst>
          </p:cNvPr>
          <p:cNvSpPr/>
          <p:nvPr/>
        </p:nvSpPr>
        <p:spPr>
          <a:xfrm>
            <a:off x="0" y="1"/>
            <a:ext cx="12192000" cy="1753386"/>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8" name="我们若认自己的罪，神是信实的，…">
            <a:extLst>
              <a:ext uri="{FF2B5EF4-FFF2-40B4-BE49-F238E27FC236}">
                <a16:creationId xmlns:a16="http://schemas.microsoft.com/office/drawing/2014/main" id="{3EB9A5FD-8B3D-1F80-DC90-23AD7D73D6A2}"/>
              </a:ext>
            </a:extLst>
          </p:cNvPr>
          <p:cNvSpPr txBox="1"/>
          <p:nvPr/>
        </p:nvSpPr>
        <p:spPr>
          <a:xfrm>
            <a:off x="2102177" y="127610"/>
            <a:ext cx="9248608" cy="7668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rPr>
              <a:t>税吏马太的圣洁</a:t>
            </a:r>
            <a:endParaRPr kumimoji="0" lang="zh-CN" altLang="en-US" sz="28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endParaRPr>
          </a:p>
        </p:txBody>
      </p:sp>
      <p:sp>
        <p:nvSpPr>
          <p:cNvPr id="4" name="TextBox 3">
            <a:extLst>
              <a:ext uri="{FF2B5EF4-FFF2-40B4-BE49-F238E27FC236}">
                <a16:creationId xmlns:a16="http://schemas.microsoft.com/office/drawing/2014/main" id="{EF21362C-28FF-6259-5529-0131EFD291BB}"/>
              </a:ext>
            </a:extLst>
          </p:cNvPr>
          <p:cNvSpPr txBox="1"/>
          <p:nvPr/>
        </p:nvSpPr>
        <p:spPr>
          <a:xfrm>
            <a:off x="1985880" y="1107649"/>
            <a:ext cx="8983349"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B4FF6A"/>
                </a:solidFill>
                <a:effectLst/>
                <a:uLnTx/>
                <a:uFillTx/>
                <a:latin typeface="Century Gothic" panose="020B0502020202020204"/>
                <a:ea typeface="+mn-ea"/>
                <a:cs typeface="+mn-cs"/>
              </a:rPr>
              <a:t>The Holiness of the Matthew the tax collector</a:t>
            </a:r>
          </a:p>
        </p:txBody>
      </p:sp>
      <p:sp>
        <p:nvSpPr>
          <p:cNvPr id="3" name="TextBox 2">
            <a:extLst>
              <a:ext uri="{FF2B5EF4-FFF2-40B4-BE49-F238E27FC236}">
                <a16:creationId xmlns:a16="http://schemas.microsoft.com/office/drawing/2014/main" id="{1DB0FA1C-BEBF-D2A4-D8FC-7841613AC0AF}"/>
              </a:ext>
            </a:extLst>
          </p:cNvPr>
          <p:cNvSpPr txBox="1"/>
          <p:nvPr/>
        </p:nvSpPr>
        <p:spPr>
          <a:xfrm>
            <a:off x="2776192" y="2363856"/>
            <a:ext cx="6264114" cy="3262432"/>
          </a:xfrm>
          <a:prstGeom prst="rect">
            <a:avLst/>
          </a:prstGeom>
          <a:noFill/>
        </p:spPr>
        <p:txBody>
          <a:bodyPr wrap="square">
            <a:spAutoFit/>
          </a:bodyPr>
          <a:lstStyle/>
          <a:p>
            <a:pPr lvl="0"/>
            <a:r>
              <a:rPr kumimoji="0" lang="zh-CN" altLang="en-US" sz="3600" b="0" i="0" u="none" strike="noStrike" kern="1200" cap="none" spc="0" normalizeH="0" baseline="0" noProof="0" dirty="0">
                <a:ln>
                  <a:noFill/>
                </a:ln>
                <a:solidFill>
                  <a:srgbClr val="FFE18F"/>
                </a:solidFill>
                <a:effectLst/>
                <a:uLnTx/>
                <a:uFillTx/>
                <a:latin typeface="SimHei" panose="02010609060101010101" pitchFamily="49" charset="-122"/>
                <a:ea typeface="SimHei" panose="02010609060101010101" pitchFamily="49" charset="-122"/>
                <a:cs typeface="+mn-cs"/>
              </a:rPr>
              <a:t>（</a:t>
            </a:r>
            <a:r>
              <a:rPr kumimoji="0" lang="en-US" altLang="zh-CN" sz="3600" b="0" i="0" u="none" strike="noStrike" kern="1200" cap="none" spc="0" normalizeH="0" baseline="0" noProof="0" dirty="0">
                <a:ln>
                  <a:noFill/>
                </a:ln>
                <a:solidFill>
                  <a:srgbClr val="FFE18F"/>
                </a:solidFill>
                <a:effectLst/>
                <a:uLnTx/>
                <a:uFillTx/>
                <a:latin typeface="SimHei" panose="02010609060101010101" pitchFamily="49" charset="-122"/>
                <a:ea typeface="SimHei" panose="02010609060101010101" pitchFamily="49" charset="-122"/>
                <a:cs typeface="+mn-cs"/>
              </a:rPr>
              <a:t>1</a:t>
            </a:r>
            <a:r>
              <a:rPr kumimoji="0" lang="zh-CN" altLang="en-US" sz="3600" b="0" i="0" u="none" strike="noStrike" kern="1200" cap="none" spc="0" normalizeH="0" baseline="0" noProof="0" dirty="0">
                <a:ln>
                  <a:noFill/>
                </a:ln>
                <a:solidFill>
                  <a:srgbClr val="FFE18F"/>
                </a:solidFill>
                <a:effectLst/>
                <a:uLnTx/>
                <a:uFillTx/>
                <a:latin typeface="SimHei" panose="02010609060101010101" pitchFamily="49" charset="-122"/>
                <a:ea typeface="SimHei" panose="02010609060101010101" pitchFamily="49" charset="-122"/>
                <a:cs typeface="+mn-cs"/>
              </a:rPr>
              <a:t>）属灵</a:t>
            </a:r>
            <a:r>
              <a:rPr lang="zh-CN" altLang="en-US" sz="3600" dirty="0">
                <a:solidFill>
                  <a:srgbClr val="FFE18F"/>
                </a:solidFill>
                <a:latin typeface="SimHei" panose="02010609060101010101" pitchFamily="49" charset="-122"/>
                <a:ea typeface="SimHei" panose="02010609060101010101" pitchFamily="49" charset="-122"/>
              </a:rPr>
              <a:t>的谦卑</a:t>
            </a:r>
            <a:endParaRPr kumimoji="0" lang="en-US" altLang="zh-CN" sz="3600" b="0" i="0" u="none" strike="noStrike" kern="1200" cap="none" spc="0" normalizeH="0" baseline="0" noProof="0" dirty="0">
              <a:ln>
                <a:noFill/>
              </a:ln>
              <a:solidFill>
                <a:srgbClr val="FFE18F"/>
              </a:solidFill>
              <a:effectLst/>
              <a:uLnTx/>
              <a:uFillTx/>
              <a:latin typeface="SimHei" panose="02010609060101010101" pitchFamily="49" charset="-122"/>
              <a:ea typeface="SimHei" panose="02010609060101010101" pitchFamily="49" charset="-122"/>
              <a:cs typeface="+mn-cs"/>
            </a:endParaRPr>
          </a:p>
          <a:p>
            <a:pPr lvl="0"/>
            <a:r>
              <a:rPr kumimoji="0" lang="en-US" sz="2000" b="0" i="0" u="none" strike="noStrike" kern="1200" cap="none" spc="0" normalizeH="0" baseline="0" noProof="0" dirty="0">
                <a:ln>
                  <a:noFill/>
                </a:ln>
                <a:solidFill>
                  <a:srgbClr val="FFE18F"/>
                </a:solidFill>
                <a:effectLst/>
                <a:uLnTx/>
                <a:uFillTx/>
                <a:latin typeface="SimHei" panose="02010609060101010101" pitchFamily="49" charset="-122"/>
                <a:ea typeface="SimHei" panose="02010609060101010101" pitchFamily="49" charset="-122"/>
                <a:cs typeface="+mn-cs"/>
              </a:rPr>
              <a:t>		</a:t>
            </a:r>
            <a:r>
              <a:rPr lang="en-US" sz="2000" dirty="0">
                <a:solidFill>
                  <a:srgbClr val="FFE18F"/>
                </a:solidFill>
                <a:latin typeface="SimHei" panose="02010609060101010101" pitchFamily="49" charset="-122"/>
                <a:ea typeface="SimHei" panose="02010609060101010101" pitchFamily="49" charset="-122"/>
              </a:rPr>
              <a:t>Spiritual Humility</a:t>
            </a:r>
            <a:endParaRPr kumimoji="0" lang="en-US" sz="2000" b="0" i="0" u="none" strike="noStrike" kern="1200" cap="none" spc="0" normalizeH="0" baseline="0" noProof="0" dirty="0">
              <a:ln>
                <a:noFill/>
              </a:ln>
              <a:solidFill>
                <a:srgbClr val="FFE18F"/>
              </a:solidFill>
              <a:effectLst/>
              <a:uLnTx/>
              <a:uFillTx/>
              <a:latin typeface="SimHei" panose="02010609060101010101" pitchFamily="49" charset="-122"/>
              <a:ea typeface="SimHei" panose="02010609060101010101" pitchFamily="49"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a:p>
            <a:pPr lvl="0"/>
            <a:r>
              <a:rPr kumimoji="0" lang="zh-CN" altLang="en-US" sz="3600" b="0"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en-US" altLang="zh-CN" sz="3600" b="0"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a:t>
            </a:r>
            <a:r>
              <a:rPr lang="zh-CN" altLang="en-US" sz="3600" dirty="0">
                <a:solidFill>
                  <a:prstClr val="white"/>
                </a:solidFill>
                <a:latin typeface="SimHei" panose="02010609060101010101" pitchFamily="49" charset="-122"/>
                <a:ea typeface="SimHei" panose="02010609060101010101" pitchFamily="49" charset="-122"/>
              </a:rPr>
              <a:t>）不论断</a:t>
            </a:r>
            <a:r>
              <a:rPr kumimoji="0" lang="zh-CN" altLang="en-US" sz="3600" b="0"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人</a:t>
            </a:r>
            <a:endParaRPr kumimoji="0" lang="en-US" altLang="zh-CN" sz="3600" b="0"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a:p>
            <a:pPr lvl="0"/>
            <a:r>
              <a:rPr kumimoji="0" lang="en-US" sz="2000" b="0"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	</a:t>
            </a:r>
            <a:r>
              <a:rPr lang="en-US" sz="2000" dirty="0">
                <a:solidFill>
                  <a:prstClr val="white"/>
                </a:solidFill>
                <a:latin typeface="SimHei" panose="02010609060101010101" pitchFamily="49" charset="-122"/>
                <a:ea typeface="SimHei" panose="02010609060101010101" pitchFamily="49" charset="-122"/>
              </a:rPr>
              <a:t>	Not Judging </a:t>
            </a:r>
            <a:r>
              <a:rPr kumimoji="0" lang="en-US" sz="2000" b="0"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Others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FFE18F"/>
                </a:solidFill>
                <a:effectLst/>
                <a:uLnTx/>
                <a:uFillTx/>
                <a:latin typeface="SimHei" panose="02010609060101010101" pitchFamily="49" charset="-122"/>
                <a:ea typeface="SimHei" panose="02010609060101010101" pitchFamily="49" charset="-122"/>
                <a:cs typeface="+mn-cs"/>
              </a:rPr>
              <a:t>（</a:t>
            </a:r>
            <a:r>
              <a:rPr kumimoji="0" lang="en-US" altLang="zh-CN" sz="3600" b="1" i="0" u="none" strike="noStrike" kern="1200" cap="none" spc="0" normalizeH="0" baseline="0" noProof="0" dirty="0">
                <a:ln>
                  <a:noFill/>
                </a:ln>
                <a:solidFill>
                  <a:srgbClr val="FFE18F"/>
                </a:solidFill>
                <a:effectLst/>
                <a:uLnTx/>
                <a:uFillTx/>
                <a:latin typeface="SimHei" panose="02010609060101010101" pitchFamily="49" charset="-122"/>
                <a:ea typeface="SimHei" panose="02010609060101010101" pitchFamily="49" charset="-122"/>
                <a:cs typeface="+mn-cs"/>
              </a:rPr>
              <a:t>3</a:t>
            </a:r>
            <a:r>
              <a:rPr kumimoji="0" lang="zh-CN" altLang="en-US" sz="3600" b="1" i="0" u="none" strike="noStrike" kern="1200" cap="none" spc="0" normalizeH="0" baseline="0" noProof="0" dirty="0">
                <a:ln>
                  <a:noFill/>
                </a:ln>
                <a:solidFill>
                  <a:srgbClr val="FFE18F"/>
                </a:solidFill>
                <a:effectLst/>
                <a:uLnTx/>
                <a:uFillTx/>
                <a:latin typeface="SimHei" panose="02010609060101010101" pitchFamily="49" charset="-122"/>
                <a:ea typeface="SimHei" panose="02010609060101010101" pitchFamily="49" charset="-122"/>
                <a:cs typeface="+mn-cs"/>
              </a:rPr>
              <a:t>）有怜悯之心</a:t>
            </a:r>
            <a:endParaRPr kumimoji="0" lang="en-US" sz="3600" b="1" i="0" u="none" strike="noStrike" kern="1200" cap="none" spc="0" normalizeH="0" baseline="0" noProof="0" dirty="0">
              <a:ln>
                <a:noFill/>
              </a:ln>
              <a:solidFill>
                <a:srgbClr val="FFE18F"/>
              </a:solidFill>
              <a:effectLst/>
              <a:uLnTx/>
              <a:uFillTx/>
              <a:latin typeface="SimHei" panose="02010609060101010101" pitchFamily="49" charset="-122"/>
              <a:ea typeface="SimHei" panose="02010609060101010101" pitchFamily="49" charset="-122"/>
              <a:cs typeface="+mn-cs"/>
            </a:endParaRPr>
          </a:p>
          <a:p>
            <a:pPr lvl="0"/>
            <a:r>
              <a:rPr kumimoji="0" lang="en-US" sz="2000" b="1" i="0" u="none" strike="noStrike" kern="1200" cap="none" spc="0" normalizeH="0" baseline="0" noProof="0" dirty="0">
                <a:ln>
                  <a:noFill/>
                </a:ln>
                <a:solidFill>
                  <a:srgbClr val="FFE18F"/>
                </a:solidFill>
                <a:effectLst/>
                <a:uLnTx/>
                <a:uFillTx/>
                <a:latin typeface="SimHei" panose="02010609060101010101" pitchFamily="49" charset="-122"/>
                <a:ea typeface="SimHei" panose="02010609060101010101" pitchFamily="49" charset="-122"/>
                <a:cs typeface="+mn-cs"/>
              </a:rPr>
              <a:t>	</a:t>
            </a:r>
            <a:r>
              <a:rPr lang="en-US" sz="2000" b="1" dirty="0">
                <a:solidFill>
                  <a:srgbClr val="FFE18F"/>
                </a:solidFill>
                <a:latin typeface="SimHei" panose="02010609060101010101" pitchFamily="49" charset="-122"/>
                <a:ea typeface="SimHei" panose="02010609060101010101" pitchFamily="49" charset="-122"/>
              </a:rPr>
              <a:t>	Shows Compassion and Mercy</a:t>
            </a:r>
            <a:endParaRPr kumimoji="0" lang="en-US" sz="2000" b="1" i="0" u="none" strike="noStrike" kern="1200" cap="none" spc="0" normalizeH="0" baseline="0" noProof="0" dirty="0">
              <a:ln>
                <a:noFill/>
              </a:ln>
              <a:solidFill>
                <a:srgbClr val="FFE18F"/>
              </a:solidFill>
              <a:effectLst/>
              <a:uLnTx/>
              <a:uFillTx/>
              <a:latin typeface="SimHei" panose="02010609060101010101" pitchFamily="49" charset="-122"/>
              <a:ea typeface="SimHei" panose="02010609060101010101" pitchFamily="49" charset="-122"/>
              <a:cs typeface="+mn-cs"/>
            </a:endParaRPr>
          </a:p>
        </p:txBody>
      </p:sp>
    </p:spTree>
    <p:extLst>
      <p:ext uri="{BB962C8B-B14F-4D97-AF65-F5344CB8AC3E}">
        <p14:creationId xmlns:p14="http://schemas.microsoft.com/office/powerpoint/2010/main" val="39223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68BB8390-4E40-40DF-8AEB-8F6D93966F91}"/>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D6A736CF-256F-B804-585F-C5DD4EED455C}"/>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0D556758-009A-46A2-6ECE-280E41A6DBDA}"/>
              </a:ext>
            </a:extLst>
          </p:cNvPr>
          <p:cNvSpPr txBox="1">
            <a:spLocks noGrp="1"/>
          </p:cNvSpPr>
          <p:nvPr>
            <p:ph type="title"/>
          </p:nvPr>
        </p:nvSpPr>
        <p:spPr>
          <a:xfrm>
            <a:off x="457199" y="3347240"/>
            <a:ext cx="11277600" cy="1698264"/>
          </a:xfrm>
          <a:prstGeom prst="rect">
            <a:avLst/>
          </a:prstGeom>
        </p:spPr>
        <p:txBody>
          <a:bodyPr spcFirstLastPara="1" wrap="square" lIns="121900" tIns="121900" rIns="121900" bIns="121900" anchor="ctr" anchorCtr="0">
            <a:noAutofit/>
          </a:bodyPr>
          <a:lstStyle/>
          <a:p>
            <a:pPr defTabSz="1033272"/>
            <a:r>
              <a:rPr lang="zh-CN" altLang="en-US" sz="7200" b="1" dirty="0">
                <a:effectLst/>
              </a:rPr>
              <a:t>有病的人才有需要</a:t>
            </a:r>
            <a:endParaRPr lang="zh-CN" altLang="en-US" sz="18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8CEAFF6D-846E-2BF5-AE2E-A334225FDCC4}"/>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altLang="zh-CN" sz="8286" kern="1200" dirty="0">
                <a:solidFill>
                  <a:schemeClr val="tx1"/>
                </a:solidFill>
                <a:latin typeface="+mj-lt"/>
                <a:ea typeface="+mj-ea"/>
                <a:cs typeface="+mj-cs"/>
              </a:rPr>
              <a:t>3</a:t>
            </a:r>
            <a:endParaRPr lang="en" dirty="0"/>
          </a:p>
        </p:txBody>
      </p:sp>
      <p:sp>
        <p:nvSpPr>
          <p:cNvPr id="980" name="Google Shape;980;p44">
            <a:extLst>
              <a:ext uri="{FF2B5EF4-FFF2-40B4-BE49-F238E27FC236}">
                <a16:creationId xmlns:a16="http://schemas.microsoft.com/office/drawing/2014/main" id="{40A01278-A7E8-CB21-EB3A-03C796078CA6}"/>
              </a:ext>
            </a:extLst>
          </p:cNvPr>
          <p:cNvSpPr txBox="1">
            <a:spLocks noGrp="1"/>
          </p:cNvSpPr>
          <p:nvPr>
            <p:ph type="subTitle" idx="1"/>
          </p:nvPr>
        </p:nvSpPr>
        <p:spPr>
          <a:xfrm>
            <a:off x="457201" y="5045504"/>
            <a:ext cx="11399731" cy="1282748"/>
          </a:xfrm>
          <a:prstGeom prst="rect">
            <a:avLst/>
          </a:prstGeom>
        </p:spPr>
        <p:txBody>
          <a:bodyPr spcFirstLastPara="1" wrap="square" lIns="121900" tIns="121900" rIns="121900" bIns="121900" anchor="ctr" anchorCtr="0">
            <a:noAutofit/>
          </a:bodyPr>
          <a:lstStyle/>
          <a:p>
            <a:r>
              <a:rPr lang="en-US" dirty="0"/>
              <a:t>Those Who Are Sick Are the Ones in Need</a:t>
            </a:r>
          </a:p>
        </p:txBody>
      </p:sp>
    </p:spTree>
    <p:extLst>
      <p:ext uri="{BB962C8B-B14F-4D97-AF65-F5344CB8AC3E}">
        <p14:creationId xmlns:p14="http://schemas.microsoft.com/office/powerpoint/2010/main" val="3613767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584A0C-5B35-E450-B805-987FE453C6E8}"/>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8DAB8148-E18E-DCE2-54D9-0BB2E9CF1914}"/>
              </a:ext>
            </a:extLst>
          </p:cNvPr>
          <p:cNvSpPr txBox="1"/>
          <p:nvPr/>
        </p:nvSpPr>
        <p:spPr>
          <a:xfrm>
            <a:off x="103736" y="2031019"/>
            <a:ext cx="11792891" cy="2272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31</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 耶稣回答：“健康的人不需要医生，</a:t>
            </a:r>
            <a:r>
              <a:rPr kumimoji="0" lang="zh-CN" altLang="en-US" sz="36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rPr>
              <a:t>有病的人才需要</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32</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 我来不是要召义人，</a:t>
            </a:r>
            <a:r>
              <a:rPr kumimoji="0" lang="zh-CN" altLang="en-US" sz="36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rPr>
              <a:t>而是要召罪人悔改 </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endPar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4" name="TextBox 3">
            <a:extLst>
              <a:ext uri="{FF2B5EF4-FFF2-40B4-BE49-F238E27FC236}">
                <a16:creationId xmlns:a16="http://schemas.microsoft.com/office/drawing/2014/main" id="{0E6AAB04-5BC8-821E-B27B-03200FE68E5B}"/>
              </a:ext>
            </a:extLst>
          </p:cNvPr>
          <p:cNvSpPr txBox="1"/>
          <p:nvPr/>
        </p:nvSpPr>
        <p:spPr>
          <a:xfrm>
            <a:off x="51867" y="5157867"/>
            <a:ext cx="12088265"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31.And Jesus answered them, "Those who are well have no need of a physician, </a:t>
            </a:r>
            <a:r>
              <a:rPr kumimoji="0" lang="en-US" sz="2000" b="1" i="0" u="none" strike="noStrike" kern="1200" cap="none" spc="0" normalizeH="0" baseline="0" noProof="0" dirty="0">
                <a:ln>
                  <a:noFill/>
                </a:ln>
                <a:solidFill>
                  <a:srgbClr val="B4FF6A"/>
                </a:solidFill>
                <a:effectLst/>
                <a:uLnTx/>
                <a:uFillTx/>
                <a:latin typeface="Century Gothic" panose="020B0502020202020204"/>
                <a:ea typeface="+mn-ea"/>
                <a:cs typeface="+mn-cs"/>
              </a:rPr>
              <a:t>but those who are sick.</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32.I have not come to call the righteous </a:t>
            </a:r>
            <a:r>
              <a:rPr kumimoji="0" lang="en-US" sz="2000" b="1" i="0" u="none" strike="noStrike" kern="1200" cap="none" spc="0" normalizeH="0" baseline="0" noProof="0" dirty="0">
                <a:ln>
                  <a:noFill/>
                </a:ln>
                <a:solidFill>
                  <a:srgbClr val="B4FF6A"/>
                </a:solidFill>
                <a:effectLst/>
                <a:uLnTx/>
                <a:uFillTx/>
                <a:latin typeface="Century Gothic" panose="020B0502020202020204"/>
                <a:ea typeface="+mn-ea"/>
                <a:cs typeface="+mn-cs"/>
              </a:rPr>
              <a:t>but sinners to repentance</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799621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F028B-9376-828A-9C5D-1DEBCEAD6DF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F5C50F7-61B3-8079-8AE3-4F3640FC01ED}"/>
              </a:ext>
            </a:extLst>
          </p:cNvPr>
          <p:cNvSpPr txBox="1"/>
          <p:nvPr/>
        </p:nvSpPr>
        <p:spPr>
          <a:xfrm>
            <a:off x="5467546" y="932403"/>
            <a:ext cx="6542202" cy="3641381"/>
          </a:xfrm>
          <a:prstGeom prst="rect">
            <a:avLst/>
          </a:prstGeom>
          <a:noFill/>
        </p:spPr>
        <p:txBody>
          <a:bodyPr wrap="square">
            <a:spAutoFit/>
          </a:bodyPr>
          <a:lstStyle/>
          <a:p>
            <a:pPr>
              <a:lnSpc>
                <a:spcPct val="150000"/>
              </a:lnSpc>
            </a:pPr>
            <a:r>
              <a:rPr lang="zh-CN" altLang="en-US" sz="4000" dirty="0">
                <a:latin typeface="SimHei" panose="02010609060101010101" pitchFamily="49" charset="-122"/>
                <a:ea typeface="SimHei" panose="02010609060101010101" pitchFamily="49" charset="-122"/>
              </a:rPr>
              <a:t>诗篇 </a:t>
            </a:r>
            <a:r>
              <a:rPr lang="en-US" altLang="zh-CN" sz="4000" dirty="0">
                <a:latin typeface="SimHei" panose="02010609060101010101" pitchFamily="49" charset="-122"/>
                <a:ea typeface="SimHei" panose="02010609060101010101" pitchFamily="49" charset="-122"/>
              </a:rPr>
              <a:t>34:8. </a:t>
            </a:r>
          </a:p>
          <a:p>
            <a:pPr>
              <a:lnSpc>
                <a:spcPct val="150000"/>
              </a:lnSpc>
            </a:pPr>
            <a:r>
              <a:rPr lang="zh-CN" altLang="en-US" sz="4000" dirty="0">
                <a:latin typeface="SimHei" panose="02010609060101010101" pitchFamily="49" charset="-122"/>
                <a:ea typeface="SimHei" panose="02010609060101010101" pitchFamily="49" charset="-122"/>
              </a:rPr>
              <a:t>你们要尝尝主恩的滋味，便知道他是美善；投靠他的人有福了！。 </a:t>
            </a:r>
            <a:endParaRPr lang="en-US" sz="4000" dirty="0">
              <a:latin typeface="SimHei" panose="02010609060101010101" pitchFamily="49" charset="-122"/>
              <a:ea typeface="SimHei" panose="02010609060101010101" pitchFamily="49" charset="-122"/>
            </a:endParaRPr>
          </a:p>
        </p:txBody>
      </p:sp>
      <p:sp>
        <p:nvSpPr>
          <p:cNvPr id="10" name="TextBox 9">
            <a:extLst>
              <a:ext uri="{FF2B5EF4-FFF2-40B4-BE49-F238E27FC236}">
                <a16:creationId xmlns:a16="http://schemas.microsoft.com/office/drawing/2014/main" id="{FD2DAA6D-63EE-C0E9-4FE2-EEE51A099861}"/>
              </a:ext>
            </a:extLst>
          </p:cNvPr>
          <p:cNvSpPr txBox="1"/>
          <p:nvPr/>
        </p:nvSpPr>
        <p:spPr>
          <a:xfrm>
            <a:off x="5467546" y="4917426"/>
            <a:ext cx="6096000" cy="923330"/>
          </a:xfrm>
          <a:prstGeom prst="rect">
            <a:avLst/>
          </a:prstGeom>
          <a:noFill/>
        </p:spPr>
        <p:txBody>
          <a:bodyPr wrap="square">
            <a:spAutoFit/>
          </a:bodyPr>
          <a:lstStyle/>
          <a:p>
            <a:r>
              <a:rPr lang="en-US" dirty="0"/>
              <a:t>Psalms 34:8.</a:t>
            </a:r>
          </a:p>
          <a:p>
            <a:r>
              <a:rPr lang="en-US" dirty="0"/>
              <a:t>Oh, taste and see that the Lord is good! Blessed is the man who takes refuge in him!</a:t>
            </a:r>
          </a:p>
        </p:txBody>
      </p:sp>
      <p:pic>
        <p:nvPicPr>
          <p:cNvPr id="2" name="Picture 1">
            <a:extLst>
              <a:ext uri="{FF2B5EF4-FFF2-40B4-BE49-F238E27FC236}">
                <a16:creationId xmlns:a16="http://schemas.microsoft.com/office/drawing/2014/main" id="{DA6330AC-EE50-5979-5745-57DC1B72DD3E}"/>
              </a:ext>
            </a:extLst>
          </p:cNvPr>
          <p:cNvPicPr>
            <a:picLocks noChangeAspect="1"/>
          </p:cNvPicPr>
          <p:nvPr/>
        </p:nvPicPr>
        <p:blipFill>
          <a:blip r:embed="rId3"/>
          <a:srcRect l="29793" r="11079"/>
          <a:stretch>
            <a:fillRect/>
          </a:stretch>
        </p:blipFill>
        <p:spPr>
          <a:xfrm>
            <a:off x="329183" y="1085088"/>
            <a:ext cx="4751389" cy="4378844"/>
          </a:xfrm>
          <a:prstGeom prst="rect">
            <a:avLst/>
          </a:prstGeom>
        </p:spPr>
      </p:pic>
    </p:spTree>
    <p:extLst>
      <p:ext uri="{BB962C8B-B14F-4D97-AF65-F5344CB8AC3E}">
        <p14:creationId xmlns:p14="http://schemas.microsoft.com/office/powerpoint/2010/main" val="372729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912CDBB5-74C6-C4CD-8EFC-A105DC0C3B77}"/>
            </a:ext>
          </a:extLst>
        </p:cNvPr>
        <p:cNvGrpSpPr/>
        <p:nvPr/>
      </p:nvGrpSpPr>
      <p:grpSpPr>
        <a:xfrm>
          <a:off x="0" y="0"/>
          <a:ext cx="0" cy="0"/>
          <a:chOff x="0" y="0"/>
          <a:chExt cx="0" cy="0"/>
        </a:xfrm>
      </p:grpSpPr>
      <p:sp>
        <p:nvSpPr>
          <p:cNvPr id="332" name="Rectangle 331">
            <a:extLst>
              <a:ext uri="{FF2B5EF4-FFF2-40B4-BE49-F238E27FC236}">
                <a16:creationId xmlns:a16="http://schemas.microsoft.com/office/drawing/2014/main" id="{C3213C9F-F1B6-4980-95B6-4F07946C5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5291665"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AC70FF2-479C-EA7F-1731-9619CB60A00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5900"/>
                    </a14:imgEffect>
                    <a14:imgEffect>
                      <a14:saturation sat="300000"/>
                    </a14:imgEffect>
                  </a14:imgLayer>
                </a14:imgProps>
              </a:ext>
            </a:extLst>
          </a:blip>
          <a:stretch/>
        </p:blipFill>
        <p:spPr>
          <a:xfrm>
            <a:off x="804334" y="1418080"/>
            <a:ext cx="4948242" cy="4030422"/>
          </a:xfrm>
          <a:prstGeom prst="rect">
            <a:avLst/>
          </a:prstGeom>
        </p:spPr>
      </p:pic>
      <p:sp>
        <p:nvSpPr>
          <p:cNvPr id="334" name="Rectangle 333">
            <a:extLst>
              <a:ext uri="{FF2B5EF4-FFF2-40B4-BE49-F238E27FC236}">
                <a16:creationId xmlns:a16="http://schemas.microsoft.com/office/drawing/2014/main" id="{2AA28026-5AE8-4702-8944-83B64C486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5" y="643467"/>
            <a:ext cx="5291665"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0D2A5FF-3B50-E6E8-E892-4D2EC6EAF30F}"/>
              </a:ext>
            </a:extLst>
          </p:cNvPr>
          <p:cNvPicPr>
            <a:picLocks noChangeAspect="1"/>
          </p:cNvPicPr>
          <p:nvPr/>
        </p:nvPicPr>
        <p:blipFill>
          <a:blip r:embed="rId6">
            <a:biLevel thresh="75000"/>
          </a:blip>
          <a:stretch>
            <a:fillRect/>
          </a:stretch>
        </p:blipFill>
        <p:spPr>
          <a:xfrm rot="10800000">
            <a:off x="6417732" y="1408104"/>
            <a:ext cx="4948242" cy="4050375"/>
          </a:xfrm>
          <a:prstGeom prst="rect">
            <a:avLst/>
          </a:prstGeom>
        </p:spPr>
      </p:pic>
      <p:sp>
        <p:nvSpPr>
          <p:cNvPr id="327" name="认罪祷告">
            <a:extLst>
              <a:ext uri="{FF2B5EF4-FFF2-40B4-BE49-F238E27FC236}">
                <a16:creationId xmlns:a16="http://schemas.microsoft.com/office/drawing/2014/main" id="{D07118CE-FE95-3938-E356-844CA3413CFD}"/>
              </a:ext>
            </a:extLst>
          </p:cNvPr>
          <p:cNvSpPr txBox="1"/>
          <p:nvPr/>
        </p:nvSpPr>
        <p:spPr>
          <a:xfrm>
            <a:off x="78059" y="41601"/>
            <a:ext cx="12192001" cy="742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5" name="TextBox 4">
            <a:extLst>
              <a:ext uri="{FF2B5EF4-FFF2-40B4-BE49-F238E27FC236}">
                <a16:creationId xmlns:a16="http://schemas.microsoft.com/office/drawing/2014/main" id="{81BF392F-0A68-6063-9797-2376F9913A9A}"/>
              </a:ext>
            </a:extLst>
          </p:cNvPr>
          <p:cNvSpPr txBox="1"/>
          <p:nvPr/>
        </p:nvSpPr>
        <p:spPr>
          <a:xfrm>
            <a:off x="2737227" y="0"/>
            <a:ext cx="6226384" cy="584775"/>
          </a:xfrm>
          <a:prstGeom prst="rect">
            <a:avLst/>
          </a:prstGeom>
          <a:noFill/>
        </p:spPr>
        <p:txBody>
          <a:bodyPr wrap="none" rtlCol="0">
            <a:spAutoFit/>
          </a:bodyPr>
          <a:lstStyle/>
          <a:p>
            <a:r>
              <a:rPr lang="zh-CN" altLang="en-US" sz="3200" b="1" dirty="0">
                <a:latin typeface="SimHei" panose="02010609060101010101" pitchFamily="49" charset="-122"/>
                <a:ea typeface="SimHei" panose="02010609060101010101" pitchFamily="49" charset="-122"/>
              </a:rPr>
              <a:t>你如何看待自己？</a:t>
            </a:r>
            <a:r>
              <a:rPr lang="en-US" altLang="zh-CN" sz="3200" b="1" dirty="0">
                <a:latin typeface="SimHei" panose="02010609060101010101" pitchFamily="49" charset="-122"/>
                <a:ea typeface="SimHei" panose="02010609060101010101" pitchFamily="49" charset="-122"/>
              </a:rPr>
              <a:t> </a:t>
            </a:r>
            <a:r>
              <a:rPr lang="en-US" dirty="0">
                <a:latin typeface="SimHei" panose="02010609060101010101" pitchFamily="49" charset="-122"/>
                <a:ea typeface="SimHei" panose="02010609060101010101" pitchFamily="49" charset="-122"/>
              </a:rPr>
              <a:t>How</a:t>
            </a:r>
            <a:r>
              <a:rPr lang="zh-CN" altLang="en-US" dirty="0">
                <a:latin typeface="SimHei" panose="02010609060101010101" pitchFamily="49" charset="-122"/>
                <a:ea typeface="SimHei" panose="02010609060101010101" pitchFamily="49" charset="-122"/>
              </a:rPr>
              <a:t> </a:t>
            </a:r>
            <a:r>
              <a:rPr lang="en-US" altLang="zh-CN" dirty="0">
                <a:latin typeface="SimHei" panose="02010609060101010101" pitchFamily="49" charset="-122"/>
                <a:ea typeface="SimHei" panose="02010609060101010101" pitchFamily="49" charset="-122"/>
              </a:rPr>
              <a:t>you see yourself ?</a:t>
            </a:r>
            <a:endParaRPr lang="en-US"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556599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95EA24-173E-F691-2B49-1C79057C6741}"/>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A022816D-11A4-EBCA-2D47-11C2F50AA678}"/>
              </a:ext>
            </a:extLst>
          </p:cNvPr>
          <p:cNvSpPr txBox="1"/>
          <p:nvPr/>
        </p:nvSpPr>
        <p:spPr>
          <a:xfrm>
            <a:off x="103736" y="192792"/>
            <a:ext cx="12088264" cy="4965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pPr>
            <a:r>
              <a:rPr lang="zh-CN" altLang="en-US" sz="3200" b="1" dirty="0">
                <a:latin typeface="SimHei" panose="02010609060101010101" pitchFamily="49" charset="-122"/>
                <a:ea typeface="SimHei" panose="02010609060101010101" pitchFamily="49" charset="-122"/>
              </a:rPr>
              <a:t>路</a:t>
            </a:r>
            <a:r>
              <a:rPr lang="en-US" altLang="zh-CN" sz="3200" b="1" dirty="0">
                <a:latin typeface="SimHei" panose="02010609060101010101" pitchFamily="49" charset="-122"/>
                <a:ea typeface="SimHei" panose="02010609060101010101" pitchFamily="49" charset="-122"/>
              </a:rPr>
              <a:t>5:27</a:t>
            </a:r>
            <a:r>
              <a:rPr lang="zh-CN" altLang="en-US" sz="3200" b="1" dirty="0">
                <a:latin typeface="SimHei" panose="02010609060101010101" pitchFamily="49" charset="-122"/>
                <a:ea typeface="SimHei" panose="02010609060101010101" pitchFamily="49" charset="-122"/>
              </a:rPr>
              <a:t>事后，耶稣出去，看见一个税吏，名叫利未，坐在税关那里，就对他说：“来跟从我！”</a:t>
            </a:r>
            <a:r>
              <a:rPr lang="en-US" altLang="zh-CN" sz="3200" b="1" dirty="0">
                <a:latin typeface="SimHei" panose="02010609060101010101" pitchFamily="49" charset="-122"/>
                <a:ea typeface="SimHei" panose="02010609060101010101" pitchFamily="49" charset="-122"/>
              </a:rPr>
              <a:t>28</a:t>
            </a:r>
            <a:r>
              <a:rPr lang="zh-CN" altLang="en-US" sz="3200" b="1" dirty="0">
                <a:latin typeface="SimHei" panose="02010609060101010101" pitchFamily="49" charset="-122"/>
                <a:ea typeface="SimHei" panose="02010609060101010101" pitchFamily="49" charset="-122"/>
              </a:rPr>
              <a:t>他就撇下一切 ，起来跟从了耶稣。</a:t>
            </a:r>
            <a:r>
              <a:rPr lang="en-US" altLang="zh-CN" sz="3200" b="1" dirty="0">
                <a:latin typeface="SimHei" panose="02010609060101010101" pitchFamily="49" charset="-122"/>
                <a:ea typeface="SimHei" panose="02010609060101010101" pitchFamily="49" charset="-122"/>
              </a:rPr>
              <a:t>29</a:t>
            </a:r>
            <a:r>
              <a:rPr lang="zh-CN" altLang="en-US" sz="3200" b="1" dirty="0">
                <a:latin typeface="SimHei" panose="02010609060101010101" pitchFamily="49" charset="-122"/>
                <a:ea typeface="SimHei" panose="02010609060101010101" pitchFamily="49" charset="-122"/>
              </a:rPr>
              <a:t>利未在自己家里，为他大摆筵席 ，有许多税吏和别的人一起吃饭 。</a:t>
            </a:r>
            <a:r>
              <a:rPr lang="en-US" altLang="zh-CN" sz="3200" b="1" dirty="0">
                <a:latin typeface="SimHei" panose="02010609060101010101" pitchFamily="49" charset="-122"/>
                <a:ea typeface="SimHei" panose="02010609060101010101" pitchFamily="49" charset="-122"/>
              </a:rPr>
              <a:t>30</a:t>
            </a:r>
            <a:r>
              <a:rPr lang="zh-CN" altLang="en-US" sz="3200" b="1" dirty="0">
                <a:latin typeface="SimHei" panose="02010609060101010101" pitchFamily="49" charset="-122"/>
                <a:ea typeface="SimHei" panose="02010609060101010101" pitchFamily="49" charset="-122"/>
              </a:rPr>
              <a:t>法利赛人和经学家埋怨他的门徒，说：“你们为甚么跟税吏和罪人 一起吃喝呢？”</a:t>
            </a:r>
            <a:r>
              <a:rPr lang="en-US" altLang="zh-CN" sz="3200" b="1" dirty="0">
                <a:latin typeface="SimHei" panose="02010609060101010101" pitchFamily="49" charset="-122"/>
                <a:ea typeface="SimHei" panose="02010609060101010101" pitchFamily="49" charset="-122"/>
              </a:rPr>
              <a:t>31</a:t>
            </a:r>
            <a:r>
              <a:rPr lang="zh-CN" altLang="en-US" sz="3200" b="1" dirty="0">
                <a:latin typeface="SimHei" panose="02010609060101010101" pitchFamily="49" charset="-122"/>
                <a:ea typeface="SimHei" panose="02010609060101010101" pitchFamily="49" charset="-122"/>
              </a:rPr>
              <a:t>耶稣回答：“健康的人不需要医生，有病的人才需要。</a:t>
            </a:r>
            <a:r>
              <a:rPr lang="en-US" altLang="zh-CN" sz="3200" b="1" dirty="0">
                <a:latin typeface="SimHei" panose="02010609060101010101" pitchFamily="49" charset="-122"/>
                <a:ea typeface="SimHei" panose="02010609060101010101" pitchFamily="49" charset="-122"/>
              </a:rPr>
              <a:t>32</a:t>
            </a:r>
            <a:r>
              <a:rPr lang="zh-CN" altLang="en-US" sz="3200" b="1" dirty="0">
                <a:latin typeface="SimHei" panose="02010609060101010101" pitchFamily="49" charset="-122"/>
                <a:ea typeface="SimHei" panose="02010609060101010101" pitchFamily="49" charset="-122"/>
              </a:rPr>
              <a:t>我来不是要召义人，而是要召罪人悔改 。”</a:t>
            </a:r>
            <a:endParaRPr lang="zh-CN" altLang="en-US" sz="3000" b="1" dirty="0">
              <a:latin typeface="SimHei" panose="02010609060101010101" pitchFamily="49" charset="-122"/>
              <a:ea typeface="SimHei" panose="02010609060101010101" pitchFamily="49" charset="-122"/>
            </a:endParaRPr>
          </a:p>
          <a:p>
            <a:pPr>
              <a:lnSpc>
                <a:spcPct val="150000"/>
              </a:lnSpc>
            </a:pPr>
            <a:endParaRPr lang="zh-CN" altLang="en-US" sz="2400" b="1" dirty="0">
              <a:latin typeface="SimHei" panose="02010609060101010101" pitchFamily="49" charset="-122"/>
              <a:ea typeface="SimHei" panose="02010609060101010101" pitchFamily="49" charset="-122"/>
            </a:endParaRPr>
          </a:p>
        </p:txBody>
      </p:sp>
      <p:sp>
        <p:nvSpPr>
          <p:cNvPr id="4" name="TextBox 3">
            <a:extLst>
              <a:ext uri="{FF2B5EF4-FFF2-40B4-BE49-F238E27FC236}">
                <a16:creationId xmlns:a16="http://schemas.microsoft.com/office/drawing/2014/main" id="{50E16B8E-FE66-5C03-702C-747C69919C99}"/>
              </a:ext>
            </a:extLst>
          </p:cNvPr>
          <p:cNvSpPr txBox="1"/>
          <p:nvPr/>
        </p:nvSpPr>
        <p:spPr>
          <a:xfrm>
            <a:off x="51867" y="5157867"/>
            <a:ext cx="12088265" cy="1569660"/>
          </a:xfrm>
          <a:prstGeom prst="rect">
            <a:avLst/>
          </a:prstGeom>
          <a:noFill/>
        </p:spPr>
        <p:txBody>
          <a:bodyPr wrap="square">
            <a:spAutoFit/>
          </a:bodyPr>
          <a:lstStyle/>
          <a:p>
            <a:r>
              <a:rPr lang="en-US" sz="1600" dirty="0"/>
              <a:t>Luke 5:27.After this he went out and saw a tax collector named Levi, sitting at the tax booth. And he said to him, "Follow me." 28.And leaving everything, he rose and followed him.29.And Levi made him a great feast in his house, and there was a large company of tax collectors and others reclining at table with them.30.And the Pharisees and their scribes grumbled at his disciples, saying, "Why do you eat and drink with tax collectors and sinners?"31.And Jesus answered them, "Those who are well have no need of a physician, but those who are sick.32.I have not come to call the righteous but sinners to repentance."</a:t>
            </a:r>
          </a:p>
        </p:txBody>
      </p:sp>
    </p:spTree>
    <p:extLst>
      <p:ext uri="{BB962C8B-B14F-4D97-AF65-F5344CB8AC3E}">
        <p14:creationId xmlns:p14="http://schemas.microsoft.com/office/powerpoint/2010/main" val="167441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25BB7-246C-E588-28F3-055923D2EA6C}"/>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25A7F79F-6296-A9DB-CF79-6EF8F7287B71}"/>
              </a:ext>
            </a:extLst>
          </p:cNvPr>
          <p:cNvSpPr txBox="1"/>
          <p:nvPr/>
        </p:nvSpPr>
        <p:spPr>
          <a:xfrm>
            <a:off x="5714186" y="1544200"/>
            <a:ext cx="6376257" cy="23508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571500" indent="-571500">
              <a:lnSpc>
                <a:spcPct val="150000"/>
              </a:lnSpc>
              <a:buFont typeface="Arial" panose="020B0604020202020204" pitchFamily="34" charset="0"/>
              <a:buChar char="•"/>
            </a:pPr>
            <a:r>
              <a:rPr lang="zh-CN" altLang="en-US" sz="3600" b="1" dirty="0">
                <a:latin typeface="SimHei" panose="02010609060101010101" pitchFamily="49" charset="-122"/>
                <a:ea typeface="SimHei" panose="02010609060101010101" pitchFamily="49" charset="-122"/>
              </a:rPr>
              <a:t>利未，又名马太（太</a:t>
            </a:r>
            <a:r>
              <a:rPr lang="en-US" altLang="zh-CN" sz="3600" b="1" dirty="0">
                <a:latin typeface="SimHei" panose="02010609060101010101" pitchFamily="49" charset="-122"/>
                <a:ea typeface="SimHei" panose="02010609060101010101" pitchFamily="49" charset="-122"/>
              </a:rPr>
              <a:t>9:9</a:t>
            </a:r>
            <a:r>
              <a:rPr lang="zh-CN" altLang="en-US" sz="3600" b="1" dirty="0">
                <a:latin typeface="SimHei" panose="02010609060101010101" pitchFamily="49" charset="-122"/>
                <a:ea typeface="SimHei" panose="02010609060101010101" pitchFamily="49" charset="-122"/>
              </a:rPr>
              <a:t>） </a:t>
            </a:r>
            <a:endParaRPr lang="en-US" altLang="zh-CN" sz="3600" b="1" dirty="0">
              <a:latin typeface="SimHei" panose="02010609060101010101" pitchFamily="49" charset="-122"/>
              <a:ea typeface="SimHei" panose="02010609060101010101" pitchFamily="49" charset="-122"/>
            </a:endParaRPr>
          </a:p>
          <a:p>
            <a:pPr marL="571500" indent="-571500">
              <a:lnSpc>
                <a:spcPct val="150000"/>
              </a:lnSpc>
              <a:buFont typeface="Arial" panose="020B0604020202020204" pitchFamily="34" charset="0"/>
              <a:buChar char="•"/>
            </a:pPr>
            <a:r>
              <a:rPr lang="zh-CN" altLang="en-US" sz="3600" b="1" dirty="0">
                <a:latin typeface="SimHei" panose="02010609060101010101" pitchFamily="49" charset="-122"/>
                <a:ea typeface="SimHei" panose="02010609060101010101" pitchFamily="49" charset="-122"/>
              </a:rPr>
              <a:t>是一名税吏。</a:t>
            </a:r>
            <a:endParaRPr lang="en-US" altLang="zh-CN" sz="3600" b="1" dirty="0">
              <a:latin typeface="SimHei" panose="02010609060101010101" pitchFamily="49" charset="-122"/>
              <a:ea typeface="SimHei" panose="02010609060101010101" pitchFamily="49" charset="-122"/>
            </a:endParaRPr>
          </a:p>
          <a:p>
            <a:pPr marL="457200" indent="-457200">
              <a:lnSpc>
                <a:spcPct val="150000"/>
              </a:lnSpc>
              <a:buFont typeface="Arial" panose="020B0604020202020204" pitchFamily="34" charset="0"/>
              <a:buChar char="•"/>
            </a:pPr>
            <a:r>
              <a:rPr lang="zh-CN" altLang="en-US" sz="3200" b="1" dirty="0">
                <a:latin typeface="SimHei" panose="02010609060101010101" pitchFamily="49" charset="-122"/>
                <a:ea typeface="SimHei" panose="02010609060101010101" pitchFamily="49" charset="-122"/>
              </a:rPr>
              <a:t>十二使徒之一，马太福音的作者</a:t>
            </a:r>
          </a:p>
        </p:txBody>
      </p:sp>
      <p:sp>
        <p:nvSpPr>
          <p:cNvPr id="2" name="TextBox 1">
            <a:extLst>
              <a:ext uri="{FF2B5EF4-FFF2-40B4-BE49-F238E27FC236}">
                <a16:creationId xmlns:a16="http://schemas.microsoft.com/office/drawing/2014/main" id="{242FFFBC-C7FE-FDB0-A91C-DC0B7C3C10FB}"/>
              </a:ext>
            </a:extLst>
          </p:cNvPr>
          <p:cNvSpPr txBox="1"/>
          <p:nvPr/>
        </p:nvSpPr>
        <p:spPr>
          <a:xfrm>
            <a:off x="5714186" y="4252624"/>
            <a:ext cx="5521287" cy="1200329"/>
          </a:xfrm>
          <a:prstGeom prst="rect">
            <a:avLst/>
          </a:prstGeom>
          <a:noFill/>
        </p:spPr>
        <p:txBody>
          <a:bodyPr wrap="square">
            <a:spAutoFit/>
          </a:bodyPr>
          <a:lstStyle/>
          <a:p>
            <a:pPr marL="285750" indent="-285750">
              <a:buFont typeface="Arial" panose="020B0604020202020204" pitchFamily="34" charset="0"/>
              <a:buChar char="•"/>
            </a:pPr>
            <a:r>
              <a:rPr lang="en-US" dirty="0"/>
              <a:t>Levi, also known as Matthew, (Matthew 9:9)</a:t>
            </a:r>
          </a:p>
          <a:p>
            <a:pPr marL="285750" indent="-285750">
              <a:buFont typeface="Arial" panose="020B0604020202020204" pitchFamily="34" charset="0"/>
              <a:buChar char="•"/>
            </a:pPr>
            <a:r>
              <a:rPr lang="en-US" dirty="0"/>
              <a:t>was a tax collector. </a:t>
            </a:r>
          </a:p>
          <a:p>
            <a:pPr marL="285750" indent="-285750">
              <a:buFont typeface="Arial" panose="020B0604020202020204" pitchFamily="34" charset="0"/>
              <a:buChar char="•"/>
            </a:pPr>
            <a:r>
              <a:rPr lang="en-US" dirty="0"/>
              <a:t>One of the Twelve Apostles and the Author of the Gospel of Matthew.</a:t>
            </a:r>
            <a:endParaRPr lang="en-US" dirty="0">
              <a:solidFill>
                <a:srgbClr val="00EFFF"/>
              </a:solidFill>
            </a:endParaRPr>
          </a:p>
        </p:txBody>
      </p:sp>
      <p:pic>
        <p:nvPicPr>
          <p:cNvPr id="5" name="Picture 4">
            <a:extLst>
              <a:ext uri="{FF2B5EF4-FFF2-40B4-BE49-F238E27FC236}">
                <a16:creationId xmlns:a16="http://schemas.microsoft.com/office/drawing/2014/main" id="{3432FC84-26F6-1769-5D7C-280670C51EE0}"/>
              </a:ext>
            </a:extLst>
          </p:cNvPr>
          <p:cNvPicPr>
            <a:picLocks noChangeAspect="1"/>
          </p:cNvPicPr>
          <p:nvPr/>
        </p:nvPicPr>
        <p:blipFill>
          <a:blip r:embed="rId3"/>
          <a:stretch>
            <a:fillRect/>
          </a:stretch>
        </p:blipFill>
        <p:spPr>
          <a:xfrm>
            <a:off x="402937" y="1216729"/>
            <a:ext cx="4950016" cy="4384300"/>
          </a:xfrm>
          <a:prstGeom prst="rect">
            <a:avLst/>
          </a:prstGeom>
        </p:spPr>
      </p:pic>
    </p:spTree>
    <p:extLst>
      <p:ext uri="{BB962C8B-B14F-4D97-AF65-F5344CB8AC3E}">
        <p14:creationId xmlns:p14="http://schemas.microsoft.com/office/powerpoint/2010/main" val="303317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A994F049-DCD7-C468-03D2-498A5195BA55}"/>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137F7BBC-E223-4F76-1CFB-6ACFF825CA75}"/>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CFF99243-009D-AACD-5BE4-BC09FDD31FD4}"/>
              </a:ext>
            </a:extLst>
          </p:cNvPr>
          <p:cNvSpPr txBox="1">
            <a:spLocks noGrp="1"/>
          </p:cNvSpPr>
          <p:nvPr>
            <p:ph type="title"/>
          </p:nvPr>
        </p:nvSpPr>
        <p:spPr>
          <a:xfrm>
            <a:off x="382326" y="3535516"/>
            <a:ext cx="11277600" cy="1698264"/>
          </a:xfrm>
          <a:prstGeom prst="rect">
            <a:avLst/>
          </a:prstGeom>
        </p:spPr>
        <p:txBody>
          <a:bodyPr spcFirstLastPara="1" wrap="square" lIns="121900" tIns="121900" rIns="121900" bIns="121900" anchor="ctr" anchorCtr="0">
            <a:noAutofit/>
          </a:bodyPr>
          <a:lstStyle/>
          <a:p>
            <a:pPr defTabSz="1033272"/>
            <a:r>
              <a:rPr lang="zh-CN" altLang="en-US" b="1" dirty="0">
                <a:effectLst/>
              </a:rPr>
              <a:t>耶稣召罪人</a:t>
            </a:r>
            <a:br>
              <a:rPr lang="zh-CN" altLang="en-US" sz="5400" b="1" dirty="0">
                <a:effectLst/>
              </a:rPr>
            </a:br>
            <a:endParaRPr lang="zh-CN" altLang="en-US" sz="20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234B9CCA-1254-FACC-350D-CC37EC1D2B09}"/>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altLang="zh-CN" sz="8286" kern="1200" dirty="0">
                <a:solidFill>
                  <a:schemeClr val="tx1"/>
                </a:solidFill>
                <a:latin typeface="+mj-lt"/>
                <a:ea typeface="+mj-ea"/>
                <a:cs typeface="+mj-cs"/>
              </a:rPr>
              <a:t>1</a:t>
            </a:r>
            <a:endParaRPr lang="en" dirty="0"/>
          </a:p>
        </p:txBody>
      </p:sp>
      <p:sp>
        <p:nvSpPr>
          <p:cNvPr id="980" name="Google Shape;980;p44">
            <a:extLst>
              <a:ext uri="{FF2B5EF4-FFF2-40B4-BE49-F238E27FC236}">
                <a16:creationId xmlns:a16="http://schemas.microsoft.com/office/drawing/2014/main" id="{13B2D319-2479-D814-24CC-EB7F8D03A41D}"/>
              </a:ext>
            </a:extLst>
          </p:cNvPr>
          <p:cNvSpPr txBox="1">
            <a:spLocks noGrp="1"/>
          </p:cNvSpPr>
          <p:nvPr>
            <p:ph type="subTitle" idx="1"/>
          </p:nvPr>
        </p:nvSpPr>
        <p:spPr>
          <a:xfrm>
            <a:off x="532072" y="5048292"/>
            <a:ext cx="11127854" cy="1282748"/>
          </a:xfrm>
          <a:prstGeom prst="rect">
            <a:avLst/>
          </a:prstGeom>
        </p:spPr>
        <p:txBody>
          <a:bodyPr spcFirstLastPara="1" wrap="square" lIns="121900" tIns="121900" rIns="121900" bIns="121900" anchor="ctr" anchorCtr="0">
            <a:noAutofit/>
          </a:bodyPr>
          <a:lstStyle/>
          <a:p>
            <a:r>
              <a:rPr lang="en-US" dirty="0"/>
              <a:t>Jesus Calls Sinners.</a:t>
            </a:r>
          </a:p>
        </p:txBody>
      </p:sp>
    </p:spTree>
    <p:extLst>
      <p:ext uri="{BB962C8B-B14F-4D97-AF65-F5344CB8AC3E}">
        <p14:creationId xmlns:p14="http://schemas.microsoft.com/office/powerpoint/2010/main" val="393340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2A2FD5-174D-50A9-3061-0729D3F8E47B}"/>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B38FFF63-C98D-1BB1-A33A-E93B2DCEC484}"/>
              </a:ext>
            </a:extLst>
          </p:cNvPr>
          <p:cNvSpPr txBox="1"/>
          <p:nvPr/>
        </p:nvSpPr>
        <p:spPr>
          <a:xfrm>
            <a:off x="51867" y="2111239"/>
            <a:ext cx="12088264" cy="2428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路</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5:27</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事后，耶稣出去，看见一个税吏，名叫利未，坐在税关那里，就对他说：“</a:t>
            </a:r>
            <a:r>
              <a:rPr kumimoji="0" lang="zh-CN" altLang="en-US" sz="36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t>来跟从我！</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28</a:t>
            </a:r>
            <a:r>
              <a:rPr kumimoji="0" lang="zh-CN" altLang="en-US" sz="36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rPr>
              <a:t>他就撇下一切 </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，起来跟从了耶稣。</a:t>
            </a:r>
            <a:endParaRPr kumimoji="0" lang="zh-CN" altLang="en-US"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4" name="TextBox 3">
            <a:extLst>
              <a:ext uri="{FF2B5EF4-FFF2-40B4-BE49-F238E27FC236}">
                <a16:creationId xmlns:a16="http://schemas.microsoft.com/office/drawing/2014/main" id="{CD3CA846-093A-09B0-8BFA-DCC28DA2F2DA}"/>
              </a:ext>
            </a:extLst>
          </p:cNvPr>
          <p:cNvSpPr txBox="1"/>
          <p:nvPr/>
        </p:nvSpPr>
        <p:spPr>
          <a:xfrm>
            <a:off x="51867" y="5157867"/>
            <a:ext cx="1208826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Luke 5:27.After this he went out and saw a tax collector named Levi, sitting at the tax booth. And he said to him, "</a:t>
            </a:r>
            <a:r>
              <a:rPr kumimoji="0" lang="en-US" sz="1600" b="1" i="0" u="none" strike="noStrike" kern="1200" cap="none" spc="0" normalizeH="0" baseline="0" noProof="0" dirty="0">
                <a:ln>
                  <a:noFill/>
                </a:ln>
                <a:solidFill>
                  <a:srgbClr val="FFFF00"/>
                </a:solidFill>
                <a:effectLst/>
                <a:uLnTx/>
                <a:uFillTx/>
                <a:latin typeface="Century Gothic" panose="020B0502020202020204"/>
                <a:ea typeface="+mn-ea"/>
                <a:cs typeface="+mn-cs"/>
              </a:rPr>
              <a:t>Follow me</a:t>
            </a: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 28.And </a:t>
            </a:r>
            <a:r>
              <a:rPr kumimoji="0" lang="en-US" sz="1600" b="1" i="0" u="none" strike="noStrike" kern="1200" cap="none" spc="0" normalizeH="0" baseline="0" noProof="0" dirty="0">
                <a:ln>
                  <a:noFill/>
                </a:ln>
                <a:solidFill>
                  <a:srgbClr val="B4FF6A"/>
                </a:solidFill>
                <a:effectLst/>
                <a:uLnTx/>
                <a:uFillTx/>
                <a:latin typeface="Century Gothic" panose="020B0502020202020204"/>
                <a:ea typeface="+mn-ea"/>
                <a:cs typeface="+mn-cs"/>
              </a:rPr>
              <a:t>leaving everything</a:t>
            </a: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 he rose and followed him.</a:t>
            </a:r>
          </a:p>
        </p:txBody>
      </p:sp>
    </p:spTree>
    <p:extLst>
      <p:ext uri="{BB962C8B-B14F-4D97-AF65-F5344CB8AC3E}">
        <p14:creationId xmlns:p14="http://schemas.microsoft.com/office/powerpoint/2010/main" val="135796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28A1FE-2F91-DAF7-8465-7F18546EEBE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EB5E01E-C895-D2B3-7EEC-EFF486F61AD9}"/>
              </a:ext>
            </a:extLst>
          </p:cNvPr>
          <p:cNvSpPr txBox="1"/>
          <p:nvPr/>
        </p:nvSpPr>
        <p:spPr>
          <a:xfrm>
            <a:off x="0" y="231360"/>
            <a:ext cx="12192000" cy="584775"/>
          </a:xfrm>
          <a:prstGeom prst="rect">
            <a:avLst/>
          </a:prstGeom>
          <a:noFill/>
        </p:spPr>
        <p:txBody>
          <a:bodyPr wrap="square">
            <a:spAutoFit/>
          </a:bodyPr>
          <a:lstStyle/>
          <a:p>
            <a:r>
              <a:rPr lang="en-US" altLang="zh-CN" sz="3200" b="1" dirty="0">
                <a:latin typeface="SimHei" panose="02010609060101010101" pitchFamily="49" charset="-122"/>
                <a:ea typeface="SimHei" panose="02010609060101010101" pitchFamily="49" charset="-122"/>
              </a:rPr>
              <a:t>29</a:t>
            </a:r>
            <a:r>
              <a:rPr lang="zh-CN" altLang="en-US" sz="3200" b="1" dirty="0">
                <a:latin typeface="SimHei" panose="02010609060101010101" pitchFamily="49" charset="-122"/>
                <a:ea typeface="SimHei" panose="02010609060101010101" pitchFamily="49" charset="-122"/>
              </a:rPr>
              <a:t>利未在自己家里，为他大摆筵席，有许多税吏和别的人一起吃饭。</a:t>
            </a:r>
            <a:endParaRPr lang="en-US" sz="3200" b="1" dirty="0">
              <a:latin typeface="SimHei" panose="02010609060101010101" pitchFamily="49" charset="-122"/>
              <a:ea typeface="SimHei" panose="02010609060101010101" pitchFamily="49" charset="-122"/>
            </a:endParaRPr>
          </a:p>
        </p:txBody>
      </p:sp>
      <p:pic>
        <p:nvPicPr>
          <p:cNvPr id="8" name="Picture 7">
            <a:extLst>
              <a:ext uri="{FF2B5EF4-FFF2-40B4-BE49-F238E27FC236}">
                <a16:creationId xmlns:a16="http://schemas.microsoft.com/office/drawing/2014/main" id="{7BCB7125-7B0D-922A-9DDD-9229641C9148}"/>
              </a:ext>
            </a:extLst>
          </p:cNvPr>
          <p:cNvPicPr>
            <a:picLocks noChangeAspect="1"/>
          </p:cNvPicPr>
          <p:nvPr/>
        </p:nvPicPr>
        <p:blipFill>
          <a:blip r:embed="rId3"/>
          <a:stretch>
            <a:fillRect/>
          </a:stretch>
        </p:blipFill>
        <p:spPr>
          <a:xfrm>
            <a:off x="1600933" y="979539"/>
            <a:ext cx="8990134" cy="4898921"/>
          </a:xfrm>
          <a:prstGeom prst="rect">
            <a:avLst/>
          </a:prstGeom>
        </p:spPr>
      </p:pic>
      <p:sp>
        <p:nvSpPr>
          <p:cNvPr id="10" name="TextBox 9">
            <a:extLst>
              <a:ext uri="{FF2B5EF4-FFF2-40B4-BE49-F238E27FC236}">
                <a16:creationId xmlns:a16="http://schemas.microsoft.com/office/drawing/2014/main" id="{5A5F1A99-CD08-4857-BF5B-CFC2E5EC4D3B}"/>
              </a:ext>
            </a:extLst>
          </p:cNvPr>
          <p:cNvSpPr txBox="1"/>
          <p:nvPr/>
        </p:nvSpPr>
        <p:spPr>
          <a:xfrm>
            <a:off x="386498" y="6129118"/>
            <a:ext cx="11613823" cy="646331"/>
          </a:xfrm>
          <a:prstGeom prst="rect">
            <a:avLst/>
          </a:prstGeom>
          <a:noFill/>
        </p:spPr>
        <p:txBody>
          <a:bodyPr wrap="square">
            <a:spAutoFit/>
          </a:bodyPr>
          <a:lstStyle/>
          <a:p>
            <a:r>
              <a:rPr lang="en-US" dirty="0"/>
              <a:t>29.And Levi made him a great feast in his house, and there was a large company of tax collectors and others reclining at table with them.</a:t>
            </a:r>
          </a:p>
        </p:txBody>
      </p:sp>
    </p:spTree>
    <p:extLst>
      <p:ext uri="{BB962C8B-B14F-4D97-AF65-F5344CB8AC3E}">
        <p14:creationId xmlns:p14="http://schemas.microsoft.com/office/powerpoint/2010/main" val="2053203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240D5C5F-CB53-EB75-56B2-8461604485B1}"/>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C92DD6FE-E731-D722-FDB6-88846050B849}"/>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FFB560FD-6E96-5904-4977-71346918701B}"/>
              </a:ext>
            </a:extLst>
          </p:cNvPr>
          <p:cNvSpPr txBox="1">
            <a:spLocks noGrp="1"/>
          </p:cNvSpPr>
          <p:nvPr>
            <p:ph type="title"/>
          </p:nvPr>
        </p:nvSpPr>
        <p:spPr>
          <a:xfrm>
            <a:off x="457199" y="3347240"/>
            <a:ext cx="11277600" cy="1698264"/>
          </a:xfrm>
          <a:prstGeom prst="rect">
            <a:avLst/>
          </a:prstGeom>
        </p:spPr>
        <p:txBody>
          <a:bodyPr spcFirstLastPara="1" wrap="square" lIns="121900" tIns="121900" rIns="121900" bIns="121900" anchor="ctr" anchorCtr="0">
            <a:noAutofit/>
          </a:bodyPr>
          <a:lstStyle/>
          <a:p>
            <a:pPr defTabSz="1033272"/>
            <a:r>
              <a:rPr lang="zh-CN" altLang="en-US" b="1" dirty="0">
                <a:effectLst/>
              </a:rPr>
              <a:t>两种不同的圣洁</a:t>
            </a:r>
            <a:endParaRPr lang="zh-CN" altLang="en-US" sz="28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0A97C02B-CEAF-DF40-AB45-935C420FB740}"/>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sz="8286" dirty="0">
                <a:solidFill>
                  <a:schemeClr val="tx1"/>
                </a:solidFill>
              </a:rPr>
              <a:t>2</a:t>
            </a:r>
            <a:endParaRPr lang="en" dirty="0"/>
          </a:p>
        </p:txBody>
      </p:sp>
      <p:sp>
        <p:nvSpPr>
          <p:cNvPr id="980" name="Google Shape;980;p44">
            <a:extLst>
              <a:ext uri="{FF2B5EF4-FFF2-40B4-BE49-F238E27FC236}">
                <a16:creationId xmlns:a16="http://schemas.microsoft.com/office/drawing/2014/main" id="{CED7E73C-2C5D-2C1B-5326-74287339841D}"/>
              </a:ext>
            </a:extLst>
          </p:cNvPr>
          <p:cNvSpPr txBox="1">
            <a:spLocks noGrp="1"/>
          </p:cNvSpPr>
          <p:nvPr>
            <p:ph type="subTitle" idx="1"/>
          </p:nvPr>
        </p:nvSpPr>
        <p:spPr>
          <a:xfrm>
            <a:off x="457201" y="5045504"/>
            <a:ext cx="11399731" cy="1282748"/>
          </a:xfrm>
          <a:prstGeom prst="rect">
            <a:avLst/>
          </a:prstGeom>
        </p:spPr>
        <p:txBody>
          <a:bodyPr spcFirstLastPara="1" wrap="square" lIns="121900" tIns="121900" rIns="121900" bIns="121900" anchor="ctr" anchorCtr="0">
            <a:noAutofit/>
          </a:bodyPr>
          <a:lstStyle/>
          <a:p>
            <a:r>
              <a:rPr lang="en-US" dirty="0"/>
              <a:t>Two Different Kinds of Holiness</a:t>
            </a:r>
          </a:p>
        </p:txBody>
      </p:sp>
    </p:spTree>
    <p:extLst>
      <p:ext uri="{BB962C8B-B14F-4D97-AF65-F5344CB8AC3E}">
        <p14:creationId xmlns:p14="http://schemas.microsoft.com/office/powerpoint/2010/main" val="3872862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8699CC-B750-D65F-0347-19F870FA350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67E4AE2-39CF-5112-49A3-3A0E652EE090}"/>
              </a:ext>
            </a:extLst>
          </p:cNvPr>
          <p:cNvSpPr/>
          <p:nvPr/>
        </p:nvSpPr>
        <p:spPr>
          <a:xfrm>
            <a:off x="0" y="2552307"/>
            <a:ext cx="12192000" cy="1753386"/>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我们若认自己的罪，神是信实的，…">
            <a:extLst>
              <a:ext uri="{FF2B5EF4-FFF2-40B4-BE49-F238E27FC236}">
                <a16:creationId xmlns:a16="http://schemas.microsoft.com/office/drawing/2014/main" id="{279A24F3-1427-15BC-073C-E6581F47EE00}"/>
              </a:ext>
            </a:extLst>
          </p:cNvPr>
          <p:cNvSpPr txBox="1"/>
          <p:nvPr/>
        </p:nvSpPr>
        <p:spPr>
          <a:xfrm>
            <a:off x="1708019" y="2451603"/>
            <a:ext cx="9746460" cy="1441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法利赛人的圣洁：</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太</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23:27-28</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、路</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18:9-12)</a:t>
            </a:r>
            <a:endPar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4" name="TextBox 3">
            <a:extLst>
              <a:ext uri="{FF2B5EF4-FFF2-40B4-BE49-F238E27FC236}">
                <a16:creationId xmlns:a16="http://schemas.microsoft.com/office/drawing/2014/main" id="{885FB46B-5F19-04D0-4427-63AE49944ED1}"/>
              </a:ext>
            </a:extLst>
          </p:cNvPr>
          <p:cNvSpPr txBox="1"/>
          <p:nvPr/>
        </p:nvSpPr>
        <p:spPr>
          <a:xfrm>
            <a:off x="2089574" y="3594193"/>
            <a:ext cx="8983349"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The Holiness of the Pharisees: (Matthew 23:27–28; Luke 18:9–12)</a:t>
            </a:r>
          </a:p>
        </p:txBody>
      </p:sp>
    </p:spTree>
    <p:extLst>
      <p:ext uri="{BB962C8B-B14F-4D97-AF65-F5344CB8AC3E}">
        <p14:creationId xmlns:p14="http://schemas.microsoft.com/office/powerpoint/2010/main" val="42433286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10285</TotalTime>
  <Words>1103</Words>
  <Application>Microsoft Macintosh PowerPoint</Application>
  <PresentationFormat>Widescreen</PresentationFormat>
  <Paragraphs>71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Microsoft YaHei</vt:lpstr>
      <vt:lpstr>Arial</vt:lpstr>
      <vt:lpstr>SimHei</vt:lpstr>
      <vt:lpstr>Century Gothic</vt:lpstr>
      <vt:lpstr>Calibri</vt:lpstr>
      <vt:lpstr>Mesh</vt:lpstr>
      <vt:lpstr>PowerPoint Presentation</vt:lpstr>
      <vt:lpstr>PowerPoint Presentation</vt:lpstr>
      <vt:lpstr>PowerPoint Presentation</vt:lpstr>
      <vt:lpstr>PowerPoint Presentation</vt:lpstr>
      <vt:lpstr>耶稣召罪人 </vt:lpstr>
      <vt:lpstr>PowerPoint Presentation</vt:lpstr>
      <vt:lpstr>PowerPoint Presentation</vt:lpstr>
      <vt:lpstr>两种不同的圣洁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有病的人才有需要</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lee</dc:creator>
  <cp:lastModifiedBy>nelson lee</cp:lastModifiedBy>
  <cp:revision>514</cp:revision>
  <dcterms:created xsi:type="dcterms:W3CDTF">2023-10-12T02:24:22Z</dcterms:created>
  <dcterms:modified xsi:type="dcterms:W3CDTF">2026-06-06T06:59:37Z</dcterms:modified>
</cp:coreProperties>
</file>