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3" r:id="rId2"/>
  </p:sldMasterIdLst>
  <p:notesMasterIdLst>
    <p:notesMasterId r:id="rId40"/>
  </p:notesMasterIdLst>
  <p:sldIdLst>
    <p:sldId id="3890" r:id="rId3"/>
    <p:sldId id="3922" r:id="rId4"/>
    <p:sldId id="3893" r:id="rId5"/>
    <p:sldId id="3923" r:id="rId6"/>
    <p:sldId id="1714" r:id="rId7"/>
    <p:sldId id="3924" r:id="rId8"/>
    <p:sldId id="2910" r:id="rId9"/>
    <p:sldId id="3891" r:id="rId10"/>
    <p:sldId id="4973" r:id="rId11"/>
    <p:sldId id="3757" r:id="rId12"/>
    <p:sldId id="3895" r:id="rId13"/>
    <p:sldId id="4983" r:id="rId14"/>
    <p:sldId id="3896" r:id="rId15"/>
    <p:sldId id="4974" r:id="rId16"/>
    <p:sldId id="4976" r:id="rId17"/>
    <p:sldId id="4975" r:id="rId18"/>
    <p:sldId id="3897" r:id="rId19"/>
    <p:sldId id="4977" r:id="rId20"/>
    <p:sldId id="4978" r:id="rId21"/>
    <p:sldId id="4979" r:id="rId22"/>
    <p:sldId id="3902" r:id="rId23"/>
    <p:sldId id="4980" r:id="rId24"/>
    <p:sldId id="4981" r:id="rId25"/>
    <p:sldId id="4982" r:id="rId26"/>
    <p:sldId id="3915" r:id="rId27"/>
    <p:sldId id="4984" r:id="rId28"/>
    <p:sldId id="4985" r:id="rId29"/>
    <p:sldId id="3916" r:id="rId30"/>
    <p:sldId id="4986" r:id="rId31"/>
    <p:sldId id="3805" r:id="rId32"/>
    <p:sldId id="3919" r:id="rId33"/>
    <p:sldId id="4987" r:id="rId34"/>
    <p:sldId id="4989" r:id="rId35"/>
    <p:sldId id="4988" r:id="rId36"/>
    <p:sldId id="4990" r:id="rId37"/>
    <p:sldId id="4991" r:id="rId38"/>
    <p:sldId id="4992" r:id="rId3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B3FF5F"/>
    <a:srgbClr val="0C172B"/>
    <a:srgbClr val="1B1304"/>
    <a:srgbClr val="EF1E28"/>
    <a:srgbClr val="FBF4D5"/>
    <a:srgbClr val="00BFFF"/>
    <a:srgbClr val="F79646"/>
    <a:srgbClr val="1C334E"/>
    <a:srgbClr val="E3DB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0" autoAdjust="0"/>
    <p:restoredTop sz="96322" autoAdjust="0"/>
  </p:normalViewPr>
  <p:slideViewPr>
    <p:cSldViewPr>
      <p:cViewPr varScale="1">
        <p:scale>
          <a:sx n="154" d="100"/>
          <a:sy n="154" d="100"/>
        </p:scale>
        <p:origin x="232" y="81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F62D1-145F-1D41-9FAF-1D45143A7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SG"/>
          </a:p>
        </p:txBody>
      </p:sp>
      <p:sp>
        <p:nvSpPr>
          <p:cNvPr id="3" name="Date Placeholder 2">
            <a:extLst>
              <a:ext uri="{FF2B5EF4-FFF2-40B4-BE49-F238E27FC236}">
                <a16:creationId xmlns:a16="http://schemas.microsoft.com/office/drawing/2014/main" id="{5EF9ADEF-E0DD-E042-A08F-BDA2A116E0E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E9083F-50BC-E14B-A4B5-7E8DC592D66E}" type="datetimeFigureOut">
              <a:rPr lang="en-SG"/>
              <a:pPr>
                <a:defRPr/>
              </a:pPr>
              <a:t>21/3/26</a:t>
            </a:fld>
            <a:endParaRPr lang="en-SG"/>
          </a:p>
        </p:txBody>
      </p:sp>
      <p:sp>
        <p:nvSpPr>
          <p:cNvPr id="4" name="Slide Image Placeholder 3">
            <a:extLst>
              <a:ext uri="{FF2B5EF4-FFF2-40B4-BE49-F238E27FC236}">
                <a16:creationId xmlns:a16="http://schemas.microsoft.com/office/drawing/2014/main" id="{C5C8C0A7-8F99-FA49-896D-6A06091B652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a:extLst>
              <a:ext uri="{FF2B5EF4-FFF2-40B4-BE49-F238E27FC236}">
                <a16:creationId xmlns:a16="http://schemas.microsoft.com/office/drawing/2014/main" id="{FAA62E3A-3BC0-C242-AE41-43FDB9006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a:extLst>
              <a:ext uri="{FF2B5EF4-FFF2-40B4-BE49-F238E27FC236}">
                <a16:creationId xmlns:a16="http://schemas.microsoft.com/office/drawing/2014/main" id="{D86B1822-A887-B745-B3C9-4D34E63149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SG"/>
          </a:p>
        </p:txBody>
      </p:sp>
      <p:sp>
        <p:nvSpPr>
          <p:cNvPr id="7" name="Slide Number Placeholder 6">
            <a:extLst>
              <a:ext uri="{FF2B5EF4-FFF2-40B4-BE49-F238E27FC236}">
                <a16:creationId xmlns:a16="http://schemas.microsoft.com/office/drawing/2014/main" id="{B32CDE13-2F11-6F48-BE37-A71A8DB94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25ADF8-B1AE-0044-9CB6-9169EDCB0681}"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DC93A-11AF-7777-A3E4-7F7107700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49209-F58C-1756-8999-5507AB047B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80B384-E7EA-E34A-B366-129776E9A6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171E71-3E5C-4198-6EC2-082BD328D70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7758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6106-6A9D-40E8-CD63-A62AA257C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191B2-2CC0-F379-A38C-22F4F32177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F7D92D-A5F5-6E1F-2E80-A19B5A1E3A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A13E37-9921-3FF9-E042-6E6EB4E9FAD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925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5CFE9286-853C-A848-AF01-3150A60CA16E}"/>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FB595757-535F-86EC-569E-9C265DF528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411C086F-FA42-4407-14EF-1231BEDEB0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71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7861A-7CFE-893E-887A-7B713AF96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00544-A29E-67A0-3395-8FDAAED6DD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5E7E87-DB65-80B1-BA30-87858D6E0E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0C60BB-6E99-CE94-282A-E7C19804C14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414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3AE53-E860-9046-3D4F-9EE5BEF23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CC2DF-6DC5-3120-8F55-0F9B608D8E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55E004-FB46-490E-EA71-BA94CA8B1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DE16ED-F5FC-BD2A-E096-20132937309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537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16BEC-1154-A29F-1275-5A82320DA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4E924-464C-2662-34BE-2DA0C09367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0DB5FC-9738-AEF4-573E-C40A6A4D4F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316CFD-0B96-C0DC-1005-61EA86FE018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5894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25A5985B-8673-2220-0F49-F8856E65C845}"/>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62AD57D4-1507-2399-3ABC-3465AAE82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7D815045-7059-8DCC-D10A-0F9299E33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366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51CFF-C007-DFA3-3F86-E388D90BB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D971A-BC29-EF23-F78A-EF0FD89EF8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175E95-1427-98F5-5A5F-0597AA210C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A5742D-BFC7-7317-95FF-4A2D5BD29DB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0506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47475F43-4034-7E6B-4DB1-BD56193D5F37}"/>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3756F4A6-69A5-1B5B-3EDF-23585E573D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DDEA151F-72AD-4DA1-6BF2-7AEB98DA35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840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34126-7715-4EDF-4D33-4CF999205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02C6D-D9A3-BBCB-1ACA-52461A8B9F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FDA47A-8587-7ADA-0E20-F1A5FAFD63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163D7C-2500-BB2A-F547-B5C0E65F201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174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CC70-9525-7967-3E81-AD1149E81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E1422-A54A-15C2-F3D0-684CDC7265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B56C11-58A5-07D8-428E-748188B1F5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F810F-D125-A9BD-58AA-257910DCB42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160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D8BC0-AA77-A080-3760-6F108B51B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880FD-42C7-6169-89B9-96E616C4B6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92B0D5-299A-D309-9104-4A4C5F0DC0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3BA99F-2AAF-56DE-8160-91E831EC2DA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5741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54099-BFE0-AD35-EA86-118A5FC78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9693E-82E1-D14E-CDF8-800BDA52696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C8AC14-F3A0-71A2-169D-1096DCB29C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ECED38-6226-FBF5-D63D-94D5F87572A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98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D251-6B6C-28DD-E829-18A986031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67B11-D18D-E5B3-69AB-408415B73E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BBA6A1-D48B-E6B3-9D9B-36157D7F34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BF8900-EFB7-EF06-636F-A1BCE1269C4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400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29A74794-303D-0F3A-0D36-8389B4570822}"/>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9858160B-CCE7-B482-CD4C-580A6DA0BE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F50B4647-8EE3-5E9E-2FD2-ABDE2DBA03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31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6086-606D-B174-E72E-E57C2D78E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CBC31-ADC8-0B08-4B25-B01AD80164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88E01A-B6A9-34E6-3EF0-057119A8B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5A2B88-8B61-6785-D605-06E7D9BB696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010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5429B-A523-F702-F165-019E3CC07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65EEB-4C5C-B10F-2C1D-4819AF1BC4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AC1D64-79DD-8C22-9DA0-017C35DC0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4AE431-D093-AD34-B2C3-592300C8FA0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79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FEA6-F5D0-B725-6803-0E985D9FF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7D6FF-CAB9-CD95-B5E1-C346D8BD37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3A7959-AE82-6F7F-B320-55F7828A34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B37D30-5FA0-D694-5914-6D6BF8DB93A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9756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8D997538-F149-7DFF-4E33-D6F943313D50}"/>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87D96F04-BC6A-B6AC-7FFE-07C12D74F5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37B03372-7299-F4D0-A2E9-2DFF39AACC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16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944D-4B44-EE58-BC9B-131CEC3DD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20234-47A1-5B34-E8C0-783CE37AEF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620E0F5-D8A8-BB91-306B-FBC895C15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34147C-5029-8F71-4356-AAF8B35C387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514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21/3/26</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83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21/3/26</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703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21/3/26</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26140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38937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0C19-06CE-0244-B464-CB0F5D74063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0540766-0511-E642-9705-C990E5D2C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C7940A9-35FA-4347-B1CB-59C1DDADB45B}"/>
              </a:ext>
            </a:extLst>
          </p:cNvPr>
          <p:cNvSpPr>
            <a:spLocks noGrp="1"/>
          </p:cNvSpPr>
          <p:nvPr>
            <p:ph type="dt" sz="half" idx="10"/>
          </p:nvPr>
        </p:nvSpPr>
        <p:spPr/>
        <p:txBody>
          <a:bodyPr/>
          <a:lstStyle/>
          <a:p>
            <a:fld id="{78BBA04C-9510-FD4C-9F87-CC6EC61B1D4D}" type="datetimeFigureOut">
              <a:t>3/21/26</a:t>
            </a:fld>
            <a:endParaRPr lang="en-US"/>
          </a:p>
        </p:txBody>
      </p:sp>
      <p:sp>
        <p:nvSpPr>
          <p:cNvPr id="5" name="Footer Placeholder 4">
            <a:extLst>
              <a:ext uri="{FF2B5EF4-FFF2-40B4-BE49-F238E27FC236}">
                <a16:creationId xmlns:a16="http://schemas.microsoft.com/office/drawing/2014/main" id="{CCB00A6E-B875-414F-9782-7777AEA7A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C880F-454A-A748-A213-C53341973A93}"/>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67136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5CB0-13E7-E04B-A1F8-270A93E23D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996EE0-4685-2B4A-8035-01DDC73C48E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23FE24-1A29-3648-9789-FC0F53456B39}"/>
              </a:ext>
            </a:extLst>
          </p:cNvPr>
          <p:cNvSpPr>
            <a:spLocks noGrp="1"/>
          </p:cNvSpPr>
          <p:nvPr>
            <p:ph type="dt" sz="half" idx="10"/>
          </p:nvPr>
        </p:nvSpPr>
        <p:spPr/>
        <p:txBody>
          <a:bodyPr/>
          <a:lstStyle/>
          <a:p>
            <a:fld id="{78BBA04C-9510-FD4C-9F87-CC6EC61B1D4D}" type="datetimeFigureOut">
              <a:t>3/21/26</a:t>
            </a:fld>
            <a:endParaRPr lang="en-US"/>
          </a:p>
        </p:txBody>
      </p:sp>
      <p:sp>
        <p:nvSpPr>
          <p:cNvPr id="5" name="Footer Placeholder 4">
            <a:extLst>
              <a:ext uri="{FF2B5EF4-FFF2-40B4-BE49-F238E27FC236}">
                <a16:creationId xmlns:a16="http://schemas.microsoft.com/office/drawing/2014/main" id="{000547EF-E4D9-CC4E-B97A-5FC9DB9D4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6C79-82E6-3644-BBFB-AA8DBD76D501}"/>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2759816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D739-C69D-9C46-ACC8-76D505F57D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4299EF6-4073-B740-AD32-6FE51D988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0FCAA2-C6F6-DC41-AE65-E20D20E14136}"/>
              </a:ext>
            </a:extLst>
          </p:cNvPr>
          <p:cNvSpPr>
            <a:spLocks noGrp="1"/>
          </p:cNvSpPr>
          <p:nvPr>
            <p:ph type="dt" sz="half" idx="10"/>
          </p:nvPr>
        </p:nvSpPr>
        <p:spPr/>
        <p:txBody>
          <a:bodyPr/>
          <a:lstStyle/>
          <a:p>
            <a:fld id="{78BBA04C-9510-FD4C-9F87-CC6EC61B1D4D}" type="datetimeFigureOut">
              <a:t>3/21/26</a:t>
            </a:fld>
            <a:endParaRPr lang="en-US"/>
          </a:p>
        </p:txBody>
      </p:sp>
      <p:sp>
        <p:nvSpPr>
          <p:cNvPr id="5" name="Footer Placeholder 4">
            <a:extLst>
              <a:ext uri="{FF2B5EF4-FFF2-40B4-BE49-F238E27FC236}">
                <a16:creationId xmlns:a16="http://schemas.microsoft.com/office/drawing/2014/main" id="{C265A75F-4188-1C4A-8664-AF8A93BAF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F2AD5-DDB3-EA4F-946E-A1C32F58D15E}"/>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634314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A23F-7998-F24A-B61D-3D6F5C29D0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EFC612-6373-0245-B2B5-C4BEEBF296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2180E2-3176-7A4D-BCBF-41E4B3C786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761C2E4-1262-1E44-ACC1-2447FADFAEEF}"/>
              </a:ext>
            </a:extLst>
          </p:cNvPr>
          <p:cNvSpPr>
            <a:spLocks noGrp="1"/>
          </p:cNvSpPr>
          <p:nvPr>
            <p:ph type="dt" sz="half" idx="10"/>
          </p:nvPr>
        </p:nvSpPr>
        <p:spPr/>
        <p:txBody>
          <a:bodyPr/>
          <a:lstStyle/>
          <a:p>
            <a:fld id="{78BBA04C-9510-FD4C-9F87-CC6EC61B1D4D}" type="datetimeFigureOut">
              <a:t>3/21/26</a:t>
            </a:fld>
            <a:endParaRPr lang="en-US"/>
          </a:p>
        </p:txBody>
      </p:sp>
      <p:sp>
        <p:nvSpPr>
          <p:cNvPr id="6" name="Footer Placeholder 5">
            <a:extLst>
              <a:ext uri="{FF2B5EF4-FFF2-40B4-BE49-F238E27FC236}">
                <a16:creationId xmlns:a16="http://schemas.microsoft.com/office/drawing/2014/main" id="{94C2522E-9116-794D-AEE0-3560D1C39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BA5D0-2C37-DB4B-96F9-9A93750D15C7}"/>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403169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2FBF-330E-B64A-A5F1-02EF9A9B46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24345E-4526-AE43-8406-6ECEACF40E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3D4529-D953-6545-B4F8-220385F758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9706B8-FBAC-944A-98F6-53FD36422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AC9513-DEC4-0E42-86CE-82B0374A568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2F04C08-3DA7-4A4D-91DF-7A21FBE9EEB6}"/>
              </a:ext>
            </a:extLst>
          </p:cNvPr>
          <p:cNvSpPr>
            <a:spLocks noGrp="1"/>
          </p:cNvSpPr>
          <p:nvPr>
            <p:ph type="dt" sz="half" idx="10"/>
          </p:nvPr>
        </p:nvSpPr>
        <p:spPr/>
        <p:txBody>
          <a:bodyPr/>
          <a:lstStyle/>
          <a:p>
            <a:fld id="{78BBA04C-9510-FD4C-9F87-CC6EC61B1D4D}" type="datetimeFigureOut">
              <a:t>3/21/26</a:t>
            </a:fld>
            <a:endParaRPr lang="en-US"/>
          </a:p>
        </p:txBody>
      </p:sp>
      <p:sp>
        <p:nvSpPr>
          <p:cNvPr id="8" name="Footer Placeholder 7">
            <a:extLst>
              <a:ext uri="{FF2B5EF4-FFF2-40B4-BE49-F238E27FC236}">
                <a16:creationId xmlns:a16="http://schemas.microsoft.com/office/drawing/2014/main" id="{07B4EFE5-DE96-934F-A30C-E1C2366CD8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E0DF7-3E00-F643-A6A5-5F9439194E75}"/>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222495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68E8-8CE0-624D-A54E-F3C2D8BE98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33AE788-C9B6-5B4E-948A-47FBE46A9688}"/>
              </a:ext>
            </a:extLst>
          </p:cNvPr>
          <p:cNvSpPr>
            <a:spLocks noGrp="1"/>
          </p:cNvSpPr>
          <p:nvPr>
            <p:ph type="dt" sz="half" idx="10"/>
          </p:nvPr>
        </p:nvSpPr>
        <p:spPr/>
        <p:txBody>
          <a:bodyPr/>
          <a:lstStyle/>
          <a:p>
            <a:fld id="{78BBA04C-9510-FD4C-9F87-CC6EC61B1D4D}" type="datetimeFigureOut">
              <a:t>3/21/26</a:t>
            </a:fld>
            <a:endParaRPr lang="en-US"/>
          </a:p>
        </p:txBody>
      </p:sp>
      <p:sp>
        <p:nvSpPr>
          <p:cNvPr id="4" name="Footer Placeholder 3">
            <a:extLst>
              <a:ext uri="{FF2B5EF4-FFF2-40B4-BE49-F238E27FC236}">
                <a16:creationId xmlns:a16="http://schemas.microsoft.com/office/drawing/2014/main" id="{5DA7CA86-EB91-4A47-9380-7F8DC0C9C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F06C8-D82A-8247-9248-A9C0639029B2}"/>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213437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B68ED-FDD2-1D44-9850-33048A788111}"/>
              </a:ext>
            </a:extLst>
          </p:cNvPr>
          <p:cNvSpPr>
            <a:spLocks noGrp="1"/>
          </p:cNvSpPr>
          <p:nvPr>
            <p:ph type="dt" sz="half" idx="10"/>
          </p:nvPr>
        </p:nvSpPr>
        <p:spPr/>
        <p:txBody>
          <a:bodyPr/>
          <a:lstStyle/>
          <a:p>
            <a:fld id="{78BBA04C-9510-FD4C-9F87-CC6EC61B1D4D}" type="datetimeFigureOut">
              <a:t>3/21/26</a:t>
            </a:fld>
            <a:endParaRPr lang="en-US"/>
          </a:p>
        </p:txBody>
      </p:sp>
      <p:sp>
        <p:nvSpPr>
          <p:cNvPr id="3" name="Footer Placeholder 2">
            <a:extLst>
              <a:ext uri="{FF2B5EF4-FFF2-40B4-BE49-F238E27FC236}">
                <a16:creationId xmlns:a16="http://schemas.microsoft.com/office/drawing/2014/main" id="{93EAEA47-9A9D-AB44-8347-CE2693682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EDC0B4-8277-0241-A23A-69F2CE967DD3}"/>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1128163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21/3/26</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16296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D181-10FC-E542-A480-709912DD47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0A28EC7-68BB-5F4B-8187-396B71FC6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5DA05A-BFDE-0849-95D8-EC3EF35BF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3FD8D7-C3DB-2148-9488-3D23E63F1CA3}"/>
              </a:ext>
            </a:extLst>
          </p:cNvPr>
          <p:cNvSpPr>
            <a:spLocks noGrp="1"/>
          </p:cNvSpPr>
          <p:nvPr>
            <p:ph type="dt" sz="half" idx="10"/>
          </p:nvPr>
        </p:nvSpPr>
        <p:spPr/>
        <p:txBody>
          <a:bodyPr/>
          <a:lstStyle/>
          <a:p>
            <a:fld id="{78BBA04C-9510-FD4C-9F87-CC6EC61B1D4D}" type="datetimeFigureOut">
              <a:t>3/21/26</a:t>
            </a:fld>
            <a:endParaRPr lang="en-US"/>
          </a:p>
        </p:txBody>
      </p:sp>
      <p:sp>
        <p:nvSpPr>
          <p:cNvPr id="6" name="Footer Placeholder 5">
            <a:extLst>
              <a:ext uri="{FF2B5EF4-FFF2-40B4-BE49-F238E27FC236}">
                <a16:creationId xmlns:a16="http://schemas.microsoft.com/office/drawing/2014/main" id="{E80EE751-08FD-AD4A-A98E-01A4A27095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61ACC-F01F-F64D-B3FD-A14D2F19F21C}"/>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1494056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6103-B403-7049-96AB-55737D48E8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FDD7964-795E-BF42-8CBA-61C28C223F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8B2107-9F31-9643-AE0B-8C5483B5D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B6535A-ED68-494F-912F-97DB781A8EEC}"/>
              </a:ext>
            </a:extLst>
          </p:cNvPr>
          <p:cNvSpPr>
            <a:spLocks noGrp="1"/>
          </p:cNvSpPr>
          <p:nvPr>
            <p:ph type="dt" sz="half" idx="10"/>
          </p:nvPr>
        </p:nvSpPr>
        <p:spPr/>
        <p:txBody>
          <a:bodyPr/>
          <a:lstStyle/>
          <a:p>
            <a:fld id="{78BBA04C-9510-FD4C-9F87-CC6EC61B1D4D}" type="datetimeFigureOut">
              <a:t>3/21/26</a:t>
            </a:fld>
            <a:endParaRPr lang="en-US"/>
          </a:p>
        </p:txBody>
      </p:sp>
      <p:sp>
        <p:nvSpPr>
          <p:cNvPr id="6" name="Footer Placeholder 5">
            <a:extLst>
              <a:ext uri="{FF2B5EF4-FFF2-40B4-BE49-F238E27FC236}">
                <a16:creationId xmlns:a16="http://schemas.microsoft.com/office/drawing/2014/main" id="{D72D8049-2008-9849-B308-FD3A4AC59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F19D6-6E2B-D84C-9F6D-4C6BAE06A74C}"/>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2336023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ABE-70B6-1D43-872B-E300CA71091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E46AF5-0099-3F4C-839A-2E3268B0A6E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D86620-8F50-6B40-BEFE-5D3014A00908}"/>
              </a:ext>
            </a:extLst>
          </p:cNvPr>
          <p:cNvSpPr>
            <a:spLocks noGrp="1"/>
          </p:cNvSpPr>
          <p:nvPr>
            <p:ph type="dt" sz="half" idx="10"/>
          </p:nvPr>
        </p:nvSpPr>
        <p:spPr/>
        <p:txBody>
          <a:bodyPr/>
          <a:lstStyle/>
          <a:p>
            <a:fld id="{78BBA04C-9510-FD4C-9F87-CC6EC61B1D4D}" type="datetimeFigureOut">
              <a:t>3/21/26</a:t>
            </a:fld>
            <a:endParaRPr lang="en-US"/>
          </a:p>
        </p:txBody>
      </p:sp>
      <p:sp>
        <p:nvSpPr>
          <p:cNvPr id="5" name="Footer Placeholder 4">
            <a:extLst>
              <a:ext uri="{FF2B5EF4-FFF2-40B4-BE49-F238E27FC236}">
                <a16:creationId xmlns:a16="http://schemas.microsoft.com/office/drawing/2014/main" id="{82C850D1-6420-B749-9C0F-650EBFF9D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15036-E91F-2D4D-9D7D-FB171DB5F4B9}"/>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429958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5FDBB1-53AA-A641-810D-3A92B65604B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51EFE2-6ADA-8B4C-BABB-73F891E3A2D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557DFB-DB59-6441-97B3-1280E5F39EA3}"/>
              </a:ext>
            </a:extLst>
          </p:cNvPr>
          <p:cNvSpPr>
            <a:spLocks noGrp="1"/>
          </p:cNvSpPr>
          <p:nvPr>
            <p:ph type="dt" sz="half" idx="10"/>
          </p:nvPr>
        </p:nvSpPr>
        <p:spPr/>
        <p:txBody>
          <a:bodyPr/>
          <a:lstStyle/>
          <a:p>
            <a:fld id="{78BBA04C-9510-FD4C-9F87-CC6EC61B1D4D}" type="datetimeFigureOut">
              <a:t>3/21/26</a:t>
            </a:fld>
            <a:endParaRPr lang="en-US"/>
          </a:p>
        </p:txBody>
      </p:sp>
      <p:sp>
        <p:nvSpPr>
          <p:cNvPr id="5" name="Footer Placeholder 4">
            <a:extLst>
              <a:ext uri="{FF2B5EF4-FFF2-40B4-BE49-F238E27FC236}">
                <a16:creationId xmlns:a16="http://schemas.microsoft.com/office/drawing/2014/main" id="{F75E8E38-CA99-9244-A8B1-98893185F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2CE0D-9F28-1445-BAD0-476F42311A8A}"/>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813553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21/3/26</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30551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21/3/26</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6364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21/3/26</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165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21/3/26</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33098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21/3/26</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79798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21/3/26</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047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21/3/26</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98291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21/3/26</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DC02E-E67A-B649-A9BF-8B675ED21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125D6D-02D7-4F41-A538-2AAA5E262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E9395B-3A10-0B49-9EB5-C81A4F621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BA04C-9510-FD4C-9F87-CC6EC61B1D4D}" type="datetimeFigureOut">
              <a:t>3/21/26</a:t>
            </a:fld>
            <a:endParaRPr lang="en-US"/>
          </a:p>
        </p:txBody>
      </p:sp>
      <p:sp>
        <p:nvSpPr>
          <p:cNvPr id="5" name="Footer Placeholder 4">
            <a:extLst>
              <a:ext uri="{FF2B5EF4-FFF2-40B4-BE49-F238E27FC236}">
                <a16:creationId xmlns:a16="http://schemas.microsoft.com/office/drawing/2014/main" id="{11894DC1-2ADF-6F45-AA2E-CCFA861D5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6DBE65-C762-614A-8095-1C2515A96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A348C-24C7-C948-8831-23EC43BAEF27}" type="slidenum">
              <a:t>‹#›</a:t>
            </a:fld>
            <a:endParaRPr lang="en-US"/>
          </a:p>
        </p:txBody>
      </p:sp>
    </p:spTree>
    <p:extLst>
      <p:ext uri="{BB962C8B-B14F-4D97-AF65-F5344CB8AC3E}">
        <p14:creationId xmlns:p14="http://schemas.microsoft.com/office/powerpoint/2010/main" val="408015966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Roman_emperor" TargetMode="External"/><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tiff"/><Relationship Id="rId2" Type="http://schemas.openxmlformats.org/officeDocument/2006/relationships/image" Target="../media/image7.pn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A4DE7713-2A19-2C40-A1FE-D7D38ADF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672" y="1"/>
            <a:ext cx="7238328" cy="6858000"/>
          </a:xfrm>
          <a:prstGeom prst="rect">
            <a:avLst/>
          </a:prstGeom>
        </p:spPr>
      </p:pic>
      <p:sp>
        <p:nvSpPr>
          <p:cNvPr id="5" name="TextBox 4">
            <a:extLst>
              <a:ext uri="{FF2B5EF4-FFF2-40B4-BE49-F238E27FC236}">
                <a16:creationId xmlns:a16="http://schemas.microsoft.com/office/drawing/2014/main" id="{7E1477EC-8085-F949-9B95-FF8E850387E3}"/>
              </a:ext>
            </a:extLst>
          </p:cNvPr>
          <p:cNvSpPr txBox="1"/>
          <p:nvPr/>
        </p:nvSpPr>
        <p:spPr>
          <a:xfrm>
            <a:off x="5176114" y="2829465"/>
            <a:ext cx="6896550" cy="2143857"/>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33 </a:t>
            </a:r>
            <a:r>
              <a:rPr kumimoji="0" lang="zh-CN" altLang="en-US"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兽从海中上来（</a:t>
            </a:r>
            <a:r>
              <a:rPr lang="zh-CN" altLang="en-US" sz="4800" dirty="0">
                <a:solidFill>
                  <a:prstClr val="white"/>
                </a:solidFill>
                <a:latin typeface="SimHei" panose="02010609060101010101" pitchFamily="49" charset="-122"/>
                <a:ea typeface="SimHei" panose="02010609060101010101" pitchFamily="49" charset="-122"/>
              </a:rPr>
              <a:t>下</a:t>
            </a:r>
            <a:r>
              <a:rPr kumimoji="0" lang="zh-CN" altLang="en-US"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en-US" altLang="zh-CN"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启示录</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a:t>
            </a: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章</a:t>
            </a:r>
            <a:r>
              <a:rPr lang="en-US" altLang="zh-CN" sz="2400" dirty="0">
                <a:solidFill>
                  <a:prstClr val="white"/>
                </a:solidFill>
                <a:latin typeface="SimHei" panose="02010609060101010101" pitchFamily="49" charset="-122"/>
                <a:ea typeface="SimHei" panose="02010609060101010101" pitchFamily="49" charset="-122"/>
              </a:rPr>
              <a:t>5</a:t>
            </a: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至</a:t>
            </a:r>
            <a:r>
              <a:rPr lang="en-US" altLang="zh-CN" sz="2400" dirty="0">
                <a:solidFill>
                  <a:prstClr val="white"/>
                </a:solidFill>
                <a:latin typeface="SimHei" panose="02010609060101010101" pitchFamily="49" charset="-122"/>
                <a:ea typeface="SimHei" panose="02010609060101010101" pitchFamily="49" charset="-122"/>
              </a:rPr>
              <a:t>10</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6" name="Rectangle 5">
            <a:extLst>
              <a:ext uri="{FF2B5EF4-FFF2-40B4-BE49-F238E27FC236}">
                <a16:creationId xmlns:a16="http://schemas.microsoft.com/office/drawing/2014/main" id="{3A27709B-DA43-1946-9AD5-0D660081577C}"/>
              </a:ext>
            </a:extLst>
          </p:cNvPr>
          <p:cNvSpPr/>
          <p:nvPr/>
        </p:nvSpPr>
        <p:spPr>
          <a:xfrm>
            <a:off x="5087888" y="5474357"/>
            <a:ext cx="7236803"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The Beast Rising Out of the Sea (Part </a:t>
            </a:r>
            <a:r>
              <a:rPr lang="en-US" altLang="zh-CN" sz="2000" dirty="0">
                <a:solidFill>
                  <a:prstClr val="white"/>
                </a:solidFill>
                <a:latin typeface="SimHei" panose="02010609060101010101" pitchFamily="49" charset="-122"/>
                <a:ea typeface="SimHei" panose="02010609060101010101" pitchFamily="49" charset="-122"/>
              </a:rPr>
              <a:t>2</a:t>
            </a:r>
            <a:r>
              <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9FCF7248-F3EC-8D75-73D4-F5D1E0F02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8" y="1052736"/>
            <a:ext cx="4817840" cy="4889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animals with wings&#10;&#10;Description automatically generated">
            <a:extLst>
              <a:ext uri="{FF2B5EF4-FFF2-40B4-BE49-F238E27FC236}">
                <a16:creationId xmlns:a16="http://schemas.microsoft.com/office/drawing/2014/main" id="{FE3EFB44-FED6-75B5-5FEB-AC66E4BE1AC2}"/>
              </a:ext>
            </a:extLst>
          </p:cNvPr>
          <p:cNvPicPr>
            <a:picLocks noChangeAspect="1"/>
          </p:cNvPicPr>
          <p:nvPr/>
        </p:nvPicPr>
        <p:blipFill rotWithShape="1">
          <a:blip r:embed="rId2"/>
          <a:srcRect t="7625" b="11408"/>
          <a:stretch/>
        </p:blipFill>
        <p:spPr>
          <a:xfrm>
            <a:off x="14173" y="1012744"/>
            <a:ext cx="12191980" cy="5552670"/>
          </a:xfrm>
          <a:prstGeom prst="rect">
            <a:avLst/>
          </a:prstGeom>
        </p:spPr>
      </p:pic>
      <p:sp>
        <p:nvSpPr>
          <p:cNvPr id="5" name="TextBox 4">
            <a:extLst>
              <a:ext uri="{FF2B5EF4-FFF2-40B4-BE49-F238E27FC236}">
                <a16:creationId xmlns:a16="http://schemas.microsoft.com/office/drawing/2014/main" id="{562036B3-CAE5-F8DF-2D7F-4C44F533D994}"/>
              </a:ext>
            </a:extLst>
          </p:cNvPr>
          <p:cNvSpPr txBox="1"/>
          <p:nvPr/>
        </p:nvSpPr>
        <p:spPr>
          <a:xfrm>
            <a:off x="479376" y="6165304"/>
            <a:ext cx="10585176" cy="400110"/>
          </a:xfrm>
          <a:prstGeom prst="rect">
            <a:avLst/>
          </a:prstGeom>
          <a:noFill/>
        </p:spPr>
        <p:txBody>
          <a:bodyPr wrap="square">
            <a:spAutoFit/>
          </a:bodyPr>
          <a:lstStyle/>
          <a:p>
            <a:pPr>
              <a:defRPr/>
            </a:pPr>
            <a:r>
              <a:rPr kumimoji="0" lang="en-US" altLang="zh-CN" sz="2000" b="1" i="0" u="none" strike="noStrike" kern="1200" cap="none" spc="0" normalizeH="0" baseline="0" noProof="0" dirty="0">
                <a:ln>
                  <a:noFill/>
                </a:ln>
                <a:solidFill>
                  <a:srgbClr val="1A1A1A"/>
                </a:solidFill>
                <a:effectLst/>
                <a:highlight>
                  <a:srgbClr val="FFFFFF"/>
                </a:highlight>
                <a:uLnTx/>
                <a:uFillTx/>
                <a:latin typeface="Arial" panose="020B0604020202020204" pitchFamily="34" charset="0"/>
                <a:ea typeface="SimSun" panose="02010600030101010101" pitchFamily="2" charset="-122"/>
                <a:cs typeface="Times New Roman" panose="02020603050405020304" pitchFamily="18" charset="0"/>
              </a:rPr>
              <a:t>Dan 7:17  ‘These four great beasts </a:t>
            </a:r>
            <a:r>
              <a:rPr kumimoji="0" lang="en-US" altLang="zh-CN" sz="2000" b="1" i="0" u="none" strike="noStrike" kern="1200" cap="none" spc="0" normalizeH="0" baseline="0" noProof="0" dirty="0">
                <a:ln>
                  <a:noFill/>
                </a:ln>
                <a:solidFill>
                  <a:srgbClr val="1A1A1A"/>
                </a:solidFill>
                <a:effectLst/>
                <a:highlight>
                  <a:srgbClr val="FFFF00"/>
                </a:highlight>
                <a:uLnTx/>
                <a:uFillTx/>
                <a:latin typeface="Arial" panose="020B0604020202020204" pitchFamily="34" charset="0"/>
                <a:ea typeface="SimSun" panose="02010600030101010101" pitchFamily="2" charset="-122"/>
                <a:cs typeface="Times New Roman" panose="02020603050405020304" pitchFamily="18" charset="0"/>
              </a:rPr>
              <a:t>are four kings </a:t>
            </a:r>
            <a:r>
              <a:rPr kumimoji="0" lang="en-US" altLang="zh-CN" sz="2000" b="1" i="0" u="none" strike="noStrike" kern="1200" cap="none" spc="0" normalizeH="0" baseline="0" noProof="0" dirty="0">
                <a:ln>
                  <a:noFill/>
                </a:ln>
                <a:solidFill>
                  <a:srgbClr val="1A1A1A"/>
                </a:solidFill>
                <a:effectLst/>
                <a:highlight>
                  <a:srgbClr val="FFFFFF"/>
                </a:highlight>
                <a:uLnTx/>
                <a:uFillTx/>
                <a:latin typeface="Arial" panose="020B0604020202020204" pitchFamily="34" charset="0"/>
                <a:ea typeface="SimSun" panose="02010600030101010101" pitchFamily="2" charset="-122"/>
                <a:cs typeface="Times New Roman" panose="02020603050405020304" pitchFamily="18" charset="0"/>
              </a:rPr>
              <a:t>who shall arise out of the earth.</a:t>
            </a:r>
          </a:p>
        </p:txBody>
      </p:sp>
      <p:pic>
        <p:nvPicPr>
          <p:cNvPr id="6" name="Picture 5" descr="A close up of a number&#10;&#10;Description automatically generated">
            <a:extLst>
              <a:ext uri="{FF2B5EF4-FFF2-40B4-BE49-F238E27FC236}">
                <a16:creationId xmlns:a16="http://schemas.microsoft.com/office/drawing/2014/main" id="{6C5FBA39-D21E-9421-18F2-BD1D69E89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76" y="4377118"/>
            <a:ext cx="1128018" cy="662647"/>
          </a:xfrm>
          <a:prstGeom prst="rect">
            <a:avLst/>
          </a:prstGeom>
        </p:spPr>
      </p:pic>
      <p:pic>
        <p:nvPicPr>
          <p:cNvPr id="9" name="Picture 8" descr="A close up of a number&#10;&#10;Description automatically generated">
            <a:extLst>
              <a:ext uri="{FF2B5EF4-FFF2-40B4-BE49-F238E27FC236}">
                <a16:creationId xmlns:a16="http://schemas.microsoft.com/office/drawing/2014/main" id="{EC36F01A-E1DE-EBE5-C0BD-3CB72D492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696" y="4377118"/>
            <a:ext cx="1247131" cy="548134"/>
          </a:xfrm>
          <a:prstGeom prst="rect">
            <a:avLst/>
          </a:prstGeom>
        </p:spPr>
      </p:pic>
      <p:pic>
        <p:nvPicPr>
          <p:cNvPr id="11" name="Picture 10" descr="A close up of a number&#10;&#10;Description automatically generated">
            <a:extLst>
              <a:ext uri="{FF2B5EF4-FFF2-40B4-BE49-F238E27FC236}">
                <a16:creationId xmlns:a16="http://schemas.microsoft.com/office/drawing/2014/main" id="{37D47C45-54D2-4C13-18DA-48F89515D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128" y="4739273"/>
            <a:ext cx="1342642" cy="783208"/>
          </a:xfrm>
          <a:prstGeom prst="rect">
            <a:avLst/>
          </a:prstGeom>
        </p:spPr>
      </p:pic>
      <p:pic>
        <p:nvPicPr>
          <p:cNvPr id="13" name="Picture 12" descr="A close-up of a sign&#10;&#10;Description automatically generated">
            <a:extLst>
              <a:ext uri="{FF2B5EF4-FFF2-40B4-BE49-F238E27FC236}">
                <a16:creationId xmlns:a16="http://schemas.microsoft.com/office/drawing/2014/main" id="{A6CD8EF1-D476-3EEB-CA0E-833003CB0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596" y="4357050"/>
            <a:ext cx="2093428" cy="1390650"/>
          </a:xfrm>
          <a:prstGeom prst="rect">
            <a:avLst/>
          </a:prstGeom>
        </p:spPr>
      </p:pic>
      <p:sp>
        <p:nvSpPr>
          <p:cNvPr id="3" name="TextBox 2">
            <a:extLst>
              <a:ext uri="{FF2B5EF4-FFF2-40B4-BE49-F238E27FC236}">
                <a16:creationId xmlns:a16="http://schemas.microsoft.com/office/drawing/2014/main" id="{C58707A9-9263-EA1C-7B0D-00A4E402C978}"/>
              </a:ext>
            </a:extLst>
          </p:cNvPr>
          <p:cNvSpPr txBox="1"/>
          <p:nvPr/>
        </p:nvSpPr>
        <p:spPr>
          <a:xfrm>
            <a:off x="1343472" y="219165"/>
            <a:ext cx="10585176" cy="646331"/>
          </a:xfrm>
          <a:prstGeom prst="rect">
            <a:avLst/>
          </a:prstGeom>
          <a:solidFill>
            <a:schemeClr val="bg1"/>
          </a:solidFill>
        </p:spPr>
        <p:txBody>
          <a:bodyPr wrap="square">
            <a:spAutoFit/>
          </a:bodyPr>
          <a:lstStyle/>
          <a:p>
            <a:pPr>
              <a:defRPr/>
            </a:pPr>
            <a:r>
              <a:rPr kumimoji="0" lang="zh-CN" altLang="en-US"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但 </a:t>
            </a:r>
            <a:r>
              <a:rPr kumimoji="0" lang="en-US" altLang="zh-CN"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7:17  </a:t>
            </a:r>
            <a:r>
              <a:rPr kumimoji="0" lang="zh-CN" altLang="en-US"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这四个大兽就</a:t>
            </a:r>
            <a:r>
              <a:rPr kumimoji="0" lang="zh-CN" altLang="en-US" sz="3600" b="1" i="0" u="none" strike="noStrike" kern="1200" cap="none" spc="0" normalizeH="0" baseline="0" noProof="0" dirty="0">
                <a:ln>
                  <a:noFill/>
                </a:ln>
                <a:effectLst/>
                <a:highlight>
                  <a:srgbClr val="FFFF00"/>
                </a:highlight>
                <a:uLnTx/>
                <a:uFillTx/>
                <a:latin typeface="SimHei" panose="02010609060101010101" pitchFamily="49" charset="-122"/>
                <a:ea typeface="SimHei" panose="02010609060101010101" pitchFamily="49" charset="-122"/>
                <a:cs typeface="Times New Roman" panose="02020603050405020304" pitchFamily="18" charset="0"/>
              </a:rPr>
              <a:t>是四王</a:t>
            </a:r>
            <a:r>
              <a:rPr kumimoji="0" lang="zh-CN" altLang="en-US"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将要在世上兴起。</a:t>
            </a:r>
          </a:p>
        </p:txBody>
      </p:sp>
    </p:spTree>
    <p:extLst>
      <p:ext uri="{BB962C8B-B14F-4D97-AF65-F5344CB8AC3E}">
        <p14:creationId xmlns:p14="http://schemas.microsoft.com/office/powerpoint/2010/main" val="306156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E8C72-1ECB-2D0E-D9F9-7FCE91EA40D9}"/>
              </a:ext>
            </a:extLst>
          </p:cNvPr>
          <p:cNvSpPr txBox="1"/>
          <p:nvPr/>
        </p:nvSpPr>
        <p:spPr>
          <a:xfrm>
            <a:off x="257908" y="961292"/>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27A83F12-EAA4-A7E8-8EAF-93094C02CB49}"/>
              </a:ext>
            </a:extLst>
          </p:cNvPr>
          <p:cNvSpPr txBox="1"/>
          <p:nvPr/>
        </p:nvSpPr>
        <p:spPr>
          <a:xfrm>
            <a:off x="257908" y="3495883"/>
            <a:ext cx="11928648" cy="1508105"/>
          </a:xfrm>
          <a:prstGeom prst="rect">
            <a:avLst/>
          </a:prstGeom>
          <a:solidFill>
            <a:schemeClr val="tx1"/>
          </a:solidFill>
        </p:spPr>
        <p:txBody>
          <a:bodyPr wrap="square">
            <a:spAutoFit/>
          </a:bodyPr>
          <a:lstStyle/>
          <a:p>
            <a:pPr algn="ctr"/>
            <a:r>
              <a:rPr lang="en-US" sz="2800" b="1" dirty="0">
                <a:solidFill>
                  <a:schemeClr val="bg1"/>
                </a:solidFill>
                <a:latin typeface="SimHei" panose="02010609060101010101" pitchFamily="49" charset="-122"/>
                <a:ea typeface="SimHei" panose="02010609060101010101" pitchFamily="49" charset="-122"/>
              </a:rPr>
              <a:t>启示录的</a:t>
            </a:r>
            <a:r>
              <a:rPr lang="en-US" sz="2800" b="1" dirty="0">
                <a:solidFill>
                  <a:srgbClr val="00FFFF"/>
                </a:solidFill>
                <a:latin typeface="SimHei" panose="02010609060101010101" pitchFamily="49" charset="-122"/>
                <a:ea typeface="SimHei" panose="02010609060101010101" pitchFamily="49" charset="-122"/>
              </a:rPr>
              <a:t>海兽</a:t>
            </a:r>
            <a:r>
              <a:rPr lang="en-US" sz="2800" b="1" dirty="0">
                <a:solidFill>
                  <a:schemeClr val="bg1"/>
                </a:solidFill>
                <a:latin typeface="SimHei" panose="02010609060101010101" pitchFamily="49" charset="-122"/>
                <a:ea typeface="SimHei" panose="02010609060101010101" pitchFamily="49" charset="-122"/>
              </a:rPr>
              <a:t>集合但以理书的海兽特征：狮子、熊、豹、十角怪兽、</a:t>
            </a:r>
          </a:p>
          <a:p>
            <a:pPr algn="ctr"/>
            <a:r>
              <a:rPr lang="zh-CN" altLang="en-US" sz="2800" b="1" dirty="0">
                <a:solidFill>
                  <a:schemeClr val="bg1"/>
                </a:solidFill>
                <a:latin typeface="SimHei" panose="02010609060101010101" pitchFamily="49" charset="-122"/>
                <a:ea typeface="SimHei" panose="02010609060101010101" pitchFamily="49" charset="-122"/>
              </a:rPr>
              <a:t>但</a:t>
            </a:r>
            <a:r>
              <a:rPr lang="en-US" sz="2800" b="1" u="sng" dirty="0">
                <a:solidFill>
                  <a:srgbClr val="FFFF00"/>
                </a:solidFill>
                <a:latin typeface="SimHei" panose="02010609060101010101" pitchFamily="49" charset="-122"/>
                <a:ea typeface="SimHei" panose="02010609060101010101" pitchFamily="49" charset="-122"/>
              </a:rPr>
              <a:t>多出了</a:t>
            </a:r>
            <a:r>
              <a:rPr lang="en-US" sz="2800" b="1" dirty="0">
                <a:solidFill>
                  <a:schemeClr val="bg1"/>
                </a:solidFill>
                <a:latin typeface="SimHei" panose="02010609060101010101" pitchFamily="49" charset="-122"/>
                <a:ea typeface="SimHei" panose="02010609060101010101" pitchFamily="49" charset="-122"/>
              </a:rPr>
              <a:t>7头</a:t>
            </a:r>
            <a:r>
              <a:rPr lang="zh-CN" altLang="en-US" sz="2800" b="1" dirty="0">
                <a:solidFill>
                  <a:schemeClr val="bg1"/>
                </a:solidFill>
                <a:latin typeface="SimHei" panose="02010609060101010101" pitchFamily="49" charset="-122"/>
                <a:ea typeface="SimHei" panose="02010609060101010101" pitchFamily="49" charset="-122"/>
              </a:rPr>
              <a:t>、十冠冕 </a:t>
            </a:r>
            <a:endParaRPr lang="en-US" altLang="zh-CN" sz="2800" b="1" dirty="0">
              <a:solidFill>
                <a:schemeClr val="bg1"/>
              </a:solidFill>
              <a:latin typeface="SimHei" panose="02010609060101010101" pitchFamily="49" charset="-122"/>
              <a:ea typeface="SimHei" panose="02010609060101010101" pitchFamily="49" charset="-122"/>
            </a:endParaRPr>
          </a:p>
          <a:p>
            <a:pPr algn="ctr"/>
            <a:r>
              <a:rPr lang="en-US" b="1" dirty="0">
                <a:solidFill>
                  <a:schemeClr val="bg1"/>
                </a:solidFill>
                <a:latin typeface="SimHei" panose="02010609060101010101" pitchFamily="49" charset="-122"/>
                <a:ea typeface="SimHei" panose="02010609060101010101" pitchFamily="49" charset="-122"/>
              </a:rPr>
              <a:t>The</a:t>
            </a:r>
            <a:r>
              <a:rPr lang="en-US" b="1" dirty="0">
                <a:solidFill>
                  <a:srgbClr val="00FFFF"/>
                </a:solidFill>
                <a:latin typeface="SimHei" panose="02010609060101010101" pitchFamily="49" charset="-122"/>
                <a:ea typeface="SimHei" panose="02010609060101010101" pitchFamily="49" charset="-122"/>
              </a:rPr>
              <a:t> sea beast </a:t>
            </a:r>
            <a:r>
              <a:rPr lang="en-US" b="1" dirty="0">
                <a:solidFill>
                  <a:schemeClr val="bg1"/>
                </a:solidFill>
                <a:latin typeface="SimHei" panose="02010609060101010101" pitchFamily="49" charset="-122"/>
                <a:ea typeface="SimHei" panose="02010609060101010101" pitchFamily="49" charset="-122"/>
              </a:rPr>
              <a:t>in Revelation combines the features of the sea beasts in the book of Daniel: the lion,the bear, the leopard, and the ten-horned beast,</a:t>
            </a:r>
            <a:r>
              <a:rPr lang="en-US" b="1" dirty="0">
                <a:solidFill>
                  <a:srgbClr val="FFFF00"/>
                </a:solidFill>
                <a:latin typeface="SimHei" panose="02010609060101010101" pitchFamily="49" charset="-122"/>
                <a:ea typeface="SimHei" panose="02010609060101010101" pitchFamily="49" charset="-122"/>
              </a:rPr>
              <a:t>but additionally </a:t>
            </a:r>
            <a:r>
              <a:rPr lang="en-US" b="1" dirty="0">
                <a:solidFill>
                  <a:schemeClr val="bg1"/>
                </a:solidFill>
                <a:latin typeface="SimHei" panose="02010609060101010101" pitchFamily="49" charset="-122"/>
                <a:ea typeface="SimHei" panose="02010609060101010101" pitchFamily="49" charset="-122"/>
              </a:rPr>
              <a:t>has seven heads and ten crowns.</a:t>
            </a:r>
          </a:p>
        </p:txBody>
      </p:sp>
      <p:pic>
        <p:nvPicPr>
          <p:cNvPr id="7" name="Picture 6">
            <a:extLst>
              <a:ext uri="{FF2B5EF4-FFF2-40B4-BE49-F238E27FC236}">
                <a16:creationId xmlns:a16="http://schemas.microsoft.com/office/drawing/2014/main" id="{A68091FD-543A-978C-C342-2D3467323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8" y="342030"/>
            <a:ext cx="4921518" cy="3096344"/>
          </a:xfrm>
          <a:prstGeom prst="rect">
            <a:avLst/>
          </a:prstGeom>
        </p:spPr>
      </p:pic>
      <p:pic>
        <p:nvPicPr>
          <p:cNvPr id="9" name="Picture 8">
            <a:extLst>
              <a:ext uri="{FF2B5EF4-FFF2-40B4-BE49-F238E27FC236}">
                <a16:creationId xmlns:a16="http://schemas.microsoft.com/office/drawing/2014/main" id="{EF0715B2-15B7-DB8A-21EE-E29890240B18}"/>
              </a:ext>
            </a:extLst>
          </p:cNvPr>
          <p:cNvPicPr>
            <a:picLocks noChangeAspect="1"/>
          </p:cNvPicPr>
          <p:nvPr/>
        </p:nvPicPr>
        <p:blipFill>
          <a:blip r:embed="rId3">
            <a:extLst>
              <a:ext uri="{28A0092B-C50C-407E-A947-70E740481C1C}">
                <a14:useLocalDpi xmlns:a14="http://schemas.microsoft.com/office/drawing/2010/main" val="0"/>
              </a:ext>
            </a:extLst>
          </a:blip>
          <a:srcRect l="6484" r="4576"/>
          <a:stretch>
            <a:fillRect/>
          </a:stretch>
        </p:blipFill>
        <p:spPr>
          <a:xfrm>
            <a:off x="2423592" y="5061497"/>
            <a:ext cx="6912768" cy="1669073"/>
          </a:xfrm>
          <a:prstGeom prst="rect">
            <a:avLst/>
          </a:prstGeom>
        </p:spPr>
      </p:pic>
    </p:spTree>
    <p:extLst>
      <p:ext uri="{BB962C8B-B14F-4D97-AF65-F5344CB8AC3E}">
        <p14:creationId xmlns:p14="http://schemas.microsoft.com/office/powerpoint/2010/main" val="48478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B8B51-A4C2-D3E6-4469-591FF8CA07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C3626C-9A89-3EE0-8B77-53D01E3FC82A}"/>
              </a:ext>
            </a:extLst>
          </p:cNvPr>
          <p:cNvSpPr txBox="1"/>
          <p:nvPr/>
        </p:nvSpPr>
        <p:spPr>
          <a:xfrm>
            <a:off x="4871864" y="734030"/>
            <a:ext cx="6264696" cy="3060453"/>
          </a:xfrm>
          <a:prstGeom prst="rect">
            <a:avLst/>
          </a:prstGeom>
          <a:noFill/>
        </p:spPr>
        <p:txBody>
          <a:bodyPr wrap="square">
            <a:spAutoFit/>
          </a:bodyPr>
          <a:lstStyle/>
          <a:p>
            <a:pPr>
              <a:lnSpc>
                <a:spcPct val="150000"/>
              </a:lnSpc>
              <a:spcAft>
                <a:spcPts val="800"/>
              </a:spcAft>
            </a:pP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兽是敌基督，象征</a:t>
            </a:r>
            <a:r>
              <a:rPr lang="zh-CN" altLang="en-US" sz="3600" b="1" kern="100"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所有任何</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敌对逼迫上帝子民的国度与君王</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nSpc>
                <a:spcPct val="150000"/>
              </a:lnSpc>
              <a:spcAft>
                <a:spcPts val="800"/>
              </a:spcAft>
              <a:buNone/>
            </a:pPr>
            <a:r>
              <a:rPr lang="en-US" b="1" dirty="0">
                <a:solidFill>
                  <a:schemeClr val="bg1"/>
                </a:solidFill>
                <a:latin typeface="+mj-lt"/>
              </a:rPr>
              <a:t>The</a:t>
            </a:r>
            <a:r>
              <a:rPr lang="zh-CN" altLang="en-US" b="1" dirty="0">
                <a:solidFill>
                  <a:schemeClr val="bg1"/>
                </a:solidFill>
                <a:latin typeface="+mj-lt"/>
              </a:rPr>
              <a:t> </a:t>
            </a:r>
            <a:r>
              <a:rPr lang="en-US" altLang="zh-CN" b="1" dirty="0">
                <a:solidFill>
                  <a:schemeClr val="bg1"/>
                </a:solidFill>
                <a:latin typeface="+mj-lt"/>
              </a:rPr>
              <a:t>Beast</a:t>
            </a:r>
            <a:r>
              <a:rPr lang="zh-CN" altLang="en-US" b="1" dirty="0">
                <a:solidFill>
                  <a:schemeClr val="bg1"/>
                </a:solidFill>
                <a:latin typeface="+mj-lt"/>
              </a:rPr>
              <a:t> </a:t>
            </a:r>
            <a:r>
              <a:rPr lang="en-US" altLang="zh-CN" b="1" dirty="0">
                <a:solidFill>
                  <a:schemeClr val="bg1"/>
                </a:solidFill>
                <a:latin typeface="+mj-lt"/>
              </a:rPr>
              <a:t>is the Antichrist </a:t>
            </a:r>
            <a:r>
              <a:rPr lang="en-US" b="1" dirty="0">
                <a:solidFill>
                  <a:schemeClr val="bg1"/>
                </a:solidFill>
                <a:latin typeface="+mj-lt"/>
              </a:rPr>
              <a:t>It symbolizes </a:t>
            </a:r>
            <a:r>
              <a:rPr lang="en-US" b="1" dirty="0">
                <a:solidFill>
                  <a:srgbClr val="FFFF00"/>
                </a:solidFill>
                <a:latin typeface="+mj-lt"/>
              </a:rPr>
              <a:t>all kingdoms and rulers </a:t>
            </a:r>
            <a:r>
              <a:rPr lang="en-US" b="1" dirty="0">
                <a:solidFill>
                  <a:schemeClr val="bg1"/>
                </a:solidFill>
                <a:latin typeface="+mj-lt"/>
              </a:rPr>
              <a:t>that opposes and persecutes God's people.</a:t>
            </a:r>
            <a:br>
              <a:rPr lang="en-US" b="1" dirty="0">
                <a:solidFill>
                  <a:schemeClr val="bg1"/>
                </a:solidFill>
                <a:latin typeface="+mj-lt"/>
              </a:rPr>
            </a:br>
            <a:endParaRPr lang="en-US" altLang="zh-CN" b="1" kern="100" dirty="0">
              <a:solidFill>
                <a:schemeClr val="bg1"/>
              </a:solidFill>
              <a:effectLst/>
              <a:latin typeface="+mj-lt"/>
              <a:ea typeface="SimHe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89EB776C-33C5-7159-85B2-BA2CDCAEF474}"/>
              </a:ext>
            </a:extLst>
          </p:cNvPr>
          <p:cNvSpPr txBox="1"/>
          <p:nvPr/>
        </p:nvSpPr>
        <p:spPr>
          <a:xfrm>
            <a:off x="4883494" y="3794483"/>
            <a:ext cx="6134100" cy="2622962"/>
          </a:xfrm>
          <a:prstGeom prst="rect">
            <a:avLst/>
          </a:prstGeom>
          <a:noFill/>
        </p:spPr>
        <p:txBody>
          <a:bodyPr wrap="square">
            <a:spAutoFit/>
          </a:bodyPr>
          <a:lstStyle/>
          <a:p>
            <a:pPr marL="0" marR="0">
              <a:lnSpc>
                <a:spcPct val="150000"/>
              </a:lnSpc>
              <a:spcAft>
                <a:spcPts val="800"/>
              </a:spcAft>
              <a:buNone/>
            </a:pP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它也</a:t>
            </a:r>
            <a:r>
              <a:rPr lang="zh-CN" altLang="en-US" sz="3600" b="1" kern="100" dirty="0">
                <a:solidFill>
                  <a:srgbClr val="00FFFF"/>
                </a:solidFill>
                <a:effectLst/>
                <a:latin typeface="SimHei" panose="02010609060101010101" pitchFamily="49" charset="-122"/>
                <a:ea typeface="SimHei" panose="02010609060101010101" pitchFamily="49" charset="-122"/>
                <a:cs typeface="Times New Roman" panose="02020603050405020304" pitchFamily="18" charset="0"/>
              </a:rPr>
              <a:t>预表最终要来的</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敌基督的世界国度与君王。 </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nSpc>
                <a:spcPct val="150000"/>
              </a:lnSpc>
              <a:spcAft>
                <a:spcPts val="800"/>
              </a:spcAft>
              <a:buNone/>
            </a:pPr>
            <a:r>
              <a:rPr lang="en-US"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It also </a:t>
            </a:r>
            <a:r>
              <a:rPr lang="en-US" b="1" kern="100" dirty="0">
                <a:solidFill>
                  <a:srgbClr val="00FFFF"/>
                </a:solidFill>
                <a:effectLst/>
                <a:latin typeface="SimHei" panose="02010609060101010101" pitchFamily="49" charset="-122"/>
                <a:ea typeface="SimHei" panose="02010609060101010101" pitchFamily="49" charset="-122"/>
                <a:cs typeface="Times New Roman" panose="02020603050405020304" pitchFamily="18" charset="0"/>
              </a:rPr>
              <a:t>typifies the </a:t>
            </a:r>
            <a:r>
              <a:rPr lang="en-US" b="1" kern="100" dirty="0">
                <a:solidFill>
                  <a:srgbClr val="00FFFF"/>
                </a:solidFill>
                <a:latin typeface="SimHei" panose="02010609060101010101" pitchFamily="49" charset="-122"/>
                <a:ea typeface="SimHei" panose="02010609060101010101" pitchFamily="49" charset="-122"/>
                <a:cs typeface="Times New Roman" panose="02020603050405020304" pitchFamily="18" charset="0"/>
              </a:rPr>
              <a:t>final Antichrist </a:t>
            </a:r>
            <a:r>
              <a:rPr lang="en-US"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kingdom (world) and ruler</a:t>
            </a:r>
            <a:r>
              <a:rPr lang="en-US"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rPr>
              <a:t>.</a:t>
            </a:r>
            <a:endParaRPr lang="en-US"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AD99A9FB-7112-45C3-EA8D-E9EF3D423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700808"/>
            <a:ext cx="3913142" cy="3813132"/>
          </a:xfrm>
          <a:prstGeom prst="ellipse">
            <a:avLst/>
          </a:prstGeom>
        </p:spPr>
      </p:pic>
    </p:spTree>
    <p:extLst>
      <p:ext uri="{BB962C8B-B14F-4D97-AF65-F5344CB8AC3E}">
        <p14:creationId xmlns:p14="http://schemas.microsoft.com/office/powerpoint/2010/main" val="200693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6762DFCE-6D90-B461-CF56-641A8FF81DCD}"/>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E6CDFE5D-019B-E659-3C0B-20207C05A882}"/>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01</a:t>
            </a:r>
          </a:p>
        </p:txBody>
      </p:sp>
      <p:sp>
        <p:nvSpPr>
          <p:cNvPr id="17" name="Google Shape;3711;p55">
            <a:extLst>
              <a:ext uri="{FF2B5EF4-FFF2-40B4-BE49-F238E27FC236}">
                <a16:creationId xmlns:a16="http://schemas.microsoft.com/office/drawing/2014/main" id="{9829B669-E404-9932-5E9A-D0A80D3105CF}"/>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0AD7D17B-BA59-80D8-F25A-E7CFCD944F99}"/>
              </a:ext>
            </a:extLst>
          </p:cNvPr>
          <p:cNvSpPr txBox="1">
            <a:spLocks noGrp="1"/>
          </p:cNvSpPr>
          <p:nvPr>
            <p:ph type="title"/>
          </p:nvPr>
        </p:nvSpPr>
        <p:spPr>
          <a:xfrm>
            <a:off x="226479" y="4220270"/>
            <a:ext cx="11866624" cy="1013400"/>
          </a:xfrm>
          <a:prstGeom prst="rect">
            <a:avLst/>
          </a:prstGeom>
        </p:spPr>
        <p:txBody>
          <a:bodyPr spcFirstLastPara="1" wrap="square" lIns="91425" tIns="91425" rIns="91425" bIns="91425" anchor="ctr" anchorCtr="0">
            <a:noAutofit/>
          </a:bodyPr>
          <a:lstStyle/>
          <a:p>
            <a:pPr>
              <a:lnSpc>
                <a:spcPct val="100000"/>
              </a:lnSpc>
            </a:pPr>
            <a:r>
              <a:rPr lang="zh-CN" altLang="en-US" sz="4800" b="1" dirty="0">
                <a:solidFill>
                  <a:srgbClr val="00BFFF"/>
                </a:solidFill>
                <a:latin typeface="SimHei" panose="02010609060101010101" pitchFamily="49" charset="-122"/>
                <a:ea typeface="SimHei" panose="02010609060101010101" pitchFamily="49" charset="-122"/>
              </a:rPr>
              <a:t>龙使人敬拜兽，赐兽权柄与能力 </a:t>
            </a:r>
          </a:p>
        </p:txBody>
      </p:sp>
      <p:sp>
        <p:nvSpPr>
          <p:cNvPr id="19" name="Google Shape;3713;p55">
            <a:extLst>
              <a:ext uri="{FF2B5EF4-FFF2-40B4-BE49-F238E27FC236}">
                <a16:creationId xmlns:a16="http://schemas.microsoft.com/office/drawing/2014/main" id="{AC296036-1475-675F-AC4F-2784B4B053D8}"/>
              </a:ext>
            </a:extLst>
          </p:cNvPr>
          <p:cNvSpPr txBox="1">
            <a:spLocks noGrp="1"/>
          </p:cNvSpPr>
          <p:nvPr>
            <p:ph type="subTitle" idx="1"/>
          </p:nvPr>
        </p:nvSpPr>
        <p:spPr>
          <a:xfrm>
            <a:off x="98897" y="5115326"/>
            <a:ext cx="12000656" cy="1092184"/>
          </a:xfrm>
          <a:prstGeom prst="rect">
            <a:avLst/>
          </a:prstGeom>
        </p:spPr>
        <p:txBody>
          <a:bodyPr spcFirstLastPara="1" wrap="square" lIns="91425" tIns="91425" rIns="91425" bIns="91425" anchor="t" anchorCtr="0">
            <a:noAutofit/>
          </a:bodyPr>
          <a:lstStyle/>
          <a:p>
            <a:pPr marL="0" indent="0" algn="ctr"/>
            <a:endParaRPr lang="en-US" sz="2400" dirty="0">
              <a:solidFill>
                <a:schemeClr val="bg1"/>
              </a:solidFill>
            </a:endParaRPr>
          </a:p>
          <a:p>
            <a:pPr marL="0" indent="0" algn="ctr"/>
            <a:r>
              <a:rPr lang="en-US" sz="2400" dirty="0">
                <a:solidFill>
                  <a:schemeClr val="bg1"/>
                </a:solidFill>
              </a:rPr>
              <a:t>The dragon causes people to worship the beast and gives the beast authority and power.</a:t>
            </a:r>
          </a:p>
        </p:txBody>
      </p:sp>
    </p:spTree>
    <p:extLst>
      <p:ext uri="{BB962C8B-B14F-4D97-AF65-F5344CB8AC3E}">
        <p14:creationId xmlns:p14="http://schemas.microsoft.com/office/powerpoint/2010/main" val="42595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9447DA04-44F9-FF65-4CF9-3E260E6E37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5E4EAD-E374-9AA4-E49F-191A71ED5F61}"/>
              </a:ext>
            </a:extLst>
          </p:cNvPr>
          <p:cNvSpPr/>
          <p:nvPr/>
        </p:nvSpPr>
        <p:spPr>
          <a:xfrm>
            <a:off x="119336" y="1412776"/>
            <a:ext cx="12072664" cy="3130665"/>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那龙将自己的能力、座位、和大权柄都给了他。</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  </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又拜那龙</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，因为他将自己的权柄给了兽，</a:t>
            </a:r>
            <a:r>
              <a:rPr kumimoji="0" lang="zh-CN" altLang="en-US" sz="36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也拜兽</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，说：「谁能比这兽，谁能与他交战呢？」</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AD55DB11-2BE9-8A6A-95B2-FF8CA138032C}"/>
              </a:ext>
            </a:extLst>
          </p:cNvPr>
          <p:cNvSpPr txBox="1"/>
          <p:nvPr/>
        </p:nvSpPr>
        <p:spPr>
          <a:xfrm>
            <a:off x="99698" y="5212938"/>
            <a:ext cx="1199260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to it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the dragon gave his power and his throne and great authority</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And </a:t>
            </a:r>
            <a:r>
              <a:rPr kumimoji="0" lang="en-US"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they worshiped the dragon</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 he had given his authority to the beast, </a:t>
            </a:r>
            <a:r>
              <a:rPr kumimoji="0" 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they worshiped the beast</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saying, “Who is like the beast, and who can fight against it?”</a:t>
            </a:r>
          </a:p>
        </p:txBody>
      </p:sp>
    </p:spTree>
    <p:extLst>
      <p:ext uri="{BB962C8B-B14F-4D97-AF65-F5344CB8AC3E}">
        <p14:creationId xmlns:p14="http://schemas.microsoft.com/office/powerpoint/2010/main" val="3250319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2E1DF652-31D0-FBD4-C2D7-EFDF6ABD1D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4C7A83-88AB-99DE-7965-AC88AABA9BF2}"/>
              </a:ext>
            </a:extLst>
          </p:cNvPr>
          <p:cNvSpPr/>
          <p:nvPr/>
        </p:nvSpPr>
        <p:spPr>
          <a:xfrm>
            <a:off x="119336" y="1412776"/>
            <a:ext cx="12072664" cy="793487"/>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4" name="TextBox 3">
            <a:extLst>
              <a:ext uri="{FF2B5EF4-FFF2-40B4-BE49-F238E27FC236}">
                <a16:creationId xmlns:a16="http://schemas.microsoft.com/office/drawing/2014/main" id="{67ECAB9D-C89E-FED5-0E18-E8218B296ACC}"/>
              </a:ext>
            </a:extLst>
          </p:cNvPr>
          <p:cNvSpPr txBox="1"/>
          <p:nvPr/>
        </p:nvSpPr>
        <p:spPr>
          <a:xfrm>
            <a:off x="4893060" y="556579"/>
            <a:ext cx="6840760" cy="5744842"/>
          </a:xfrm>
          <a:prstGeom prst="rect">
            <a:avLst/>
          </a:prstGeom>
          <a:noFill/>
        </p:spPr>
        <p:txBody>
          <a:bodyPr wrap="square">
            <a:spAutoFit/>
          </a:bodyPr>
          <a:lstStyle/>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1 </a:t>
            </a:r>
            <a:r>
              <a:rPr lang="zh-CN" altLang="en-US" sz="3200" b="1" dirty="0">
                <a:solidFill>
                  <a:schemeClr val="bg1"/>
                </a:solidFill>
                <a:latin typeface="SimHei" panose="02010609060101010101" pitchFamily="49" charset="-122"/>
                <a:ea typeface="SimHei" panose="02010609060101010101" pitchFamily="49" charset="-122"/>
              </a:rPr>
              <a:t>领导被神化 成敬拜对象</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Leadership is deified and becomes an object of worship</a:t>
            </a:r>
            <a:endParaRPr lang="zh-CN" altLang="en-US" sz="2000"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2 </a:t>
            </a:r>
            <a:r>
              <a:rPr lang="zh-CN" altLang="en-US" sz="3200" b="1" dirty="0">
                <a:solidFill>
                  <a:schemeClr val="bg1"/>
                </a:solidFill>
                <a:latin typeface="SimHei" panose="02010609060101010101" pitchFamily="49" charset="-122"/>
                <a:ea typeface="SimHei" panose="02010609060101010101" pitchFamily="49" charset="-122"/>
              </a:rPr>
              <a:t>国家领导是唯一“拯救者”</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National leaders are portrayed as only “savior”</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3 </a:t>
            </a:r>
            <a:r>
              <a:rPr lang="zh-CN" altLang="en-US" sz="3200" b="1" dirty="0">
                <a:solidFill>
                  <a:schemeClr val="bg1"/>
                </a:solidFill>
                <a:latin typeface="SimHei" panose="02010609060101010101" pitchFamily="49" charset="-122"/>
                <a:ea typeface="SimHei" panose="02010609060101010101" pitchFamily="49" charset="-122"/>
              </a:rPr>
              <a:t>对领袖绝对忠心</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Absolute loyalty to the leader</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4 </a:t>
            </a:r>
            <a:r>
              <a:rPr lang="zh-CN" altLang="en-US" sz="3200" b="1" dirty="0">
                <a:solidFill>
                  <a:schemeClr val="bg1"/>
                </a:solidFill>
                <a:latin typeface="SimHei" panose="02010609060101010101" pitchFamily="49" charset="-122"/>
                <a:ea typeface="SimHei" panose="02010609060101010101" pitchFamily="49" charset="-122"/>
              </a:rPr>
              <a:t>控制影响社会与文化的思想与媒体</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Control and influence over societal and cultural thought and the media</a:t>
            </a:r>
          </a:p>
        </p:txBody>
      </p:sp>
      <p:pic>
        <p:nvPicPr>
          <p:cNvPr id="6" name="Picture 5">
            <a:extLst>
              <a:ext uri="{FF2B5EF4-FFF2-40B4-BE49-F238E27FC236}">
                <a16:creationId xmlns:a16="http://schemas.microsoft.com/office/drawing/2014/main" id="{1C751AA2-F6F7-7B0C-06DD-DFE0E4EFD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54" y="984020"/>
            <a:ext cx="4392488" cy="4889960"/>
          </a:xfrm>
          <a:prstGeom prst="rect">
            <a:avLst/>
          </a:prstGeom>
        </p:spPr>
      </p:pic>
    </p:spTree>
    <p:extLst>
      <p:ext uri="{BB962C8B-B14F-4D97-AF65-F5344CB8AC3E}">
        <p14:creationId xmlns:p14="http://schemas.microsoft.com/office/powerpoint/2010/main" val="3811120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4CEE031B-8F7D-D578-086E-BDBE9F90CE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AC3877-5B0F-B5E7-8A69-F0737DD2F91C}"/>
              </a:ext>
            </a:extLst>
          </p:cNvPr>
          <p:cNvSpPr/>
          <p:nvPr/>
        </p:nvSpPr>
        <p:spPr>
          <a:xfrm>
            <a:off x="119336" y="1412776"/>
            <a:ext cx="12072664" cy="793487"/>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4" name="TextBox 3">
            <a:extLst>
              <a:ext uri="{FF2B5EF4-FFF2-40B4-BE49-F238E27FC236}">
                <a16:creationId xmlns:a16="http://schemas.microsoft.com/office/drawing/2014/main" id="{F03B31F2-BA0A-F7B7-E547-4308AC0E5942}"/>
              </a:ext>
            </a:extLst>
          </p:cNvPr>
          <p:cNvSpPr txBox="1"/>
          <p:nvPr/>
        </p:nvSpPr>
        <p:spPr>
          <a:xfrm>
            <a:off x="4871864" y="1021647"/>
            <a:ext cx="7056784" cy="4082849"/>
          </a:xfrm>
          <a:prstGeom prst="rect">
            <a:avLst/>
          </a:prstGeom>
          <a:noFill/>
        </p:spPr>
        <p:txBody>
          <a:bodyPr wrap="square">
            <a:spAutoFit/>
          </a:bodyPr>
          <a:lstStyle/>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5 </a:t>
            </a:r>
            <a:r>
              <a:rPr lang="zh-CN" altLang="en-US" sz="3200" b="1" dirty="0">
                <a:solidFill>
                  <a:schemeClr val="bg1"/>
                </a:solidFill>
                <a:latin typeface="SimHei" panose="02010609060101010101" pitchFamily="49" charset="-122"/>
                <a:ea typeface="SimHei" panose="02010609060101010101" pitchFamily="49" charset="-122"/>
              </a:rPr>
              <a:t>运动与组织的手势、符号、口号、</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b="1" dirty="0">
                <a:solidFill>
                  <a:schemeClr val="bg1"/>
                </a:solidFill>
                <a:latin typeface="SimHei" panose="02010609060101010101" pitchFamily="49" charset="-122"/>
                <a:ea typeface="SimHei" panose="02010609060101010101" pitchFamily="49" charset="-122"/>
              </a:rPr>
              <a:t>use of gestures, symbols, and slogans in movements and organizations </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6 </a:t>
            </a:r>
            <a:r>
              <a:rPr lang="zh-CN" altLang="en-US" sz="3200" b="1" dirty="0">
                <a:solidFill>
                  <a:schemeClr val="bg1"/>
                </a:solidFill>
                <a:latin typeface="SimHei" panose="02010609060101010101" pitchFamily="49" charset="-122"/>
                <a:ea typeface="SimHei" panose="02010609060101010101" pitchFamily="49" charset="-122"/>
              </a:rPr>
              <a:t>社会中无人可以批评领袖与国家</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b="1" dirty="0">
                <a:solidFill>
                  <a:schemeClr val="bg1"/>
                </a:solidFill>
                <a:latin typeface="SimHei" panose="02010609060101010101" pitchFamily="49" charset="-122"/>
                <a:ea typeface="SimHei" panose="02010609060101010101" pitchFamily="49" charset="-122"/>
              </a:rPr>
              <a:t>No one in society is allowed to criticize the leader</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7 </a:t>
            </a:r>
            <a:r>
              <a:rPr lang="zh-CN" altLang="en-US" sz="3200" b="1" dirty="0">
                <a:solidFill>
                  <a:schemeClr val="bg1"/>
                </a:solidFill>
                <a:latin typeface="SimHei" panose="02010609060101010101" pitchFamily="49" charset="-122"/>
                <a:ea typeface="SimHei" panose="02010609060101010101" pitchFamily="49" charset="-122"/>
              </a:rPr>
              <a:t>逼迫基督徒 </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b="1" dirty="0">
                <a:solidFill>
                  <a:schemeClr val="bg1"/>
                </a:solidFill>
                <a:latin typeface="SimHei" panose="02010609060101010101" pitchFamily="49" charset="-122"/>
                <a:ea typeface="SimHei" panose="02010609060101010101" pitchFamily="49" charset="-122"/>
              </a:rPr>
              <a:t>the nation Persecution of Christians</a:t>
            </a:r>
            <a:endParaRPr lang="zh-CN" altLang="en-US" sz="2000" b="1" dirty="0">
              <a:solidFill>
                <a:schemeClr val="bg1"/>
              </a:solidFill>
              <a:latin typeface="SimHei" panose="02010609060101010101" pitchFamily="49" charset="-122"/>
              <a:ea typeface="SimHei" panose="02010609060101010101" pitchFamily="49" charset="-122"/>
            </a:endParaRPr>
          </a:p>
        </p:txBody>
      </p:sp>
      <p:pic>
        <p:nvPicPr>
          <p:cNvPr id="6" name="Picture 5">
            <a:extLst>
              <a:ext uri="{FF2B5EF4-FFF2-40B4-BE49-F238E27FC236}">
                <a16:creationId xmlns:a16="http://schemas.microsoft.com/office/drawing/2014/main" id="{6108AAAA-8EB7-DF14-F14E-198D04E4B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52" y="836712"/>
            <a:ext cx="4392488" cy="4889960"/>
          </a:xfrm>
          <a:prstGeom prst="rect">
            <a:avLst/>
          </a:prstGeom>
        </p:spPr>
      </p:pic>
    </p:spTree>
    <p:extLst>
      <p:ext uri="{BB962C8B-B14F-4D97-AF65-F5344CB8AC3E}">
        <p14:creationId xmlns:p14="http://schemas.microsoft.com/office/powerpoint/2010/main" val="3860259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CCFCC-550C-9E38-5714-E4EF155963F5}"/>
              </a:ext>
            </a:extLst>
          </p:cNvPr>
          <p:cNvPicPr>
            <a:picLocks noChangeAspect="1"/>
          </p:cNvPicPr>
          <p:nvPr/>
        </p:nvPicPr>
        <p:blipFill>
          <a:blip r:embed="rId2"/>
          <a:srcRect l="14506" r="5819"/>
          <a:stretch>
            <a:fillRect/>
          </a:stretch>
        </p:blipFill>
        <p:spPr>
          <a:xfrm>
            <a:off x="407368" y="1910049"/>
            <a:ext cx="4176464" cy="3886200"/>
          </a:xfrm>
          <a:prstGeom prst="rect">
            <a:avLst/>
          </a:prstGeom>
        </p:spPr>
      </p:pic>
      <p:sp>
        <p:nvSpPr>
          <p:cNvPr id="3" name="TextBox 2">
            <a:extLst>
              <a:ext uri="{FF2B5EF4-FFF2-40B4-BE49-F238E27FC236}">
                <a16:creationId xmlns:a16="http://schemas.microsoft.com/office/drawing/2014/main" id="{FFF63BC7-7C33-BE97-CE78-F32E55C0277E}"/>
              </a:ext>
            </a:extLst>
          </p:cNvPr>
          <p:cNvSpPr txBox="1"/>
          <p:nvPr/>
        </p:nvSpPr>
        <p:spPr>
          <a:xfrm>
            <a:off x="5087888" y="980728"/>
            <a:ext cx="6840760" cy="5744842"/>
          </a:xfrm>
          <a:prstGeom prst="rect">
            <a:avLst/>
          </a:prstGeom>
          <a:noFill/>
        </p:spPr>
        <p:txBody>
          <a:bodyPr wrap="square">
            <a:spAutoFit/>
          </a:bodyPr>
          <a:lstStyle/>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1</a:t>
            </a:r>
            <a:r>
              <a:rPr lang="zh-CN" altLang="en-US" sz="3200" b="1" dirty="0">
                <a:solidFill>
                  <a:schemeClr val="bg1"/>
                </a:solidFill>
                <a:latin typeface="SimHei" panose="02010609060101010101" pitchFamily="49" charset="-122"/>
                <a:ea typeface="SimHei" panose="02010609060101010101" pitchFamily="49" charset="-122"/>
              </a:rPr>
              <a:t>领导被神化 成敬拜对象</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Leadership is deified and becomes an object of worship</a:t>
            </a:r>
            <a:endParaRPr lang="zh-CN" altLang="en-US" sz="2000"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2</a:t>
            </a:r>
            <a:r>
              <a:rPr lang="zh-CN" altLang="en-US" sz="3200" b="1" dirty="0">
                <a:solidFill>
                  <a:schemeClr val="bg1"/>
                </a:solidFill>
                <a:latin typeface="SimHei" panose="02010609060101010101" pitchFamily="49" charset="-122"/>
                <a:ea typeface="SimHei" panose="02010609060101010101" pitchFamily="49" charset="-122"/>
              </a:rPr>
              <a:t>国家领导是唯一“拯救者”</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National leaders are portrayed as “saviors”</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3</a:t>
            </a:r>
            <a:r>
              <a:rPr lang="zh-CN" altLang="en-US" sz="3200" b="1" dirty="0">
                <a:solidFill>
                  <a:schemeClr val="bg1"/>
                </a:solidFill>
                <a:latin typeface="SimHei" panose="02010609060101010101" pitchFamily="49" charset="-122"/>
                <a:ea typeface="SimHei" panose="02010609060101010101" pitchFamily="49" charset="-122"/>
              </a:rPr>
              <a:t>对领袖绝对忠心</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Absolute loyalty to the leader</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4</a:t>
            </a:r>
            <a:r>
              <a:rPr lang="zh-CN" altLang="en-US" sz="3200" b="1" dirty="0">
                <a:solidFill>
                  <a:schemeClr val="bg1"/>
                </a:solidFill>
                <a:latin typeface="SimHei" panose="02010609060101010101" pitchFamily="49" charset="-122"/>
                <a:ea typeface="SimHei" panose="02010609060101010101" pitchFamily="49" charset="-122"/>
              </a:rPr>
              <a:t>控制影响社会与文化的思想与媒体</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dirty="0">
                <a:solidFill>
                  <a:schemeClr val="bg1"/>
                </a:solidFill>
                <a:latin typeface="SimHei" panose="02010609060101010101" pitchFamily="49" charset="-122"/>
                <a:ea typeface="SimHei" panose="02010609060101010101" pitchFamily="49" charset="-122"/>
              </a:rPr>
              <a:t>Control and influence over societal and cultural thought and the media</a:t>
            </a:r>
          </a:p>
        </p:txBody>
      </p:sp>
      <p:sp>
        <p:nvSpPr>
          <p:cNvPr id="4" name="TextBox 3">
            <a:extLst>
              <a:ext uri="{FF2B5EF4-FFF2-40B4-BE49-F238E27FC236}">
                <a16:creationId xmlns:a16="http://schemas.microsoft.com/office/drawing/2014/main" id="{7EC0B787-2F2C-53A4-8DCB-D3893B8C8954}"/>
              </a:ext>
            </a:extLst>
          </p:cNvPr>
          <p:cNvSpPr txBox="1"/>
          <p:nvPr/>
        </p:nvSpPr>
        <p:spPr>
          <a:xfrm>
            <a:off x="1415480" y="260648"/>
            <a:ext cx="9361040" cy="461665"/>
          </a:xfrm>
          <a:prstGeom prst="rect">
            <a:avLst/>
          </a:prstGeom>
          <a:noFill/>
        </p:spPr>
        <p:txBody>
          <a:bodyPr wrap="square">
            <a:spAutoFit/>
          </a:bodyPr>
          <a:lstStyle/>
          <a:p>
            <a:r>
              <a:rPr lang="en-US" sz="2400" b="1" kern="0" dirty="0">
                <a:solidFill>
                  <a:schemeClr val="bg1"/>
                </a:solidFill>
                <a:effectLst/>
                <a:latin typeface="Times New Roman" panose="02020603050405020304" pitchFamily="18" charset="0"/>
                <a:ea typeface="Times New Roman" panose="02020603050405020304" pitchFamily="18" charset="0"/>
              </a:rPr>
              <a:t>Adolf Hitler</a:t>
            </a:r>
            <a:r>
              <a:rPr lang="zh-CN" sz="2400" b="1" kern="0" dirty="0">
                <a:solidFill>
                  <a:schemeClr val="bg1"/>
                </a:solidFill>
                <a:effectLst/>
                <a:ea typeface="SimSun" panose="02010600030101010101" pitchFamily="2" charset="-122"/>
                <a:cs typeface="SimSun" panose="02010600030101010101" pitchFamily="2" charset="-122"/>
              </a:rPr>
              <a:t>（希特勒）领导下的纳粹</a:t>
            </a:r>
            <a:r>
              <a:rPr lang="en-US" sz="2400" b="1" kern="0" dirty="0">
                <a:solidFill>
                  <a:schemeClr val="bg1"/>
                </a:solidFill>
                <a:effectLst/>
                <a:latin typeface="Times New Roman" panose="02020603050405020304" pitchFamily="18" charset="0"/>
                <a:ea typeface="Times New Roman" panose="02020603050405020304" pitchFamily="18" charset="0"/>
              </a:rPr>
              <a:t>Nazi</a:t>
            </a:r>
            <a:r>
              <a:rPr lang="zh-CN" sz="2400" b="1" kern="0" dirty="0">
                <a:solidFill>
                  <a:schemeClr val="bg1"/>
                </a:solidFill>
                <a:effectLst/>
                <a:ea typeface="SimSun" panose="02010600030101010101" pitchFamily="2" charset="-122"/>
                <a:cs typeface="SimSun" panose="02010600030101010101" pitchFamily="2" charset="-122"/>
              </a:rPr>
              <a:t>德国（</a:t>
            </a:r>
            <a:r>
              <a:rPr lang="en-US" sz="2400" b="1" kern="0" dirty="0">
                <a:solidFill>
                  <a:schemeClr val="bg1"/>
                </a:solidFill>
                <a:effectLst/>
                <a:latin typeface="Times New Roman" panose="02020603050405020304" pitchFamily="18" charset="0"/>
                <a:ea typeface="Times New Roman" panose="02020603050405020304" pitchFamily="18" charset="0"/>
              </a:rPr>
              <a:t>1933–1945</a:t>
            </a:r>
            <a:r>
              <a:rPr lang="zh-CN" sz="2400" b="1" kern="0" dirty="0">
                <a:solidFill>
                  <a:schemeClr val="bg1"/>
                </a:solidFill>
                <a:effectLst/>
                <a:ea typeface="SimSun" panose="02010600030101010101" pitchFamily="2" charset="-122"/>
                <a:cs typeface="SimSun" panose="02010600030101010101" pitchFamily="2" charset="-122"/>
              </a:rPr>
              <a:t>）</a:t>
            </a:r>
            <a:r>
              <a:rPr lang="en-US" sz="2400" b="1" dirty="0">
                <a:solidFill>
                  <a:schemeClr val="bg1"/>
                </a:solidFill>
                <a:effectLst/>
              </a:rPr>
              <a:t> </a:t>
            </a:r>
            <a:endParaRPr lang="en-US" sz="2400" b="1" dirty="0">
              <a:solidFill>
                <a:schemeClr val="bg1"/>
              </a:solidFill>
            </a:endParaRPr>
          </a:p>
        </p:txBody>
      </p:sp>
    </p:spTree>
    <p:extLst>
      <p:ext uri="{BB962C8B-B14F-4D97-AF65-F5344CB8AC3E}">
        <p14:creationId xmlns:p14="http://schemas.microsoft.com/office/powerpoint/2010/main" val="253563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20CDE-F403-CD99-4AE2-52CD318D51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F9C6F0-6F92-2118-0FD1-44D24EFCC792}"/>
              </a:ext>
            </a:extLst>
          </p:cNvPr>
          <p:cNvPicPr>
            <a:picLocks noChangeAspect="1"/>
          </p:cNvPicPr>
          <p:nvPr/>
        </p:nvPicPr>
        <p:blipFill>
          <a:blip r:embed="rId2"/>
          <a:srcRect l="14506" r="5819"/>
          <a:stretch>
            <a:fillRect/>
          </a:stretch>
        </p:blipFill>
        <p:spPr>
          <a:xfrm>
            <a:off x="119336" y="1340768"/>
            <a:ext cx="4176464" cy="3886200"/>
          </a:xfrm>
          <a:prstGeom prst="rect">
            <a:avLst/>
          </a:prstGeom>
        </p:spPr>
      </p:pic>
      <p:sp>
        <p:nvSpPr>
          <p:cNvPr id="4" name="TextBox 3">
            <a:extLst>
              <a:ext uri="{FF2B5EF4-FFF2-40B4-BE49-F238E27FC236}">
                <a16:creationId xmlns:a16="http://schemas.microsoft.com/office/drawing/2014/main" id="{C3434CFF-88E9-D485-C716-0FCAAD7E41D4}"/>
              </a:ext>
            </a:extLst>
          </p:cNvPr>
          <p:cNvSpPr txBox="1"/>
          <p:nvPr/>
        </p:nvSpPr>
        <p:spPr>
          <a:xfrm>
            <a:off x="4871864" y="1340768"/>
            <a:ext cx="7056784" cy="4082849"/>
          </a:xfrm>
          <a:prstGeom prst="rect">
            <a:avLst/>
          </a:prstGeom>
          <a:noFill/>
        </p:spPr>
        <p:txBody>
          <a:bodyPr wrap="square">
            <a:spAutoFit/>
          </a:bodyPr>
          <a:lstStyle/>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5</a:t>
            </a:r>
            <a:r>
              <a:rPr lang="zh-CN" altLang="en-US" sz="3200" b="1" dirty="0">
                <a:solidFill>
                  <a:schemeClr val="bg1"/>
                </a:solidFill>
                <a:latin typeface="SimHei" panose="02010609060101010101" pitchFamily="49" charset="-122"/>
                <a:ea typeface="SimHei" panose="02010609060101010101" pitchFamily="49" charset="-122"/>
              </a:rPr>
              <a:t>运动与组织的手势、符号、口号、</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b="1" dirty="0">
                <a:solidFill>
                  <a:schemeClr val="bg1"/>
                </a:solidFill>
                <a:latin typeface="SimHei" panose="02010609060101010101" pitchFamily="49" charset="-122"/>
                <a:ea typeface="SimHei" panose="02010609060101010101" pitchFamily="49" charset="-122"/>
              </a:rPr>
              <a:t>use of gestures, symbols, and slogans in movements and organizations </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6</a:t>
            </a:r>
            <a:r>
              <a:rPr lang="zh-CN" altLang="en-US" sz="3200" b="1" dirty="0">
                <a:solidFill>
                  <a:schemeClr val="bg1"/>
                </a:solidFill>
                <a:latin typeface="SimHei" panose="02010609060101010101" pitchFamily="49" charset="-122"/>
                <a:ea typeface="SimHei" panose="02010609060101010101" pitchFamily="49" charset="-122"/>
              </a:rPr>
              <a:t>社会中无人可以批评领袖与国家</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b="1" dirty="0">
                <a:solidFill>
                  <a:schemeClr val="bg1"/>
                </a:solidFill>
                <a:latin typeface="SimHei" panose="02010609060101010101" pitchFamily="49" charset="-122"/>
                <a:ea typeface="SimHei" panose="02010609060101010101" pitchFamily="49" charset="-122"/>
              </a:rPr>
              <a:t>No one in society is allowed to criticize the leader</a:t>
            </a:r>
          </a:p>
          <a:p>
            <a:pPr>
              <a:lnSpc>
                <a:spcPct val="150000"/>
              </a:lnSpc>
            </a:pPr>
            <a:r>
              <a:rPr lang="en-US" altLang="zh-CN" sz="3200" b="1" dirty="0">
                <a:solidFill>
                  <a:schemeClr val="bg1"/>
                </a:solidFill>
                <a:latin typeface="SimHei" panose="02010609060101010101" pitchFamily="49" charset="-122"/>
                <a:ea typeface="SimHei" panose="02010609060101010101" pitchFamily="49" charset="-122"/>
              </a:rPr>
              <a:t>7</a:t>
            </a:r>
            <a:r>
              <a:rPr lang="zh-CN" altLang="en-US" sz="3200" b="1" dirty="0">
                <a:solidFill>
                  <a:schemeClr val="bg1"/>
                </a:solidFill>
                <a:latin typeface="SimHei" panose="02010609060101010101" pitchFamily="49" charset="-122"/>
                <a:ea typeface="SimHei" panose="02010609060101010101" pitchFamily="49" charset="-122"/>
              </a:rPr>
              <a:t>逼迫基督徒 </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pPr>
            <a:r>
              <a:rPr lang="en-US" altLang="zh-CN" sz="2000" b="1" dirty="0">
                <a:solidFill>
                  <a:schemeClr val="bg1"/>
                </a:solidFill>
                <a:latin typeface="SimHei" panose="02010609060101010101" pitchFamily="49" charset="-122"/>
                <a:ea typeface="SimHei" panose="02010609060101010101" pitchFamily="49" charset="-122"/>
              </a:rPr>
              <a:t>the nation Persecution of Christians</a:t>
            </a:r>
            <a:endParaRPr lang="zh-CN" altLang="en-US" sz="2000" b="1" dirty="0">
              <a:solidFill>
                <a:schemeClr val="bg1"/>
              </a:solidFill>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0D34C52A-825D-2F73-6239-7DD82C5A4526}"/>
              </a:ext>
            </a:extLst>
          </p:cNvPr>
          <p:cNvSpPr txBox="1"/>
          <p:nvPr/>
        </p:nvSpPr>
        <p:spPr>
          <a:xfrm>
            <a:off x="1415480" y="260648"/>
            <a:ext cx="9361040" cy="461665"/>
          </a:xfrm>
          <a:prstGeom prst="rect">
            <a:avLst/>
          </a:prstGeom>
          <a:noFill/>
        </p:spPr>
        <p:txBody>
          <a:bodyPr wrap="square">
            <a:spAutoFit/>
          </a:bodyPr>
          <a:lstStyle/>
          <a:p>
            <a:r>
              <a:rPr lang="en-US" sz="2400" b="1" kern="0" dirty="0">
                <a:solidFill>
                  <a:schemeClr val="bg1"/>
                </a:solidFill>
                <a:effectLst/>
                <a:latin typeface="Times New Roman" panose="02020603050405020304" pitchFamily="18" charset="0"/>
                <a:ea typeface="Times New Roman" panose="02020603050405020304" pitchFamily="18" charset="0"/>
              </a:rPr>
              <a:t>Adolf Hitler</a:t>
            </a:r>
            <a:r>
              <a:rPr lang="zh-CN" sz="2400" b="1" kern="0" dirty="0">
                <a:solidFill>
                  <a:schemeClr val="bg1"/>
                </a:solidFill>
                <a:effectLst/>
                <a:ea typeface="SimSun" panose="02010600030101010101" pitchFamily="2" charset="-122"/>
                <a:cs typeface="SimSun" panose="02010600030101010101" pitchFamily="2" charset="-122"/>
              </a:rPr>
              <a:t>（希特勒）领导下的纳粹</a:t>
            </a:r>
            <a:r>
              <a:rPr lang="en-US" sz="2400" b="1" kern="0" dirty="0">
                <a:solidFill>
                  <a:schemeClr val="bg1"/>
                </a:solidFill>
                <a:effectLst/>
                <a:latin typeface="Times New Roman" panose="02020603050405020304" pitchFamily="18" charset="0"/>
                <a:ea typeface="Times New Roman" panose="02020603050405020304" pitchFamily="18" charset="0"/>
              </a:rPr>
              <a:t>Nazi</a:t>
            </a:r>
            <a:r>
              <a:rPr lang="zh-CN" sz="2400" b="1" kern="0" dirty="0">
                <a:solidFill>
                  <a:schemeClr val="bg1"/>
                </a:solidFill>
                <a:effectLst/>
                <a:ea typeface="SimSun" panose="02010600030101010101" pitchFamily="2" charset="-122"/>
                <a:cs typeface="SimSun" panose="02010600030101010101" pitchFamily="2" charset="-122"/>
              </a:rPr>
              <a:t>德国（</a:t>
            </a:r>
            <a:r>
              <a:rPr lang="en-US" sz="2400" b="1" kern="0" dirty="0">
                <a:solidFill>
                  <a:schemeClr val="bg1"/>
                </a:solidFill>
                <a:effectLst/>
                <a:latin typeface="Times New Roman" panose="02020603050405020304" pitchFamily="18" charset="0"/>
                <a:ea typeface="Times New Roman" panose="02020603050405020304" pitchFamily="18" charset="0"/>
              </a:rPr>
              <a:t>1933–1945</a:t>
            </a:r>
            <a:r>
              <a:rPr lang="zh-CN" sz="2400" b="1" kern="0" dirty="0">
                <a:solidFill>
                  <a:schemeClr val="bg1"/>
                </a:solidFill>
                <a:effectLst/>
                <a:ea typeface="SimSun" panose="02010600030101010101" pitchFamily="2" charset="-122"/>
                <a:cs typeface="SimSun" panose="02010600030101010101" pitchFamily="2" charset="-122"/>
              </a:rPr>
              <a:t>）</a:t>
            </a:r>
            <a:r>
              <a:rPr lang="en-US" sz="2400" b="1" dirty="0">
                <a:solidFill>
                  <a:schemeClr val="bg1"/>
                </a:solidFill>
                <a:effectLst/>
              </a:rPr>
              <a:t> </a:t>
            </a:r>
            <a:endParaRPr lang="en-US" sz="2400" b="1" dirty="0">
              <a:solidFill>
                <a:schemeClr val="bg1"/>
              </a:solidFill>
            </a:endParaRPr>
          </a:p>
        </p:txBody>
      </p:sp>
    </p:spTree>
    <p:extLst>
      <p:ext uri="{BB962C8B-B14F-4D97-AF65-F5344CB8AC3E}">
        <p14:creationId xmlns:p14="http://schemas.microsoft.com/office/powerpoint/2010/main" val="3753072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A6414A-02FD-DCC5-6FD1-3FB166083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94" y="914561"/>
            <a:ext cx="5005573" cy="2821612"/>
          </a:xfrm>
          <a:prstGeom prst="rect">
            <a:avLst/>
          </a:prstGeom>
        </p:spPr>
      </p:pic>
      <p:sp>
        <p:nvSpPr>
          <p:cNvPr id="8" name="TextBox 7">
            <a:extLst>
              <a:ext uri="{FF2B5EF4-FFF2-40B4-BE49-F238E27FC236}">
                <a16:creationId xmlns:a16="http://schemas.microsoft.com/office/drawing/2014/main" id="{8CA008C6-589E-3ADF-CC0E-D7EF50B10BE3}"/>
              </a:ext>
            </a:extLst>
          </p:cNvPr>
          <p:cNvSpPr txBox="1"/>
          <p:nvPr/>
        </p:nvSpPr>
        <p:spPr>
          <a:xfrm>
            <a:off x="715726" y="3834931"/>
            <a:ext cx="6100354" cy="369332"/>
          </a:xfrm>
          <a:prstGeom prst="rect">
            <a:avLst/>
          </a:prstGeom>
          <a:noFill/>
        </p:spPr>
        <p:txBody>
          <a:bodyPr wrap="square">
            <a:spAutoFit/>
          </a:bodyPr>
          <a:lstStyle/>
          <a:p>
            <a:r>
              <a:rPr lang="en-US" dirty="0">
                <a:solidFill>
                  <a:schemeClr val="bg1"/>
                </a:solidFill>
              </a:rPr>
              <a:t>Domitian temple at Ephesus</a:t>
            </a:r>
          </a:p>
        </p:txBody>
      </p:sp>
      <p:pic>
        <p:nvPicPr>
          <p:cNvPr id="9" name="Picture 8">
            <a:extLst>
              <a:ext uri="{FF2B5EF4-FFF2-40B4-BE49-F238E27FC236}">
                <a16:creationId xmlns:a16="http://schemas.microsoft.com/office/drawing/2014/main" id="{4E9DE6B8-1460-214E-D8E8-B4AF7507ED66}"/>
              </a:ext>
            </a:extLst>
          </p:cNvPr>
          <p:cNvPicPr>
            <a:picLocks noChangeAspect="1"/>
          </p:cNvPicPr>
          <p:nvPr/>
        </p:nvPicPr>
        <p:blipFill>
          <a:blip r:embed="rId3"/>
          <a:stretch>
            <a:fillRect/>
          </a:stretch>
        </p:blipFill>
        <p:spPr>
          <a:xfrm>
            <a:off x="581394" y="4401780"/>
            <a:ext cx="3400523" cy="2276872"/>
          </a:xfrm>
          <a:prstGeom prst="rect">
            <a:avLst/>
          </a:prstGeom>
        </p:spPr>
      </p:pic>
      <p:pic>
        <p:nvPicPr>
          <p:cNvPr id="10" name="Picture 2" descr="https://upload.wikimedia.org/wikipedia/commons/f/ff/Domiziano_da_collezione_albani%2C_fine_del_I_sec._dc._02.JPG">
            <a:extLst>
              <a:ext uri="{FF2B5EF4-FFF2-40B4-BE49-F238E27FC236}">
                <a16:creationId xmlns:a16="http://schemas.microsoft.com/office/drawing/2014/main" id="{C065DDF7-0203-C328-F7BE-3E5D3CBFE0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0820"/>
          <a:stretch/>
        </p:blipFill>
        <p:spPr bwMode="auto">
          <a:xfrm>
            <a:off x="8040216" y="203097"/>
            <a:ext cx="4138563" cy="4762435"/>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B4671D76-0121-E13F-82D2-EB955D1E0C20}"/>
              </a:ext>
            </a:extLst>
          </p:cNvPr>
          <p:cNvSpPr>
            <a:spLocks noChangeArrowheads="1"/>
          </p:cNvSpPr>
          <p:nvPr/>
        </p:nvSpPr>
        <p:spPr bwMode="auto">
          <a:xfrm>
            <a:off x="4627665" y="4701913"/>
            <a:ext cx="5691988" cy="1872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150000"/>
              </a:lnSpc>
              <a:spcBef>
                <a:spcPct val="0"/>
              </a:spcBef>
              <a:spcAft>
                <a:spcPts val="0"/>
              </a:spcAft>
              <a:buNone/>
              <a:defRPr/>
            </a:pPr>
            <a:r>
              <a:rPr kumimoji="0" lang="zh-CN" altLang="en-US" sz="2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图密善</a:t>
            </a:r>
            <a:r>
              <a:rPr kumimoji="0" lang="en-US" altLang="en-US" sz="2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(81-96 </a:t>
            </a:r>
            <a:r>
              <a:rPr kumimoji="0" lang="zh-CN" altLang="en-US" sz="2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在位） </a:t>
            </a:r>
            <a:endParaRPr kumimoji="0" lang="en-US" altLang="zh-CN" sz="2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eaLnBrk="1" fontAlgn="auto" hangingPunct="1">
              <a:lnSpc>
                <a:spcPct val="150000"/>
              </a:lnSpc>
              <a:spcBef>
                <a:spcPct val="0"/>
              </a:spcBef>
              <a:spcAft>
                <a:spcPts val="0"/>
              </a:spcAft>
              <a:buNone/>
              <a:defRPr/>
            </a:pPr>
            <a:r>
              <a:rPr kumimoji="0" lang="zh-CN" altLang="en-US" sz="2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自称为神与主，并要求被敬拜</a:t>
            </a:r>
            <a:endParaRPr kumimoji="0" lang="en-US" altLang="en-US" sz="2600" b="1" i="1"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8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Titus Flavius Caesar Domitianus</a:t>
            </a:r>
            <a:r>
              <a:rPr kumimoji="0" lang="zh-CN" altLang="en-US" sz="18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altLang="zh-CN" sz="18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demands to be worshiped as God and Lord.</a:t>
            </a:r>
            <a:endParaRPr kumimoji="0" lang="en-US" altLang="en-US" sz="18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 name="TextBox 12">
            <a:extLst>
              <a:ext uri="{FF2B5EF4-FFF2-40B4-BE49-F238E27FC236}">
                <a16:creationId xmlns:a16="http://schemas.microsoft.com/office/drawing/2014/main" id="{97FF1339-E807-D39F-7342-90320CE3D098}"/>
              </a:ext>
            </a:extLst>
          </p:cNvPr>
          <p:cNvSpPr txBox="1"/>
          <p:nvPr/>
        </p:nvSpPr>
        <p:spPr>
          <a:xfrm>
            <a:off x="581394" y="283879"/>
            <a:ext cx="5731283"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敬拜图密善的庙殿，在土耳其（以弗所）</a:t>
            </a:r>
            <a:endParaRPr lang="en-US" sz="2400" dirty="0"/>
          </a:p>
        </p:txBody>
      </p:sp>
    </p:spTree>
    <p:extLst>
      <p:ext uri="{BB962C8B-B14F-4D97-AF65-F5344CB8AC3E}">
        <p14:creationId xmlns:p14="http://schemas.microsoft.com/office/powerpoint/2010/main" val="218449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26CC770-5F38-FC5B-D7E1-AC6D58B8FCA8}"/>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6359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tree&#10;&#10;Description automatically generated">
            <a:extLst>
              <a:ext uri="{FF2B5EF4-FFF2-40B4-BE49-F238E27FC236}">
                <a16:creationId xmlns:a16="http://schemas.microsoft.com/office/drawing/2014/main" id="{4EBA9C37-6B4F-CB75-3B7F-0613C577CA7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rcRect l="11723" r="-2" b="-2"/>
          <a:stretch>
            <a:fillRect/>
          </a:stretch>
        </p:blipFill>
        <p:spPr>
          <a:xfrm>
            <a:off x="2999656" y="188640"/>
            <a:ext cx="6192688" cy="4274450"/>
          </a:xfrm>
          <a:prstGeom prst="rect">
            <a:avLst/>
          </a:prstGeom>
        </p:spPr>
      </p:pic>
      <p:sp>
        <p:nvSpPr>
          <p:cNvPr id="7" name="TextBox 6">
            <a:extLst>
              <a:ext uri="{FF2B5EF4-FFF2-40B4-BE49-F238E27FC236}">
                <a16:creationId xmlns:a16="http://schemas.microsoft.com/office/drawing/2014/main" id="{279AC28B-F78F-CC71-C50E-4D0C9FFE4911}"/>
              </a:ext>
            </a:extLst>
          </p:cNvPr>
          <p:cNvSpPr txBox="1"/>
          <p:nvPr/>
        </p:nvSpPr>
        <p:spPr>
          <a:xfrm>
            <a:off x="110563" y="4463090"/>
            <a:ext cx="11970874" cy="2448747"/>
          </a:xfrm>
          <a:prstGeom prst="rect">
            <a:avLst/>
          </a:prstGeom>
          <a:noFill/>
        </p:spPr>
        <p:txBody>
          <a:bodyPr wrap="square">
            <a:spAutoFit/>
          </a:bodyPr>
          <a:lstStyle/>
          <a:p>
            <a:pPr marL="0" marR="0">
              <a:lnSpc>
                <a:spcPct val="150000"/>
              </a:lnSpc>
              <a:buNone/>
            </a:pPr>
            <a:r>
              <a:rPr lang="zh-CN" sz="2800" b="1" dirty="0">
                <a:solidFill>
                  <a:schemeClr val="bg1"/>
                </a:solidFill>
                <a:effectLst/>
                <a:latin typeface="Times New Roman" panose="02020603050405020304" pitchFamily="18" charset="0"/>
                <a:ea typeface="SimSun" panose="02010600030101010101" pitchFamily="2" charset="-122"/>
                <a:cs typeface="SimSun" panose="02010600030101010101" pitchFamily="2" charset="-122"/>
              </a:rPr>
              <a:t>启</a:t>
            </a:r>
            <a:r>
              <a:rPr lang="en-US" sz="2800" b="1" dirty="0">
                <a:solidFill>
                  <a:schemeClr val="bg1"/>
                </a:solidFill>
                <a:effectLst/>
                <a:latin typeface="SimSun" panose="02010600030101010101" pitchFamily="2" charset="-122"/>
                <a:ea typeface="Times New Roman" panose="02020603050405020304" pitchFamily="18" charset="0"/>
                <a:cs typeface="SimSun" panose="02010600030101010101" pitchFamily="2" charset="-122"/>
              </a:rPr>
              <a:t>11:7.</a:t>
            </a:r>
            <a:r>
              <a:rPr lang="zh-CN" sz="2800" b="1" u="sng" dirty="0">
                <a:solidFill>
                  <a:srgbClr val="FFFF00"/>
                </a:solidFill>
                <a:effectLst/>
                <a:latin typeface="SimSun" panose="02010600030101010101" pitchFamily="2" charset="-122"/>
                <a:ea typeface="Times New Roman" panose="02020603050405020304" pitchFamily="18" charset="0"/>
                <a:cs typeface="SimSun" panose="02010600030101010101" pitchFamily="2" charset="-122"/>
              </a:rPr>
              <a:t>他们作完见证的时候</a:t>
            </a:r>
            <a:r>
              <a:rPr lang="zh-CN" sz="2800" b="1" dirty="0">
                <a:solidFill>
                  <a:schemeClr val="bg1"/>
                </a:solidFill>
                <a:effectLst/>
                <a:latin typeface="Times New Roman" panose="02020603050405020304" pitchFamily="18" charset="0"/>
                <a:ea typeface="SimSun" panose="02010600030101010101" pitchFamily="2" charset="-122"/>
                <a:cs typeface="SimSun" panose="02010600030101010101" pitchFamily="2" charset="-122"/>
              </a:rPr>
              <a:t>，那从</a:t>
            </a:r>
            <a:r>
              <a:rPr lang="zh-CN" sz="2800" b="1" u="sng" dirty="0">
                <a:solidFill>
                  <a:schemeClr val="bg1"/>
                </a:solidFill>
                <a:effectLst/>
                <a:latin typeface="Times New Roman" panose="02020603050405020304" pitchFamily="18" charset="0"/>
                <a:ea typeface="SimSun" panose="02010600030101010101" pitchFamily="2" charset="-122"/>
                <a:cs typeface="SimSun" panose="02010600030101010101" pitchFamily="2" charset="-122"/>
              </a:rPr>
              <a:t>无</a:t>
            </a:r>
            <a:r>
              <a:rPr lang="zh-CN" sz="2800" b="1" u="sng" dirty="0">
                <a:solidFill>
                  <a:srgbClr val="00FFFF"/>
                </a:solidFill>
                <a:effectLst/>
                <a:latin typeface="Times New Roman" panose="02020603050405020304" pitchFamily="18" charset="0"/>
                <a:ea typeface="SimSun" panose="02010600030101010101" pitchFamily="2" charset="-122"/>
                <a:cs typeface="SimSun" panose="02010600030101010101" pitchFamily="2" charset="-122"/>
              </a:rPr>
              <a:t>底坑里上来的</a:t>
            </a:r>
            <a:r>
              <a:rPr lang="zh-CN" sz="3600" b="1" u="sng" dirty="0">
                <a:solidFill>
                  <a:srgbClr val="00FFFF"/>
                </a:solidFill>
                <a:effectLst/>
                <a:latin typeface="Times New Roman" panose="02020603050405020304" pitchFamily="18" charset="0"/>
                <a:ea typeface="SimSun" panose="02010600030101010101" pitchFamily="2" charset="-122"/>
                <a:cs typeface="SimSun" panose="02010600030101010101" pitchFamily="2" charset="-122"/>
              </a:rPr>
              <a:t>兽</a:t>
            </a:r>
            <a:r>
              <a:rPr lang="zh-CN" sz="2800" b="1" dirty="0">
                <a:solidFill>
                  <a:schemeClr val="bg1"/>
                </a:solidFill>
                <a:effectLst/>
                <a:latin typeface="Times New Roman" panose="02020603050405020304" pitchFamily="18" charset="0"/>
                <a:ea typeface="SimSun" panose="02010600030101010101" pitchFamily="2" charset="-122"/>
                <a:cs typeface="SimSun" panose="02010600030101010101" pitchFamily="2" charset="-122"/>
              </a:rPr>
              <a:t>必与他们交战，</a:t>
            </a:r>
            <a:r>
              <a:rPr lang="zh-CN" sz="2800" b="1" dirty="0">
                <a:solidFill>
                  <a:srgbClr val="00FFFF"/>
                </a:solidFill>
                <a:effectLst/>
                <a:latin typeface="Times New Roman" panose="02020603050405020304" pitchFamily="18" charset="0"/>
                <a:ea typeface="SimSun" panose="02010600030101010101" pitchFamily="2" charset="-122"/>
                <a:cs typeface="SimSun" panose="02010600030101010101" pitchFamily="2" charset="-122"/>
              </a:rPr>
              <a:t>并且得胜，把他们杀了</a:t>
            </a:r>
            <a:r>
              <a:rPr lang="zh-CN" sz="2800" b="1" dirty="0">
                <a:solidFill>
                  <a:schemeClr val="bg1"/>
                </a:solidFill>
                <a:effectLst/>
                <a:latin typeface="Times New Roman" panose="02020603050405020304" pitchFamily="18" charset="0"/>
                <a:ea typeface="SimSun" panose="02010600030101010101" pitchFamily="2" charset="-122"/>
                <a:cs typeface="SimSun" panose="02010600030101010101" pitchFamily="2" charset="-122"/>
              </a:rPr>
              <a:t>。</a:t>
            </a:r>
            <a:endParaRPr lang="en-US" altLang="zh-CN" sz="2800" b="1" dirty="0">
              <a:solidFill>
                <a:schemeClr val="bg1"/>
              </a:solidFill>
              <a:effectLst/>
              <a:latin typeface="Times New Roman" panose="02020603050405020304" pitchFamily="18" charset="0"/>
              <a:ea typeface="SimSun" panose="02010600030101010101" pitchFamily="2" charset="-122"/>
              <a:cs typeface="SimSun" panose="02010600030101010101" pitchFamily="2" charset="-122"/>
            </a:endParaRPr>
          </a:p>
          <a:p>
            <a:pPr marL="0" marR="0">
              <a:lnSpc>
                <a:spcPct val="150000"/>
              </a:lnSpc>
              <a:buNone/>
            </a:pPr>
            <a:r>
              <a:rPr lang="en-US" sz="1600" b="1" dirty="0">
                <a:solidFill>
                  <a:schemeClr val="bg1"/>
                </a:solidFill>
                <a:latin typeface="Times New Roman" panose="02020603050405020304" pitchFamily="18" charset="0"/>
                <a:ea typeface="Times New Roman" panose="02020603050405020304" pitchFamily="18" charset="0"/>
              </a:rPr>
              <a:t>Revelation 11</a:t>
            </a:r>
            <a:r>
              <a:rPr lang="en-US" altLang="zh-CN" sz="1600" b="1" dirty="0">
                <a:solidFill>
                  <a:schemeClr val="bg1"/>
                </a:solidFill>
                <a:latin typeface="Times New Roman" panose="02020603050405020304" pitchFamily="18" charset="0"/>
                <a:ea typeface="Times New Roman" panose="02020603050405020304" pitchFamily="18" charset="0"/>
              </a:rPr>
              <a:t>:</a:t>
            </a:r>
            <a:r>
              <a:rPr lang="en-US" sz="1600" b="1" dirty="0">
                <a:solidFill>
                  <a:schemeClr val="bg1"/>
                </a:solidFill>
                <a:latin typeface="Times New Roman" panose="02020603050405020304" pitchFamily="18" charset="0"/>
                <a:ea typeface="Times New Roman" panose="02020603050405020304" pitchFamily="18" charset="0"/>
              </a:rPr>
              <a:t>7.And when </a:t>
            </a:r>
            <a:r>
              <a:rPr lang="en-US" sz="1600" b="1" dirty="0">
                <a:solidFill>
                  <a:srgbClr val="FFFF00"/>
                </a:solidFill>
                <a:latin typeface="Times New Roman" panose="02020603050405020304" pitchFamily="18" charset="0"/>
                <a:ea typeface="Times New Roman" panose="02020603050405020304" pitchFamily="18" charset="0"/>
              </a:rPr>
              <a:t>they have finished their testimony</a:t>
            </a:r>
            <a:r>
              <a:rPr lang="en-US" sz="2400" b="1" dirty="0">
                <a:solidFill>
                  <a:srgbClr val="00FFFF"/>
                </a:solidFill>
                <a:latin typeface="Times New Roman" panose="02020603050405020304" pitchFamily="18" charset="0"/>
                <a:ea typeface="Times New Roman" panose="02020603050405020304" pitchFamily="18" charset="0"/>
              </a:rPr>
              <a:t>, the beast </a:t>
            </a:r>
            <a:r>
              <a:rPr lang="en-US" sz="1600" b="1" dirty="0">
                <a:solidFill>
                  <a:schemeClr val="bg1"/>
                </a:solidFill>
                <a:latin typeface="Times New Roman" panose="02020603050405020304" pitchFamily="18" charset="0"/>
                <a:ea typeface="Times New Roman" panose="02020603050405020304" pitchFamily="18" charset="0"/>
              </a:rPr>
              <a:t>that rises from the bottomless pit </a:t>
            </a:r>
            <a:r>
              <a:rPr lang="en-US" sz="1600" b="1" dirty="0">
                <a:solidFill>
                  <a:srgbClr val="00FFFF"/>
                </a:solidFill>
                <a:latin typeface="Times New Roman" panose="02020603050405020304" pitchFamily="18" charset="0"/>
                <a:ea typeface="Times New Roman" panose="02020603050405020304" pitchFamily="18" charset="0"/>
              </a:rPr>
              <a:t>will make war on them and conquer them and kill them,</a:t>
            </a:r>
            <a:endParaRPr lang="en-US" sz="1600" b="1" dirty="0">
              <a:solidFill>
                <a:srgbClr val="00FF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74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B76D23AC-526D-2237-B909-1EDB7A698D85}"/>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EF881A6B-944D-5E2C-EFFF-B225146FCE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a:ln>
                  <a:noFill/>
                </a:ln>
                <a:solidFill>
                  <a:srgbClr val="FFFFFF"/>
                </a:solidFill>
                <a:effectLst/>
                <a:uLnTx/>
                <a:uFillTx/>
                <a:latin typeface="Reenie Beanie"/>
                <a:sym typeface="Reenie Beanie"/>
              </a:rPr>
              <a:t>0</a:t>
            </a:r>
            <a:r>
              <a:rPr kumimoji="0" lang="en-US" altLang="zh-CN" sz="16000" b="1" i="0" u="none" strike="noStrike" kern="0" cap="none" spc="0" normalizeH="0" baseline="0" noProof="0">
                <a:ln>
                  <a:noFill/>
                </a:ln>
                <a:solidFill>
                  <a:srgbClr val="FFFFFF"/>
                </a:solidFill>
                <a:effectLst/>
                <a:uLnTx/>
                <a:uFillTx/>
                <a:latin typeface="Reenie Beanie"/>
                <a:sym typeface="Reenie Beanie"/>
              </a:rPr>
              <a:t>2</a:t>
            </a:r>
            <a:endParaRPr kumimoji="0" lang="en" sz="16000" b="1" i="0" u="none" strike="noStrike" kern="0" cap="none" spc="0" normalizeH="0" baseline="0" noProof="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3EBFE59C-862D-BA20-4A20-82412CB34EC4}"/>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3BCEC55D-F12C-4426-7E50-429F6A76B22F}"/>
              </a:ext>
            </a:extLst>
          </p:cNvPr>
          <p:cNvSpPr txBox="1">
            <a:spLocks noGrp="1"/>
          </p:cNvSpPr>
          <p:nvPr>
            <p:ph type="title"/>
          </p:nvPr>
        </p:nvSpPr>
        <p:spPr>
          <a:xfrm>
            <a:off x="1307468" y="3556443"/>
            <a:ext cx="9973108"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B3FF5F"/>
                </a:solidFill>
                <a:latin typeface="SimHei" panose="02010609060101010101" pitchFamily="49" charset="-122"/>
                <a:ea typeface="SimHei" panose="02010609060101010101" pitchFamily="49" charset="-122"/>
              </a:rPr>
              <a:t>终极的兽出现时，除了神所拣选的人，世人都会跟从并敬拜他 </a:t>
            </a:r>
            <a:endParaRPr lang="zh-CN" altLang="en-US" sz="5400" b="1" dirty="0">
              <a:solidFill>
                <a:srgbClr val="00BFFF"/>
              </a:solidFill>
              <a:latin typeface="SimHei" panose="02010609060101010101" pitchFamily="49" charset="-122"/>
              <a:ea typeface="SimHei" panose="02010609060101010101" pitchFamily="49" charset="-122"/>
            </a:endParaRPr>
          </a:p>
        </p:txBody>
      </p:sp>
      <p:sp>
        <p:nvSpPr>
          <p:cNvPr id="19" name="Google Shape;3713;p55">
            <a:extLst>
              <a:ext uri="{FF2B5EF4-FFF2-40B4-BE49-F238E27FC236}">
                <a16:creationId xmlns:a16="http://schemas.microsoft.com/office/drawing/2014/main" id="{D005A54A-0709-4C12-DB71-612EE4B43699}"/>
              </a:ext>
            </a:extLst>
          </p:cNvPr>
          <p:cNvSpPr txBox="1">
            <a:spLocks noGrp="1"/>
          </p:cNvSpPr>
          <p:nvPr>
            <p:ph type="subTitle" idx="1"/>
          </p:nvPr>
        </p:nvSpPr>
        <p:spPr>
          <a:xfrm>
            <a:off x="335360" y="5834512"/>
            <a:ext cx="11760968" cy="1092184"/>
          </a:xfrm>
          <a:prstGeom prst="rect">
            <a:avLst/>
          </a:prstGeom>
        </p:spPr>
        <p:txBody>
          <a:bodyPr spcFirstLastPara="1" wrap="square" lIns="91425" tIns="91425" rIns="91425" bIns="91425" anchor="t" anchorCtr="0">
            <a:noAutofit/>
          </a:bodyPr>
          <a:lstStyle/>
          <a:p>
            <a:pPr marL="0" indent="0" algn="ctr"/>
            <a:r>
              <a:rPr lang="en-SG" sz="2000" dirty="0">
                <a:solidFill>
                  <a:schemeClr val="bg1"/>
                </a:solidFill>
              </a:rPr>
              <a:t>When the ultimate beast appears, all people will follow and worship him except those chosen by God.</a:t>
            </a:r>
          </a:p>
          <a:p>
            <a:pPr marL="0" indent="0" algn="ctr"/>
            <a:r>
              <a:rPr lang="en-SG" sz="2000" dirty="0">
                <a:solidFill>
                  <a:schemeClr val="bg1"/>
                </a:solidFill>
              </a:rPr>
              <a:t>.</a:t>
            </a:r>
          </a:p>
          <a:p>
            <a:pPr marL="0" indent="0" algn="ctr"/>
            <a:endParaRPr lang="en-SG" sz="2000" dirty="0">
              <a:solidFill>
                <a:schemeClr val="bg1"/>
              </a:solidFill>
            </a:endParaRPr>
          </a:p>
        </p:txBody>
      </p:sp>
    </p:spTree>
    <p:extLst>
      <p:ext uri="{BB962C8B-B14F-4D97-AF65-F5344CB8AC3E}">
        <p14:creationId xmlns:p14="http://schemas.microsoft.com/office/powerpoint/2010/main" val="28316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E45C8C0-6A64-C6A6-A2F5-D8E89C5130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2AE8F8-1064-E5DD-66F9-BE7AB901954F}"/>
              </a:ext>
            </a:extLst>
          </p:cNvPr>
          <p:cNvSpPr/>
          <p:nvPr/>
        </p:nvSpPr>
        <p:spPr>
          <a:xfrm>
            <a:off x="99698" y="1556792"/>
            <a:ext cx="12072664" cy="3393237"/>
          </a:xfrm>
          <a:prstGeom prst="rect">
            <a:avLst/>
          </a:prstGeom>
        </p:spPr>
        <p:txBody>
          <a:bodyPr wrap="square">
            <a:spAutoFit/>
          </a:bodyPr>
          <a:lstStyle/>
          <a:p>
            <a:pPr lvl="0">
              <a:lnSpc>
                <a:spcPct val="150000"/>
              </a:lnSpc>
              <a:spcAft>
                <a:spcPts val="0"/>
              </a:spcAf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全地的人</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都希奇</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跟从那兽</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又拜那龙，因为他将自己的权柄给了兽，</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也拜兽</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lang="en-US" altLang="zh-CN" sz="2800" b="1" dirty="0">
                <a:solidFill>
                  <a:prstClr val="white"/>
                </a:solidFill>
                <a:latin typeface="SimHei" panose="02010609060101010101" pitchFamily="49" charset="-122"/>
                <a:ea typeface="SimHei" panose="02010609060101010101" pitchFamily="49" charset="-122"/>
              </a:rPr>
              <a:t> </a:t>
            </a:r>
            <a:r>
              <a:rPr lang="en-US" altLang="zh-CN" sz="3600" b="1" dirty="0">
                <a:solidFill>
                  <a:prstClr val="white"/>
                </a:solidFill>
                <a:latin typeface="SimHei" panose="02010609060101010101" pitchFamily="49" charset="-122"/>
                <a:ea typeface="SimHei" panose="02010609060101010101" pitchFamily="49" charset="-122"/>
              </a:rPr>
              <a:t>8.</a:t>
            </a:r>
            <a:r>
              <a:rPr lang="zh-CN" altLang="en-US" sz="3600" b="1" dirty="0">
                <a:solidFill>
                  <a:srgbClr val="00FFFF"/>
                </a:solidFill>
                <a:latin typeface="SimHei" panose="02010609060101010101" pitchFamily="49" charset="-122"/>
                <a:ea typeface="SimHei" panose="02010609060101010101" pitchFamily="49" charset="-122"/>
              </a:rPr>
              <a:t>凡住在地上</a:t>
            </a:r>
            <a:r>
              <a:rPr lang="zh-CN" altLang="en-US" sz="3600" b="1" dirty="0">
                <a:solidFill>
                  <a:prstClr val="white"/>
                </a:solidFill>
                <a:latin typeface="SimHei" panose="02010609060101010101" pitchFamily="49" charset="-122"/>
                <a:ea typeface="SimHei" panose="02010609060101010101" pitchFamily="49" charset="-122"/>
              </a:rPr>
              <a:t>、名字从创世以来没有记在被杀之羔羊生命册上的人，</a:t>
            </a:r>
            <a:r>
              <a:rPr lang="zh-CN" altLang="en-US" sz="4400" b="1" dirty="0">
                <a:solidFill>
                  <a:srgbClr val="00FFFF"/>
                </a:solidFill>
                <a:latin typeface="SimHei" panose="02010609060101010101" pitchFamily="49" charset="-122"/>
                <a:ea typeface="SimHei" panose="02010609060101010101" pitchFamily="49" charset="-122"/>
              </a:rPr>
              <a:t>都要拜它</a:t>
            </a:r>
            <a:r>
              <a:rPr lang="zh-CN" altLang="en-US" sz="3600" b="1" dirty="0">
                <a:solidFill>
                  <a:srgbClr val="00FFFF"/>
                </a:solidFill>
                <a:latin typeface="SimHei" panose="02010609060101010101" pitchFamily="49" charset="-122"/>
                <a:ea typeface="SimHei" panose="02010609060101010101" pitchFamily="49" charset="-122"/>
              </a:rPr>
              <a:t>。</a:t>
            </a:r>
            <a:endPar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99AB12C8-F9F0-2B0E-A2E3-58315C97A881}"/>
              </a:ext>
            </a:extLst>
          </p:cNvPr>
          <p:cNvSpPr txBox="1"/>
          <p:nvPr/>
        </p:nvSpPr>
        <p:spPr>
          <a:xfrm>
            <a:off x="99698" y="5212938"/>
            <a:ext cx="11992604" cy="892552"/>
          </a:xfrm>
          <a:prstGeom prst="rect">
            <a:avLst/>
          </a:prstGeom>
          <a:noFill/>
        </p:spPr>
        <p:txBody>
          <a:bodyPr wrap="square">
            <a:spAutoFit/>
          </a:bodyPr>
          <a:lstStyle/>
          <a:p>
            <a:pPr lvl="0"/>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lang="zh-CN" altLang="en-US" sz="1600" dirty="0">
                <a:solidFill>
                  <a:prstClr val="white"/>
                </a:solidFill>
              </a:rPr>
              <a:t>。。。</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the whole earth marveled as </a:t>
            </a: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they followed the beast</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And they worshiped the dragon, for he had given his authority to the beast, and they </a:t>
            </a:r>
            <a:r>
              <a:rPr kumimoji="0" lang="en-US" sz="16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worshiped the beast</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en-US" sz="1600" dirty="0">
                <a:solidFill>
                  <a:prstClr val="white"/>
                </a:solidFill>
              </a:rPr>
              <a:t> 8.</a:t>
            </a:r>
            <a:r>
              <a:rPr lang="en-US" sz="2000" b="1" dirty="0">
                <a:solidFill>
                  <a:srgbClr val="00FFFF"/>
                </a:solidFill>
              </a:rPr>
              <a:t>and all who dwell on earth will worship it, </a:t>
            </a:r>
            <a:r>
              <a:rPr lang="en-US" sz="1600" dirty="0">
                <a:solidFill>
                  <a:prstClr val="white"/>
                </a:solidFill>
              </a:rPr>
              <a:t>everyone whose name has not been written before the foundation of the world in the book of life of the Lamb who was slain.</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618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B79253C9-DD0D-DFA5-C846-E66D19F338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826C68-5862-C59B-C49F-CC7C535E577D}"/>
              </a:ext>
            </a:extLst>
          </p:cNvPr>
          <p:cNvSpPr/>
          <p:nvPr/>
        </p:nvSpPr>
        <p:spPr>
          <a:xfrm>
            <a:off x="99698" y="1556792"/>
            <a:ext cx="6644374" cy="3577903"/>
          </a:xfrm>
          <a:prstGeom prst="rect">
            <a:avLst/>
          </a:prstGeom>
        </p:spPr>
        <p:txBody>
          <a:bodyPr wrap="square">
            <a:spAutoFit/>
          </a:bodyPr>
          <a:lstStyle/>
          <a:p>
            <a:pPr lvl="0">
              <a:lnSpc>
                <a:spcPct val="150000"/>
              </a:lnSpc>
              <a:spcAft>
                <a:spcPts val="0"/>
              </a:spcAft>
              <a:defRPr/>
            </a:pPr>
            <a:r>
              <a:rPr lang="en-US" altLang="zh-CN" sz="3600" b="1" dirty="0">
                <a:solidFill>
                  <a:schemeClr val="bg1"/>
                </a:solidFill>
                <a:latin typeface="SimHei" panose="02010609060101010101" pitchFamily="49" charset="-122"/>
                <a:ea typeface="SimHei" panose="02010609060101010101" pitchFamily="49" charset="-122"/>
              </a:rPr>
              <a:t>8.</a:t>
            </a:r>
            <a:r>
              <a:rPr lang="zh-CN" altLang="en-US" sz="3600" b="1" dirty="0">
                <a:solidFill>
                  <a:srgbClr val="B3FF5F"/>
                </a:solidFill>
                <a:latin typeface="SimHei" panose="02010609060101010101" pitchFamily="49" charset="-122"/>
                <a:ea typeface="SimHei" panose="02010609060101010101" pitchFamily="49" charset="-122"/>
              </a:rPr>
              <a:t>凡住在地上、名字</a:t>
            </a:r>
            <a:r>
              <a:rPr lang="zh-CN" altLang="en-US" sz="4400" b="1" u="sng" dirty="0">
                <a:solidFill>
                  <a:srgbClr val="B3FF5F"/>
                </a:solidFill>
                <a:latin typeface="SimHei" panose="02010609060101010101" pitchFamily="49" charset="-122"/>
                <a:ea typeface="SimHei" panose="02010609060101010101" pitchFamily="49" charset="-122"/>
              </a:rPr>
              <a:t>从创世以来</a:t>
            </a:r>
            <a:r>
              <a:rPr lang="zh-CN" altLang="en-US" sz="3600" b="1" dirty="0">
                <a:solidFill>
                  <a:srgbClr val="B3FF5F"/>
                </a:solidFill>
                <a:latin typeface="SimHei" panose="02010609060101010101" pitchFamily="49" charset="-122"/>
                <a:ea typeface="SimHei" panose="02010609060101010101" pitchFamily="49" charset="-122"/>
              </a:rPr>
              <a:t>没有记在</a:t>
            </a:r>
            <a:r>
              <a:rPr lang="zh-CN" altLang="en-US" sz="3600" b="1" dirty="0">
                <a:solidFill>
                  <a:srgbClr val="FFFF00"/>
                </a:solidFill>
                <a:latin typeface="SimHei" panose="02010609060101010101" pitchFamily="49" charset="-122"/>
                <a:ea typeface="SimHei" panose="02010609060101010101" pitchFamily="49" charset="-122"/>
              </a:rPr>
              <a:t>被杀之羔羊生命册上的人</a:t>
            </a:r>
            <a:r>
              <a:rPr lang="zh-CN" altLang="en-US" sz="3600" b="1" dirty="0">
                <a:solidFill>
                  <a:schemeClr val="bg1"/>
                </a:solidFill>
                <a:latin typeface="SimHei" panose="02010609060101010101" pitchFamily="49" charset="-122"/>
                <a:ea typeface="SimHei" panose="02010609060101010101" pitchFamily="49" charset="-122"/>
              </a:rPr>
              <a:t>，都要拜它。</a:t>
            </a:r>
            <a:endParaRPr kumimoji="0" lang="zh-CN" altLang="en-US" sz="32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82286347-83A3-34D1-88FC-358B17E088F1}"/>
              </a:ext>
            </a:extLst>
          </p:cNvPr>
          <p:cNvSpPr txBox="1"/>
          <p:nvPr/>
        </p:nvSpPr>
        <p:spPr>
          <a:xfrm>
            <a:off x="99698" y="5212938"/>
            <a:ext cx="6572366" cy="892552"/>
          </a:xfrm>
          <a:prstGeom prst="rect">
            <a:avLst/>
          </a:prstGeom>
          <a:noFill/>
        </p:spPr>
        <p:txBody>
          <a:bodyPr wrap="square">
            <a:spAutoFit/>
          </a:bodyPr>
          <a:lstStyle/>
          <a:p>
            <a:pPr lvl="0"/>
            <a:r>
              <a:rPr lang="en-US" sz="1600" dirty="0">
                <a:solidFill>
                  <a:schemeClr val="bg1"/>
                </a:solidFill>
              </a:rPr>
              <a:t>8.and all who dwell on earth will worship it, </a:t>
            </a:r>
            <a:r>
              <a:rPr lang="en-US" sz="1600" b="1" dirty="0">
                <a:solidFill>
                  <a:srgbClr val="B3FF5F"/>
                </a:solidFill>
              </a:rPr>
              <a:t>everyone whose name has not been </a:t>
            </a:r>
            <a:r>
              <a:rPr lang="en-US" sz="2000" b="1" dirty="0">
                <a:solidFill>
                  <a:srgbClr val="B3FF5F"/>
                </a:solidFill>
              </a:rPr>
              <a:t>written before the foundation of the world </a:t>
            </a:r>
            <a:r>
              <a:rPr lang="en-US" sz="1600" b="1" dirty="0">
                <a:solidFill>
                  <a:srgbClr val="FFFF00"/>
                </a:solidFill>
              </a:rPr>
              <a:t>in the book of life of the Lamb who was slain</a:t>
            </a:r>
            <a:r>
              <a:rPr lang="en-US" sz="1600" b="1" dirty="0">
                <a:solidFill>
                  <a:srgbClr val="B3FF5F"/>
                </a:solidFill>
              </a:rPr>
              <a:t>.</a:t>
            </a:r>
            <a:endParaRPr kumimoji="0" lang="en-US" sz="16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EA3BB55-CB63-7727-F3B6-55EC3A09C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208" y="1700808"/>
            <a:ext cx="3080818" cy="2633212"/>
          </a:xfrm>
          <a:prstGeom prst="rect">
            <a:avLst/>
          </a:prstGeom>
        </p:spPr>
      </p:pic>
    </p:spTree>
    <p:extLst>
      <p:ext uri="{BB962C8B-B14F-4D97-AF65-F5344CB8AC3E}">
        <p14:creationId xmlns:p14="http://schemas.microsoft.com/office/powerpoint/2010/main" val="556234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8A13078-DFF4-94BE-7E3F-28AA430CDB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48BB6B-B721-2815-8F97-AD0B9B77E523}"/>
              </a:ext>
            </a:extLst>
          </p:cNvPr>
          <p:cNvSpPr/>
          <p:nvPr/>
        </p:nvSpPr>
        <p:spPr>
          <a:xfrm>
            <a:off x="99698" y="1556792"/>
            <a:ext cx="12072664" cy="2562240"/>
          </a:xfrm>
          <a:prstGeom prst="rect">
            <a:avLst/>
          </a:prstGeom>
        </p:spPr>
        <p:txBody>
          <a:bodyPr wrap="square">
            <a:spAutoFit/>
          </a:bodyPr>
          <a:lstStyle/>
          <a:p>
            <a:pPr>
              <a:lnSpc>
                <a:spcPct val="150000"/>
              </a:lnSpc>
            </a:pPr>
            <a:r>
              <a:rPr kumimoji="0" lang="zh-CN" altLang="en-US" sz="40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弗</a:t>
            </a:r>
            <a:r>
              <a:rPr kumimoji="0" lang="en-US" altLang="zh-CN" sz="40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1:4.</a:t>
            </a:r>
            <a:r>
              <a:rPr kumimoji="0" lang="zh-CN" altLang="en-US" sz="40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就如神</a:t>
            </a:r>
            <a:r>
              <a:rPr kumimoji="0" lang="zh-CN" altLang="en-US" sz="40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从创立世界以前</a:t>
            </a:r>
            <a:r>
              <a:rPr kumimoji="0" lang="zh-CN" altLang="en-US" sz="40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，在基督里</a:t>
            </a:r>
            <a:r>
              <a:rPr kumimoji="0" lang="zh-CN" altLang="en-US" sz="40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拣选了我们</a:t>
            </a:r>
            <a:r>
              <a:rPr kumimoji="0" lang="zh-CN" altLang="en-US" sz="40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，使我们在他面前成为圣洁，无有瑕疵；</a:t>
            </a:r>
          </a:p>
          <a:p>
            <a:pPr>
              <a:lnSpc>
                <a:spcPct val="150000"/>
              </a:lnSpc>
            </a:pPr>
            <a:endParaRPr kumimoji="0" lang="zh-CN" altLang="en-US" sz="32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1DE0334E-03CE-3477-CF53-B6262F90FED1}"/>
              </a:ext>
            </a:extLst>
          </p:cNvPr>
          <p:cNvSpPr txBox="1"/>
          <p:nvPr/>
        </p:nvSpPr>
        <p:spPr>
          <a:xfrm>
            <a:off x="99698" y="5212938"/>
            <a:ext cx="11992604" cy="646331"/>
          </a:xfrm>
          <a:prstGeom prst="rect">
            <a:avLst/>
          </a:prstGeom>
          <a:noFill/>
        </p:spPr>
        <p:txBody>
          <a:bodyPr wrap="square">
            <a:spAutoFit/>
          </a:bodyPr>
          <a:lstStyle/>
          <a:p>
            <a:r>
              <a:rPr kumimoji="0" lang="en-US"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Eph 1:4  even as </a:t>
            </a:r>
            <a:r>
              <a:rPr kumimoji="0" lang="en-US"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he chose us </a:t>
            </a:r>
            <a:r>
              <a:rPr kumimoji="0" lang="en-US"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 him </a:t>
            </a:r>
            <a:r>
              <a:rPr kumimoji="0" lang="en-US"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before the foundation of the world</a:t>
            </a:r>
            <a:r>
              <a:rPr kumimoji="0" lang="en-US"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that we should be holy and blameless before him. In love</a:t>
            </a:r>
          </a:p>
        </p:txBody>
      </p:sp>
    </p:spTree>
    <p:extLst>
      <p:ext uri="{BB962C8B-B14F-4D97-AF65-F5344CB8AC3E}">
        <p14:creationId xmlns:p14="http://schemas.microsoft.com/office/powerpoint/2010/main" val="472764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0E3983CB-C345-F513-4F3F-EE1CDB732662}"/>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F2BB55F2-A630-9B12-068F-C23135F5FE19}"/>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altLang="zh-CN" kern="0" dirty="0">
                <a:solidFill>
                  <a:srgbClr val="FFFFFF"/>
                </a:solidFill>
              </a:rPr>
              <a:t>3</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F32AD8DD-BE68-3C11-501A-EAC1C102BC77}"/>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499449AA-DE99-D912-CAB8-5560CDAFA743}"/>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00BFFF"/>
                </a:solidFill>
                <a:latin typeface="SimHei" panose="02010609060101010101" pitchFamily="49" charset="-122"/>
                <a:ea typeface="SimHei" panose="02010609060101010101" pitchFamily="49" charset="-122"/>
              </a:rPr>
              <a:t>海兽说亵渎神的话  </a:t>
            </a:r>
          </a:p>
        </p:txBody>
      </p:sp>
      <p:sp>
        <p:nvSpPr>
          <p:cNvPr id="19" name="Google Shape;3713;p55">
            <a:extLst>
              <a:ext uri="{FF2B5EF4-FFF2-40B4-BE49-F238E27FC236}">
                <a16:creationId xmlns:a16="http://schemas.microsoft.com/office/drawing/2014/main" id="{F3B0B55F-6917-3D0A-CB6A-65FD2CBB1BD2}"/>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The sea beast speaks blasphemous words against God.</a:t>
            </a:r>
            <a:endParaRPr lang="en-SG" sz="2800" dirty="0">
              <a:solidFill>
                <a:schemeClr val="bg1"/>
              </a:solidFill>
            </a:endParaRPr>
          </a:p>
        </p:txBody>
      </p:sp>
    </p:spTree>
    <p:extLst>
      <p:ext uri="{BB962C8B-B14F-4D97-AF65-F5344CB8AC3E}">
        <p14:creationId xmlns:p14="http://schemas.microsoft.com/office/powerpoint/2010/main" val="5879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D32AAA68-DE2B-9265-0315-2B97E1024B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793B3C-29B6-21EE-A6A1-C15FA55D3932}"/>
              </a:ext>
            </a:extLst>
          </p:cNvPr>
          <p:cNvSpPr/>
          <p:nvPr/>
        </p:nvSpPr>
        <p:spPr>
          <a:xfrm>
            <a:off x="119336" y="1412776"/>
            <a:ext cx="12072664" cy="3407664"/>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又赐给它</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说夸大亵渎话</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的口，又有权柄赐给它，可以任意而行四十二个月。</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6.</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兽就开口向神说亵渎的话</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4000" b="1" i="0" u="sng"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亵渎神</a:t>
            </a:r>
            <a:r>
              <a:rPr kumimoji="0" lang="zh-CN" altLang="en-US"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的名</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并</a:t>
            </a:r>
            <a:r>
              <a:rPr kumimoji="0" lang="zh-CN" altLang="en-US"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他的帐幕</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，以及那些</a:t>
            </a:r>
            <a:r>
              <a:rPr kumimoji="0" lang="zh-CN" altLang="en-US"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住在天上的</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B04C0907-B45B-747F-B6D1-C0709EC5BB6D}"/>
              </a:ext>
            </a:extLst>
          </p:cNvPr>
          <p:cNvSpPr txBox="1"/>
          <p:nvPr/>
        </p:nvSpPr>
        <p:spPr>
          <a:xfrm>
            <a:off x="99698" y="5400624"/>
            <a:ext cx="1199260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5.And the beast was given a mouth </a:t>
            </a:r>
            <a:r>
              <a:rPr kumimoji="0" lang="en-US"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uttering haughty and blasphemous words</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it was allowed to exercise authority for forty-two months.6.It opened its mouth </a:t>
            </a:r>
            <a:r>
              <a:rPr kumimoji="0" lang="en-US" b="1" i="0" u="sng"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to utter blasphemies against God,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blaspheming his name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his dwelling,</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that is</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 those who dwell in heaven</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105999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816DE7AB-5161-591A-ED2B-C40392D15F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BD5263-F985-4EAC-4584-FC1F05CB1FD5}"/>
              </a:ext>
            </a:extLst>
          </p:cNvPr>
          <p:cNvSpPr/>
          <p:nvPr/>
        </p:nvSpPr>
        <p:spPr>
          <a:xfrm>
            <a:off x="4799856" y="1556792"/>
            <a:ext cx="7680176" cy="2718052"/>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lang="zh-CN" altLang="en-US" sz="4000" b="1" dirty="0">
                <a:solidFill>
                  <a:srgbClr val="FFFF00"/>
                </a:solidFill>
                <a:latin typeface="SimHei" panose="02010609060101010101" pitchFamily="49" charset="-122"/>
                <a:ea typeface="SimHei" panose="02010609060101010101" pitchFamily="49" charset="-122"/>
              </a:rPr>
              <a:t>角有眼睛，</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口说夸大的话 </a:t>
            </a:r>
            <a:endParaRPr kumimoji="0" lang="en-US" altLang="zh-CN"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但</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7:7-8</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、但</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7:19-21</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25</a:t>
            </a:r>
          </a:p>
          <a:p>
            <a:pPr marL="0" marR="0" lvl="0" indent="0" algn="ctr" defTabSz="914400" rtl="0" eaLnBrk="0" fontAlgn="base" latinLnBrk="0" hangingPunct="0">
              <a:lnSpc>
                <a:spcPct val="15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兽的角象征王 但</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7:24)</a:t>
            </a:r>
          </a:p>
        </p:txBody>
      </p:sp>
      <p:sp>
        <p:nvSpPr>
          <p:cNvPr id="5" name="TextBox 4">
            <a:extLst>
              <a:ext uri="{FF2B5EF4-FFF2-40B4-BE49-F238E27FC236}">
                <a16:creationId xmlns:a16="http://schemas.microsoft.com/office/drawing/2014/main" id="{D328C100-064B-E36C-78ED-9ACBB749A0F3}"/>
              </a:ext>
            </a:extLst>
          </p:cNvPr>
          <p:cNvSpPr txBox="1"/>
          <p:nvPr/>
        </p:nvSpPr>
        <p:spPr>
          <a:xfrm>
            <a:off x="4870755" y="4941168"/>
            <a:ext cx="7220438" cy="1323439"/>
          </a:xfrm>
          <a:prstGeom prst="rect">
            <a:avLst/>
          </a:prstGeom>
          <a:noFill/>
        </p:spPr>
        <p:txBody>
          <a:bodyPr wrap="square">
            <a:spAutoFit/>
          </a:bodyPr>
          <a:lstStyle/>
          <a:p>
            <a:pPr algn="ctr">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fourth sea beast in the book of Daniel</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Its horn has eyes and a mouth that speaks great things</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Daniel 7:7–8; Daniel 7:19–21; 25</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horns of the beast symbolize kings, Daniel 7:24)</a:t>
            </a:r>
          </a:p>
        </p:txBody>
      </p:sp>
      <p:pic>
        <p:nvPicPr>
          <p:cNvPr id="4" name="Picture 3">
            <a:extLst>
              <a:ext uri="{FF2B5EF4-FFF2-40B4-BE49-F238E27FC236}">
                <a16:creationId xmlns:a16="http://schemas.microsoft.com/office/drawing/2014/main" id="{46AE03BC-0F4D-9353-943E-29EB01946FB6}"/>
              </a:ext>
            </a:extLst>
          </p:cNvPr>
          <p:cNvPicPr>
            <a:picLocks noChangeAspect="1"/>
          </p:cNvPicPr>
          <p:nvPr/>
        </p:nvPicPr>
        <p:blipFill>
          <a:blip r:embed="rId3">
            <a:extLst>
              <a:ext uri="{28A0092B-C50C-407E-A947-70E740481C1C}">
                <a14:useLocalDpi xmlns:a14="http://schemas.microsoft.com/office/drawing/2010/main" val="0"/>
              </a:ext>
            </a:extLst>
          </a:blip>
          <a:srcRect l="-1" r="39378"/>
          <a:stretch>
            <a:fillRect/>
          </a:stretch>
        </p:blipFill>
        <p:spPr>
          <a:xfrm>
            <a:off x="99698" y="1700808"/>
            <a:ext cx="4421103" cy="4068663"/>
          </a:xfrm>
          <a:prstGeom prst="ellipse">
            <a:avLst/>
          </a:prstGeom>
        </p:spPr>
      </p:pic>
      <p:sp>
        <p:nvSpPr>
          <p:cNvPr id="7" name="TextBox 6">
            <a:extLst>
              <a:ext uri="{FF2B5EF4-FFF2-40B4-BE49-F238E27FC236}">
                <a16:creationId xmlns:a16="http://schemas.microsoft.com/office/drawing/2014/main" id="{4F15771F-5B17-207D-3FE6-033EF86435E6}"/>
              </a:ext>
            </a:extLst>
          </p:cNvPr>
          <p:cNvSpPr txBox="1"/>
          <p:nvPr/>
        </p:nvSpPr>
        <p:spPr>
          <a:xfrm>
            <a:off x="5447928" y="454772"/>
            <a:ext cx="6242858" cy="871392"/>
          </a:xfrm>
          <a:prstGeom prst="rect">
            <a:avLst/>
          </a:prstGeom>
          <a:solidFill>
            <a:schemeClr val="tx1"/>
          </a:solidFill>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但以理书中的第四海兽</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391400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8D8467BF-36BA-2A20-54E5-A3BEDE01FE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DA1559-E58D-2BB2-B3CF-CBB9FA84FAC1}"/>
              </a:ext>
            </a:extLst>
          </p:cNvPr>
          <p:cNvSpPr/>
          <p:nvPr/>
        </p:nvSpPr>
        <p:spPr>
          <a:xfrm>
            <a:off x="2736305" y="260648"/>
            <a:ext cx="9264351" cy="5332229"/>
          </a:xfrm>
          <a:prstGeom prst="rect">
            <a:avLst/>
          </a:prstGeom>
        </p:spPr>
        <p:txBody>
          <a:bodyPr wrap="square">
            <a:spAutoFit/>
          </a:bodyPr>
          <a:lstStyle/>
          <a:p>
            <a:pPr>
              <a:lnSpc>
                <a:spcPct val="150000"/>
              </a:lnSpc>
              <a:spcAft>
                <a:spcPts val="0"/>
              </a:spcAf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帖后 </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2:2....</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，说</a:t>
            </a:r>
            <a:r>
              <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主的日子现在到了</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，不要轻易动心，也不要惊慌。</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人不拘用什么法子，你们总不要被他诱惑；因为</a:t>
            </a:r>
            <a:r>
              <a:rPr kumimoji="0" lang="zh-CN" altLang="en-US" sz="40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那日子以前</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必有离道反教的事</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，并有那大罪人，就是沉沦之子，显露出来。</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他是抵挡主，高抬自己</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，超过一切称为神的和一切受人敬拜的，</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甚至坐在神的殿里，自称是神</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a:lnSpc>
                <a:spcPct val="150000"/>
              </a:lnSpc>
              <a:spcAft>
                <a:spcPts val="0"/>
              </a:spcAf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E79A90BF-8806-A06B-722B-6BC82D3F7356}"/>
              </a:ext>
            </a:extLst>
          </p:cNvPr>
          <p:cNvSpPr txBox="1"/>
          <p:nvPr/>
        </p:nvSpPr>
        <p:spPr>
          <a:xfrm>
            <a:off x="191344" y="5301208"/>
            <a:ext cx="12000655" cy="1200329"/>
          </a:xfrm>
          <a:prstGeom prst="rect">
            <a:avLst/>
          </a:prstGeom>
          <a:noFill/>
        </p:spPr>
        <p:txBody>
          <a:bodyPr wrap="square">
            <a:spAutoFit/>
          </a:bodyPr>
          <a:lstStyle/>
          <a:p>
            <a:pPr lvl="0">
              <a:defRPr/>
            </a:pPr>
            <a:r>
              <a:rPr lang="en-US" dirty="0">
                <a:solidFill>
                  <a:prstClr val="white"/>
                </a:solidFill>
              </a:rPr>
              <a:t>2 Thessalonians 2:2.... </a:t>
            </a:r>
            <a:r>
              <a:rPr lang="en-US" dirty="0">
                <a:solidFill>
                  <a:srgbClr val="B3FF5F"/>
                </a:solidFill>
              </a:rPr>
              <a:t>to the effect that the day of the Lord has come.</a:t>
            </a:r>
            <a:r>
              <a:rPr lang="en-US" dirty="0">
                <a:solidFill>
                  <a:prstClr val="white"/>
                </a:solidFill>
              </a:rPr>
              <a:t>3.Let no one deceive you in any way. </a:t>
            </a:r>
            <a:r>
              <a:rPr lang="en-US" b="1" dirty="0">
                <a:solidFill>
                  <a:srgbClr val="B3FF5F"/>
                </a:solidFill>
              </a:rPr>
              <a:t>For that day will not come, unless </a:t>
            </a:r>
            <a:r>
              <a:rPr lang="en-US" dirty="0">
                <a:solidFill>
                  <a:prstClr val="white"/>
                </a:solidFill>
              </a:rPr>
              <a:t>the rebellion comes first, and the man of lawlessness is revealed, the son of destruction, 4.who opposes and </a:t>
            </a:r>
            <a:r>
              <a:rPr lang="en-US" dirty="0">
                <a:solidFill>
                  <a:srgbClr val="FFFF00"/>
                </a:solidFill>
              </a:rPr>
              <a:t>exalts himself against every so-called god or object of worship</a:t>
            </a:r>
            <a:r>
              <a:rPr lang="en-US" dirty="0">
                <a:solidFill>
                  <a:prstClr val="white"/>
                </a:solidFill>
              </a:rPr>
              <a:t>, so that he takes his seat in the temple of God, </a:t>
            </a:r>
            <a:r>
              <a:rPr lang="en-US" dirty="0">
                <a:solidFill>
                  <a:srgbClr val="FFFF00"/>
                </a:solidFill>
              </a:rPr>
              <a:t>proclaiming himself to be God.</a:t>
            </a:r>
            <a:endParaRPr kumimoji="0" lang="en-US"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C3097E4-D638-EE1A-BDD9-FC1994B6A345}"/>
              </a:ext>
            </a:extLst>
          </p:cNvPr>
          <p:cNvPicPr>
            <a:picLocks noChangeAspect="1"/>
          </p:cNvPicPr>
          <p:nvPr/>
        </p:nvPicPr>
        <p:blipFill>
          <a:blip r:embed="rId3"/>
          <a:srcRect l="16037" r="19233"/>
          <a:stretch>
            <a:fillRect/>
          </a:stretch>
        </p:blipFill>
        <p:spPr>
          <a:xfrm>
            <a:off x="263352" y="1916832"/>
            <a:ext cx="1872208" cy="1928204"/>
          </a:xfrm>
          <a:prstGeom prst="rect">
            <a:avLst/>
          </a:prstGeom>
        </p:spPr>
      </p:pic>
    </p:spTree>
    <p:extLst>
      <p:ext uri="{BB962C8B-B14F-4D97-AF65-F5344CB8AC3E}">
        <p14:creationId xmlns:p14="http://schemas.microsoft.com/office/powerpoint/2010/main" val="2233560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C454-53F6-2B51-C489-4466BAF4FE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EDDC69-8733-C153-2077-B33284BE8F80}"/>
              </a:ext>
            </a:extLst>
          </p:cNvPr>
          <p:cNvSpPr txBox="1"/>
          <p:nvPr/>
        </p:nvSpPr>
        <p:spPr>
          <a:xfrm>
            <a:off x="3388343" y="1329387"/>
            <a:ext cx="8616280" cy="4717317"/>
          </a:xfrm>
          <a:prstGeom prst="rect">
            <a:avLst/>
          </a:prstGeom>
          <a:noFill/>
        </p:spPr>
        <p:txBody>
          <a:bodyPr wrap="square">
            <a:spAutoFit/>
          </a:bodyPr>
          <a:lstStyle/>
          <a:p>
            <a:pPr>
              <a:lnSpc>
                <a:spcPct val="150000"/>
              </a:lnSpc>
              <a:spcAft>
                <a:spcPts val="800"/>
              </a:spcAft>
            </a:pP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a:t>
            </a:r>
            <a:r>
              <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1</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）全世界的人都会</a:t>
            </a:r>
            <a:r>
              <a:rPr lang="zh-CN" altLang="en-US" sz="3600" b="1" kern="100"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跟从并敬拜</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兽</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marL="342900" indent="-342900">
              <a:lnSpc>
                <a:spcPct val="150000"/>
              </a:lnSpc>
              <a:spcAft>
                <a:spcPts val="800"/>
              </a:spcAft>
              <a:buAutoNum type="arabicParenBoth"/>
            </a:pPr>
            <a:r>
              <a:rPr lang="en-US" altLang="zh-CN"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People throughout the whole world will </a:t>
            </a:r>
            <a:r>
              <a:rPr lang="en-US" altLang="zh-CN" b="1" kern="100"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follow and worship </a:t>
            </a:r>
            <a:r>
              <a:rPr lang="en-US" altLang="zh-CN"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the beast</a:t>
            </a:r>
          </a:p>
          <a:p>
            <a:pPr>
              <a:lnSpc>
                <a:spcPct val="150000"/>
              </a:lnSpc>
              <a:spcAft>
                <a:spcPts val="800"/>
              </a:spcAft>
            </a:pPr>
            <a:endParaRPr lang="en-US" altLang="zh-CN"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endParaRPr>
          </a:p>
          <a:p>
            <a:pPr>
              <a:lnSpc>
                <a:spcPct val="150000"/>
              </a:lnSpc>
              <a:spcAft>
                <a:spcPts val="800"/>
              </a:spcAft>
            </a:pP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a:t>
            </a:r>
            <a:r>
              <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2</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）兽会说夸大亵渎话，</a:t>
            </a:r>
            <a:r>
              <a:rPr lang="zh-CN" altLang="en-US" sz="3600" b="1" kern="100"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自称为神</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 </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a:lnSpc>
                <a:spcPct val="150000"/>
              </a:lnSpc>
              <a:spcAft>
                <a:spcPts val="800"/>
              </a:spcAft>
            </a:pPr>
            <a:r>
              <a:rPr lang="en-US" altLang="zh-CN"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rPr>
              <a:t>(2) The beast will speak arrogant and blasphemous words </a:t>
            </a:r>
            <a:r>
              <a:rPr lang="en-US" altLang="zh-CN" b="1" kern="100" dirty="0">
                <a:solidFill>
                  <a:srgbClr val="FFFF00"/>
                </a:solidFill>
                <a:latin typeface="SimHei" panose="02010609060101010101" pitchFamily="49" charset="-122"/>
                <a:ea typeface="SimHei" panose="02010609060101010101" pitchFamily="49" charset="-122"/>
                <a:cs typeface="Times New Roman" panose="02020603050405020304" pitchFamily="18" charset="0"/>
              </a:rPr>
              <a:t>and will claim to be God</a:t>
            </a:r>
          </a:p>
          <a:p>
            <a:pPr>
              <a:lnSpc>
                <a:spcPct val="150000"/>
              </a:lnSpc>
              <a:spcAft>
                <a:spcPts val="800"/>
              </a:spcAft>
            </a:pPr>
            <a:br>
              <a:rPr lang="en-US" b="1" dirty="0">
                <a:solidFill>
                  <a:schemeClr val="bg1"/>
                </a:solidFill>
                <a:latin typeface="+mj-lt"/>
              </a:rPr>
            </a:br>
            <a:endParaRPr lang="en-US" altLang="zh-CN" b="1" kern="100" dirty="0">
              <a:solidFill>
                <a:schemeClr val="bg1"/>
              </a:solidFill>
              <a:effectLst/>
              <a:latin typeface="+mj-lt"/>
              <a:ea typeface="SimHe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79C8BA04-715E-9197-F15B-2C1B72D5E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484784"/>
            <a:ext cx="3026383" cy="2949036"/>
          </a:xfrm>
          <a:prstGeom prst="ellipse">
            <a:avLst/>
          </a:prstGeom>
        </p:spPr>
      </p:pic>
    </p:spTree>
    <p:extLst>
      <p:ext uri="{BB962C8B-B14F-4D97-AF65-F5344CB8AC3E}">
        <p14:creationId xmlns:p14="http://schemas.microsoft.com/office/powerpoint/2010/main" val="193926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F81ED01-C6E3-AF21-F886-0C8CB7474F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D9C89B-E052-6BE6-023F-A718C56B98B1}"/>
              </a:ext>
            </a:extLst>
          </p:cNvPr>
          <p:cNvSpPr/>
          <p:nvPr/>
        </p:nvSpPr>
        <p:spPr>
          <a:xfrm>
            <a:off x="59668" y="321623"/>
            <a:ext cx="12072664" cy="6362319"/>
          </a:xfrm>
          <a:prstGeom prst="rect">
            <a:avLst/>
          </a:prstGeom>
        </p:spPr>
        <p:txBody>
          <a:bodyPr wrap="square">
            <a:spAutoFit/>
          </a:bodyPr>
          <a:lstStyle/>
          <a:p>
            <a:pPr>
              <a:lnSpc>
                <a:spcPct val="150000"/>
              </a:lnSpc>
              <a:spcAft>
                <a:spcPts val="0"/>
              </a:spcAf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13:1</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我又看见一个</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兽</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从海中上来</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，有十角七头，在十角上戴著十个冠冕，七头上有亵渎的名号。</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我所看见的兽，形状 像豹，脚像熊的脚，口像狮子的口。那龙将自己的能力、座位、和大权柄都给了他。</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我看见兽的七头中，有一个似乎受了死伤，那死伤却医好了。全地的人都希奇跟从那兽，</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又拜那龙，因为他将自己的权柄给了兽，也拜兽，说：「谁能比这兽，谁能与他交战呢？」</a:t>
            </a:r>
          </a:p>
          <a:p>
            <a:pPr>
              <a:lnSpc>
                <a:spcPct val="150000"/>
              </a:lnSpc>
              <a:spcAft>
                <a:spcPts val="0"/>
              </a:spcAf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E3268674-B773-BA9A-84F2-1D8CD9E38930}"/>
              </a:ext>
            </a:extLst>
          </p:cNvPr>
          <p:cNvSpPr txBox="1"/>
          <p:nvPr/>
        </p:nvSpPr>
        <p:spPr>
          <a:xfrm>
            <a:off x="99698" y="5212938"/>
            <a:ext cx="11992604" cy="1323439"/>
          </a:xfrm>
          <a:prstGeom prst="rect">
            <a:avLst/>
          </a:prstGeom>
          <a:noFill/>
        </p:spPr>
        <p:txBody>
          <a:bodyPr wrap="square">
            <a:spAutoFit/>
          </a:bodyPr>
          <a:lstStyle/>
          <a:p>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13:1  And I saw a </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beast</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rising </a:t>
            </a:r>
            <a:r>
              <a:rPr kumimoji="0" lang="en-US" sz="16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out of the sea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with ten horns and seven heads, with ten diadems on its horns and blasphemous names on its heads.2  And the beast that I saw was like a leopard; its feet were like a bear's, and its mouth was like a lion's mouth. And to it the dragon gave his power and his throne and great authority.3  One of its heads seemed to have a mortal wound, but its mortal wound was healed, and the whole earth marveled as they followed the beast.4  And they worshiped the dragon, for he had given his authority to the beast, and they worshiped the beast, saying, “Who is like the beast, and who can fight against it?”</a:t>
            </a:r>
          </a:p>
        </p:txBody>
      </p:sp>
    </p:spTree>
    <p:extLst>
      <p:ext uri="{BB962C8B-B14F-4D97-AF65-F5344CB8AC3E}">
        <p14:creationId xmlns:p14="http://schemas.microsoft.com/office/powerpoint/2010/main" val="3243155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43CEB1BE-D1FA-0DF6-3941-4E3DF03393A1}"/>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4541C5D2-6393-A0E2-429E-309586348CAD}"/>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kern="0" noProof="0" dirty="0">
                <a:solidFill>
                  <a:srgbClr val="FFFFFF"/>
                </a:solidFill>
              </a:rPr>
              <a:t>4</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AD22039B-AFC7-EF56-8728-27833E3DAE78}"/>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170D05E1-5D49-343C-B362-760ADA77598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00BFFF"/>
                </a:solidFill>
                <a:latin typeface="SimHei" panose="02010609060101010101" pitchFamily="49" charset="-122"/>
                <a:ea typeface="SimHei" panose="02010609060101010101" pitchFamily="49" charset="-122"/>
              </a:rPr>
              <a:t>兽逼迫教会四十二个月  </a:t>
            </a:r>
          </a:p>
        </p:txBody>
      </p:sp>
      <p:sp>
        <p:nvSpPr>
          <p:cNvPr id="19" name="Google Shape;3713;p55">
            <a:extLst>
              <a:ext uri="{FF2B5EF4-FFF2-40B4-BE49-F238E27FC236}">
                <a16:creationId xmlns:a16="http://schemas.microsoft.com/office/drawing/2014/main" id="{2649DBBD-B4AB-EBDC-7898-BDF922AD2F72}"/>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The beast persecutes the church for forty-two months.</a:t>
            </a:r>
            <a:endParaRPr lang="en-SG" sz="2800" dirty="0">
              <a:solidFill>
                <a:schemeClr val="bg1"/>
              </a:solidFill>
            </a:endParaRPr>
          </a:p>
        </p:txBody>
      </p:sp>
    </p:spTree>
    <p:extLst>
      <p:ext uri="{BB962C8B-B14F-4D97-AF65-F5344CB8AC3E}">
        <p14:creationId xmlns:p14="http://schemas.microsoft.com/office/powerpoint/2010/main" val="10702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25C9B1-CADE-F43A-970C-B459EC0DFE1E}"/>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7E931B1-DC03-1F69-2790-15024B02B97F}"/>
              </a:ext>
            </a:extLst>
          </p:cNvPr>
          <p:cNvGraphicFramePr>
            <a:graphicFrameLocks noGrp="1"/>
          </p:cNvGraphicFramePr>
          <p:nvPr>
            <p:extLst>
              <p:ext uri="{D42A27DB-BD31-4B8C-83A1-F6EECF244321}">
                <p14:modId xmlns:p14="http://schemas.microsoft.com/office/powerpoint/2010/main" val="2254151341"/>
              </p:ext>
            </p:extLst>
          </p:nvPr>
        </p:nvGraphicFramePr>
        <p:xfrm>
          <a:off x="0" y="44624"/>
          <a:ext cx="12192000" cy="6696743"/>
        </p:xfrm>
        <a:graphic>
          <a:graphicData uri="http://schemas.openxmlformats.org/drawingml/2006/table">
            <a:tbl>
              <a:tblPr firstRow="1" firstCol="1" bandRow="1">
                <a:tableStyleId>{5C22544A-7EE6-4342-B048-85BDC9FD1C3A}</a:tableStyleId>
              </a:tblPr>
              <a:tblGrid>
                <a:gridCol w="1993760">
                  <a:extLst>
                    <a:ext uri="{9D8B030D-6E8A-4147-A177-3AD203B41FA5}">
                      <a16:colId xmlns:a16="http://schemas.microsoft.com/office/drawing/2014/main" val="91527353"/>
                    </a:ext>
                  </a:extLst>
                </a:gridCol>
                <a:gridCol w="1617953">
                  <a:extLst>
                    <a:ext uri="{9D8B030D-6E8A-4147-A177-3AD203B41FA5}">
                      <a16:colId xmlns:a16="http://schemas.microsoft.com/office/drawing/2014/main" val="3917749656"/>
                    </a:ext>
                  </a:extLst>
                </a:gridCol>
                <a:gridCol w="8580287">
                  <a:extLst>
                    <a:ext uri="{9D8B030D-6E8A-4147-A177-3AD203B41FA5}">
                      <a16:colId xmlns:a16="http://schemas.microsoft.com/office/drawing/2014/main" val="610566310"/>
                    </a:ext>
                  </a:extLst>
                </a:gridCol>
              </a:tblGrid>
              <a:tr h="639447">
                <a:tc>
                  <a:txBody>
                    <a:bodyPr/>
                    <a:lstStyle/>
                    <a:p>
                      <a:pPr marL="0" marR="0" algn="ctr" fontAlgn="base">
                        <a:lnSpc>
                          <a:spcPct val="115000"/>
                        </a:lnSpc>
                        <a:buNone/>
                      </a:pPr>
                      <a:r>
                        <a:rPr lang="zh-CN" sz="3600" b="1" kern="100" dirty="0">
                          <a:solidFill>
                            <a:srgbClr val="FFFF00"/>
                          </a:solidFill>
                          <a:effectLst/>
                        </a:rPr>
                        <a:t>三年半</a:t>
                      </a:r>
                      <a:r>
                        <a:rPr lang="en-US" sz="3600" b="1" kern="100" dirty="0">
                          <a:solidFill>
                            <a:srgbClr val="FFFF00"/>
                          </a:solidFill>
                          <a:effectLst/>
                        </a:rPr>
                        <a:t> </a:t>
                      </a:r>
                      <a:endParaRPr lang="en-US" sz="7200" b="1" kern="100" dirty="0">
                        <a:solidFill>
                          <a:srgbClr val="FFFF00"/>
                        </a:solidFill>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algn="ctr" fontAlgn="base">
                        <a:lnSpc>
                          <a:spcPct val="115000"/>
                        </a:lnSpc>
                        <a:buNone/>
                      </a:pPr>
                      <a:r>
                        <a:rPr lang="zh-CN" sz="2500" b="1" kern="100">
                          <a:effectLst/>
                        </a:rPr>
                        <a:t>书卷</a:t>
                      </a:r>
                      <a:r>
                        <a:rPr lang="en-US" sz="2500" b="1" kern="100">
                          <a:effectLst/>
                        </a:rPr>
                        <a:t> </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algn="ctr" fontAlgn="base">
                        <a:lnSpc>
                          <a:spcPct val="115000"/>
                        </a:lnSpc>
                        <a:buNone/>
                      </a:pPr>
                      <a:r>
                        <a:rPr lang="zh-CN" sz="3600" b="1" kern="100" dirty="0">
                          <a:effectLst/>
                        </a:rPr>
                        <a:t>象征整个新约教会时代</a:t>
                      </a:r>
                      <a:endParaRPr lang="en-US" sz="7200" b="1" kern="100" dirty="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2432231492"/>
                  </a:ext>
                </a:extLst>
              </a:tr>
              <a:tr h="635197">
                <a:tc>
                  <a:txBody>
                    <a:bodyPr/>
                    <a:lstStyle/>
                    <a:p>
                      <a:pPr marL="0" marR="0" algn="ctr" fontAlgn="base">
                        <a:lnSpc>
                          <a:spcPct val="115000"/>
                        </a:lnSpc>
                        <a:buNone/>
                      </a:pPr>
                      <a:r>
                        <a:rPr lang="en-SG" sz="2500" b="1" kern="100">
                          <a:effectLst/>
                        </a:rPr>
                        <a:t>42</a:t>
                      </a:r>
                      <a:r>
                        <a:rPr lang="zh-CN" sz="2500" b="1" kern="100">
                          <a:effectLst/>
                        </a:rPr>
                        <a:t>个月</a:t>
                      </a:r>
                      <a:r>
                        <a:rPr lang="en-US" sz="2500" b="1" kern="100">
                          <a:effectLst/>
                        </a:rPr>
                        <a:t> </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algn="ctr" fontAlgn="base">
                        <a:lnSpc>
                          <a:spcPct val="115000"/>
                        </a:lnSpc>
                        <a:buNone/>
                      </a:pPr>
                      <a:r>
                        <a:rPr lang="zh-CN" sz="2500" b="1" kern="100">
                          <a:effectLst/>
                        </a:rPr>
                        <a:t>启</a:t>
                      </a:r>
                      <a:r>
                        <a:rPr lang="en-SG" sz="2500" b="1" kern="100">
                          <a:effectLst/>
                        </a:rPr>
                        <a:t>11:2</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fontAlgn="base">
                        <a:lnSpc>
                          <a:spcPct val="115000"/>
                        </a:lnSpc>
                        <a:buNone/>
                      </a:pPr>
                      <a:r>
                        <a:rPr lang="zh-CN" sz="2500" b="1" kern="100">
                          <a:effectLst/>
                        </a:rPr>
                        <a:t>【逼迫】外邦人践踏圣城（教会）。</a:t>
                      </a:r>
                      <a:r>
                        <a:rPr lang="en-US" sz="2500" b="1" kern="100">
                          <a:effectLst/>
                        </a:rPr>
                        <a:t> </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809528319"/>
                  </a:ext>
                </a:extLst>
              </a:tr>
              <a:tr h="635197">
                <a:tc>
                  <a:txBody>
                    <a:bodyPr/>
                    <a:lstStyle/>
                    <a:p>
                      <a:pPr marL="0" marR="0" algn="ctr" fontAlgn="base">
                        <a:lnSpc>
                          <a:spcPct val="115000"/>
                        </a:lnSpc>
                        <a:buNone/>
                      </a:pPr>
                      <a:r>
                        <a:rPr lang="en-SG" sz="2500" b="1" kern="100">
                          <a:effectLst/>
                        </a:rPr>
                        <a:t>1260</a:t>
                      </a:r>
                      <a:r>
                        <a:rPr lang="zh-CN" sz="2500" b="1" kern="100">
                          <a:effectLst/>
                        </a:rPr>
                        <a:t>天</a:t>
                      </a:r>
                      <a:r>
                        <a:rPr lang="en-US" sz="2500" b="1" kern="100">
                          <a:effectLst/>
                        </a:rPr>
                        <a:t> </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algn="ctr" fontAlgn="base">
                        <a:lnSpc>
                          <a:spcPct val="115000"/>
                        </a:lnSpc>
                        <a:buNone/>
                      </a:pPr>
                      <a:r>
                        <a:rPr lang="zh-CN" sz="2500" b="1" kern="100">
                          <a:effectLst/>
                        </a:rPr>
                        <a:t>启</a:t>
                      </a:r>
                      <a:r>
                        <a:rPr lang="en-SG" sz="2500" b="1" kern="100">
                          <a:effectLst/>
                        </a:rPr>
                        <a:t>11:3</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fontAlgn="base">
                        <a:lnSpc>
                          <a:spcPct val="115000"/>
                        </a:lnSpc>
                        <a:buNone/>
                      </a:pPr>
                      <a:r>
                        <a:rPr lang="zh-CN" sz="2500" b="1" kern="100">
                          <a:effectLst/>
                        </a:rPr>
                        <a:t>【逼迫】神</a:t>
                      </a:r>
                      <a:r>
                        <a:rPr lang="zh-CN" sz="2500" b="1" kern="100">
                          <a:effectLst/>
                          <a:highlight>
                            <a:srgbClr val="00FF00"/>
                          </a:highlight>
                        </a:rPr>
                        <a:t>保护</a:t>
                      </a:r>
                      <a:r>
                        <a:rPr lang="zh-CN" sz="2500" b="1" kern="100">
                          <a:effectLst/>
                        </a:rPr>
                        <a:t>两个见证人（教会）</a:t>
                      </a:r>
                      <a:r>
                        <a:rPr lang="en-US" sz="2500" b="1" kern="100">
                          <a:effectLst/>
                        </a:rPr>
                        <a:t>, </a:t>
                      </a:r>
                      <a:r>
                        <a:rPr lang="zh-CN" sz="2500" b="1" kern="100">
                          <a:effectLst/>
                        </a:rPr>
                        <a:t>传道</a:t>
                      </a:r>
                      <a:r>
                        <a:rPr lang="en-US" sz="2500" b="1" kern="100">
                          <a:effectLst/>
                        </a:rPr>
                        <a:t>126</a:t>
                      </a:r>
                      <a:r>
                        <a:rPr lang="en-SG" sz="2500" b="1" kern="100">
                          <a:effectLst/>
                        </a:rPr>
                        <a:t>0</a:t>
                      </a:r>
                      <a:r>
                        <a:rPr lang="zh-CN" sz="2500" b="1" kern="100">
                          <a:effectLst/>
                        </a:rPr>
                        <a:t>天。</a:t>
                      </a:r>
                      <a:r>
                        <a:rPr lang="en-US" sz="2500" b="1" kern="100">
                          <a:effectLst/>
                        </a:rPr>
                        <a:t> </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1101290933"/>
                  </a:ext>
                </a:extLst>
              </a:tr>
              <a:tr h="649291">
                <a:tc>
                  <a:txBody>
                    <a:bodyPr/>
                    <a:lstStyle/>
                    <a:p>
                      <a:pPr marL="0" marR="0" algn="ctr" fontAlgn="base">
                        <a:lnSpc>
                          <a:spcPct val="115000"/>
                        </a:lnSpc>
                        <a:buNone/>
                      </a:pPr>
                      <a:r>
                        <a:rPr lang="en-SG" sz="2500" b="1" kern="100">
                          <a:effectLst/>
                        </a:rPr>
                        <a:t>42</a:t>
                      </a:r>
                      <a:r>
                        <a:rPr lang="zh-CN" sz="2500" b="1" kern="100">
                          <a:effectLst/>
                        </a:rPr>
                        <a:t>个月</a:t>
                      </a:r>
                      <a:r>
                        <a:rPr lang="en-US" sz="2500" b="1" kern="100">
                          <a:effectLst/>
                        </a:rPr>
                        <a:t> </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algn="ctr" fontAlgn="base">
                        <a:lnSpc>
                          <a:spcPct val="115000"/>
                        </a:lnSpc>
                        <a:buNone/>
                      </a:pPr>
                      <a:r>
                        <a:rPr lang="zh-CN" sz="2500" b="1" kern="100">
                          <a:effectLst/>
                        </a:rPr>
                        <a:t>启</a:t>
                      </a:r>
                      <a:r>
                        <a:rPr lang="en-SG" sz="2500" b="1" kern="100">
                          <a:effectLst/>
                        </a:rPr>
                        <a:t>13:5</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fontAlgn="base">
                        <a:lnSpc>
                          <a:spcPct val="115000"/>
                        </a:lnSpc>
                        <a:buNone/>
                      </a:pPr>
                      <a:r>
                        <a:rPr lang="zh-CN" sz="2500" b="1" kern="100" dirty="0">
                          <a:effectLst/>
                        </a:rPr>
                        <a:t>【逼迫】</a:t>
                      </a:r>
                      <a:r>
                        <a:rPr lang="zh-CN" altLang="en-US" sz="2500" b="1" kern="100" dirty="0">
                          <a:effectLst/>
                        </a:rPr>
                        <a:t> </a:t>
                      </a:r>
                      <a:r>
                        <a:rPr lang="zh-CN" sz="2500" b="1" kern="100" dirty="0">
                          <a:effectLst/>
                        </a:rPr>
                        <a:t>海兽任意逼迫教会。（但</a:t>
                      </a:r>
                      <a:r>
                        <a:rPr lang="en-US" sz="2500" b="1" kern="100" dirty="0">
                          <a:effectLst/>
                        </a:rPr>
                        <a:t>7:25</a:t>
                      </a:r>
                      <a:r>
                        <a:rPr lang="zh-CN" sz="2500" b="1" kern="100" dirty="0">
                          <a:effectLst/>
                        </a:rPr>
                        <a:t>）</a:t>
                      </a:r>
                      <a:endParaRPr lang="en-US" sz="5600" b="1" kern="100" dirty="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2432787337"/>
                  </a:ext>
                </a:extLst>
              </a:tr>
              <a:tr h="1746733">
                <a:tc>
                  <a:txBody>
                    <a:bodyPr/>
                    <a:lstStyle/>
                    <a:p>
                      <a:pPr marL="0" marR="0" algn="ctr" fontAlgn="base">
                        <a:lnSpc>
                          <a:spcPct val="115000"/>
                        </a:lnSpc>
                        <a:buNone/>
                      </a:pPr>
                      <a:r>
                        <a:rPr lang="en-SG" sz="2500" b="1" kern="100">
                          <a:effectLst/>
                        </a:rPr>
                        <a:t>1260</a:t>
                      </a:r>
                      <a:r>
                        <a:rPr lang="zh-CN" sz="2500" b="1" kern="100">
                          <a:effectLst/>
                        </a:rPr>
                        <a:t>天</a:t>
                      </a:r>
                      <a:endParaRPr lang="en-US" sz="5600" b="1"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lgn="ctr" fontAlgn="base">
                        <a:lnSpc>
                          <a:spcPct val="115000"/>
                        </a:lnSpc>
                        <a:buNone/>
                      </a:pPr>
                      <a:r>
                        <a:rPr lang="zh-CN" sz="2500" b="1" kern="100">
                          <a:effectLst/>
                        </a:rPr>
                        <a:t>启</a:t>
                      </a:r>
                      <a:r>
                        <a:rPr lang="en-SG" sz="2500" b="1" kern="100">
                          <a:effectLst/>
                        </a:rPr>
                        <a:t>12:6</a:t>
                      </a:r>
                      <a:endParaRPr lang="en-US" sz="5600" b="1" kern="1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fontAlgn="base">
                        <a:lnSpc>
                          <a:spcPct val="115000"/>
                        </a:lnSpc>
                        <a:buNone/>
                      </a:pPr>
                      <a:r>
                        <a:rPr lang="zh-CN" sz="2500" b="1" kern="100" dirty="0">
                          <a:effectLst/>
                        </a:rPr>
                        <a:t>【逼迫】神</a:t>
                      </a:r>
                      <a:r>
                        <a:rPr lang="zh-CN" sz="2500" b="1" kern="100" dirty="0">
                          <a:effectLst/>
                          <a:highlight>
                            <a:srgbClr val="00FF00"/>
                          </a:highlight>
                        </a:rPr>
                        <a:t>保护</a:t>
                      </a:r>
                      <a:r>
                        <a:rPr lang="zh-CN" sz="2500" b="1" kern="100" dirty="0">
                          <a:effectLst/>
                        </a:rPr>
                        <a:t>受逼迫的</a:t>
                      </a:r>
                      <a:r>
                        <a:rPr lang="zh-CN" sz="2500" b="1" kern="100" dirty="0">
                          <a:effectLst/>
                          <a:highlight>
                            <a:srgbClr val="00FFFF"/>
                          </a:highlight>
                        </a:rPr>
                        <a:t>妇人</a:t>
                      </a:r>
                      <a:r>
                        <a:rPr lang="zh-CN" sz="2500" b="1" kern="100" dirty="0">
                          <a:effectLst/>
                        </a:rPr>
                        <a:t>（教会）被养活</a:t>
                      </a:r>
                      <a:r>
                        <a:rPr lang="en-US" sz="2500" b="1" kern="100" dirty="0">
                          <a:effectLst/>
                        </a:rPr>
                        <a:t>126</a:t>
                      </a:r>
                      <a:r>
                        <a:rPr lang="en-SG" sz="2500" b="1" kern="100" dirty="0">
                          <a:effectLst/>
                        </a:rPr>
                        <a:t>0</a:t>
                      </a:r>
                      <a:r>
                        <a:rPr lang="zh-CN" sz="2500" b="1" kern="100" dirty="0">
                          <a:effectLst/>
                        </a:rPr>
                        <a:t>天</a:t>
                      </a:r>
                      <a:br>
                        <a:rPr lang="en-US" altLang="zh-CN" sz="2500" b="1" kern="100" dirty="0">
                          <a:effectLst/>
                        </a:rPr>
                      </a:br>
                      <a:br>
                        <a:rPr lang="en-US" altLang="zh-CN" sz="2500" b="1" kern="100" dirty="0">
                          <a:effectLst/>
                        </a:rPr>
                      </a:br>
                      <a:endParaRPr lang="en-US" sz="1050" b="1" kern="100" dirty="0">
                        <a:effectLst/>
                      </a:endParaRPr>
                    </a:p>
                    <a:p>
                      <a:pPr marL="0" marR="0" fontAlgn="base">
                        <a:lnSpc>
                          <a:spcPct val="115000"/>
                        </a:lnSpc>
                        <a:buNone/>
                      </a:pPr>
                      <a:r>
                        <a:rPr lang="en-SG" sz="2500" b="1" kern="100" dirty="0">
                          <a:effectLst/>
                        </a:rPr>
                        <a:t> </a:t>
                      </a:r>
                      <a:r>
                        <a:rPr lang="zh-CN" sz="2500" b="1" kern="100" dirty="0">
                          <a:effectLst/>
                          <a:highlight>
                            <a:srgbClr val="00FFFF"/>
                          </a:highlight>
                        </a:rPr>
                        <a:t>妇人</a:t>
                      </a:r>
                      <a:r>
                        <a:rPr lang="zh-CN" sz="2500" b="1" kern="100" dirty="0">
                          <a:effectLst/>
                        </a:rPr>
                        <a:t>生下基督</a:t>
                      </a:r>
                      <a:r>
                        <a:rPr lang="en-SG" altLang="zh-CN" sz="2500" b="1" kern="100" dirty="0">
                          <a:effectLst/>
                        </a:rPr>
                        <a:t>V</a:t>
                      </a:r>
                      <a:r>
                        <a:rPr lang="en-SG" sz="2500" b="1" kern="100" dirty="0">
                          <a:effectLst/>
                        </a:rPr>
                        <a:t>5</a:t>
                      </a:r>
                      <a:r>
                        <a:rPr lang="zh-CN" sz="2500" b="1" kern="100" dirty="0">
                          <a:effectLst/>
                          <a:highlight>
                            <a:srgbClr val="00FFFF"/>
                          </a:highlight>
                        </a:rPr>
                        <a:t>也生下为耶稣作见证的儿女“基督徒”</a:t>
                      </a:r>
                      <a:r>
                        <a:rPr lang="en-SG" altLang="zh-CN" sz="2500" b="1" kern="100" dirty="0">
                          <a:effectLst/>
                        </a:rPr>
                        <a:t>V</a:t>
                      </a:r>
                      <a:r>
                        <a:rPr lang="en-SG" sz="2500" b="1" kern="100" dirty="0">
                          <a:effectLst/>
                        </a:rPr>
                        <a:t>17</a:t>
                      </a:r>
                      <a:endParaRPr lang="en-US" sz="5600" b="1" kern="100" dirty="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2152845257"/>
                  </a:ext>
                </a:extLst>
              </a:tr>
              <a:tr h="1195439">
                <a:tc>
                  <a:txBody>
                    <a:bodyPr/>
                    <a:lstStyle/>
                    <a:p>
                      <a:pPr marL="0" marR="0" algn="ctr" fontAlgn="base">
                        <a:lnSpc>
                          <a:spcPct val="115000"/>
                        </a:lnSpc>
                        <a:buNone/>
                      </a:pPr>
                      <a:r>
                        <a:rPr lang="zh-CN" sz="2500" b="1" kern="100">
                          <a:effectLst/>
                        </a:rPr>
                        <a:t>一载二载半载</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algn="ctr" fontAlgn="base">
                        <a:lnSpc>
                          <a:spcPct val="115000"/>
                        </a:lnSpc>
                        <a:buNone/>
                      </a:pPr>
                      <a:r>
                        <a:rPr lang="zh-CN" sz="2500" b="1" kern="100">
                          <a:effectLst/>
                        </a:rPr>
                        <a:t>启</a:t>
                      </a:r>
                      <a:r>
                        <a:rPr lang="en-US" sz="2500" b="1" kern="100">
                          <a:effectLst/>
                        </a:rPr>
                        <a:t>12:14</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fontAlgn="base">
                        <a:lnSpc>
                          <a:spcPct val="115000"/>
                        </a:lnSpc>
                        <a:buNone/>
                      </a:pPr>
                      <a:r>
                        <a:rPr lang="zh-CN" sz="2500" b="1" kern="100" dirty="0">
                          <a:effectLst/>
                        </a:rPr>
                        <a:t>【逼迫】神</a:t>
                      </a:r>
                      <a:r>
                        <a:rPr lang="zh-CN" sz="2500" b="1" kern="100" dirty="0">
                          <a:effectLst/>
                          <a:highlight>
                            <a:srgbClr val="00FF00"/>
                          </a:highlight>
                        </a:rPr>
                        <a:t>保护</a:t>
                      </a:r>
                      <a:r>
                        <a:rPr lang="zh-CN" sz="2500" b="1" kern="100" dirty="0">
                          <a:effectLst/>
                          <a:highlight>
                            <a:srgbClr val="00FFFF"/>
                          </a:highlight>
                        </a:rPr>
                        <a:t>妇人</a:t>
                      </a:r>
                      <a:r>
                        <a:rPr lang="zh-CN" sz="2500" b="1" kern="100" dirty="0">
                          <a:effectLst/>
                        </a:rPr>
                        <a:t>（教会）躲避龙的逼迫 </a:t>
                      </a:r>
                      <a:endParaRPr lang="en-US" sz="5600" b="1" kern="100" dirty="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2978134288"/>
                  </a:ext>
                </a:extLst>
              </a:tr>
              <a:tr h="1195439">
                <a:tc>
                  <a:txBody>
                    <a:bodyPr/>
                    <a:lstStyle/>
                    <a:p>
                      <a:pPr marL="0" marR="0" algn="ctr" fontAlgn="base">
                        <a:lnSpc>
                          <a:spcPct val="115000"/>
                        </a:lnSpc>
                        <a:buNone/>
                      </a:pPr>
                      <a:r>
                        <a:rPr lang="zh-CN" sz="2500" b="1" kern="100">
                          <a:effectLst/>
                        </a:rPr>
                        <a:t>一载二载半载</a:t>
                      </a:r>
                      <a:endParaRPr lang="en-US" sz="5600" b="1" kern="10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algn="ctr" fontAlgn="base">
                        <a:lnSpc>
                          <a:spcPct val="115000"/>
                        </a:lnSpc>
                        <a:buNone/>
                      </a:pPr>
                      <a:r>
                        <a:rPr lang="zh-CN" sz="2500" b="1" kern="100" dirty="0">
                          <a:effectLst/>
                        </a:rPr>
                        <a:t>但</a:t>
                      </a:r>
                      <a:r>
                        <a:rPr lang="en-US" sz="2500" b="1" kern="100" dirty="0">
                          <a:effectLst/>
                        </a:rPr>
                        <a:t>7:25</a:t>
                      </a:r>
                      <a:br>
                        <a:rPr lang="en-US" sz="2500" b="1" kern="100" dirty="0">
                          <a:effectLst/>
                        </a:rPr>
                      </a:br>
                      <a:r>
                        <a:rPr lang="zh-CN" altLang="en-US" sz="2500" b="1" kern="100" dirty="0">
                          <a:effectLst/>
                        </a:rPr>
                        <a:t>但</a:t>
                      </a:r>
                      <a:r>
                        <a:rPr lang="en-US" sz="2500" b="1" kern="100" dirty="0">
                          <a:effectLst/>
                        </a:rPr>
                        <a:t>12:7</a:t>
                      </a:r>
                      <a:endParaRPr lang="en-US" sz="5600" b="1" kern="1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fontAlgn="base">
                        <a:lnSpc>
                          <a:spcPct val="115000"/>
                        </a:lnSpc>
                        <a:buNone/>
                      </a:pPr>
                      <a:r>
                        <a:rPr lang="zh-CN" sz="2500" b="1" kern="100" dirty="0">
                          <a:effectLst/>
                        </a:rPr>
                        <a:t>【逼迫】但以理书第四海兽折磨圣民</a:t>
                      </a:r>
                      <a:endParaRPr lang="en-US" sz="5600" b="1" kern="100" dirty="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131478829"/>
                  </a:ext>
                </a:extLst>
              </a:tr>
            </a:tbl>
          </a:graphicData>
        </a:graphic>
      </p:graphicFrame>
    </p:spTree>
    <p:extLst>
      <p:ext uri="{BB962C8B-B14F-4D97-AF65-F5344CB8AC3E}">
        <p14:creationId xmlns:p14="http://schemas.microsoft.com/office/powerpoint/2010/main" val="2485327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ABC587EF-D3C5-FDDE-D7AC-DFF4C221D94B}"/>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730AED-711B-3DC8-40CB-3B7781D957F4}"/>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altLang="zh-CN" kern="0" dirty="0">
                <a:solidFill>
                  <a:srgbClr val="FFFFFF"/>
                </a:solidFill>
              </a:rPr>
              <a:t>5</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B6932897-E08E-0AC3-F412-6695484B90D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827EFFD9-3B52-3426-F74C-4E9DE1A14E0B}"/>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00BFFF"/>
                </a:solidFill>
                <a:latin typeface="SimHei" panose="02010609060101010101" pitchFamily="49" charset="-122"/>
                <a:ea typeface="SimHei" panose="02010609060101010101" pitchFamily="49" charset="-122"/>
              </a:rPr>
              <a:t>蒙神所拣选的人必坚忍到 </a:t>
            </a:r>
          </a:p>
        </p:txBody>
      </p:sp>
      <p:sp>
        <p:nvSpPr>
          <p:cNvPr id="19" name="Google Shape;3713;p55">
            <a:extLst>
              <a:ext uri="{FF2B5EF4-FFF2-40B4-BE49-F238E27FC236}">
                <a16:creationId xmlns:a16="http://schemas.microsoft.com/office/drawing/2014/main" id="{59620C02-3DBC-B36D-80FD-1C61BBFA01FB}"/>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Those chosen by God will persevere to the end.</a:t>
            </a:r>
            <a:endParaRPr lang="en-SG" sz="2800" dirty="0">
              <a:solidFill>
                <a:schemeClr val="bg1"/>
              </a:solidFill>
            </a:endParaRPr>
          </a:p>
        </p:txBody>
      </p:sp>
    </p:spTree>
    <p:extLst>
      <p:ext uri="{BB962C8B-B14F-4D97-AF65-F5344CB8AC3E}">
        <p14:creationId xmlns:p14="http://schemas.microsoft.com/office/powerpoint/2010/main" val="211953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227C5508-E1F9-C1B4-6DE6-F665F91485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A152D7-1581-9C8B-51A9-6B019DCEED5D}"/>
              </a:ext>
            </a:extLst>
          </p:cNvPr>
          <p:cNvSpPr/>
          <p:nvPr/>
        </p:nvSpPr>
        <p:spPr>
          <a:xfrm>
            <a:off x="-23798" y="836712"/>
            <a:ext cx="12072664" cy="4330994"/>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又任凭它与圣徒争战，并且得胜；也把权柄赐给它</a:t>
            </a: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，制伏各族、各民、各方、各国</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8.</a:t>
            </a:r>
            <a:r>
              <a:rPr kumimoji="0" lang="zh-CN" altLang="en-US" sz="3200" b="1" u="sng"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凡住在地上</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、名字从创世以来没有记在被杀之羔羊生命册上的人，</a:t>
            </a:r>
            <a:r>
              <a:rPr kumimoji="0" lang="zh-CN" altLang="en-US" sz="3200" b="1" i="0" u="sng"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都要拜它</a:t>
            </a: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9.</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凡有耳的，就应当听！</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10.</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掳掠人的，必被掳掠；用刀杀人的，必被刀杀。圣徒的忍耐和信心就是在此。</a:t>
            </a: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91B76F05-BA95-5DDC-D2F2-2AA202A8E36B}"/>
              </a:ext>
            </a:extLst>
          </p:cNvPr>
          <p:cNvSpPr txBox="1"/>
          <p:nvPr/>
        </p:nvSpPr>
        <p:spPr>
          <a:xfrm>
            <a:off x="-23798" y="5085184"/>
            <a:ext cx="11992604"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7.Also it was allowed to make war on the saints and to conquer them. </a:t>
            </a:r>
            <a:r>
              <a:rPr kumimoji="0" lang="en-US"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And authority was given it over every tribe and people and language and nation</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,8.and </a:t>
            </a:r>
            <a:r>
              <a:rPr kumimoji="0" lang="en-US"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all who dwell on earth will worship it,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everyone whose name has not been written before the foundation of the world in the book of life of the Lamb who was slain.9.If anyone has an ear, let him hear:10.If anyone is to be taken captive, to captivity he goes; if anyone is to be slain with the sword, with the sword must he be slain. Here is a call for the endurance and faith of the saints.</a:t>
            </a:r>
          </a:p>
        </p:txBody>
      </p:sp>
    </p:spTree>
    <p:extLst>
      <p:ext uri="{BB962C8B-B14F-4D97-AF65-F5344CB8AC3E}">
        <p14:creationId xmlns:p14="http://schemas.microsoft.com/office/powerpoint/2010/main" val="3855274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8B5E9BE-191F-862E-2EDE-A0FB008C20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77ED5F-4A41-69BA-49C4-0F1F10096605}"/>
              </a:ext>
            </a:extLst>
          </p:cNvPr>
          <p:cNvSpPr/>
          <p:nvPr/>
        </p:nvSpPr>
        <p:spPr>
          <a:xfrm>
            <a:off x="59668" y="2492896"/>
            <a:ext cx="12072664" cy="2115003"/>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9.</a:t>
            </a:r>
            <a:r>
              <a:rPr kumimoji="0" lang="zh-CN" altLang="en-US" sz="32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凡有耳的，就应当听！</a:t>
            </a:r>
            <a:r>
              <a:rPr kumimoji="0" lang="en-US" altLang="zh-CN"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10.</a:t>
            </a: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掳掠人的，必被掳掠；用刀杀人的，必被刀杀</a:t>
            </a:r>
            <a:r>
              <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。圣徒的忍耐和信心就是在此。</a:t>
            </a:r>
            <a:endParaRPr kumimoji="0" lang="zh-CN" altLang="en-US" sz="28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A0F337CB-3D18-A43F-7878-CF641C1756DD}"/>
              </a:ext>
            </a:extLst>
          </p:cNvPr>
          <p:cNvSpPr txBox="1"/>
          <p:nvPr/>
        </p:nvSpPr>
        <p:spPr>
          <a:xfrm>
            <a:off x="16232" y="5498068"/>
            <a:ext cx="1199260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9.If anyone has an ear, let him hear:</a:t>
            </a: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If anyone is to be taken captive, to captivity he goes; if anyone is to be slain with the sword, with the sword must he be slain. </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Here is a call for the endurance and faith of the saints.</a:t>
            </a:r>
          </a:p>
        </p:txBody>
      </p:sp>
    </p:spTree>
    <p:extLst>
      <p:ext uri="{BB962C8B-B14F-4D97-AF65-F5344CB8AC3E}">
        <p14:creationId xmlns:p14="http://schemas.microsoft.com/office/powerpoint/2010/main" val="1191246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B100C0-6A19-2A91-C6FC-6CCB07ACBC7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41D70D2-B246-10CA-F3AE-EAAB3E2067C6}"/>
              </a:ext>
            </a:extLst>
          </p:cNvPr>
          <p:cNvSpPr/>
          <p:nvPr/>
        </p:nvSpPr>
        <p:spPr>
          <a:xfrm>
            <a:off x="6900035" y="624238"/>
            <a:ext cx="5176271" cy="3827512"/>
          </a:xfrm>
          <a:prstGeom prst="rect">
            <a:avLst/>
          </a:prstGeom>
        </p:spPr>
        <p:txBody>
          <a:bodyPr vert="horz" lIns="91440" tIns="45720" rIns="91440" bIns="45720" rtlCol="0" anchor="ctr">
            <a:normAutofit/>
          </a:bodyPr>
          <a:lstStyle/>
          <a:p>
            <a:pPr marL="0" marR="0" lvl="0" indent="0" eaLnBrk="1" fontAlgn="base" hangingPunct="1">
              <a:lnSpc>
                <a:spcPct val="150000"/>
              </a:lnSpc>
              <a:spcAft>
                <a:spcPts val="0"/>
              </a:spcAft>
              <a:buClrTx/>
              <a:buSzTx/>
              <a:tabLst/>
              <a:defRPr/>
            </a:pPr>
            <a:r>
              <a:rPr kumimoji="0" lang="zh-CN" altLang="en-US" sz="3200" b="1" i="0" u="none" strike="noStrike" cap="none" spc="0" normalizeH="0" baseline="0" noProof="0" dirty="0">
                <a:ln>
                  <a:noFill/>
                </a:ln>
                <a:effectLst/>
                <a:uLnTx/>
                <a:uFillTx/>
                <a:latin typeface="+mj-lt"/>
                <a:ea typeface="+mj-ea"/>
                <a:cs typeface="+mj-cs"/>
              </a:rPr>
              <a:t>启</a:t>
            </a:r>
            <a:r>
              <a:rPr kumimoji="0" lang="en-US" altLang="zh-CN" sz="3200" b="1" i="0" u="none" strike="noStrike" cap="none" spc="0" normalizeH="0" baseline="0" noProof="0" dirty="0">
                <a:ln>
                  <a:noFill/>
                </a:ln>
                <a:effectLst/>
                <a:uLnTx/>
                <a:uFillTx/>
                <a:latin typeface="+mj-lt"/>
                <a:ea typeface="+mj-ea"/>
                <a:cs typeface="+mj-cs"/>
              </a:rPr>
              <a:t>19:19</a:t>
            </a:r>
          </a:p>
          <a:p>
            <a:pPr marL="0" marR="0" lvl="0" indent="0" eaLnBrk="1" fontAlgn="base" hangingPunct="1">
              <a:lnSpc>
                <a:spcPct val="150000"/>
              </a:lnSpc>
              <a:spcAft>
                <a:spcPts val="0"/>
              </a:spcAft>
              <a:buClrTx/>
              <a:buSzTx/>
              <a:tabLst/>
              <a:defRPr/>
            </a:pPr>
            <a:r>
              <a:rPr kumimoji="0" lang="zh-CN" altLang="en-US" sz="3200" b="1" i="0" u="none" strike="noStrike" cap="none" spc="0" normalizeH="0" baseline="0" noProof="0" dirty="0">
                <a:ln>
                  <a:noFill/>
                </a:ln>
                <a:effectLst/>
                <a:uLnTx/>
                <a:uFillTx/>
                <a:latin typeface="+mj-lt"/>
                <a:ea typeface="+mj-ea"/>
                <a:cs typeface="+mj-cs"/>
              </a:rPr>
              <a:t>我看见</a:t>
            </a:r>
            <a:r>
              <a:rPr kumimoji="0" lang="zh-CN" altLang="en-US" sz="3200" b="1" i="0" u="none" strike="noStrike" cap="none" spc="0" normalizeH="0" baseline="0" noProof="0" dirty="0">
                <a:ln>
                  <a:noFill/>
                </a:ln>
                <a:effectLst/>
                <a:highlight>
                  <a:srgbClr val="00FFFF"/>
                </a:highlight>
                <a:uLnTx/>
                <a:uFillTx/>
                <a:latin typeface="+mj-lt"/>
                <a:ea typeface="+mj-ea"/>
                <a:cs typeface="+mj-cs"/>
              </a:rPr>
              <a:t>那兽</a:t>
            </a:r>
            <a:r>
              <a:rPr kumimoji="0" lang="zh-CN" altLang="en-US" sz="3200" b="1" i="0" u="none" strike="noStrike" cap="none" spc="0" normalizeH="0" baseline="0" noProof="0" dirty="0">
                <a:ln>
                  <a:noFill/>
                </a:ln>
                <a:effectLst/>
                <a:uLnTx/>
                <a:uFillTx/>
                <a:latin typeface="+mj-lt"/>
                <a:ea typeface="+mj-ea"/>
                <a:cs typeface="+mj-cs"/>
              </a:rPr>
              <a:t>和</a:t>
            </a:r>
            <a:r>
              <a:rPr kumimoji="0" lang="en-US" altLang="zh-CN" sz="3200" b="1" i="0" u="none" strike="noStrike" cap="none" spc="0" normalizeH="0" baseline="0" noProof="0" dirty="0">
                <a:ln>
                  <a:noFill/>
                </a:ln>
                <a:effectLst/>
                <a:uLnTx/>
                <a:uFillTx/>
                <a:latin typeface="+mj-lt"/>
                <a:ea typeface="+mj-ea"/>
                <a:cs typeface="+mj-cs"/>
              </a:rPr>
              <a:t>   </a:t>
            </a:r>
            <a:r>
              <a:rPr kumimoji="0" lang="zh-CN" altLang="en-US" sz="3200" b="1" i="0" u="sng" strike="noStrike" cap="none" spc="0" normalizeH="0" baseline="0" noProof="0" dirty="0">
                <a:ln>
                  <a:noFill/>
                </a:ln>
                <a:effectLst/>
                <a:highlight>
                  <a:srgbClr val="FFFF00"/>
                </a:highlight>
                <a:uLnTx/>
                <a:uFillTx/>
                <a:latin typeface="+mj-lt"/>
                <a:ea typeface="+mj-ea"/>
                <a:cs typeface="+mj-cs"/>
              </a:rPr>
              <a:t>地上的君王</a:t>
            </a:r>
            <a:r>
              <a:rPr kumimoji="0" lang="zh-CN" altLang="en-US" sz="3200" b="1" i="0" u="none" strike="noStrike" cap="none" spc="0" normalizeH="0" baseline="0" noProof="0" dirty="0">
                <a:ln>
                  <a:noFill/>
                </a:ln>
                <a:effectLst/>
                <a:uLnTx/>
                <a:uFillTx/>
                <a:latin typeface="+mj-lt"/>
                <a:ea typeface="+mj-ea"/>
                <a:cs typeface="+mj-cs"/>
              </a:rPr>
              <a:t>，并</a:t>
            </a:r>
            <a:r>
              <a:rPr kumimoji="0" lang="zh-CN" altLang="en-US" sz="3200" b="1" i="0" u="none" strike="noStrike" cap="none" spc="0" normalizeH="0" baseline="0" noProof="0" dirty="0">
                <a:ln>
                  <a:noFill/>
                </a:ln>
                <a:effectLst/>
                <a:highlight>
                  <a:srgbClr val="FFFF00"/>
                </a:highlight>
                <a:uLnTx/>
                <a:uFillTx/>
                <a:latin typeface="+mj-lt"/>
                <a:ea typeface="+mj-ea"/>
                <a:cs typeface="+mj-cs"/>
              </a:rPr>
              <a:t>他们的众军</a:t>
            </a:r>
            <a:r>
              <a:rPr kumimoji="0" lang="zh-CN" altLang="en-US" sz="3200" b="1" i="0" u="none" strike="noStrike" cap="none" spc="0" normalizeH="0" baseline="0" noProof="0" dirty="0">
                <a:ln>
                  <a:noFill/>
                </a:ln>
                <a:effectLst/>
                <a:uLnTx/>
                <a:uFillTx/>
                <a:latin typeface="+mj-lt"/>
                <a:ea typeface="+mj-ea"/>
                <a:cs typeface="+mj-cs"/>
              </a:rPr>
              <a:t>都聚集，要与骑白马的并他的军兵争战。</a:t>
            </a:r>
          </a:p>
        </p:txBody>
      </p:sp>
      <p:pic>
        <p:nvPicPr>
          <p:cNvPr id="4" name="Picture 3">
            <a:extLst>
              <a:ext uri="{FF2B5EF4-FFF2-40B4-BE49-F238E27FC236}">
                <a16:creationId xmlns:a16="http://schemas.microsoft.com/office/drawing/2014/main" id="{CCA15CEE-C2F4-C4E9-38AD-145A1C102771}"/>
              </a:ext>
            </a:extLst>
          </p:cNvPr>
          <p:cNvPicPr>
            <a:picLocks noChangeAspect="1"/>
          </p:cNvPicPr>
          <p:nvPr/>
        </p:nvPicPr>
        <p:blipFill>
          <a:blip r:embed="rId3">
            <a:extLst>
              <a:ext uri="{28A0092B-C50C-407E-A947-70E740481C1C}">
                <a14:useLocalDpi xmlns:a14="http://schemas.microsoft.com/office/drawing/2010/main" val="0"/>
              </a:ext>
            </a:extLst>
          </a:blip>
          <a:srcRect l="23048" r="13549" b="-1"/>
          <a:stretch>
            <a:fillRect/>
          </a:stretch>
        </p:blipFill>
        <p:spPr>
          <a:xfrm>
            <a:off x="32750" y="2857"/>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5" name="TextBox 4">
            <a:extLst>
              <a:ext uri="{FF2B5EF4-FFF2-40B4-BE49-F238E27FC236}">
                <a16:creationId xmlns:a16="http://schemas.microsoft.com/office/drawing/2014/main" id="{B7088118-7377-B1B1-9071-B04A087DD329}"/>
              </a:ext>
            </a:extLst>
          </p:cNvPr>
          <p:cNvSpPr txBox="1"/>
          <p:nvPr/>
        </p:nvSpPr>
        <p:spPr>
          <a:xfrm>
            <a:off x="6934461" y="4861967"/>
            <a:ext cx="5141845" cy="1522930"/>
          </a:xfrm>
          <a:prstGeom prst="rect">
            <a:avLst/>
          </a:prstGeom>
        </p:spPr>
        <p:txBody>
          <a:bodyPr vert="horz" lIns="91440" tIns="45720" rIns="91440" bIns="45720" rtlCol="0">
            <a:normAutofit/>
          </a:bodyPr>
          <a:lstStyle/>
          <a:p>
            <a:pPr eaLnBrk="1" hangingPunct="1">
              <a:lnSpc>
                <a:spcPct val="90000"/>
              </a:lnSpc>
              <a:spcAft>
                <a:spcPts val="600"/>
              </a:spcAft>
              <a:defRPr/>
            </a:pPr>
            <a:r>
              <a:rPr kumimoji="0" lang="en-US" b="0" i="0" u="none" strike="noStrike" cap="none" spc="0" normalizeH="0" baseline="0" noProof="0" dirty="0">
                <a:ln>
                  <a:noFill/>
                </a:ln>
                <a:effectLst/>
                <a:uLnTx/>
                <a:uFillTx/>
                <a:latin typeface="+mn-lt"/>
                <a:cs typeface="+mn-cs"/>
              </a:rPr>
              <a:t>Rev 19:19  And I saw </a:t>
            </a:r>
            <a:r>
              <a:rPr kumimoji="0" lang="en-US" b="1" i="0" u="none" strike="noStrike" cap="none" spc="0" normalizeH="0" baseline="0" noProof="0" dirty="0">
                <a:ln>
                  <a:noFill/>
                </a:ln>
                <a:effectLst/>
                <a:highlight>
                  <a:srgbClr val="00FFFF"/>
                </a:highlight>
                <a:uLnTx/>
                <a:uFillTx/>
                <a:latin typeface="+mn-lt"/>
                <a:cs typeface="+mn-cs"/>
              </a:rPr>
              <a:t>the beast </a:t>
            </a:r>
            <a:r>
              <a:rPr kumimoji="0" lang="en-US" b="0" i="0" u="sng" strike="noStrike" cap="none" spc="0" normalizeH="0" baseline="0" noProof="0" dirty="0">
                <a:ln>
                  <a:noFill/>
                </a:ln>
                <a:effectLst/>
                <a:uLnTx/>
                <a:uFillTx/>
                <a:latin typeface="+mn-lt"/>
                <a:cs typeface="+mn-cs"/>
              </a:rPr>
              <a:t>and </a:t>
            </a:r>
            <a:r>
              <a:rPr kumimoji="0" lang="en-US" b="1" i="0" u="sng" strike="noStrike" cap="none" spc="0" normalizeH="0" baseline="0" noProof="0" dirty="0">
                <a:ln>
                  <a:noFill/>
                </a:ln>
                <a:effectLst/>
                <a:highlight>
                  <a:srgbClr val="FFFF00"/>
                </a:highlight>
                <a:uLnTx/>
                <a:uFillTx/>
                <a:latin typeface="+mn-lt"/>
                <a:cs typeface="+mn-cs"/>
              </a:rPr>
              <a:t>the kings of the earth </a:t>
            </a:r>
            <a:r>
              <a:rPr kumimoji="0" lang="en-US" b="0" i="0" u="none" strike="noStrike" cap="none" spc="0" normalizeH="0" baseline="0" noProof="0" dirty="0">
                <a:ln>
                  <a:noFill/>
                </a:ln>
                <a:effectLst/>
                <a:highlight>
                  <a:srgbClr val="FFFF00"/>
                </a:highlight>
                <a:uLnTx/>
                <a:uFillTx/>
                <a:latin typeface="+mn-lt"/>
                <a:cs typeface="+mn-cs"/>
              </a:rPr>
              <a:t>with their armies </a:t>
            </a:r>
            <a:r>
              <a:rPr kumimoji="0" lang="en-US" b="0" i="0" u="none" strike="noStrike" cap="none" spc="0" normalizeH="0" baseline="0" noProof="0" dirty="0">
                <a:ln>
                  <a:noFill/>
                </a:ln>
                <a:effectLst/>
                <a:uLnTx/>
                <a:uFillTx/>
                <a:latin typeface="+mn-lt"/>
                <a:cs typeface="+mn-cs"/>
              </a:rPr>
              <a:t>gathered to make war against him who was sitting on the horse and against his army.</a:t>
            </a:r>
          </a:p>
        </p:txBody>
      </p:sp>
    </p:spTree>
    <p:extLst>
      <p:ext uri="{BB962C8B-B14F-4D97-AF65-F5344CB8AC3E}">
        <p14:creationId xmlns:p14="http://schemas.microsoft.com/office/powerpoint/2010/main" val="2755024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D80F7-6043-853A-4AC6-A3DFBF389C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39DEED-2BC8-7AB1-BD02-D0677396B789}"/>
              </a:ext>
            </a:extLst>
          </p:cNvPr>
          <p:cNvSpPr txBox="1"/>
          <p:nvPr/>
        </p:nvSpPr>
        <p:spPr>
          <a:xfrm>
            <a:off x="3719736" y="692696"/>
            <a:ext cx="8234563" cy="5646418"/>
          </a:xfrm>
          <a:prstGeom prst="rect">
            <a:avLst/>
          </a:prstGeom>
          <a:noFill/>
        </p:spPr>
        <p:txBody>
          <a:bodyPr wrap="square">
            <a:spAutoFit/>
          </a:bodyPr>
          <a:lstStyle/>
          <a:p>
            <a:pPr>
              <a:lnSpc>
                <a:spcPct val="150000"/>
              </a:lnSpc>
              <a:spcAft>
                <a:spcPts val="800"/>
              </a:spcAft>
            </a:pPr>
            <a:r>
              <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1</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）世人都会跟从并敬拜兽</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marL="342900" indent="-342900">
              <a:lnSpc>
                <a:spcPct val="150000"/>
              </a:lnSpc>
              <a:spcAft>
                <a:spcPts val="800"/>
              </a:spcAft>
              <a:buAutoNum type="arabicParenBoth"/>
            </a:pPr>
            <a:r>
              <a:rPr lang="en-US" altLang="zh-CN"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People in the world will follow and worship the beast</a:t>
            </a:r>
          </a:p>
          <a:p>
            <a:pPr>
              <a:lnSpc>
                <a:spcPct val="150000"/>
              </a:lnSpc>
              <a:spcAft>
                <a:spcPts val="800"/>
              </a:spcAft>
            </a:pPr>
            <a:endParaRPr lang="en-US" altLang="zh-CN"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endParaRPr>
          </a:p>
          <a:p>
            <a:pPr>
              <a:lnSpc>
                <a:spcPct val="150000"/>
              </a:lnSpc>
              <a:spcAft>
                <a:spcPts val="800"/>
              </a:spcAft>
            </a:pPr>
            <a:r>
              <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2</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）兽会说夸大亵渎话，自称为神。</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a:lnSpc>
                <a:spcPct val="150000"/>
              </a:lnSpc>
              <a:spcAft>
                <a:spcPts val="800"/>
              </a:spcAft>
            </a:pPr>
            <a:r>
              <a:rPr lang="en-US" altLang="zh-CN"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rPr>
              <a:t>(2) The beast will speak arrogant and blasphemous words and will claim to be God</a:t>
            </a:r>
          </a:p>
          <a:p>
            <a:pPr>
              <a:lnSpc>
                <a:spcPct val="150000"/>
              </a:lnSpc>
              <a:spcAft>
                <a:spcPts val="800"/>
              </a:spcAft>
            </a:pPr>
            <a:endParaRPr lang="en-US" altLang="zh-CN"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endParaRPr>
          </a:p>
          <a:p>
            <a:pPr>
              <a:lnSpc>
                <a:spcPct val="150000"/>
              </a:lnSpc>
              <a:spcAft>
                <a:spcPts val="800"/>
              </a:spcAft>
            </a:pPr>
            <a:r>
              <a:rPr kumimoji="0" lang="en-US" altLang="zh-CN" sz="36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Times New Roman" panose="02020603050405020304" pitchFamily="18" charset="0"/>
              </a:rPr>
              <a:t>3</a:t>
            </a:r>
            <a:r>
              <a:rPr kumimoji="0" lang="zh-CN" altLang="en-US" sz="36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Times New Roman" panose="02020603050405020304" pitchFamily="18" charset="0"/>
              </a:rPr>
              <a:t>）迫害基督徒</a:t>
            </a:r>
            <a:br>
              <a:rPr lang="en-US" b="1" dirty="0">
                <a:solidFill>
                  <a:schemeClr val="bg1"/>
                </a:solidFill>
                <a:latin typeface="+mj-lt"/>
              </a:rPr>
            </a:br>
            <a:r>
              <a:rPr lang="en-US" altLang="zh-CN"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rPr>
              <a:t>(3) Persecution of Christians</a:t>
            </a:r>
            <a:endParaRPr lang="en-US" altLang="zh-CN" b="1" kern="100" dirty="0">
              <a:solidFill>
                <a:schemeClr val="bg1"/>
              </a:solidFill>
              <a:effectLst/>
              <a:latin typeface="+mj-lt"/>
              <a:ea typeface="SimHe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C9E2CDC6-1890-595E-2B72-DA48E2615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484784"/>
            <a:ext cx="3026383" cy="2949036"/>
          </a:xfrm>
          <a:prstGeom prst="ellipse">
            <a:avLst/>
          </a:prstGeom>
        </p:spPr>
      </p:pic>
    </p:spTree>
    <p:extLst>
      <p:ext uri="{BB962C8B-B14F-4D97-AF65-F5344CB8AC3E}">
        <p14:creationId xmlns:p14="http://schemas.microsoft.com/office/powerpoint/2010/main" val="944578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19740-C2F3-6CD6-20BD-A4C077616F7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79BDD60-030E-54DE-804E-90D2E4061E01}"/>
              </a:ext>
            </a:extLst>
          </p:cNvPr>
          <p:cNvSpPr txBox="1"/>
          <p:nvPr/>
        </p:nvSpPr>
        <p:spPr>
          <a:xfrm>
            <a:off x="479376" y="1700808"/>
            <a:ext cx="11233248" cy="3681136"/>
          </a:xfrm>
          <a:prstGeom prst="rect">
            <a:avLst/>
          </a:prstGeom>
          <a:noFill/>
        </p:spPr>
        <p:txBody>
          <a:bodyPr wrap="square">
            <a:spAutoFit/>
          </a:bodyPr>
          <a:lstStyle/>
          <a:p>
            <a:pPr>
              <a:lnSpc>
                <a:spcPct val="150000"/>
              </a:lnSpc>
              <a:spcAft>
                <a:spcPts val="800"/>
              </a:spcAft>
            </a:pP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可 </a:t>
            </a:r>
            <a:r>
              <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13:13.</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并且你们要为我的名被众人恨恶。</a:t>
            </a:r>
            <a:r>
              <a:rPr lang="zh-CN" altLang="en-US" sz="3600" b="1" kern="100" dirty="0">
                <a:solidFill>
                  <a:srgbClr val="B3FF5F"/>
                </a:solidFill>
                <a:effectLst/>
                <a:latin typeface="SimHei" panose="02010609060101010101" pitchFamily="49" charset="-122"/>
                <a:ea typeface="SimHei" panose="02010609060101010101" pitchFamily="49" charset="-122"/>
                <a:cs typeface="Times New Roman" panose="02020603050405020304" pitchFamily="18" charset="0"/>
              </a:rPr>
              <a:t>惟有忍耐到底的，必然得救</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 </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a:lnSpc>
                <a:spcPct val="150000"/>
              </a:lnSpc>
              <a:spcAft>
                <a:spcPts val="800"/>
              </a:spcAft>
            </a:pPr>
            <a:r>
              <a:rPr lang="en-US" altLang="zh-CN"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Mrk 13:13  And you will be hated by all for my name's sake. </a:t>
            </a:r>
            <a:r>
              <a:rPr lang="en-US" altLang="zh-CN" b="1" kern="100" dirty="0">
                <a:solidFill>
                  <a:srgbClr val="B3FF5F"/>
                </a:solidFill>
                <a:effectLst/>
                <a:latin typeface="SimHei" panose="02010609060101010101" pitchFamily="49" charset="-122"/>
                <a:ea typeface="SimHei" panose="02010609060101010101" pitchFamily="49" charset="-122"/>
                <a:cs typeface="Times New Roman" panose="02020603050405020304" pitchFamily="18" charset="0"/>
              </a:rPr>
              <a:t>But the one who endures to the end will be saved.</a:t>
            </a:r>
          </a:p>
          <a:p>
            <a:pPr>
              <a:lnSpc>
                <a:spcPct val="150000"/>
              </a:lnSpc>
              <a:spcAft>
                <a:spcPts val="800"/>
              </a:spcAft>
            </a:pPr>
            <a:endParaRPr lang="en-US" altLang="zh-CN"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endParaRPr>
          </a:p>
          <a:p>
            <a:pPr>
              <a:lnSpc>
                <a:spcPct val="150000"/>
              </a:lnSpc>
              <a:spcAft>
                <a:spcPts val="800"/>
              </a:spcAft>
            </a:pPr>
            <a:endParaRPr lang="en-US" altLang="zh-CN" b="1" kern="100" dirty="0">
              <a:solidFill>
                <a:schemeClr val="bg1"/>
              </a:solidFill>
              <a:effectLst/>
              <a:latin typeface="+mj-lt"/>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99883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9AFE155C-70C6-0A8D-539D-39C2301F3F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46C44A-B8F9-CD47-E35D-BF2742CBE31E}"/>
              </a:ext>
            </a:extLst>
          </p:cNvPr>
          <p:cNvSpPr/>
          <p:nvPr/>
        </p:nvSpPr>
        <p:spPr>
          <a:xfrm>
            <a:off x="19638" y="44624"/>
            <a:ext cx="12072664" cy="6454652"/>
          </a:xfrm>
          <a:prstGeom prst="rect">
            <a:avLst/>
          </a:prstGeom>
        </p:spPr>
        <p:txBody>
          <a:bodyPr wrap="square">
            <a:spAutoFit/>
          </a:bodyPr>
          <a:lstStyle/>
          <a:p>
            <a:pPr>
              <a:lnSpc>
                <a:spcPct val="150000"/>
              </a:lnSpc>
              <a:spcAft>
                <a:spcPts val="0"/>
              </a:spcAft>
              <a:defRPr/>
            </a:pPr>
            <a:r>
              <a:rPr lang="en-US" altLang="zh-CN" sz="3200" b="1" dirty="0">
                <a:solidFill>
                  <a:prstClr val="white"/>
                </a:solidFill>
                <a:latin typeface="SimHei" panose="02010609060101010101" pitchFamily="49" charset="-122"/>
                <a:ea typeface="SimHei" panose="02010609060101010101" pitchFamily="49" charset="-122"/>
              </a:rPr>
              <a:t>5.</a:t>
            </a:r>
            <a:r>
              <a:rPr lang="zh-CN" altLang="en-US" sz="3200" b="1" dirty="0">
                <a:solidFill>
                  <a:prstClr val="white"/>
                </a:solidFill>
                <a:latin typeface="SimHei" panose="02010609060101010101" pitchFamily="49" charset="-122"/>
                <a:ea typeface="SimHei" panose="02010609060101010101" pitchFamily="49" charset="-122"/>
              </a:rPr>
              <a:t>又赐给它说夸大亵渎话的口，又有权柄赐给它，可以任意而行四十二个月。</a:t>
            </a:r>
            <a:r>
              <a:rPr lang="en-US" altLang="zh-CN" sz="3200" b="1" dirty="0">
                <a:solidFill>
                  <a:prstClr val="white"/>
                </a:solidFill>
                <a:latin typeface="SimHei" panose="02010609060101010101" pitchFamily="49" charset="-122"/>
                <a:ea typeface="SimHei" panose="02010609060101010101" pitchFamily="49" charset="-122"/>
              </a:rPr>
              <a:t>6.</a:t>
            </a:r>
            <a:r>
              <a:rPr lang="zh-CN" altLang="en-US" sz="3200" b="1" dirty="0">
                <a:solidFill>
                  <a:prstClr val="white"/>
                </a:solidFill>
                <a:latin typeface="SimHei" panose="02010609060101010101" pitchFamily="49" charset="-122"/>
                <a:ea typeface="SimHei" panose="02010609060101010101" pitchFamily="49" charset="-122"/>
              </a:rPr>
              <a:t>兽就开口向神说亵渎的话，亵渎神的名并他的帐幕，以及那些住在天上的。</a:t>
            </a:r>
            <a:r>
              <a:rPr lang="en-US" altLang="zh-CN" sz="3200" b="1" dirty="0">
                <a:solidFill>
                  <a:prstClr val="white"/>
                </a:solidFill>
                <a:latin typeface="SimHei" panose="02010609060101010101" pitchFamily="49" charset="-122"/>
                <a:ea typeface="SimHei" panose="02010609060101010101" pitchFamily="49" charset="-122"/>
              </a:rPr>
              <a:t>7.</a:t>
            </a:r>
            <a:r>
              <a:rPr lang="zh-CN" altLang="en-US" sz="3200" b="1" dirty="0">
                <a:solidFill>
                  <a:prstClr val="white"/>
                </a:solidFill>
                <a:latin typeface="SimHei" panose="02010609060101010101" pitchFamily="49" charset="-122"/>
                <a:ea typeface="SimHei" panose="02010609060101010101" pitchFamily="49" charset="-122"/>
              </a:rPr>
              <a:t>又任凭它与圣徒争战，并且得胜；也把权柄赐给它，制伏各族、各民、各方、各国。</a:t>
            </a:r>
            <a:r>
              <a:rPr lang="en-US" altLang="zh-CN" sz="3200" b="1" dirty="0">
                <a:solidFill>
                  <a:prstClr val="white"/>
                </a:solidFill>
                <a:latin typeface="SimHei" panose="02010609060101010101" pitchFamily="49" charset="-122"/>
                <a:ea typeface="SimHei" panose="02010609060101010101" pitchFamily="49" charset="-122"/>
              </a:rPr>
              <a:t>8.</a:t>
            </a:r>
            <a:r>
              <a:rPr lang="zh-CN" altLang="en-US" sz="3200" b="1" dirty="0">
                <a:solidFill>
                  <a:prstClr val="white"/>
                </a:solidFill>
                <a:latin typeface="SimHei" panose="02010609060101010101" pitchFamily="49" charset="-122"/>
                <a:ea typeface="SimHei" panose="02010609060101010101" pitchFamily="49" charset="-122"/>
              </a:rPr>
              <a:t>凡住在地上、名字从创世以来没有记在被杀之羔羊生命册上的人，都要拜它。</a:t>
            </a:r>
            <a:r>
              <a:rPr lang="en-US" altLang="zh-CN" sz="3200" b="1" dirty="0">
                <a:solidFill>
                  <a:prstClr val="white"/>
                </a:solidFill>
                <a:latin typeface="SimHei" panose="02010609060101010101" pitchFamily="49" charset="-122"/>
                <a:ea typeface="SimHei" panose="02010609060101010101" pitchFamily="49" charset="-122"/>
              </a:rPr>
              <a:t>9.</a:t>
            </a:r>
            <a:r>
              <a:rPr lang="zh-CN" altLang="en-US" sz="3200" b="1" dirty="0">
                <a:solidFill>
                  <a:prstClr val="white"/>
                </a:solidFill>
                <a:latin typeface="SimHei" panose="02010609060101010101" pitchFamily="49" charset="-122"/>
                <a:ea typeface="SimHei" panose="02010609060101010101" pitchFamily="49" charset="-122"/>
              </a:rPr>
              <a:t>凡有耳的，就应当听！</a:t>
            </a:r>
            <a:r>
              <a:rPr lang="en-US" altLang="zh-CN" sz="3200" b="1" dirty="0">
                <a:solidFill>
                  <a:prstClr val="white"/>
                </a:solidFill>
                <a:latin typeface="SimHei" panose="02010609060101010101" pitchFamily="49" charset="-122"/>
                <a:ea typeface="SimHei" panose="02010609060101010101" pitchFamily="49" charset="-122"/>
              </a:rPr>
              <a:t>10.</a:t>
            </a:r>
            <a:r>
              <a:rPr lang="zh-CN" altLang="en-US" sz="3200" b="1" dirty="0">
                <a:solidFill>
                  <a:prstClr val="white"/>
                </a:solidFill>
                <a:latin typeface="SimHei" panose="02010609060101010101" pitchFamily="49" charset="-122"/>
                <a:ea typeface="SimHei" panose="02010609060101010101" pitchFamily="49" charset="-122"/>
              </a:rPr>
              <a:t>掳掠人的，必被掳掠；用刀杀人的，必被刀杀。圣徒的忍耐和信心就是在此。</a:t>
            </a: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A07C2128-A956-4B87-B5C1-FE29BE290D0B}"/>
              </a:ext>
            </a:extLst>
          </p:cNvPr>
          <p:cNvSpPr txBox="1"/>
          <p:nvPr/>
        </p:nvSpPr>
        <p:spPr>
          <a:xfrm>
            <a:off x="99698" y="5400624"/>
            <a:ext cx="11992604" cy="1384995"/>
          </a:xfrm>
          <a:prstGeom prst="rect">
            <a:avLst/>
          </a:prstGeom>
          <a:noFill/>
        </p:spPr>
        <p:txBody>
          <a:bodyPr wrap="square">
            <a:spAutoFit/>
          </a:bodyPr>
          <a:lstStyle/>
          <a:p>
            <a:r>
              <a:rPr lang="en-US" sz="1400" dirty="0">
                <a:solidFill>
                  <a:prstClr val="white"/>
                </a:solidFill>
              </a:rPr>
              <a:t>5.And the beast was given a mouth uttering haughty and blasphemous words, and it was allowed to exercise authority for forty-two months.6.It opened its mouth to utter blasphemies against God, blaspheming his name and his dwelling, that is, those who dwell in heaven.7.Also it was allowed to make war on the saints and to conquer them. And authority was given it over every tribe and people and language and nation,8.and all who dwell on earth will worship it, everyone whose name has not been written before the foundation of the world in the book of life of the Lamb who was slain.9.If anyone has an ear, let him hear:10.If anyone is to be taken captive, to captivity he goes; if anyone is to be slain with the sword, with the sword must he be slain. Here is a call for the endurance and faith of the saints.</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518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itting, dark, white, black&#10;&#10;Description automatically generated">
            <a:extLst>
              <a:ext uri="{FF2B5EF4-FFF2-40B4-BE49-F238E27FC236}">
                <a16:creationId xmlns:a16="http://schemas.microsoft.com/office/drawing/2014/main" id="{A248E86E-4A0B-0C48-9383-BC952DB7820D}"/>
              </a:ext>
            </a:extLst>
          </p:cNvPr>
          <p:cNvPicPr>
            <a:picLocks noChangeAspect="1"/>
          </p:cNvPicPr>
          <p:nvPr/>
        </p:nvPicPr>
        <p:blipFill rotWithShape="1">
          <a:blip r:embed="rId2">
            <a:duotone>
              <a:prstClr val="black"/>
              <a:schemeClr val="tx2">
                <a:tint val="45000"/>
                <a:satMod val="400000"/>
              </a:schemeClr>
            </a:duotone>
            <a:alphaModFix amt="35000"/>
          </a:blip>
          <a:srcRect t="13770" b="1985"/>
          <a:stretch/>
        </p:blipFill>
        <p:spPr>
          <a:xfrm>
            <a:off x="0" y="0"/>
            <a:ext cx="12192000" cy="6858000"/>
          </a:xfrm>
          <a:prstGeom prst="rect">
            <a:avLst/>
          </a:prstGeom>
        </p:spPr>
      </p:pic>
      <p:sp>
        <p:nvSpPr>
          <p:cNvPr id="5123" name="Rectangle 3">
            <a:extLst>
              <a:ext uri="{FF2B5EF4-FFF2-40B4-BE49-F238E27FC236}">
                <a16:creationId xmlns:a16="http://schemas.microsoft.com/office/drawing/2014/main" id="{ABF77F43-35D8-4B40-8497-0C0D37DA74B9}"/>
              </a:ext>
            </a:extLst>
          </p:cNvPr>
          <p:cNvSpPr>
            <a:spLocks noChangeArrowheads="1"/>
          </p:cNvSpPr>
          <p:nvPr/>
        </p:nvSpPr>
        <p:spPr bwMode="auto">
          <a:xfrm>
            <a:off x="318760" y="1412776"/>
            <a:ext cx="6132668" cy="31816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lnSpcReduction="10000"/>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6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图密善</a:t>
            </a:r>
            <a:r>
              <a:rPr kumimoji="0" lang="en-US"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(81-96AD </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在位）逼迫杀害基督徒</a:t>
            </a:r>
            <a:endParaRPr kumimoji="0" lang="en-US" altLang="en-US" sz="4400" b="1" i="1"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8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Titus Flavius Caesar </a:t>
            </a:r>
            <a:r>
              <a:rPr kumimoji="0" lang="en-US" altLang="en-US" sz="1800" b="0" i="1"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Domitianus</a:t>
            </a:r>
            <a:endParaRPr kumimoji="0" lang="en-US" altLang="en-US" sz="18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was </a:t>
            </a: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hlinkClick r:id="rId3" tooltip="Roman emperor"/>
              </a:rPr>
              <a:t>Roman emperor</a:t>
            </a: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from 81 to 96. </a:t>
            </a:r>
            <a:r>
              <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Arial" panose="020B0604020202020204" pitchFamily="34" charset="0"/>
              </a:rPr>
              <a:t>heavily persecuted Christians </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2"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https://upload.wikimedia.org/wikipedia/commons/f/ff/Domiziano_da_collezione_albani%2C_fine_del_I_sec._dc._02.JPG">
            <a:extLst>
              <a:ext uri="{FF2B5EF4-FFF2-40B4-BE49-F238E27FC236}">
                <a16:creationId xmlns:a16="http://schemas.microsoft.com/office/drawing/2014/main" id="{F4CAB6AE-19EF-4887-96DB-25EE2D6B25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0820"/>
          <a:stretch/>
        </p:blipFill>
        <p:spPr bwMode="auto">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94048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F483407-5B67-A6B3-8B2E-2D46EF4D5DEA}"/>
              </a:ext>
            </a:extLst>
          </p:cNvPr>
          <p:cNvPicPr>
            <a:picLocks noChangeAspect="1"/>
          </p:cNvPicPr>
          <p:nvPr/>
        </p:nvPicPr>
        <p:blipFill>
          <a:blip r:embed="rId2">
            <a:extLst>
              <a:ext uri="{28A0092B-C50C-407E-A947-70E740481C1C}">
                <a14:useLocalDpi xmlns:a14="http://schemas.microsoft.com/office/drawing/2010/main" val="0"/>
              </a:ext>
            </a:extLst>
          </a:blip>
          <a:srcRect l="41542" r="11291" b="-2"/>
          <a:stretch>
            <a:fillRect/>
          </a:stretch>
        </p:blipFill>
        <p:spPr>
          <a:xfrm>
            <a:off x="196731" y="170453"/>
            <a:ext cx="3794884" cy="6517096"/>
          </a:xfrm>
          <a:prstGeom prst="rect">
            <a:avLst/>
          </a:prstGeom>
        </p:spPr>
      </p:pic>
      <p:pic>
        <p:nvPicPr>
          <p:cNvPr id="9" name="Picture 1">
            <a:extLst>
              <a:ext uri="{FF2B5EF4-FFF2-40B4-BE49-F238E27FC236}">
                <a16:creationId xmlns:a16="http://schemas.microsoft.com/office/drawing/2014/main" id="{5E9905D1-30C0-7795-4D8B-4920E83A819B}"/>
              </a:ext>
            </a:extLst>
          </p:cNvPr>
          <p:cNvPicPr>
            <a:picLocks noChangeAspect="1"/>
          </p:cNvPicPr>
          <p:nvPr/>
        </p:nvPicPr>
        <p:blipFill rotWithShape="1">
          <a:blip r:embed="rId3">
            <a:extLst>
              <a:ext uri="{28A0092B-C50C-407E-A947-70E740481C1C}">
                <a14:useLocalDpi xmlns:a14="http://schemas.microsoft.com/office/drawing/2010/main" val="0"/>
              </a:ext>
            </a:extLst>
          </a:blip>
          <a:srcRect r="10255" b="4"/>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21004CF-C4FD-26AB-942B-5A374C58A914}"/>
              </a:ext>
            </a:extLst>
          </p:cNvPr>
          <p:cNvPicPr>
            <a:picLocks noChangeAspect="1"/>
          </p:cNvPicPr>
          <p:nvPr/>
        </p:nvPicPr>
        <p:blipFill>
          <a:blip r:embed="rId4">
            <a:extLst>
              <a:ext uri="{28A0092B-C50C-407E-A947-70E740481C1C}">
                <a14:useLocalDpi xmlns:a14="http://schemas.microsoft.com/office/drawing/2010/main" val="0"/>
              </a:ext>
            </a:extLst>
          </a:blip>
          <a:srcRect l="19506" r="4730" b="1"/>
          <a:stretch>
            <a:fillRect/>
          </a:stretch>
        </p:blipFill>
        <p:spPr>
          <a:xfrm>
            <a:off x="8193992" y="159910"/>
            <a:ext cx="3826711" cy="3181966"/>
          </a:xfrm>
          <a:prstGeom prst="rect">
            <a:avLst/>
          </a:prstGeom>
        </p:spPr>
      </p:pic>
      <p:pic>
        <p:nvPicPr>
          <p:cNvPr id="10" name="Picture 9" descr="A drawing of a tree&#10;&#10;Description automatically generated">
            <a:extLst>
              <a:ext uri="{FF2B5EF4-FFF2-40B4-BE49-F238E27FC236}">
                <a16:creationId xmlns:a16="http://schemas.microsoft.com/office/drawing/2014/main" id="{2D30E6D8-8D7D-4D60-8C72-7064A7456D0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rcRect l="11723" r="-2" b="-2"/>
          <a:stretch>
            <a:fillRect/>
          </a:stretch>
        </p:blipFill>
        <p:spPr>
          <a:xfrm>
            <a:off x="4184141" y="3512234"/>
            <a:ext cx="3826711" cy="3175314"/>
          </a:xfrm>
          <a:prstGeom prst="rect">
            <a:avLst/>
          </a:prstGeom>
        </p:spPr>
      </p:pic>
      <p:pic>
        <p:nvPicPr>
          <p:cNvPr id="8" name="Picture 7">
            <a:extLst>
              <a:ext uri="{FF2B5EF4-FFF2-40B4-BE49-F238E27FC236}">
                <a16:creationId xmlns:a16="http://schemas.microsoft.com/office/drawing/2014/main" id="{14B0F783-AB31-460C-B2DF-F828925DF526}"/>
              </a:ext>
            </a:extLst>
          </p:cNvPr>
          <p:cNvPicPr>
            <a:picLocks noChangeAspect="1"/>
          </p:cNvPicPr>
          <p:nvPr/>
        </p:nvPicPr>
        <p:blipFill rotWithShape="1">
          <a:blip r:embed="rId7"/>
          <a:srcRect l="3552" r="30297" b="2"/>
          <a:stretch>
            <a:fillRect/>
          </a:stretch>
        </p:blipFill>
        <p:spPr>
          <a:xfrm>
            <a:off x="8193992" y="3505966"/>
            <a:ext cx="3826711" cy="3181582"/>
          </a:xfrm>
          <a:prstGeom prst="rect">
            <a:avLst/>
          </a:prstGeom>
        </p:spPr>
      </p:pic>
      <p:sp>
        <p:nvSpPr>
          <p:cNvPr id="12" name="TextBox 11">
            <a:extLst>
              <a:ext uri="{FF2B5EF4-FFF2-40B4-BE49-F238E27FC236}">
                <a16:creationId xmlns:a16="http://schemas.microsoft.com/office/drawing/2014/main" id="{112453B3-B0F3-8528-D384-8E0D4AF5179F}"/>
              </a:ext>
            </a:extLst>
          </p:cNvPr>
          <p:cNvSpPr txBox="1"/>
          <p:nvPr/>
        </p:nvSpPr>
        <p:spPr>
          <a:xfrm>
            <a:off x="1343472" y="2940000"/>
            <a:ext cx="10441160" cy="584775"/>
          </a:xfrm>
          <a:prstGeom prst="rect">
            <a:avLst/>
          </a:prstGeom>
          <a:solidFill>
            <a:schemeClr val="tx1"/>
          </a:solidFill>
        </p:spPr>
        <p:txBody>
          <a:bodyPr wrap="square">
            <a:spAutoFit/>
          </a:bodyPr>
          <a:lstStyle/>
          <a:p>
            <a:r>
              <a:rPr lang="zh-CN" sz="3200" b="1" kern="0" dirty="0">
                <a:solidFill>
                  <a:srgbClr val="00FFFF"/>
                </a:solidFill>
                <a:effectLst/>
                <a:latin typeface="SimHei" panose="02010609060101010101" pitchFamily="49" charset="-122"/>
                <a:ea typeface="SimHei" panose="02010609060101010101" pitchFamily="49" charset="-122"/>
                <a:cs typeface="SimSun" panose="02010600030101010101" pitchFamily="2" charset="-122"/>
              </a:rPr>
              <a:t>启示文学</a:t>
            </a:r>
            <a:r>
              <a:rPr lang="en-US" sz="3200" b="1" kern="0" dirty="0">
                <a:solidFill>
                  <a:srgbClr val="00FFFF"/>
                </a:solidFill>
                <a:effectLst/>
                <a:latin typeface="SimHei" panose="02010609060101010101" pitchFamily="49" charset="-122"/>
                <a:ea typeface="SimHei" panose="02010609060101010101" pitchFamily="49" charset="-122"/>
                <a:cs typeface="SimSun" panose="02010600030101010101" pitchFamily="2" charset="-122"/>
              </a:rPr>
              <a:t>: </a:t>
            </a:r>
            <a:r>
              <a:rPr lang="en-US" b="1" kern="0" dirty="0">
                <a:solidFill>
                  <a:srgbClr val="00FFFF"/>
                </a:solidFill>
                <a:effectLst/>
                <a:latin typeface="SimHei" panose="02010609060101010101" pitchFamily="49" charset="-122"/>
                <a:ea typeface="SimHei" panose="02010609060101010101" pitchFamily="49" charset="-122"/>
              </a:rPr>
              <a:t>Apocalyptic Literature </a:t>
            </a:r>
            <a:r>
              <a:rPr lang="zh-CN" sz="3200" b="1" kern="0" dirty="0">
                <a:solidFill>
                  <a:srgbClr val="00FFFF"/>
                </a:solidFill>
                <a:effectLst/>
                <a:latin typeface="SimHei" panose="02010609060101010101" pitchFamily="49" charset="-122"/>
                <a:ea typeface="SimHei" panose="02010609060101010101" pitchFamily="49" charset="-122"/>
                <a:cs typeface="SimSun" panose="02010600030101010101" pitchFamily="2" charset="-122"/>
              </a:rPr>
              <a:t>意象</a:t>
            </a:r>
            <a:r>
              <a:rPr lang="en-US" sz="2000" b="1" kern="0" dirty="0">
                <a:solidFill>
                  <a:srgbClr val="00FFFF"/>
                </a:solidFill>
                <a:effectLst/>
                <a:latin typeface="SimHei" panose="02010609060101010101" pitchFamily="49" charset="-122"/>
                <a:ea typeface="SimHei" panose="02010609060101010101" pitchFamily="49" charset="-122"/>
                <a:cs typeface="SimSun" panose="02010600030101010101" pitchFamily="2" charset="-122"/>
              </a:rPr>
              <a:t>imagery </a:t>
            </a:r>
            <a:r>
              <a:rPr lang="zh-CN" sz="3200" b="1" kern="0" dirty="0">
                <a:solidFill>
                  <a:srgbClr val="00FFFF"/>
                </a:solidFill>
                <a:effectLst/>
                <a:latin typeface="SimHei" panose="02010609060101010101" pitchFamily="49" charset="-122"/>
                <a:ea typeface="SimHei" panose="02010609060101010101" pitchFamily="49" charset="-122"/>
                <a:cs typeface="SimSun" panose="02010600030101010101" pitchFamily="2" charset="-122"/>
              </a:rPr>
              <a:t>象征 </a:t>
            </a:r>
            <a:r>
              <a:rPr lang="en-US" sz="2000" b="1" kern="0" dirty="0">
                <a:solidFill>
                  <a:srgbClr val="00FFFF"/>
                </a:solidFill>
                <a:effectLst/>
                <a:latin typeface="SimHei" panose="02010609060101010101" pitchFamily="49" charset="-122"/>
                <a:ea typeface="SimHei" panose="02010609060101010101" pitchFamily="49" charset="-122"/>
                <a:cs typeface="SimSun" panose="02010600030101010101" pitchFamily="2" charset="-122"/>
              </a:rPr>
              <a:t>symbolism </a:t>
            </a:r>
            <a:endParaRPr lang="en-US" sz="3200" b="1" dirty="0">
              <a:solidFill>
                <a:srgbClr val="00FFFF"/>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94670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DD6EA1D5-0A27-1F46-A8CA-31F5EE5A9F2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BAA66FF3-5119-A047-B6FB-CAD847B7649E}"/>
              </a:ext>
            </a:extLst>
          </p:cNvPr>
          <p:cNvSpPr/>
          <p:nvPr/>
        </p:nvSpPr>
        <p:spPr>
          <a:xfrm>
            <a:off x="937847" y="5271181"/>
            <a:ext cx="6096000" cy="646331"/>
          </a:xfrm>
          <a:prstGeom prst="rect">
            <a:avLst/>
          </a:prstGeom>
        </p:spPr>
        <p:txBody>
          <a:bodyPr>
            <a:spAutoFit/>
          </a:bodyPr>
          <a:lstStyle/>
          <a:p>
            <a:br>
              <a:rPr lang="en-SG" dirty="0"/>
            </a:br>
            <a:endParaRPr lang="en-US" dirty="0"/>
          </a:p>
        </p:txBody>
      </p:sp>
      <p:pic>
        <p:nvPicPr>
          <p:cNvPr id="4" name="Picture 3">
            <a:extLst>
              <a:ext uri="{FF2B5EF4-FFF2-40B4-BE49-F238E27FC236}">
                <a16:creationId xmlns:a16="http://schemas.microsoft.com/office/drawing/2014/main" id="{330CDCAA-4649-CE41-9D89-E55E916DEA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8129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dragon with horns and horns&#10;&#10;AI-generated content may be incorrect.">
            <a:extLst>
              <a:ext uri="{FF2B5EF4-FFF2-40B4-BE49-F238E27FC236}">
                <a16:creationId xmlns:a16="http://schemas.microsoft.com/office/drawing/2014/main" id="{090C294A-62D7-5365-0E15-A27484AA2C3C}"/>
              </a:ext>
            </a:extLst>
          </p:cNvPr>
          <p:cNvPicPr>
            <a:picLocks noChangeAspect="1"/>
          </p:cNvPicPr>
          <p:nvPr/>
        </p:nvPicPr>
        <p:blipFill>
          <a:blip r:embed="rId2">
            <a:extLst>
              <a:ext uri="{28A0092B-C50C-407E-A947-70E740481C1C}">
                <a14:useLocalDpi xmlns:a14="http://schemas.microsoft.com/office/drawing/2010/main" val="0"/>
              </a:ext>
            </a:extLst>
          </a:blip>
          <a:srcRect l="1760"/>
          <a:stretch>
            <a:fillRect/>
          </a:stretch>
        </p:blipFill>
        <p:spPr>
          <a:xfrm>
            <a:off x="20" y="14261"/>
            <a:ext cx="12191980" cy="6856718"/>
          </a:xfrm>
          <a:prstGeom prst="rect">
            <a:avLst/>
          </a:prstGeom>
        </p:spPr>
      </p:pic>
      <p:sp>
        <p:nvSpPr>
          <p:cNvPr id="4" name="TextBox 3">
            <a:extLst>
              <a:ext uri="{FF2B5EF4-FFF2-40B4-BE49-F238E27FC236}">
                <a16:creationId xmlns:a16="http://schemas.microsoft.com/office/drawing/2014/main" id="{8E68BF2C-EBDD-9B09-4A12-E6E6C590D622}"/>
              </a:ext>
            </a:extLst>
          </p:cNvPr>
          <p:cNvSpPr txBox="1"/>
          <p:nvPr/>
        </p:nvSpPr>
        <p:spPr>
          <a:xfrm>
            <a:off x="1487488" y="4365104"/>
            <a:ext cx="9455676" cy="677108"/>
          </a:xfrm>
          <a:prstGeom prst="rect">
            <a:avLst/>
          </a:prstGeom>
          <a:solidFill>
            <a:schemeClr val="bg1"/>
          </a:solidFill>
        </p:spPr>
        <p:txBody>
          <a:bodyPr wrap="square">
            <a:spAutoFit/>
          </a:bodyPr>
          <a:lstStyle/>
          <a:p>
            <a:r>
              <a:rPr lang="en-US" sz="2400" b="1" dirty="0" err="1">
                <a:latin typeface="SimHei" panose="02010609060101010101" pitchFamily="49" charset="-122"/>
                <a:ea typeface="SimHei" panose="02010609060101010101" pitchFamily="49" charset="-122"/>
              </a:rPr>
              <a:t>启</a:t>
            </a:r>
            <a:r>
              <a:rPr lang="en-US" sz="2400" b="1" dirty="0">
                <a:latin typeface="SimHei" panose="02010609060101010101" pitchFamily="49" charset="-122"/>
                <a:ea typeface="SimHei" panose="02010609060101010101" pitchFamily="49" charset="-122"/>
              </a:rPr>
              <a:t> 12:3  </a:t>
            </a:r>
            <a:r>
              <a:rPr lang="en-US" altLang="zh-CN" sz="2400" b="1" dirty="0">
                <a:latin typeface="SimHei" panose="02010609060101010101" pitchFamily="49" charset="-122"/>
                <a:ea typeface="SimHei" panose="02010609060101010101" pitchFamily="49" charset="-122"/>
              </a:rPr>
              <a:t>...</a:t>
            </a:r>
            <a:r>
              <a:rPr lang="zh-CN" altLang="en-US" sz="2400" b="1" dirty="0">
                <a:latin typeface="SimHei" panose="02010609060101010101" pitchFamily="49" charset="-122"/>
                <a:ea typeface="SimHei" panose="02010609060101010101" pitchFamily="49" charset="-122"/>
              </a:rPr>
              <a:t>有一条大红龙，七头十角；七头上戴著七个冠冕。</a:t>
            </a:r>
            <a:endParaRPr lang="en-US" altLang="zh-CN" sz="2400" b="1" dirty="0">
              <a:latin typeface="SimHei" panose="02010609060101010101" pitchFamily="49" charset="-122"/>
              <a:ea typeface="SimHei" panose="02010609060101010101" pitchFamily="49" charset="-122"/>
            </a:endParaRPr>
          </a:p>
          <a:p>
            <a:r>
              <a:rPr lang="en-US" sz="1400" b="1" dirty="0">
                <a:latin typeface="SimHei" panose="02010609060101010101" pitchFamily="49" charset="-122"/>
                <a:ea typeface="SimHei" panose="02010609060101010101" pitchFamily="49" charset="-122"/>
              </a:rPr>
              <a:t>Rev 12:3  </a:t>
            </a:r>
            <a:r>
              <a:rPr lang="en-US" altLang="zh-CN" sz="1400" b="1" dirty="0">
                <a:latin typeface="SimHei" panose="02010609060101010101" pitchFamily="49" charset="-122"/>
                <a:ea typeface="SimHei" panose="02010609060101010101" pitchFamily="49" charset="-122"/>
              </a:rPr>
              <a:t>...</a:t>
            </a:r>
            <a:r>
              <a:rPr lang="en-US" sz="1400" b="1" dirty="0">
                <a:latin typeface="SimHei" panose="02010609060101010101" pitchFamily="49" charset="-122"/>
                <a:ea typeface="SimHei" panose="02010609060101010101" pitchFamily="49" charset="-122"/>
              </a:rPr>
              <a:t>behold, a great red dragon, with seven heads and ten horns, and on his heads seven diadems.</a:t>
            </a:r>
          </a:p>
        </p:txBody>
      </p:sp>
    </p:spTree>
    <p:extLst>
      <p:ext uri="{BB962C8B-B14F-4D97-AF65-F5344CB8AC3E}">
        <p14:creationId xmlns:p14="http://schemas.microsoft.com/office/powerpoint/2010/main" val="4148712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A5C365-7370-4506-7048-6EB9BD577195}"/>
              </a:ext>
            </a:extLst>
          </p:cNvPr>
          <p:cNvPicPr>
            <a:picLocks noChangeAspect="1"/>
          </p:cNvPicPr>
          <p:nvPr/>
        </p:nvPicPr>
        <p:blipFill>
          <a:blip r:embed="rId2"/>
          <a:srcRect t="11012" r="-2" b="11010"/>
          <a:stretch>
            <a:fillRect/>
          </a:stretch>
        </p:blipFill>
        <p:spPr>
          <a:xfrm>
            <a:off x="-1176808" y="3559097"/>
            <a:ext cx="6748292"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3" name="Picture 2">
            <a:extLst>
              <a:ext uri="{FF2B5EF4-FFF2-40B4-BE49-F238E27FC236}">
                <a16:creationId xmlns:a16="http://schemas.microsoft.com/office/drawing/2014/main" id="{7B6B8CC8-5E25-CE65-F7AB-F098C83FFE96}"/>
              </a:ext>
            </a:extLst>
          </p:cNvPr>
          <p:cNvPicPr>
            <a:picLocks noChangeAspect="1"/>
          </p:cNvPicPr>
          <p:nvPr/>
        </p:nvPicPr>
        <p:blipFill>
          <a:blip r:embed="rId3"/>
          <a:srcRect r="2389" b="3"/>
          <a:stretch>
            <a:fillRect/>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5" name="Picture 4">
            <a:extLst>
              <a:ext uri="{FF2B5EF4-FFF2-40B4-BE49-F238E27FC236}">
                <a16:creationId xmlns:a16="http://schemas.microsoft.com/office/drawing/2014/main" id="{3C6475B8-89ED-7BF6-0625-629A467DE1CD}"/>
              </a:ext>
            </a:extLst>
          </p:cNvPr>
          <p:cNvPicPr>
            <a:picLocks noChangeAspect="1"/>
          </p:cNvPicPr>
          <p:nvPr/>
        </p:nvPicPr>
        <p:blipFill>
          <a:blip r:embed="rId4"/>
          <a:srcRect l="2684" r="2" b="2"/>
          <a:stretch>
            <a:fillRect/>
          </a:stretch>
        </p:blipFill>
        <p:spPr>
          <a:xfrm>
            <a:off x="4866977" y="106201"/>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a:extLst>
              <a:ext uri="{FF2B5EF4-FFF2-40B4-BE49-F238E27FC236}">
                <a16:creationId xmlns:a16="http://schemas.microsoft.com/office/drawing/2014/main" id="{BC1529F8-6030-A123-65C1-302BB0836FF2}"/>
              </a:ext>
            </a:extLst>
          </p:cNvPr>
          <p:cNvPicPr>
            <a:picLocks noChangeAspect="1"/>
          </p:cNvPicPr>
          <p:nvPr/>
        </p:nvPicPr>
        <p:blipFill>
          <a:blip r:embed="rId5"/>
          <a:srcRect t="8598" r="-2" b="12718"/>
          <a:stretch>
            <a:fillRect/>
          </a:stretch>
        </p:blipFill>
        <p:spPr>
          <a:xfrm>
            <a:off x="5951034" y="3539870"/>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0" name="TextBox 9">
            <a:extLst>
              <a:ext uri="{FF2B5EF4-FFF2-40B4-BE49-F238E27FC236}">
                <a16:creationId xmlns:a16="http://schemas.microsoft.com/office/drawing/2014/main" id="{9F18F02E-8CBD-B600-530B-A3A6C6995C41}"/>
              </a:ext>
            </a:extLst>
          </p:cNvPr>
          <p:cNvSpPr txBox="1"/>
          <p:nvPr/>
        </p:nvSpPr>
        <p:spPr>
          <a:xfrm>
            <a:off x="803412" y="6272982"/>
            <a:ext cx="10585176"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1A1A1A"/>
                </a:solidFill>
                <a:effectLst/>
                <a:highlight>
                  <a:srgbClr val="FFFFFF"/>
                </a:highlight>
                <a:uLnTx/>
                <a:uFillTx/>
                <a:latin typeface="Arial" panose="020B0604020202020204" pitchFamily="34" charset="0"/>
                <a:ea typeface="SimSun" panose="02010600030101010101" pitchFamily="2" charset="-122"/>
                <a:cs typeface="Times New Roman" panose="02020603050405020304" pitchFamily="18" charset="0"/>
              </a:rPr>
              <a:t>Dan 7:3  And </a:t>
            </a:r>
            <a:r>
              <a:rPr kumimoji="0" lang="en-US" altLang="zh-CN" sz="2000" b="1" i="0" u="none" strike="noStrike" kern="1200" cap="none" spc="0" normalizeH="0" baseline="0" noProof="0" dirty="0">
                <a:ln>
                  <a:noFill/>
                </a:ln>
                <a:solidFill>
                  <a:srgbClr val="1A1A1A"/>
                </a:solidFill>
                <a:effectLst/>
                <a:highlight>
                  <a:srgbClr val="FFFF00"/>
                </a:highlight>
                <a:uLnTx/>
                <a:uFillTx/>
                <a:latin typeface="Arial" panose="020B0604020202020204" pitchFamily="34" charset="0"/>
                <a:ea typeface="SimSun" panose="02010600030101010101" pitchFamily="2" charset="-122"/>
                <a:cs typeface="Times New Roman" panose="02020603050405020304" pitchFamily="18" charset="0"/>
              </a:rPr>
              <a:t>four</a:t>
            </a:r>
            <a:r>
              <a:rPr kumimoji="0" lang="en-US" altLang="zh-CN" sz="2000" b="1" i="0" u="none" strike="noStrike" kern="1200" cap="none" spc="0" normalizeH="0" baseline="0" noProof="0" dirty="0">
                <a:ln>
                  <a:noFill/>
                </a:ln>
                <a:solidFill>
                  <a:srgbClr val="1A1A1A"/>
                </a:solidFill>
                <a:effectLst/>
                <a:highlight>
                  <a:srgbClr val="FFFFFF"/>
                </a:highlight>
                <a:uLnTx/>
                <a:uFillTx/>
                <a:latin typeface="Arial" panose="020B0604020202020204" pitchFamily="34" charset="0"/>
                <a:ea typeface="SimSun" panose="02010600030101010101" pitchFamily="2" charset="-122"/>
                <a:cs typeface="Times New Roman" panose="02020603050405020304" pitchFamily="18" charset="0"/>
              </a:rPr>
              <a:t> great </a:t>
            </a:r>
            <a:r>
              <a:rPr kumimoji="0" lang="en-US" altLang="zh-CN" sz="3200" b="1" i="0" u="none" strike="noStrike" kern="1200" cap="none" spc="0" normalizeH="0" baseline="0" noProof="0" dirty="0">
                <a:ln>
                  <a:noFill/>
                </a:ln>
                <a:solidFill>
                  <a:srgbClr val="1A1A1A"/>
                </a:solidFill>
                <a:effectLst/>
                <a:highlight>
                  <a:srgbClr val="FFFFFF"/>
                </a:highlight>
                <a:uLnTx/>
                <a:uFillTx/>
                <a:latin typeface="Arial" panose="020B0604020202020204" pitchFamily="34" charset="0"/>
                <a:ea typeface="SimSun" panose="02010600030101010101" pitchFamily="2" charset="-122"/>
                <a:cs typeface="Times New Roman" panose="02020603050405020304" pitchFamily="18" charset="0"/>
              </a:rPr>
              <a:t>beasts</a:t>
            </a:r>
            <a:r>
              <a:rPr kumimoji="0" lang="en-US" altLang="zh-CN" sz="2000" b="1" i="0" u="none" strike="noStrike" kern="1200" cap="none" spc="0" normalizeH="0" baseline="0" noProof="0" dirty="0">
                <a:ln>
                  <a:noFill/>
                </a:ln>
                <a:solidFill>
                  <a:srgbClr val="1A1A1A"/>
                </a:solidFill>
                <a:effectLst/>
                <a:highlight>
                  <a:srgbClr val="FFFFFF"/>
                </a:highlight>
                <a:uLnTx/>
                <a:uFillTx/>
                <a:latin typeface="Arial" panose="020B0604020202020204" pitchFamily="34" charset="0"/>
                <a:ea typeface="SimSun" panose="02010600030101010101" pitchFamily="2" charset="-122"/>
                <a:cs typeface="Times New Roman" panose="02020603050405020304" pitchFamily="18" charset="0"/>
              </a:rPr>
              <a:t> came up </a:t>
            </a:r>
            <a:r>
              <a:rPr kumimoji="0" lang="en-US" altLang="zh-CN" sz="2000" b="1" i="0" u="none" strike="noStrike" kern="1200" cap="none" spc="0" normalizeH="0" baseline="0" noProof="0" dirty="0">
                <a:ln>
                  <a:noFill/>
                </a:ln>
                <a:solidFill>
                  <a:srgbClr val="1A1A1A"/>
                </a:solidFill>
                <a:effectLst/>
                <a:highlight>
                  <a:srgbClr val="00FFFF"/>
                </a:highlight>
                <a:uLnTx/>
                <a:uFillTx/>
                <a:latin typeface="Arial" panose="020B0604020202020204" pitchFamily="34" charset="0"/>
                <a:ea typeface="SimSun" panose="02010600030101010101" pitchFamily="2" charset="-122"/>
                <a:cs typeface="Times New Roman" panose="02020603050405020304" pitchFamily="18" charset="0"/>
              </a:rPr>
              <a:t>out of the sea</a:t>
            </a:r>
            <a:r>
              <a:rPr kumimoji="0" lang="en-US" altLang="zh-CN" sz="2000" b="1" i="0" u="none" strike="noStrike" kern="1200" cap="none" spc="0" normalizeH="0" baseline="0" noProof="0" dirty="0">
                <a:ln>
                  <a:noFill/>
                </a:ln>
                <a:solidFill>
                  <a:srgbClr val="1A1A1A"/>
                </a:solidFill>
                <a:effectLst/>
                <a:highlight>
                  <a:srgbClr val="FFFFFF"/>
                </a:highlight>
                <a:uLnTx/>
                <a:uFillTx/>
                <a:latin typeface="Arial" panose="020B0604020202020204" pitchFamily="34" charset="0"/>
                <a:ea typeface="SimSun" panose="02010600030101010101" pitchFamily="2" charset="-122"/>
                <a:cs typeface="Times New Roman" panose="02020603050405020304" pitchFamily="18" charset="0"/>
              </a:rPr>
              <a:t>, different from one another.</a:t>
            </a:r>
          </a:p>
        </p:txBody>
      </p:sp>
      <p:sp>
        <p:nvSpPr>
          <p:cNvPr id="11" name="TextBox 10">
            <a:extLst>
              <a:ext uri="{FF2B5EF4-FFF2-40B4-BE49-F238E27FC236}">
                <a16:creationId xmlns:a16="http://schemas.microsoft.com/office/drawing/2014/main" id="{19569384-1EB7-5140-811E-B2260C1095D4}"/>
              </a:ext>
            </a:extLst>
          </p:cNvPr>
          <p:cNvSpPr txBox="1"/>
          <p:nvPr/>
        </p:nvSpPr>
        <p:spPr>
          <a:xfrm>
            <a:off x="658446" y="2529165"/>
            <a:ext cx="10585176" cy="769441"/>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但</a:t>
            </a:r>
            <a:r>
              <a:rPr kumimoji="0" lang="en-US" altLang="zh-CN"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 </a:t>
            </a:r>
            <a:r>
              <a:rPr kumimoji="0" lang="en-SG"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7:3 </a:t>
            </a:r>
            <a:r>
              <a:rPr kumimoji="0" lang="zh-CN" altLang="en-US"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有</a:t>
            </a:r>
            <a:r>
              <a:rPr kumimoji="0" lang="zh-CN" altLang="en-US" sz="3600" b="1" i="0" u="sng" strike="noStrike" kern="1200" cap="none" spc="0" normalizeH="0" baseline="0" noProof="0" dirty="0">
                <a:ln>
                  <a:noFill/>
                </a:ln>
                <a:solidFill>
                  <a:srgbClr val="1A1A1A"/>
                </a:solidFill>
                <a:effectLst/>
                <a:highlight>
                  <a:srgbClr val="FFFF00"/>
                </a:highlight>
                <a:uLnTx/>
                <a:uFillTx/>
                <a:latin typeface="SimHei" panose="02010609060101010101" pitchFamily="49" charset="-122"/>
                <a:ea typeface="SimHei" panose="02010609060101010101" pitchFamily="49" charset="-122"/>
                <a:cs typeface="Times New Roman" panose="02020603050405020304" pitchFamily="18" charset="0"/>
              </a:rPr>
              <a:t>四个</a:t>
            </a:r>
            <a:r>
              <a:rPr kumimoji="0" lang="zh-CN" altLang="en-US" sz="3600" b="1" i="0" u="sng"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大</a:t>
            </a:r>
            <a:r>
              <a:rPr kumimoji="0" lang="zh-CN" altLang="en-US" sz="4400" b="1" i="0" u="sng"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兽</a:t>
            </a:r>
            <a:r>
              <a:rPr kumimoji="0" lang="zh-CN" altLang="en-US" sz="3600" b="1" i="0" u="none" strike="noStrike" kern="1200" cap="none" spc="0" normalizeH="0" baseline="0" noProof="0" dirty="0">
                <a:ln>
                  <a:noFill/>
                </a:ln>
                <a:solidFill>
                  <a:srgbClr val="1A1A1A"/>
                </a:solidFill>
                <a:effectLst/>
                <a:highlight>
                  <a:srgbClr val="00FFFF"/>
                </a:highlight>
                <a:uLnTx/>
                <a:uFillTx/>
                <a:latin typeface="SimHei" panose="02010609060101010101" pitchFamily="49" charset="-122"/>
                <a:ea typeface="SimHei" panose="02010609060101010101" pitchFamily="49" charset="-122"/>
                <a:cs typeface="Times New Roman" panose="02020603050405020304" pitchFamily="18" charset="0"/>
              </a:rPr>
              <a:t>从海中上来</a:t>
            </a:r>
            <a:r>
              <a:rPr kumimoji="0" lang="zh-CN" altLang="en-US" sz="3600" b="1" i="0" u="none" strike="noStrike" kern="1200" cap="none" spc="0" normalizeH="0" baseline="0" noProof="0" dirty="0">
                <a:ln>
                  <a:noFill/>
                </a:ln>
                <a:solidFill>
                  <a:srgbClr val="1A1A1A"/>
                </a:solidFill>
                <a:effectLst/>
                <a:highlight>
                  <a:srgbClr val="FFFFFF"/>
                </a:highlight>
                <a:uLnTx/>
                <a:uFillTx/>
                <a:latin typeface="SimHei" panose="02010609060101010101" pitchFamily="49" charset="-122"/>
                <a:ea typeface="SimHei" panose="02010609060101010101" pitchFamily="49" charset="-122"/>
                <a:cs typeface="Times New Roman" panose="02020603050405020304" pitchFamily="18" charset="0"/>
              </a:rPr>
              <a:t>，形状各有不同。 </a:t>
            </a:r>
            <a:endParaRPr kumimoji="0" lang="en-US" sz="36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pic>
        <p:nvPicPr>
          <p:cNvPr id="12" name="Picture 11" descr="A close up of a number&#10;&#10;Description automatically generated">
            <a:extLst>
              <a:ext uri="{FF2B5EF4-FFF2-40B4-BE49-F238E27FC236}">
                <a16:creationId xmlns:a16="http://schemas.microsoft.com/office/drawing/2014/main" id="{6F33BE69-4AEF-BD53-C77B-9517452D01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1274" y="106201"/>
            <a:ext cx="1128018" cy="662647"/>
          </a:xfrm>
          <a:prstGeom prst="rect">
            <a:avLst/>
          </a:prstGeom>
        </p:spPr>
      </p:pic>
      <p:pic>
        <p:nvPicPr>
          <p:cNvPr id="13" name="Picture 12" descr="A close up of a number&#10;&#10;Description automatically generated">
            <a:extLst>
              <a:ext uri="{FF2B5EF4-FFF2-40B4-BE49-F238E27FC236}">
                <a16:creationId xmlns:a16="http://schemas.microsoft.com/office/drawing/2014/main" id="{E32998E7-BBA5-040E-30FD-0A66D6846D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2466" y="220714"/>
            <a:ext cx="1247131" cy="548134"/>
          </a:xfrm>
          <a:prstGeom prst="rect">
            <a:avLst/>
          </a:prstGeom>
        </p:spPr>
      </p:pic>
      <p:pic>
        <p:nvPicPr>
          <p:cNvPr id="14" name="Picture 13" descr="A close up of a number&#10;&#10;Description automatically generated">
            <a:extLst>
              <a:ext uri="{FF2B5EF4-FFF2-40B4-BE49-F238E27FC236}">
                <a16:creationId xmlns:a16="http://schemas.microsoft.com/office/drawing/2014/main" id="{A211AEAC-12E5-FB05-1496-76F1921431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9292" y="3675277"/>
            <a:ext cx="1342642" cy="783208"/>
          </a:xfrm>
          <a:prstGeom prst="rect">
            <a:avLst/>
          </a:prstGeom>
        </p:spPr>
      </p:pic>
      <p:pic>
        <p:nvPicPr>
          <p:cNvPr id="15" name="Picture 14" descr="A close-up of a sign&#10;&#10;Description automatically generated">
            <a:extLst>
              <a:ext uri="{FF2B5EF4-FFF2-40B4-BE49-F238E27FC236}">
                <a16:creationId xmlns:a16="http://schemas.microsoft.com/office/drawing/2014/main" id="{E4C91D1E-063E-DA01-7F15-76BC4E6D4B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62174" y="3944114"/>
            <a:ext cx="2093428" cy="1390650"/>
          </a:xfrm>
          <a:prstGeom prst="rect">
            <a:avLst/>
          </a:prstGeom>
        </p:spPr>
      </p:pic>
    </p:spTree>
    <p:extLst>
      <p:ext uri="{BB962C8B-B14F-4D97-AF65-F5344CB8AC3E}">
        <p14:creationId xmlns:p14="http://schemas.microsoft.com/office/powerpoint/2010/main" val="2919601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20607</TotalTime>
  <Words>2918</Words>
  <Application>Microsoft Macintosh PowerPoint</Application>
  <PresentationFormat>Widescreen</PresentationFormat>
  <Paragraphs>159</Paragraphs>
  <Slides>37</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Reenie Beanie</vt:lpstr>
      <vt:lpstr>SimHei</vt:lpstr>
      <vt:lpstr>SimSun</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龙使人敬拜兽，赐兽权柄与能力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终极的兽出现时，除了神所拣选的人，世人都会跟从并敬拜他 </vt:lpstr>
      <vt:lpstr>PowerPoint Presentation</vt:lpstr>
      <vt:lpstr>PowerPoint Presentation</vt:lpstr>
      <vt:lpstr>PowerPoint Presentation</vt:lpstr>
      <vt:lpstr>海兽说亵渎神的话  </vt:lpstr>
      <vt:lpstr>PowerPoint Presentation</vt:lpstr>
      <vt:lpstr>PowerPoint Presentation</vt:lpstr>
      <vt:lpstr>PowerPoint Presentation</vt:lpstr>
      <vt:lpstr>PowerPoint Presentation</vt:lpstr>
      <vt:lpstr>兽逼迫教会四十二个月  </vt:lpstr>
      <vt:lpstr>PowerPoint Presentation</vt:lpstr>
      <vt:lpstr>蒙神所拣选的人必坚忍到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dc:creator>
  <cp:lastModifiedBy>nelson lee</cp:lastModifiedBy>
  <cp:revision>2175</cp:revision>
  <dcterms:created xsi:type="dcterms:W3CDTF">2012-08-02T07:18:31Z</dcterms:created>
  <dcterms:modified xsi:type="dcterms:W3CDTF">2026-03-21T08:56:22Z</dcterms:modified>
</cp:coreProperties>
</file>