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3" d="100"/>
          <a:sy n="153" d="100"/>
        </p:scale>
        <p:origin x="98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568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www.preachershelp.net/wp-content/uploads/2014/11/owen-death-of-death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www.preachershelp.net/wp-content/uploads/2014/11/owen-death-of-death.pdf#:~:text=,to%20our%20sin%20upon%20hi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www.preachershelp.net/wp-content/uploads/2014/11/owen-death-of-death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www.preachershelp.net/wp-content/uploads/2014/11/owen-death-of-death.pdf#:~:text=,18%29%2C%20so" TargetMode="External"/><Relationship Id="rId4" Type="http://schemas.openxmlformats.org/officeDocument/2006/relationships/hyperlink" Target="www.preachershelp.net/wp-content/uploads/2014/11/owen-death-of-death.pdf#:~:text=there%20were%20many%20other%20instrumental,before%20determined%20should%20be%20done%E2%80%9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www.preachershelp.net/wp-content/uploads/2014/11/owen-death-of-death.pdf#:~:text=,to%20our%20sin%20upon%20hi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www.preachershelp.net/wp-content/uploads/2014/11/owen-death-of-death.pdf#:~:text=a,110%3A1%2C%204%29%20He" TargetMode="External"/><Relationship Id="rId4" Type="http://schemas.openxmlformats.org/officeDocument/2006/relationships/hyperlink" Target="www.preachershelp.net/wp-content/uploads/2014/11/owen-death-of-death.pdf#:~:text=,5%29%20More%20than%20twent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www.preachershelp.net/wp-content/uploads/2014/11/owen-death-of-death.pdf#:~:text=b,fullness%20and%20perfection%20of%20all" TargetMode="External"/><Relationship Id="rId7" Type="http://schemas.openxmlformats.org/officeDocument/2006/relationships/hyperlink" Target="www.preachershelp.net/wp-content/uploads/2014/11/owen-death-of-death.pdf#:~:text=proportional%20to%20the%20measure%20and,so%20with%20him%20when%20h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www.preachershelp.net/wp-content/uploads/2014/11/owen-death-of-death.pdf#:~:text=setting%20about%20the%20work%20of,2" TargetMode="External"/><Relationship Id="rId5" Type="http://schemas.openxmlformats.org/officeDocument/2006/relationships/hyperlink" Target="www.preachershelp.net/wp-content/uploads/2014/11/owen-death-of-death.pdf" TargetMode="External"/><Relationship Id="rId4" Type="http://schemas.openxmlformats.org/officeDocument/2006/relationships/hyperlink" Target="www.preachershelp.net/wp-content/uploads/2014/11/owen-death-of-death.pdf#:~:text=%5B1%5D%20Firstly%2C%20the%20natural%2C%20all,8%29%2C%20laying%20aside%20that%20glor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www.preachershelp.net/wp-content/uploads/2014/11/owen-death-of-death.pdf#:~:text=,he%20was%20about%20to%204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www.preachershelp.net/wp-content/uploads/2014/11/owen-death-of-death.pdf#:~:text=can%20find%20in%20Is,49%3A7" TargetMode="External"/><Relationship Id="rId5" Type="http://schemas.openxmlformats.org/officeDocument/2006/relationships/hyperlink" Target="www.preachershelp.net/wp-content/uploads/2014/11/owen-death-of-death.pdf#:~:text=like%20a%20sharp%20sword%2C%20to,astonishment%20of%20all%20the%20world" TargetMode="External"/><Relationship Id="rId4" Type="http://schemas.openxmlformats.org/officeDocument/2006/relationships/hyperlink" Target="www.preachershelp.net/wp-content/uploads/2014/11/owen-death-of-death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www.preachershelp.net/wp-content/uploads/2014/11/owen-death-of-death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www.preachershelp.net/wp-content/uploads/2014/11/owen-death-of-death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65760" y="1371600"/>
            <a:ext cx="45720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3600" b="1" dirty="0">
                <a:solidFill>
                  <a:srgbClr val="030A18"/>
                </a:solidFill>
              </a:rPr>
              <a:t>救赎的主导者</a:t>
            </a:r>
            <a:endParaRPr lang="en-US" sz="3600" dirty="0"/>
          </a:p>
          <a:p>
            <a:pPr marL="0" indent="0" algn="l">
              <a:buNone/>
            </a:pPr>
            <a:r>
              <a:rPr lang="en-US" sz="1600" i="1" dirty="0">
                <a:solidFill>
                  <a:srgbClr val="030A18"/>
                </a:solidFill>
              </a:rPr>
              <a:t>父在救赎中的角色（约翰·欧文《基督之死中死亡的死》）</a:t>
            </a:r>
            <a:endParaRPr lang="en-US" sz="3600" dirty="0"/>
          </a:p>
        </p:txBody>
      </p:sp>
      <p:sp>
        <p:nvSpPr>
          <p:cNvPr id="3" name="Text 1"/>
          <p:cNvSpPr/>
          <p:nvPr/>
        </p:nvSpPr>
        <p:spPr>
          <a:xfrm>
            <a:off x="365760" y="3657600"/>
            <a:ext cx="45720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30A18"/>
                </a:solidFill>
              </a:rPr>
              <a:t>第三章概要</a:t>
            </a:r>
            <a:endParaRPr lang="en-US" sz="1200" dirty="0"/>
          </a:p>
          <a:p>
            <a:pPr marL="0" indent="0" algn="l">
              <a:buNone/>
            </a:pPr>
            <a:r>
              <a:rPr lang="en-US" sz="1200" dirty="0">
                <a:solidFill>
                  <a:srgbClr val="030A18"/>
                </a:solidFill>
              </a:rPr>
              <a:t>2025年7月24日</a:t>
            </a:r>
            <a:endParaRPr lang="en-US" sz="1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097280"/>
            <a:ext cx="3291840" cy="3291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第三章概览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548640" y="1463040"/>
            <a:ext cx="457200" cy="457200"/>
          </a:xfrm>
          <a:prstGeom prst="ellipse">
            <a:avLst/>
          </a:prstGeom>
          <a:solidFill>
            <a:srgbClr val="97B1DF"/>
          </a:solidFill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548640" y="1508760"/>
            <a:ext cx="457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30A18"/>
                </a:solidFill>
              </a:rPr>
              <a:t>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1097280" y="1508760"/>
            <a:ext cx="7132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30A18"/>
                </a:solidFill>
              </a:rPr>
              <a:t>救赎的三一施行者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548640" y="2240280"/>
            <a:ext cx="457200" cy="457200"/>
          </a:xfrm>
          <a:prstGeom prst="ellipse">
            <a:avLst/>
          </a:prstGeom>
          <a:solidFill>
            <a:srgbClr val="97B1DF"/>
          </a:solidFill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548640" y="2286000"/>
            <a:ext cx="457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30A18"/>
                </a:solidFill>
              </a:rPr>
              <a:t>2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1097280" y="2286000"/>
            <a:ext cx="7132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30A18"/>
                </a:solidFill>
              </a:rPr>
              <a:t>父的作为：差遣圣子</a:t>
            </a:r>
            <a:endParaRPr lang="en-US" sz="1200" dirty="0"/>
          </a:p>
        </p:txBody>
      </p:sp>
      <p:sp>
        <p:nvSpPr>
          <p:cNvPr id="9" name="Shape 7"/>
          <p:cNvSpPr/>
          <p:nvPr/>
        </p:nvSpPr>
        <p:spPr>
          <a:xfrm>
            <a:off x="548640" y="3017520"/>
            <a:ext cx="457200" cy="457200"/>
          </a:xfrm>
          <a:prstGeom prst="ellipse">
            <a:avLst/>
          </a:prstGeom>
          <a:solidFill>
            <a:srgbClr val="97B1DF"/>
          </a:solidFill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/>
          <p:cNvSpPr/>
          <p:nvPr/>
        </p:nvSpPr>
        <p:spPr>
          <a:xfrm>
            <a:off x="548640" y="3063240"/>
            <a:ext cx="457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30A18"/>
                </a:solidFill>
              </a:rPr>
              <a:t>3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1097280" y="3063240"/>
            <a:ext cx="7132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30A18"/>
                </a:solidFill>
              </a:rPr>
              <a:t>父的作为：充满圣子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548640" y="3794760"/>
            <a:ext cx="457200" cy="457200"/>
          </a:xfrm>
          <a:prstGeom prst="ellipse">
            <a:avLst/>
          </a:prstGeom>
          <a:solidFill>
            <a:srgbClr val="97B1DF"/>
          </a:solidFill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548640" y="3840480"/>
            <a:ext cx="457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30A18"/>
                </a:solidFill>
              </a:rPr>
              <a:t>4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1097280" y="3840480"/>
            <a:ext cx="71323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200" dirty="0">
                <a:solidFill>
                  <a:srgbClr val="030A18"/>
                </a:solidFill>
              </a:rPr>
              <a:t>立约与意义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57200" y="482346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066CC"/>
                </a:solidFill>
                <a:hlinkClick r:id="rId3"/>
              </a:rPr>
              <a:t>[1]</a:t>
            </a:r>
            <a:r>
              <a:rPr lang="en-US" sz="600" u="sng" dirty="0">
                <a:solidFill>
                  <a:srgbClr val="0066CC"/>
                </a:solidFill>
                <a:hlinkClick r:id="rId4"/>
              </a:rPr>
              <a:t>[2]</a:t>
            </a:r>
            <a:endParaRPr lang="en-US" sz="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三一施行者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457200" y="1371600"/>
            <a:ext cx="4572000" cy="32004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救赎是三位一体共同的工作，神的作为不可分割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人只是成就神预定计划的工具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基督自愿舍命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圣经区分父、子、圣灵的工作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6035040" y="2377440"/>
            <a:ext cx="1463040" cy="1463040"/>
          </a:xfrm>
          <a:prstGeom prst="ellipse">
            <a:avLst/>
          </a:prstGeom>
          <a:solidFill>
            <a:srgbClr val="A4B6B8"/>
          </a:solidFill>
          <a:ln w="12700">
            <a:solidFill>
              <a:srgbClr val="97B1DF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6035040" y="2880360"/>
            <a:ext cx="14630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30A18"/>
                </a:solidFill>
              </a:rPr>
              <a:t>救赎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6035040" y="411480"/>
            <a:ext cx="1280160" cy="1280160"/>
          </a:xfrm>
          <a:prstGeom prst="ellipse">
            <a:avLst/>
          </a:prstGeom>
          <a:solidFill>
            <a:srgbClr val="97B1DF"/>
          </a:solidFill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6035040" y="891540"/>
            <a:ext cx="1280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30A18"/>
                </a:solidFill>
              </a:rPr>
              <a:t>父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 flipH="1">
            <a:off x="6741622" y="1691640"/>
            <a:ext cx="41563" cy="802178"/>
          </a:xfrm>
          <a:prstGeom prst="line">
            <a:avLst/>
          </a:prstGeom>
          <a:noFill/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9" name="Shape 7"/>
          <p:cNvSpPr/>
          <p:nvPr/>
        </p:nvSpPr>
        <p:spPr>
          <a:xfrm>
            <a:off x="4023360" y="3749040"/>
            <a:ext cx="1280160" cy="1280160"/>
          </a:xfrm>
          <a:prstGeom prst="ellipse">
            <a:avLst/>
          </a:prstGeom>
          <a:solidFill>
            <a:srgbClr val="97B1DF"/>
          </a:solidFill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0" name="Text 8"/>
          <p:cNvSpPr/>
          <p:nvPr/>
        </p:nvSpPr>
        <p:spPr>
          <a:xfrm>
            <a:off x="4023360" y="4160520"/>
            <a:ext cx="1280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30A18"/>
                </a:solidFill>
              </a:rPr>
              <a:t>子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 flipV="1">
            <a:off x="4663440" y="3474728"/>
            <a:ext cx="1371600" cy="914392"/>
          </a:xfrm>
          <a:prstGeom prst="line">
            <a:avLst/>
          </a:prstGeom>
          <a:noFill/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2" name="Shape 10"/>
          <p:cNvSpPr/>
          <p:nvPr/>
        </p:nvSpPr>
        <p:spPr>
          <a:xfrm>
            <a:off x="7680960" y="3749040"/>
            <a:ext cx="1280160" cy="1280160"/>
          </a:xfrm>
          <a:prstGeom prst="ellipse">
            <a:avLst/>
          </a:prstGeom>
          <a:solidFill>
            <a:srgbClr val="97B1DF"/>
          </a:solidFill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3" name="Text 11"/>
          <p:cNvSpPr/>
          <p:nvPr/>
        </p:nvSpPr>
        <p:spPr>
          <a:xfrm>
            <a:off x="7680960" y="4160520"/>
            <a:ext cx="128016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dirty="0">
                <a:solidFill>
                  <a:srgbClr val="030A18"/>
                </a:solidFill>
              </a:rPr>
              <a:t>圣灵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8321040" y="4389120"/>
            <a:ext cx="0" cy="0"/>
          </a:xfrm>
          <a:prstGeom prst="line">
            <a:avLst/>
          </a:prstGeom>
          <a:noFill/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15" name="Text 13"/>
          <p:cNvSpPr/>
          <p:nvPr/>
        </p:nvSpPr>
        <p:spPr>
          <a:xfrm>
            <a:off x="457200" y="482346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066CC"/>
                </a:solidFill>
                <a:hlinkClick r:id="rId3"/>
              </a:rPr>
              <a:t>[1]</a:t>
            </a:r>
            <a:r>
              <a:rPr lang="en-US" sz="600" u="sng" dirty="0">
                <a:solidFill>
                  <a:srgbClr val="0066CC"/>
                </a:solidFill>
                <a:hlinkClick r:id="rId4"/>
              </a:rPr>
              <a:t>[2]</a:t>
            </a:r>
            <a:r>
              <a:rPr lang="en-US" sz="600" u="sng" dirty="0">
                <a:solidFill>
                  <a:srgbClr val="0066CC"/>
                </a:solidFill>
                <a:hlinkClick r:id="rId5"/>
              </a:rPr>
              <a:t>[3]</a:t>
            </a:r>
            <a:endParaRPr lang="en-US" sz="600" dirty="0"/>
          </a:p>
        </p:txBody>
      </p:sp>
      <p:sp>
        <p:nvSpPr>
          <p:cNvPr id="16" name="Shape 9">
            <a:extLst>
              <a:ext uri="{FF2B5EF4-FFF2-40B4-BE49-F238E27FC236}">
                <a16:creationId xmlns:a16="http://schemas.microsoft.com/office/drawing/2014/main" id="{8E1E467A-1B65-D0A0-A9D4-5B50FC2C4734}"/>
              </a:ext>
            </a:extLst>
          </p:cNvPr>
          <p:cNvSpPr/>
          <p:nvPr/>
        </p:nvSpPr>
        <p:spPr>
          <a:xfrm flipH="1" flipV="1">
            <a:off x="7498079" y="3429008"/>
            <a:ext cx="656704" cy="914392"/>
          </a:xfrm>
          <a:prstGeom prst="line">
            <a:avLst/>
          </a:prstGeom>
          <a:noFill/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差遣圣子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457200" y="1828800"/>
            <a:ext cx="2651760" cy="1097280"/>
          </a:xfrm>
          <a:prstGeom prst="rect">
            <a:avLst/>
          </a:prstGeom>
          <a:solidFill>
            <a:srgbClr val="97B1DF"/>
          </a:solidFill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548640" y="1920240"/>
            <a:ext cx="2468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30A18"/>
                </a:solidFill>
              </a:rPr>
              <a:t>永恒的筹划与任命
</a:t>
            </a:r>
            <a:r>
              <a:rPr lang="en-US" sz="800" dirty="0">
                <a:solidFill>
                  <a:srgbClr val="030A18"/>
                </a:solidFill>
              </a:rPr>
              <a:t>永恒计划：父设立子为中保</a:t>
            </a:r>
            <a:endParaRPr lang="en-US" sz="1600" dirty="0"/>
          </a:p>
        </p:txBody>
      </p:sp>
      <p:sp>
        <p:nvSpPr>
          <p:cNvPr id="5" name="Shape 3"/>
          <p:cNvSpPr/>
          <p:nvPr/>
        </p:nvSpPr>
        <p:spPr>
          <a:xfrm>
            <a:off x="3246120" y="1828800"/>
            <a:ext cx="2651760" cy="1097280"/>
          </a:xfrm>
          <a:prstGeom prst="rect">
            <a:avLst/>
          </a:prstGeom>
          <a:solidFill>
            <a:srgbClr val="97B1DF"/>
          </a:solidFill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6" name="Text 4"/>
          <p:cNvSpPr/>
          <p:nvPr/>
        </p:nvSpPr>
        <p:spPr>
          <a:xfrm>
            <a:off x="3337560" y="1920240"/>
            <a:ext cx="2468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30A18"/>
                </a:solidFill>
              </a:rPr>
              <a:t>受膏并就任
</a:t>
            </a:r>
            <a:r>
              <a:rPr lang="en-US" sz="800" dirty="0">
                <a:solidFill>
                  <a:srgbClr val="030A18"/>
                </a:solidFill>
              </a:rPr>
              <a:t>公开差遣，道成肉身、洗礼、升高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6035040" y="1828800"/>
            <a:ext cx="2651760" cy="1097280"/>
          </a:xfrm>
          <a:prstGeom prst="rect">
            <a:avLst/>
          </a:prstGeom>
          <a:solidFill>
            <a:srgbClr val="97B1DF"/>
          </a:solidFill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8" name="Text 6"/>
          <p:cNvSpPr/>
          <p:nvPr/>
        </p:nvSpPr>
        <p:spPr>
          <a:xfrm>
            <a:off x="6126480" y="1920240"/>
            <a:ext cx="246888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30A18"/>
                </a:solidFill>
              </a:rPr>
              <a:t>预言与预表
</a:t>
            </a:r>
            <a:r>
              <a:rPr lang="en-US" sz="800" dirty="0">
                <a:solidFill>
                  <a:srgbClr val="030A18"/>
                </a:solidFill>
              </a:rPr>
              <a:t>预言与预表预告救主</a:t>
            </a:r>
            <a:endParaRPr lang="en-US" sz="1600" dirty="0"/>
          </a:p>
        </p:txBody>
      </p:sp>
      <p:sp>
        <p:nvSpPr>
          <p:cNvPr id="9" name="Text 7"/>
          <p:cNvSpPr/>
          <p:nvPr/>
        </p:nvSpPr>
        <p:spPr>
          <a:xfrm>
            <a:off x="457200" y="482346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066CC"/>
                </a:solidFill>
                <a:hlinkClick r:id="rId3"/>
              </a:rPr>
              <a:t>[1]</a:t>
            </a:r>
            <a:r>
              <a:rPr lang="en-US" sz="600" u="sng" dirty="0">
                <a:solidFill>
                  <a:srgbClr val="0066CC"/>
                </a:solidFill>
                <a:hlinkClick r:id="rId4"/>
              </a:rPr>
              <a:t>[2]</a:t>
            </a:r>
            <a:r>
              <a:rPr lang="en-US" sz="600" u="sng" dirty="0">
                <a:solidFill>
                  <a:srgbClr val="0066CC"/>
                </a:solidFill>
                <a:hlinkClick r:id="rId5"/>
              </a:rPr>
              <a:t>[3]</a:t>
            </a:r>
            <a:endParaRPr lang="en-US" sz="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充满圣子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457200" y="1828800"/>
            <a:ext cx="3931920" cy="2286000"/>
          </a:xfrm>
          <a:prstGeom prst="roundRect">
            <a:avLst>
              <a:gd name="adj" fmla="val 4000"/>
            </a:avLst>
          </a:prstGeom>
          <a:solidFill>
            <a:srgbClr val="97B1DF"/>
          </a:solidFill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594360" y="196596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30A18"/>
                </a:solidFill>
              </a:rPr>
              <a:t>神性之丰盛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94360" y="2423160"/>
            <a:ext cx="36576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作为神具永恒荣耀（约 1:14）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与父同等（腓 2:6）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虚己成为仆人（腓 2:7-8）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4754880" y="1828800"/>
            <a:ext cx="3931920" cy="2286000"/>
          </a:xfrm>
          <a:prstGeom prst="roundRect">
            <a:avLst>
              <a:gd name="adj" fmla="val 4000"/>
            </a:avLst>
          </a:prstGeom>
          <a:solidFill>
            <a:srgbClr val="A4B6B8"/>
          </a:solidFill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4892040" y="196596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30A18"/>
                </a:solidFill>
              </a:rPr>
              <a:t>所赐的丰盛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892040" y="2423160"/>
            <a:ext cx="36576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得到履职所需的各样恩典和恩赐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圣灵无限地在祂身上（赛 61:1-2；约 3:34）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一切丰盛都在祂里面（西 1:19）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482346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066CC"/>
                </a:solidFill>
                <a:hlinkClick r:id="rId3"/>
              </a:rPr>
              <a:t>[1]</a:t>
            </a:r>
            <a:r>
              <a:rPr lang="en-US" sz="600" u="sng" dirty="0">
                <a:solidFill>
                  <a:srgbClr val="0066CC"/>
                </a:solidFill>
                <a:hlinkClick r:id="rId4"/>
              </a:rPr>
              <a:t>[2]</a:t>
            </a:r>
            <a:r>
              <a:rPr lang="en-US" sz="600" u="sng" dirty="0">
                <a:solidFill>
                  <a:srgbClr val="0066CC"/>
                </a:solidFill>
                <a:hlinkClick r:id="rId5"/>
              </a:rPr>
              <a:t>[3]</a:t>
            </a:r>
            <a:r>
              <a:rPr lang="en-US" sz="600" u="sng" dirty="0">
                <a:solidFill>
                  <a:srgbClr val="0066CC"/>
                </a:solidFill>
                <a:hlinkClick r:id="rId6"/>
              </a:rPr>
              <a:t>[4]</a:t>
            </a:r>
            <a:r>
              <a:rPr lang="en-US" sz="600" u="sng" dirty="0">
                <a:solidFill>
                  <a:srgbClr val="0066CC"/>
                </a:solidFill>
                <a:hlinkClick r:id="rId7"/>
              </a:rPr>
              <a:t>[5]</a:t>
            </a:r>
            <a:endParaRPr lang="en-US" sz="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救赎之约</a:t>
            </a:r>
            <a:endParaRPr lang="en-US" sz="2400" dirty="0"/>
          </a:p>
        </p:txBody>
      </p:sp>
      <p:sp>
        <p:nvSpPr>
          <p:cNvPr id="3" name="Shape 1"/>
          <p:cNvSpPr/>
          <p:nvPr/>
        </p:nvSpPr>
        <p:spPr>
          <a:xfrm>
            <a:off x="457200" y="1828800"/>
            <a:ext cx="3931920" cy="2286000"/>
          </a:xfrm>
          <a:prstGeom prst="roundRect">
            <a:avLst>
              <a:gd name="adj" fmla="val 4000"/>
            </a:avLst>
          </a:prstGeom>
          <a:solidFill>
            <a:srgbClr val="97B1DF"/>
          </a:solidFill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4" name="Text 2"/>
          <p:cNvSpPr/>
          <p:nvPr/>
        </p:nvSpPr>
        <p:spPr>
          <a:xfrm>
            <a:off x="594360" y="196596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30A18"/>
                </a:solidFill>
              </a:rPr>
              <a:t>扶持与支持</a:t>
            </a:r>
            <a:endParaRPr lang="en-US" sz="1600" dirty="0"/>
          </a:p>
        </p:txBody>
      </p:sp>
      <p:sp>
        <p:nvSpPr>
          <p:cNvPr id="5" name="Text 3"/>
          <p:cNvSpPr/>
          <p:nvPr/>
        </p:nvSpPr>
        <p:spPr>
          <a:xfrm>
            <a:off x="594360" y="2423160"/>
            <a:ext cx="36576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父应许在试炼中帮助子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赐力量抵挡敌对与试探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承担我们的苦难（赛 53）</a:t>
            </a:r>
            <a:endParaRPr lang="en-US" sz="1200" dirty="0"/>
          </a:p>
        </p:txBody>
      </p:sp>
      <p:sp>
        <p:nvSpPr>
          <p:cNvPr id="6" name="Shape 4"/>
          <p:cNvSpPr/>
          <p:nvPr/>
        </p:nvSpPr>
        <p:spPr>
          <a:xfrm>
            <a:off x="4754880" y="1828800"/>
            <a:ext cx="3931920" cy="2286000"/>
          </a:xfrm>
          <a:prstGeom prst="roundRect">
            <a:avLst>
              <a:gd name="adj" fmla="val 4000"/>
            </a:avLst>
          </a:prstGeom>
          <a:solidFill>
            <a:srgbClr val="A4B6B8"/>
          </a:solidFill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7" name="Text 5"/>
          <p:cNvSpPr/>
          <p:nvPr/>
        </p:nvSpPr>
        <p:spPr>
          <a:xfrm>
            <a:off x="4892040" y="1965960"/>
            <a:ext cx="36576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l">
              <a:buNone/>
            </a:pPr>
            <a:r>
              <a:rPr lang="en-US" sz="1600" b="1" dirty="0">
                <a:solidFill>
                  <a:srgbClr val="030A18"/>
                </a:solidFill>
              </a:rPr>
              <a:t>保证成功</a:t>
            </a: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4892040" y="2423160"/>
            <a:ext cx="3657600" cy="1691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复兴雅各支派并聚集以色列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成为万邦之光直到地极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30A18"/>
                </a:solidFill>
              </a:rPr>
              <a:t>祂要看见自己的后裔，耶和华的旨意必成就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57200" y="482346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066CC"/>
                </a:solidFill>
                <a:hlinkClick r:id="rId3"/>
              </a:rPr>
              <a:t>[1]</a:t>
            </a:r>
            <a:r>
              <a:rPr lang="en-US" sz="600" u="sng" dirty="0">
                <a:solidFill>
                  <a:srgbClr val="0066CC"/>
                </a:solidFill>
                <a:hlinkClick r:id="rId4"/>
              </a:rPr>
              <a:t>[2]</a:t>
            </a:r>
            <a:r>
              <a:rPr lang="en-US" sz="600" u="sng" dirty="0">
                <a:solidFill>
                  <a:srgbClr val="0066CC"/>
                </a:solidFill>
                <a:hlinkClick r:id="rId5"/>
              </a:rPr>
              <a:t>[3]</a:t>
            </a:r>
            <a:r>
              <a:rPr lang="en-US" sz="600" u="sng" dirty="0">
                <a:solidFill>
                  <a:srgbClr val="0066CC"/>
                </a:solidFill>
                <a:hlinkClick r:id="rId6"/>
              </a:rPr>
              <a:t>[4]</a:t>
            </a:r>
            <a:r>
              <a:rPr lang="en-US" sz="600" u="sng" dirty="0">
                <a:solidFill>
                  <a:srgbClr val="0066CC"/>
                </a:solidFill>
                <a:hlinkClick r:id="rId4"/>
              </a:rPr>
              <a:t>[5]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特定救赎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640080" y="1828800"/>
            <a:ext cx="7863840" cy="292608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神与子的约确保基督工作的成功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基督从犹太人和外邦人中召聚祂的选民</a:t>
            </a:r>
            <a:endParaRPr lang="en-US" sz="1200" dirty="0"/>
          </a:p>
          <a:p>
            <a:pPr marL="190500" indent="-190500"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</a:rPr>
              <a:t>普遍救赎与这一确切应许相矛盾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914400" y="4114800"/>
            <a:ext cx="7315200" cy="640080"/>
          </a:xfrm>
          <a:prstGeom prst="roundRect">
            <a:avLst>
              <a:gd name="adj" fmla="val 14286"/>
            </a:avLst>
          </a:prstGeom>
          <a:solidFill>
            <a:srgbClr val="A4B6B8"/>
          </a:solidFill>
          <a:ln w="12700">
            <a:solidFill>
              <a:srgbClr val="030A18"/>
            </a:solidFill>
            <a:prstDash val="solid"/>
          </a:ln>
        </p:spPr>
        <p:txBody>
          <a:bodyPr/>
          <a:lstStyle/>
          <a:p>
            <a:endParaRPr/>
          </a:p>
        </p:txBody>
      </p:sp>
      <p:sp>
        <p:nvSpPr>
          <p:cNvPr id="5" name="Text 3"/>
          <p:cNvSpPr/>
          <p:nvPr/>
        </p:nvSpPr>
        <p:spPr>
          <a:xfrm>
            <a:off x="1005840" y="4160520"/>
            <a:ext cx="7132320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030A18"/>
                </a:solidFill>
              </a:rPr>
              <a:t>基督的死有效地保证祂百姓的救恩——救赎是特定的，而非普遍的。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457200" y="482346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066CC"/>
                </a:solidFill>
                <a:hlinkClick r:id="rId3"/>
              </a:rPr>
              <a:t>[1]</a:t>
            </a:r>
            <a:endParaRPr lang="en-US" sz="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74320" y="274320"/>
            <a:ext cx="859536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2400" dirty="0">
                <a:solidFill>
                  <a:srgbClr val="030A1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结论与反思</a:t>
            </a:r>
            <a:endParaRPr lang="en-US" sz="2400" dirty="0"/>
          </a:p>
        </p:txBody>
      </p:sp>
      <p:sp>
        <p:nvSpPr>
          <p:cNvPr id="3" name="Text 1"/>
          <p:cNvSpPr/>
          <p:nvPr/>
        </p:nvSpPr>
        <p:spPr>
          <a:xfrm>
            <a:off x="640080" y="1828800"/>
            <a:ext cx="7863840" cy="3200400"/>
          </a:xfrm>
          <a:prstGeom prst="rect">
            <a:avLst/>
          </a:prstGeom>
          <a:noFill/>
          <a:ln/>
        </p:spPr>
        <p:txBody>
          <a:bodyPr wrap="square" lIns="1270" tIns="1270" rIns="1270" bIns="127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0000"/>
                </a:solidFill>
              </a:rPr>
              <a:t>救赎由父、子、圣灵共同完成。
</a:t>
            </a:r>
            <a:r>
              <a:rPr lang="en-US" sz="1200" dirty="0">
                <a:solidFill>
                  <a:srgbClr val="000000"/>
                </a:solidFill>
              </a:rPr>
              <a:t>父的作为——差遣、充满、立约——彰显祂的爱和主权旨意。
基督的工作是确定有效的，信徒可以安息在救赎之约中。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457200" y="4823460"/>
            <a:ext cx="82296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600" u="sng" dirty="0">
                <a:solidFill>
                  <a:srgbClr val="0066CC"/>
                </a:solidFill>
                <a:hlinkClick r:id="rId3"/>
              </a:rPr>
              <a:t>[1][2]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199</Words>
  <Application>Microsoft Macintosh PowerPoint</Application>
  <PresentationFormat>On-screen Show (16:9)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nelson lee</cp:lastModifiedBy>
  <cp:revision>2</cp:revision>
  <dcterms:created xsi:type="dcterms:W3CDTF">2025-07-24T03:03:47Z</dcterms:created>
  <dcterms:modified xsi:type="dcterms:W3CDTF">2025-07-24T03:06:52Z</dcterms:modified>
</cp:coreProperties>
</file>