
<file path=[Content_Types].xml><?xml version="1.0" encoding="utf-8"?>
<Types xmlns="http://schemas.openxmlformats.org/package/2006/content-types">
  <Default Extension="jfif" ContentType="image/jpeg"/>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3.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1" r:id="rId1"/>
  </p:sldMasterIdLst>
  <p:notesMasterIdLst>
    <p:notesMasterId r:id="rId42"/>
  </p:notesMasterIdLst>
  <p:sldIdLst>
    <p:sldId id="256" r:id="rId2"/>
    <p:sldId id="257" r:id="rId3"/>
    <p:sldId id="450" r:id="rId4"/>
    <p:sldId id="451" r:id="rId5"/>
    <p:sldId id="422" r:id="rId6"/>
    <p:sldId id="434" r:id="rId7"/>
    <p:sldId id="452" r:id="rId8"/>
    <p:sldId id="453" r:id="rId9"/>
    <p:sldId id="454" r:id="rId10"/>
    <p:sldId id="455" r:id="rId11"/>
    <p:sldId id="457" r:id="rId12"/>
    <p:sldId id="459" r:id="rId13"/>
    <p:sldId id="474" r:id="rId14"/>
    <p:sldId id="460" r:id="rId15"/>
    <p:sldId id="458" r:id="rId16"/>
    <p:sldId id="461" r:id="rId17"/>
    <p:sldId id="462" r:id="rId18"/>
    <p:sldId id="475" r:id="rId19"/>
    <p:sldId id="466" r:id="rId20"/>
    <p:sldId id="463" r:id="rId21"/>
    <p:sldId id="468" r:id="rId22"/>
    <p:sldId id="471" r:id="rId23"/>
    <p:sldId id="470" r:id="rId24"/>
    <p:sldId id="473" r:id="rId25"/>
    <p:sldId id="472" r:id="rId26"/>
    <p:sldId id="469" r:id="rId27"/>
    <p:sldId id="467" r:id="rId28"/>
    <p:sldId id="464" r:id="rId29"/>
    <p:sldId id="465" r:id="rId30"/>
    <p:sldId id="487" r:id="rId31"/>
    <p:sldId id="456" r:id="rId32"/>
    <p:sldId id="476" r:id="rId33"/>
    <p:sldId id="477" r:id="rId34"/>
    <p:sldId id="478" r:id="rId35"/>
    <p:sldId id="479" r:id="rId36"/>
    <p:sldId id="482" r:id="rId37"/>
    <p:sldId id="480" r:id="rId38"/>
    <p:sldId id="481" r:id="rId39"/>
    <p:sldId id="483" r:id="rId40"/>
    <p:sldId id="484" r:id="rId4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7451" autoAdjust="0"/>
  </p:normalViewPr>
  <p:slideViewPr>
    <p:cSldViewPr snapToGrid="0">
      <p:cViewPr varScale="1">
        <p:scale>
          <a:sx n="72" d="100"/>
          <a:sy n="72" d="100"/>
        </p:scale>
        <p:origin x="1075"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charts/_rels/chart1.xml.rels><?xml version="1.0" encoding="UTF-8" standalone="yes"?>
<Relationships xmlns="http://schemas.openxmlformats.org/package/2006/relationships"><Relationship Id="rId3" Type="http://schemas.openxmlformats.org/officeDocument/2006/relationships/oleObject" Target="file:///C:\ARCHANGELOS00\Church\RefCC\Heidelberg%20Catechism\Lesson%2010\Data%20for%20extrapolation.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ARCHANGELOS00\Church\RefCC\Heidelberg%20Catechism\Lesson%2010\Data%20for%20extrapolation.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C:\ARCHANGELOS00\Church\RefCC\Heidelberg%20Catechism\Lesson%2010\Data%20for%20extrapolation.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C:\ARCHANGELOS00\Church\RefCC\Heidelberg%20Catechism\Lesson%2010\Data%20for%20extrapolation.xlsx" TargetMode="External"/><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scatterChart>
        <c:scatterStyle val="lineMarker"/>
        <c:varyColors val="0"/>
        <c:ser>
          <c:idx val="0"/>
          <c:order val="0"/>
          <c:spPr>
            <a:ln w="38100" cap="rnd">
              <a:noFill/>
              <a:round/>
            </a:ln>
            <a:effectLst/>
          </c:spPr>
          <c:marker>
            <c:symbol val="circle"/>
            <c:size val="5"/>
            <c:spPr>
              <a:solidFill>
                <a:schemeClr val="accent1"/>
              </a:solidFill>
              <a:ln w="9525">
                <a:solidFill>
                  <a:schemeClr val="accent1"/>
                </a:solidFill>
              </a:ln>
              <a:effectLst/>
            </c:spPr>
          </c:marker>
          <c:xVal>
            <c:numRef>
              <c:f>Sheet1!$A$13:$A$18</c:f>
              <c:numCache>
                <c:formatCode>General</c:formatCode>
                <c:ptCount val="6"/>
                <c:pt idx="0">
                  <c:v>0</c:v>
                </c:pt>
                <c:pt idx="1">
                  <c:v>1</c:v>
                </c:pt>
                <c:pt idx="2">
                  <c:v>2</c:v>
                </c:pt>
                <c:pt idx="3">
                  <c:v>3</c:v>
                </c:pt>
                <c:pt idx="4">
                  <c:v>4</c:v>
                </c:pt>
                <c:pt idx="5">
                  <c:v>5</c:v>
                </c:pt>
              </c:numCache>
            </c:numRef>
          </c:xVal>
          <c:yVal>
            <c:numRef>
              <c:f>Sheet1!$B$13:$B$18</c:f>
              <c:numCache>
                <c:formatCode>0.0</c:formatCode>
                <c:ptCount val="6"/>
                <c:pt idx="0">
                  <c:v>55.4</c:v>
                </c:pt>
                <c:pt idx="1">
                  <c:v>56.1</c:v>
                </c:pt>
                <c:pt idx="2">
                  <c:v>56.8</c:v>
                </c:pt>
                <c:pt idx="3">
                  <c:v>57.4</c:v>
                </c:pt>
                <c:pt idx="4">
                  <c:v>58</c:v>
                </c:pt>
                <c:pt idx="5">
                  <c:v>58.5</c:v>
                </c:pt>
              </c:numCache>
            </c:numRef>
          </c:yVal>
          <c:smooth val="0"/>
          <c:extLst>
            <c:ext xmlns:c16="http://schemas.microsoft.com/office/drawing/2014/chart" uri="{C3380CC4-5D6E-409C-BE32-E72D297353CC}">
              <c16:uniqueId val="{00000000-47B2-4431-8943-3499D4DE7BB1}"/>
            </c:ext>
          </c:extLst>
        </c:ser>
        <c:dLbls>
          <c:showLegendKey val="0"/>
          <c:showVal val="0"/>
          <c:showCatName val="0"/>
          <c:showSerName val="0"/>
          <c:showPercent val="0"/>
          <c:showBubbleSize val="0"/>
        </c:dLbls>
        <c:axId val="1026796047"/>
        <c:axId val="1020468239"/>
      </c:scatterChart>
      <c:valAx>
        <c:axId val="1026796047"/>
        <c:scaling>
          <c:orientation val="minMax"/>
          <c:max val="5"/>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r>
                  <a:rPr lang="en-SG"/>
                  <a:t>x</a:t>
                </a:r>
              </a:p>
            </c:rich>
          </c:tx>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1020468239"/>
        <c:crosses val="autoZero"/>
        <c:crossBetween val="midCat"/>
      </c:valAx>
      <c:valAx>
        <c:axId val="1020468239"/>
        <c:scaling>
          <c:orientation val="minMax"/>
          <c:min val="5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r>
                  <a:rPr lang="en-SG"/>
                  <a:t>y</a:t>
                </a:r>
              </a:p>
            </c:rich>
          </c:tx>
          <c:overlay val="0"/>
          <c:spPr>
            <a:noFill/>
            <a:ln>
              <a:noFill/>
            </a:ln>
            <a:effectLst/>
          </c:spPr>
          <c:txPr>
            <a:bodyPr rot="-54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title>
        <c:numFmt formatCode="0.0"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1026796047"/>
        <c:crosses val="autoZero"/>
        <c:crossBetween val="midCat"/>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400"/>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scatterChart>
        <c:scatterStyle val="lineMarker"/>
        <c:varyColors val="0"/>
        <c:ser>
          <c:idx val="0"/>
          <c:order val="0"/>
          <c:spPr>
            <a:ln w="38100" cap="rnd">
              <a:noFill/>
              <a:round/>
            </a:ln>
            <a:effectLst/>
          </c:spPr>
          <c:marker>
            <c:symbol val="circle"/>
            <c:size val="5"/>
            <c:spPr>
              <a:solidFill>
                <a:schemeClr val="accent1"/>
              </a:solidFill>
              <a:ln w="9525">
                <a:solidFill>
                  <a:schemeClr val="accent1"/>
                </a:solidFill>
              </a:ln>
              <a:effectLst/>
            </c:spPr>
          </c:marker>
          <c:trendline>
            <c:spPr>
              <a:ln w="19050" cap="rnd">
                <a:solidFill>
                  <a:schemeClr val="accent1"/>
                </a:solidFill>
                <a:prstDash val="sysDot"/>
              </a:ln>
              <a:effectLst/>
            </c:spPr>
            <c:trendlineType val="linear"/>
            <c:dispRSqr val="0"/>
            <c:dispEq val="1"/>
            <c:trendlineLbl>
              <c:layout>
                <c:manualLayout>
                  <c:x val="-7.5569553805774278E-2"/>
                  <c:y val="9.8818168562263053E-2"/>
                </c:manualLayout>
              </c:layout>
              <c:numFmt formatCode="General" sourceLinked="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trendlineLbl>
          </c:trendline>
          <c:xVal>
            <c:numRef>
              <c:f>Sheet1!$A$13:$A$18</c:f>
              <c:numCache>
                <c:formatCode>General</c:formatCode>
                <c:ptCount val="6"/>
                <c:pt idx="0">
                  <c:v>0</c:v>
                </c:pt>
                <c:pt idx="1">
                  <c:v>1</c:v>
                </c:pt>
                <c:pt idx="2">
                  <c:v>2</c:v>
                </c:pt>
                <c:pt idx="3">
                  <c:v>3</c:v>
                </c:pt>
                <c:pt idx="4">
                  <c:v>4</c:v>
                </c:pt>
                <c:pt idx="5">
                  <c:v>5</c:v>
                </c:pt>
              </c:numCache>
            </c:numRef>
          </c:xVal>
          <c:yVal>
            <c:numRef>
              <c:f>Sheet1!$B$13:$B$18</c:f>
              <c:numCache>
                <c:formatCode>0.0</c:formatCode>
                <c:ptCount val="6"/>
                <c:pt idx="0">
                  <c:v>55.4</c:v>
                </c:pt>
                <c:pt idx="1">
                  <c:v>56.1</c:v>
                </c:pt>
                <c:pt idx="2">
                  <c:v>56.8</c:v>
                </c:pt>
                <c:pt idx="3">
                  <c:v>57.4</c:v>
                </c:pt>
                <c:pt idx="4">
                  <c:v>58</c:v>
                </c:pt>
                <c:pt idx="5">
                  <c:v>58.5</c:v>
                </c:pt>
              </c:numCache>
            </c:numRef>
          </c:yVal>
          <c:smooth val="0"/>
          <c:extLst>
            <c:ext xmlns:c16="http://schemas.microsoft.com/office/drawing/2014/chart" uri="{C3380CC4-5D6E-409C-BE32-E72D297353CC}">
              <c16:uniqueId val="{00000001-F7AF-41C3-8BCB-179E1DE76C1F}"/>
            </c:ext>
          </c:extLst>
        </c:ser>
        <c:dLbls>
          <c:showLegendKey val="0"/>
          <c:showVal val="0"/>
          <c:showCatName val="0"/>
          <c:showSerName val="0"/>
          <c:showPercent val="0"/>
          <c:showBubbleSize val="0"/>
        </c:dLbls>
        <c:axId val="1026796047"/>
        <c:axId val="1020468239"/>
      </c:scatterChart>
      <c:valAx>
        <c:axId val="1026796047"/>
        <c:scaling>
          <c:orientation val="minMax"/>
          <c:max val="5"/>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r>
                  <a:rPr lang="en-SG"/>
                  <a:t>x</a:t>
                </a:r>
              </a:p>
            </c:rich>
          </c:tx>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1020468239"/>
        <c:crosses val="autoZero"/>
        <c:crossBetween val="midCat"/>
      </c:valAx>
      <c:valAx>
        <c:axId val="1020468239"/>
        <c:scaling>
          <c:orientation val="minMax"/>
          <c:min val="5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r>
                  <a:rPr lang="en-SG"/>
                  <a:t>y</a:t>
                </a:r>
              </a:p>
            </c:rich>
          </c:tx>
          <c:overlay val="0"/>
          <c:spPr>
            <a:noFill/>
            <a:ln>
              <a:noFill/>
            </a:ln>
            <a:effectLst/>
          </c:spPr>
          <c:txPr>
            <a:bodyPr rot="-54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title>
        <c:numFmt formatCode="0.0"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1026796047"/>
        <c:crosses val="autoZero"/>
        <c:crossBetween val="midCat"/>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400"/>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scatterChart>
        <c:scatterStyle val="lineMarker"/>
        <c:varyColors val="0"/>
        <c:ser>
          <c:idx val="0"/>
          <c:order val="0"/>
          <c:spPr>
            <a:ln w="38100" cap="rnd">
              <a:noFill/>
              <a:round/>
            </a:ln>
            <a:effectLst/>
          </c:spPr>
          <c:marker>
            <c:symbol val="circle"/>
            <c:size val="5"/>
            <c:spPr>
              <a:solidFill>
                <a:schemeClr val="accent1"/>
              </a:solidFill>
              <a:ln w="9525">
                <a:solidFill>
                  <a:schemeClr val="accent1"/>
                </a:solidFill>
              </a:ln>
              <a:effectLst/>
            </c:spPr>
          </c:marker>
          <c:trendline>
            <c:spPr>
              <a:ln w="19050" cap="rnd">
                <a:solidFill>
                  <a:schemeClr val="accent1"/>
                </a:solidFill>
                <a:prstDash val="sysDot"/>
              </a:ln>
              <a:effectLst/>
            </c:spPr>
            <c:trendlineType val="linear"/>
            <c:backward val="3"/>
            <c:dispRSqr val="0"/>
            <c:dispEq val="1"/>
            <c:trendlineLbl>
              <c:layout>
                <c:manualLayout>
                  <c:x val="-4.2236001749781274E-2"/>
                  <c:y val="0.1682626130067075"/>
                </c:manualLayout>
              </c:layout>
              <c:numFmt formatCode="General" sourceLinked="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trendlineLbl>
          </c:trendline>
          <c:xVal>
            <c:numRef>
              <c:f>Sheet1!$A$13:$A$18</c:f>
              <c:numCache>
                <c:formatCode>General</c:formatCode>
                <c:ptCount val="6"/>
                <c:pt idx="0">
                  <c:v>0</c:v>
                </c:pt>
                <c:pt idx="1">
                  <c:v>1</c:v>
                </c:pt>
                <c:pt idx="2">
                  <c:v>2</c:v>
                </c:pt>
                <c:pt idx="3">
                  <c:v>3</c:v>
                </c:pt>
                <c:pt idx="4">
                  <c:v>4</c:v>
                </c:pt>
                <c:pt idx="5">
                  <c:v>5</c:v>
                </c:pt>
              </c:numCache>
            </c:numRef>
          </c:xVal>
          <c:yVal>
            <c:numRef>
              <c:f>Sheet1!$B$13:$B$18</c:f>
              <c:numCache>
                <c:formatCode>0.0</c:formatCode>
                <c:ptCount val="6"/>
                <c:pt idx="0">
                  <c:v>55.4</c:v>
                </c:pt>
                <c:pt idx="1">
                  <c:v>56.1</c:v>
                </c:pt>
                <c:pt idx="2">
                  <c:v>56.8</c:v>
                </c:pt>
                <c:pt idx="3">
                  <c:v>57.4</c:v>
                </c:pt>
                <c:pt idx="4">
                  <c:v>58</c:v>
                </c:pt>
                <c:pt idx="5">
                  <c:v>58.5</c:v>
                </c:pt>
              </c:numCache>
            </c:numRef>
          </c:yVal>
          <c:smooth val="0"/>
          <c:extLst>
            <c:ext xmlns:c16="http://schemas.microsoft.com/office/drawing/2014/chart" uri="{C3380CC4-5D6E-409C-BE32-E72D297353CC}">
              <c16:uniqueId val="{00000001-45F7-48D7-996B-373C9EDC9AB6}"/>
            </c:ext>
          </c:extLst>
        </c:ser>
        <c:dLbls>
          <c:showLegendKey val="0"/>
          <c:showVal val="0"/>
          <c:showCatName val="0"/>
          <c:showSerName val="0"/>
          <c:showPercent val="0"/>
          <c:showBubbleSize val="0"/>
        </c:dLbls>
        <c:axId val="1026796047"/>
        <c:axId val="1020468239"/>
      </c:scatterChart>
      <c:valAx>
        <c:axId val="1026796047"/>
        <c:scaling>
          <c:orientation val="minMax"/>
          <c:max val="5"/>
          <c:min val="-3"/>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r>
                  <a:rPr lang="en-SG"/>
                  <a:t>x</a:t>
                </a:r>
              </a:p>
            </c:rich>
          </c:tx>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1020468239"/>
        <c:crosses val="autoZero"/>
        <c:crossBetween val="midCat"/>
      </c:valAx>
      <c:valAx>
        <c:axId val="1020468239"/>
        <c:scaling>
          <c:orientation val="minMax"/>
          <c:min val="5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r>
                  <a:rPr lang="en-SG"/>
                  <a:t>y</a:t>
                </a:r>
              </a:p>
            </c:rich>
          </c:tx>
          <c:overlay val="0"/>
          <c:spPr>
            <a:noFill/>
            <a:ln>
              <a:noFill/>
            </a:ln>
            <a:effectLst/>
          </c:spPr>
          <c:txPr>
            <a:bodyPr rot="-54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title>
        <c:numFmt formatCode="0.0"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1026796047"/>
        <c:crosses val="autoZero"/>
        <c:crossBetween val="midCat"/>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400"/>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scatterChart>
        <c:scatterStyle val="lineMarker"/>
        <c:varyColors val="0"/>
        <c:ser>
          <c:idx val="0"/>
          <c:order val="0"/>
          <c:spPr>
            <a:ln w="38100" cap="rnd">
              <a:noFill/>
              <a:round/>
            </a:ln>
            <a:effectLst>
              <a:outerShdw blurRad="50800" dist="50800" dir="5400000" sx="1000" sy="1000" algn="ctr" rotWithShape="0">
                <a:srgbClr val="000000">
                  <a:alpha val="43137"/>
                </a:srgbClr>
              </a:outerShdw>
            </a:effectLst>
          </c:spPr>
          <c:marker>
            <c:symbol val="circle"/>
            <c:size val="5"/>
            <c:spPr>
              <a:solidFill>
                <a:schemeClr val="accent1"/>
              </a:solidFill>
              <a:ln w="38100">
                <a:solidFill>
                  <a:schemeClr val="accent1"/>
                </a:solidFill>
              </a:ln>
              <a:effectLst>
                <a:outerShdw blurRad="50800" dist="50800" dir="5400000" sx="1000" sy="1000" algn="ctr" rotWithShape="0">
                  <a:srgbClr val="000000">
                    <a:alpha val="43137"/>
                  </a:srgbClr>
                </a:outerShdw>
              </a:effectLst>
            </c:spPr>
          </c:marker>
          <c:xVal>
            <c:numRef>
              <c:f>Sheet2!$A$18:$A$27</c:f>
              <c:numCache>
                <c:formatCode>General</c:formatCode>
                <c:ptCount val="10"/>
                <c:pt idx="0" formatCode="0.000000">
                  <c:v>-2.4999989999999999</c:v>
                </c:pt>
                <c:pt idx="1">
                  <c:v>-2.4900000000000002</c:v>
                </c:pt>
                <c:pt idx="2">
                  <c:v>-2</c:v>
                </c:pt>
                <c:pt idx="3">
                  <c:v>-1</c:v>
                </c:pt>
                <c:pt idx="4">
                  <c:v>0</c:v>
                </c:pt>
                <c:pt idx="5">
                  <c:v>1</c:v>
                </c:pt>
                <c:pt idx="6">
                  <c:v>2</c:v>
                </c:pt>
                <c:pt idx="7">
                  <c:v>3</c:v>
                </c:pt>
                <c:pt idx="8">
                  <c:v>4</c:v>
                </c:pt>
                <c:pt idx="9">
                  <c:v>5</c:v>
                </c:pt>
              </c:numCache>
            </c:numRef>
          </c:xVal>
          <c:yVal>
            <c:numRef>
              <c:f>Sheet2!$B$18:$B$27</c:f>
              <c:numCache>
                <c:formatCode>0.0</c:formatCode>
                <c:ptCount val="10"/>
                <c:pt idx="0">
                  <c:v>22</c:v>
                </c:pt>
                <c:pt idx="1">
                  <c:v>45</c:v>
                </c:pt>
                <c:pt idx="2">
                  <c:v>52.7</c:v>
                </c:pt>
                <c:pt idx="3">
                  <c:v>54.8</c:v>
                </c:pt>
                <c:pt idx="4">
                  <c:v>55.4</c:v>
                </c:pt>
                <c:pt idx="5">
                  <c:v>56.1</c:v>
                </c:pt>
                <c:pt idx="6">
                  <c:v>56.8</c:v>
                </c:pt>
                <c:pt idx="7">
                  <c:v>57.4</c:v>
                </c:pt>
                <c:pt idx="8">
                  <c:v>58</c:v>
                </c:pt>
                <c:pt idx="9">
                  <c:v>58.5</c:v>
                </c:pt>
              </c:numCache>
            </c:numRef>
          </c:yVal>
          <c:smooth val="0"/>
          <c:extLst>
            <c:ext xmlns:c16="http://schemas.microsoft.com/office/drawing/2014/chart" uri="{C3380CC4-5D6E-409C-BE32-E72D297353CC}">
              <c16:uniqueId val="{00000000-F163-4A59-A2AC-C5B8F88324C4}"/>
            </c:ext>
          </c:extLst>
        </c:ser>
        <c:dLbls>
          <c:showLegendKey val="0"/>
          <c:showVal val="0"/>
          <c:showCatName val="0"/>
          <c:showSerName val="0"/>
          <c:showPercent val="0"/>
          <c:showBubbleSize val="0"/>
        </c:dLbls>
        <c:axId val="1123682207"/>
        <c:axId val="1123680767"/>
      </c:scatterChart>
      <c:valAx>
        <c:axId val="1123682207"/>
        <c:scaling>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x</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0.0" sourceLinked="0"/>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123680767"/>
        <c:crosses val="autoZero"/>
        <c:crossBetween val="midCat"/>
      </c:valAx>
      <c:valAx>
        <c:axId val="1123680767"/>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SG"/>
                  <a:t>y</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0.0"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123682207"/>
        <c:crosses val="autoZero"/>
        <c:crossBetween val="midCat"/>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SG"/>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BFD01CF-8226-4138-BA91-AA815486FF39}" type="datetimeFigureOut">
              <a:rPr lang="en-SG" smtClean="0"/>
              <a:t>12/4/2026</a:t>
            </a:fld>
            <a:endParaRPr lang="en-SG"/>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SG"/>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SG"/>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EA252B9-0E5F-437C-981D-C152E4FC622E}" type="slidenum">
              <a:rPr lang="en-SG" smtClean="0"/>
              <a:t>‹#›</a:t>
            </a:fld>
            <a:endParaRPr lang="en-SG"/>
          </a:p>
        </p:txBody>
      </p:sp>
    </p:spTree>
    <p:extLst>
      <p:ext uri="{BB962C8B-B14F-4D97-AF65-F5344CB8AC3E}">
        <p14:creationId xmlns:p14="http://schemas.microsoft.com/office/powerpoint/2010/main" val="19863632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Made with the help of ChatGPT and Google Gemini.</a:t>
            </a:r>
          </a:p>
          <a:p>
            <a:r>
              <a:rPr lang="en-US" dirty="0"/>
              <a:t>Amphibian (</a:t>
            </a:r>
            <a:r>
              <a:rPr lang="zh-CN" altLang="en-US" dirty="0"/>
              <a:t>两栖动物</a:t>
            </a:r>
            <a:r>
              <a:rPr lang="en-US" dirty="0"/>
              <a:t>)</a:t>
            </a:r>
          </a:p>
          <a:p>
            <a:r>
              <a:rPr lang="en-US" dirty="0"/>
              <a:t>Reptiles (</a:t>
            </a:r>
            <a:r>
              <a:rPr lang="zh-CN" altLang="en-US" dirty="0"/>
              <a:t>爬虫动物</a:t>
            </a:r>
            <a:r>
              <a:rPr lang="en-US" dirty="0"/>
              <a:t>)</a:t>
            </a:r>
          </a:p>
          <a:p>
            <a:r>
              <a:rPr lang="en-SG" dirty="0"/>
              <a:t>Birds (</a:t>
            </a:r>
            <a:r>
              <a:rPr lang="zh-CN" altLang="en-US" dirty="0"/>
              <a:t>禽类</a:t>
            </a:r>
            <a:r>
              <a:rPr lang="en-SG" dirty="0"/>
              <a:t>)</a:t>
            </a:r>
          </a:p>
          <a:p>
            <a:r>
              <a:rPr lang="en-SG" dirty="0"/>
              <a:t>Fish (</a:t>
            </a:r>
            <a:r>
              <a:rPr lang="zh-CN" altLang="en-US" dirty="0"/>
              <a:t>鱼类</a:t>
            </a:r>
            <a:r>
              <a:rPr lang="en-SG" dirty="0"/>
              <a:t>)</a:t>
            </a:r>
          </a:p>
          <a:p>
            <a:r>
              <a:rPr lang="en-SG" dirty="0"/>
              <a:t>Mammals (</a:t>
            </a:r>
            <a:r>
              <a:rPr lang="zh-CN" altLang="en-US" dirty="0"/>
              <a:t>哺乳动物</a:t>
            </a:r>
            <a:r>
              <a:rPr lang="en-SG" dirty="0"/>
              <a:t>)</a:t>
            </a:r>
          </a:p>
          <a:p>
            <a:r>
              <a:rPr lang="en-SG" dirty="0"/>
              <a:t>Vertebrates (</a:t>
            </a:r>
            <a:r>
              <a:rPr lang="zh-CN" altLang="en-US" dirty="0"/>
              <a:t>脊椎动物</a:t>
            </a:r>
            <a:r>
              <a:rPr lang="en-SG" dirty="0"/>
              <a:t>)</a:t>
            </a:r>
          </a:p>
          <a:p>
            <a:r>
              <a:rPr lang="en-SG" dirty="0"/>
              <a:t>Invertebrates </a:t>
            </a:r>
            <a:r>
              <a:rPr lang="zh-CN" altLang="en-US" dirty="0"/>
              <a:t>（无脊椎动物）</a:t>
            </a:r>
            <a:endParaRPr lang="en-US" altLang="zh-CN" dirty="0"/>
          </a:p>
          <a:p>
            <a:r>
              <a:rPr lang="en-US" altLang="zh-CN" dirty="0"/>
              <a:t>Fungi (</a:t>
            </a:r>
            <a:r>
              <a:rPr lang="zh-CN" altLang="en-US" dirty="0"/>
              <a:t>真菌</a:t>
            </a:r>
            <a:r>
              <a:rPr lang="en-US" altLang="zh-CN" dirty="0"/>
              <a:t>)</a:t>
            </a:r>
            <a:endParaRPr lang="en-SG" altLang="zh-CN" dirty="0"/>
          </a:p>
          <a:p>
            <a:r>
              <a:rPr lang="en-SG" dirty="0"/>
              <a:t>Eukaryotes (</a:t>
            </a:r>
            <a:r>
              <a:rPr lang="zh-CN" altLang="en-US" dirty="0"/>
              <a:t>真核生物</a:t>
            </a:r>
            <a:r>
              <a:rPr lang="en-SG" dirty="0"/>
              <a:t>)</a:t>
            </a:r>
          </a:p>
        </p:txBody>
      </p:sp>
      <p:sp>
        <p:nvSpPr>
          <p:cNvPr id="4" name="Slide Number Placeholder 3"/>
          <p:cNvSpPr>
            <a:spLocks noGrp="1"/>
          </p:cNvSpPr>
          <p:nvPr>
            <p:ph type="sldNum" sz="quarter" idx="5"/>
          </p:nvPr>
        </p:nvSpPr>
        <p:spPr/>
        <p:txBody>
          <a:bodyPr/>
          <a:lstStyle/>
          <a:p>
            <a:fld id="{6EA252B9-0E5F-437C-981D-C152E4FC622E}" type="slidenum">
              <a:rPr lang="en-SG" smtClean="0"/>
              <a:t>8</a:t>
            </a:fld>
            <a:endParaRPr lang="en-SG"/>
          </a:p>
        </p:txBody>
      </p:sp>
    </p:spTree>
    <p:extLst>
      <p:ext uri="{BB962C8B-B14F-4D97-AF65-F5344CB8AC3E}">
        <p14:creationId xmlns:p14="http://schemas.microsoft.com/office/powerpoint/2010/main" val="39548075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SG" dirty="0"/>
              <a:t>Data points (</a:t>
            </a:r>
            <a:r>
              <a:rPr lang="zh-CN" altLang="en-US" dirty="0"/>
              <a:t>数据点</a:t>
            </a:r>
            <a:r>
              <a:rPr lang="en-SG" dirty="0"/>
              <a:t>)</a:t>
            </a:r>
          </a:p>
        </p:txBody>
      </p:sp>
      <p:sp>
        <p:nvSpPr>
          <p:cNvPr id="4" name="Slide Number Placeholder 3"/>
          <p:cNvSpPr>
            <a:spLocks noGrp="1"/>
          </p:cNvSpPr>
          <p:nvPr>
            <p:ph type="sldNum" sz="quarter" idx="5"/>
          </p:nvPr>
        </p:nvSpPr>
        <p:spPr/>
        <p:txBody>
          <a:bodyPr/>
          <a:lstStyle/>
          <a:p>
            <a:fld id="{6EA252B9-0E5F-437C-981D-C152E4FC622E}" type="slidenum">
              <a:rPr lang="en-SG" smtClean="0"/>
              <a:t>20</a:t>
            </a:fld>
            <a:endParaRPr lang="en-SG"/>
          </a:p>
        </p:txBody>
      </p:sp>
    </p:spTree>
    <p:extLst>
      <p:ext uri="{BB962C8B-B14F-4D97-AF65-F5344CB8AC3E}">
        <p14:creationId xmlns:p14="http://schemas.microsoft.com/office/powerpoint/2010/main" val="12122098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SG" dirty="0"/>
              <a:t>Data points (</a:t>
            </a:r>
            <a:r>
              <a:rPr lang="zh-CN" altLang="en-US" dirty="0"/>
              <a:t>数据点</a:t>
            </a:r>
            <a:r>
              <a:rPr lang="en-SG" dirty="0"/>
              <a:t>)</a:t>
            </a:r>
          </a:p>
        </p:txBody>
      </p:sp>
      <p:sp>
        <p:nvSpPr>
          <p:cNvPr id="4" name="Slide Number Placeholder 3"/>
          <p:cNvSpPr>
            <a:spLocks noGrp="1"/>
          </p:cNvSpPr>
          <p:nvPr>
            <p:ph type="sldNum" sz="quarter" idx="5"/>
          </p:nvPr>
        </p:nvSpPr>
        <p:spPr/>
        <p:txBody>
          <a:bodyPr/>
          <a:lstStyle/>
          <a:p>
            <a:fld id="{6EA252B9-0E5F-437C-981D-C152E4FC622E}" type="slidenum">
              <a:rPr lang="en-SG" smtClean="0"/>
              <a:t>23</a:t>
            </a:fld>
            <a:endParaRPr lang="en-SG"/>
          </a:p>
        </p:txBody>
      </p:sp>
    </p:spTree>
    <p:extLst>
      <p:ext uri="{BB962C8B-B14F-4D97-AF65-F5344CB8AC3E}">
        <p14:creationId xmlns:p14="http://schemas.microsoft.com/office/powerpoint/2010/main" val="22383207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G" dirty="0"/>
          </a:p>
        </p:txBody>
      </p:sp>
      <p:sp>
        <p:nvSpPr>
          <p:cNvPr id="4" name="Slide Number Placeholder 3"/>
          <p:cNvSpPr>
            <a:spLocks noGrp="1"/>
          </p:cNvSpPr>
          <p:nvPr>
            <p:ph type="sldNum" sz="quarter" idx="5"/>
          </p:nvPr>
        </p:nvSpPr>
        <p:spPr/>
        <p:txBody>
          <a:bodyPr/>
          <a:lstStyle/>
          <a:p>
            <a:fld id="{6EA252B9-0E5F-437C-981D-C152E4FC622E}" type="slidenum">
              <a:rPr lang="en-SG" smtClean="0"/>
              <a:t>27</a:t>
            </a:fld>
            <a:endParaRPr lang="en-SG"/>
          </a:p>
        </p:txBody>
      </p:sp>
    </p:spTree>
    <p:extLst>
      <p:ext uri="{BB962C8B-B14F-4D97-AF65-F5344CB8AC3E}">
        <p14:creationId xmlns:p14="http://schemas.microsoft.com/office/powerpoint/2010/main" val="416486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Entropy is a measure of how spread out or disordered things are. Entropy is the tendency for things to become more mixed up and evenly spread out over time.</a:t>
            </a:r>
            <a:endParaRPr lang="en-SG" dirty="0"/>
          </a:p>
        </p:txBody>
      </p:sp>
      <p:sp>
        <p:nvSpPr>
          <p:cNvPr id="4" name="Slide Number Placeholder 3"/>
          <p:cNvSpPr>
            <a:spLocks noGrp="1"/>
          </p:cNvSpPr>
          <p:nvPr>
            <p:ph type="sldNum" sz="quarter" idx="5"/>
          </p:nvPr>
        </p:nvSpPr>
        <p:spPr/>
        <p:txBody>
          <a:bodyPr/>
          <a:lstStyle/>
          <a:p>
            <a:fld id="{6EA252B9-0E5F-437C-981D-C152E4FC622E}" type="slidenum">
              <a:rPr lang="en-SG" smtClean="0"/>
              <a:t>30</a:t>
            </a:fld>
            <a:endParaRPr lang="en-SG"/>
          </a:p>
        </p:txBody>
      </p:sp>
    </p:spTree>
    <p:extLst>
      <p:ext uri="{BB962C8B-B14F-4D97-AF65-F5344CB8AC3E}">
        <p14:creationId xmlns:p14="http://schemas.microsoft.com/office/powerpoint/2010/main" val="33695983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G" dirty="0"/>
          </a:p>
        </p:txBody>
      </p:sp>
      <p:sp>
        <p:nvSpPr>
          <p:cNvPr id="4" name="Slide Number Placeholder 3"/>
          <p:cNvSpPr>
            <a:spLocks noGrp="1"/>
          </p:cNvSpPr>
          <p:nvPr>
            <p:ph type="sldNum" sz="quarter" idx="5"/>
          </p:nvPr>
        </p:nvSpPr>
        <p:spPr/>
        <p:txBody>
          <a:bodyPr/>
          <a:lstStyle/>
          <a:p>
            <a:fld id="{6EA252B9-0E5F-437C-981D-C152E4FC622E}" type="slidenum">
              <a:rPr lang="en-SG" smtClean="0"/>
              <a:t>32</a:t>
            </a:fld>
            <a:endParaRPr lang="en-SG"/>
          </a:p>
        </p:txBody>
      </p:sp>
    </p:spTree>
    <p:extLst>
      <p:ext uri="{BB962C8B-B14F-4D97-AF65-F5344CB8AC3E}">
        <p14:creationId xmlns:p14="http://schemas.microsoft.com/office/powerpoint/2010/main" val="3801309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A37F853-D65B-4124-AD04-090B068EE373}" type="datetimeFigureOut">
              <a:rPr lang="en-SG" smtClean="0"/>
              <a:t>12/4/2026</a:t>
            </a:fld>
            <a:endParaRPr lang="en-SG"/>
          </a:p>
        </p:txBody>
      </p:sp>
      <p:sp>
        <p:nvSpPr>
          <p:cNvPr id="5" name="Footer Placeholder 4"/>
          <p:cNvSpPr>
            <a:spLocks noGrp="1"/>
          </p:cNvSpPr>
          <p:nvPr>
            <p:ph type="ftr" sz="quarter" idx="11"/>
          </p:nvPr>
        </p:nvSpPr>
        <p:spPr/>
        <p:txBody>
          <a:bodyPr/>
          <a:lstStyle/>
          <a:p>
            <a:endParaRPr lang="en-SG"/>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4265B753-CBFF-4D09-8016-9D5DEABD864D}" type="slidenum">
              <a:rPr lang="en-SG" smtClean="0"/>
              <a:t>‹#›</a:t>
            </a:fld>
            <a:endParaRPr lang="en-SG"/>
          </a:p>
        </p:txBody>
      </p:sp>
    </p:spTree>
    <p:extLst>
      <p:ext uri="{BB962C8B-B14F-4D97-AF65-F5344CB8AC3E}">
        <p14:creationId xmlns:p14="http://schemas.microsoft.com/office/powerpoint/2010/main" val="30189989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A37F853-D65B-4124-AD04-090B068EE373}" type="datetimeFigureOut">
              <a:rPr lang="en-SG" smtClean="0"/>
              <a:t>12/4/2026</a:t>
            </a:fld>
            <a:endParaRPr lang="en-SG"/>
          </a:p>
        </p:txBody>
      </p:sp>
      <p:sp>
        <p:nvSpPr>
          <p:cNvPr id="5" name="Footer Placeholder 4"/>
          <p:cNvSpPr>
            <a:spLocks noGrp="1"/>
          </p:cNvSpPr>
          <p:nvPr>
            <p:ph type="ftr" sz="quarter" idx="11"/>
          </p:nvPr>
        </p:nvSpPr>
        <p:spPr/>
        <p:txBody>
          <a:bodyPr/>
          <a:lstStyle/>
          <a:p>
            <a:endParaRPr lang="en-SG"/>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265B753-CBFF-4D09-8016-9D5DEABD864D}" type="slidenum">
              <a:rPr lang="en-SG" smtClean="0"/>
              <a:t>‹#›</a:t>
            </a:fld>
            <a:endParaRPr lang="en-SG"/>
          </a:p>
        </p:txBody>
      </p:sp>
    </p:spTree>
    <p:extLst>
      <p:ext uri="{BB962C8B-B14F-4D97-AF65-F5344CB8AC3E}">
        <p14:creationId xmlns:p14="http://schemas.microsoft.com/office/powerpoint/2010/main" val="19174869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A37F853-D65B-4124-AD04-090B068EE373}" type="datetimeFigureOut">
              <a:rPr lang="en-SG" smtClean="0"/>
              <a:t>12/4/2026</a:t>
            </a:fld>
            <a:endParaRPr lang="en-SG"/>
          </a:p>
        </p:txBody>
      </p:sp>
      <p:sp>
        <p:nvSpPr>
          <p:cNvPr id="5" name="Footer Placeholder 4"/>
          <p:cNvSpPr>
            <a:spLocks noGrp="1"/>
          </p:cNvSpPr>
          <p:nvPr>
            <p:ph type="ftr" sz="quarter" idx="11"/>
          </p:nvPr>
        </p:nvSpPr>
        <p:spPr/>
        <p:txBody>
          <a:bodyPr/>
          <a:lstStyle/>
          <a:p>
            <a:endParaRPr lang="en-SG"/>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265B753-CBFF-4D09-8016-9D5DEABD864D}" type="slidenum">
              <a:rPr lang="en-SG" smtClean="0"/>
              <a:t>‹#›</a:t>
            </a:fld>
            <a:endParaRPr lang="en-SG"/>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0464877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A37F853-D65B-4124-AD04-090B068EE373}" type="datetimeFigureOut">
              <a:rPr lang="en-SG" smtClean="0"/>
              <a:t>12/4/2026</a:t>
            </a:fld>
            <a:endParaRPr lang="en-SG"/>
          </a:p>
        </p:txBody>
      </p:sp>
      <p:sp>
        <p:nvSpPr>
          <p:cNvPr id="6" name="Footer Placeholder 5"/>
          <p:cNvSpPr>
            <a:spLocks noGrp="1"/>
          </p:cNvSpPr>
          <p:nvPr>
            <p:ph type="ftr" sz="quarter" idx="11"/>
          </p:nvPr>
        </p:nvSpPr>
        <p:spPr/>
        <p:txBody>
          <a:bodyPr/>
          <a:lstStyle/>
          <a:p>
            <a:endParaRPr lang="en-SG"/>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265B753-CBFF-4D09-8016-9D5DEABD864D}" type="slidenum">
              <a:rPr lang="en-SG" smtClean="0"/>
              <a:t>‹#›</a:t>
            </a:fld>
            <a:endParaRPr lang="en-SG"/>
          </a:p>
        </p:txBody>
      </p:sp>
    </p:spTree>
    <p:extLst>
      <p:ext uri="{BB962C8B-B14F-4D97-AF65-F5344CB8AC3E}">
        <p14:creationId xmlns:p14="http://schemas.microsoft.com/office/powerpoint/2010/main" val="72462130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A37F853-D65B-4124-AD04-090B068EE373}" type="datetimeFigureOut">
              <a:rPr lang="en-SG" smtClean="0"/>
              <a:t>12/4/2026</a:t>
            </a:fld>
            <a:endParaRPr lang="en-SG"/>
          </a:p>
        </p:txBody>
      </p:sp>
      <p:sp>
        <p:nvSpPr>
          <p:cNvPr id="6" name="Footer Placeholder 5"/>
          <p:cNvSpPr>
            <a:spLocks noGrp="1"/>
          </p:cNvSpPr>
          <p:nvPr>
            <p:ph type="ftr" sz="quarter" idx="11"/>
          </p:nvPr>
        </p:nvSpPr>
        <p:spPr/>
        <p:txBody>
          <a:bodyPr/>
          <a:lstStyle/>
          <a:p>
            <a:endParaRPr lang="en-SG"/>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265B753-CBFF-4D09-8016-9D5DEABD864D}" type="slidenum">
              <a:rPr lang="en-SG" smtClean="0"/>
              <a:t>‹#›</a:t>
            </a:fld>
            <a:endParaRPr lang="en-SG"/>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6417583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A37F853-D65B-4124-AD04-090B068EE373}" type="datetimeFigureOut">
              <a:rPr lang="en-SG" smtClean="0"/>
              <a:t>12/4/2026</a:t>
            </a:fld>
            <a:endParaRPr lang="en-SG"/>
          </a:p>
        </p:txBody>
      </p:sp>
      <p:sp>
        <p:nvSpPr>
          <p:cNvPr id="6" name="Footer Placeholder 5"/>
          <p:cNvSpPr>
            <a:spLocks noGrp="1"/>
          </p:cNvSpPr>
          <p:nvPr>
            <p:ph type="ftr" sz="quarter" idx="11"/>
          </p:nvPr>
        </p:nvSpPr>
        <p:spPr/>
        <p:txBody>
          <a:bodyPr/>
          <a:lstStyle/>
          <a:p>
            <a:endParaRPr lang="en-SG"/>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265B753-CBFF-4D09-8016-9D5DEABD864D}" type="slidenum">
              <a:rPr lang="en-SG" smtClean="0"/>
              <a:t>‹#›</a:t>
            </a:fld>
            <a:endParaRPr lang="en-SG"/>
          </a:p>
        </p:txBody>
      </p:sp>
    </p:spTree>
    <p:extLst>
      <p:ext uri="{BB962C8B-B14F-4D97-AF65-F5344CB8AC3E}">
        <p14:creationId xmlns:p14="http://schemas.microsoft.com/office/powerpoint/2010/main" val="2474296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A37F853-D65B-4124-AD04-090B068EE373}" type="datetimeFigureOut">
              <a:rPr lang="en-SG" smtClean="0"/>
              <a:t>12/4/2026</a:t>
            </a:fld>
            <a:endParaRPr lang="en-SG"/>
          </a:p>
        </p:txBody>
      </p:sp>
      <p:sp>
        <p:nvSpPr>
          <p:cNvPr id="5" name="Footer Placeholder 4"/>
          <p:cNvSpPr>
            <a:spLocks noGrp="1"/>
          </p:cNvSpPr>
          <p:nvPr>
            <p:ph type="ftr" sz="quarter" idx="11"/>
          </p:nvPr>
        </p:nvSpPr>
        <p:spPr/>
        <p:txBody>
          <a:bodyPr/>
          <a:lstStyle/>
          <a:p>
            <a:endParaRPr lang="en-SG"/>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265B753-CBFF-4D09-8016-9D5DEABD864D}" type="slidenum">
              <a:rPr lang="en-SG" smtClean="0"/>
              <a:t>‹#›</a:t>
            </a:fld>
            <a:endParaRPr lang="en-SG"/>
          </a:p>
        </p:txBody>
      </p:sp>
    </p:spTree>
    <p:extLst>
      <p:ext uri="{BB962C8B-B14F-4D97-AF65-F5344CB8AC3E}">
        <p14:creationId xmlns:p14="http://schemas.microsoft.com/office/powerpoint/2010/main" val="3080240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A37F853-D65B-4124-AD04-090B068EE373}" type="datetimeFigureOut">
              <a:rPr lang="en-SG" smtClean="0"/>
              <a:t>12/4/2026</a:t>
            </a:fld>
            <a:endParaRPr lang="en-SG"/>
          </a:p>
        </p:txBody>
      </p:sp>
      <p:sp>
        <p:nvSpPr>
          <p:cNvPr id="5" name="Footer Placeholder 4"/>
          <p:cNvSpPr>
            <a:spLocks noGrp="1"/>
          </p:cNvSpPr>
          <p:nvPr>
            <p:ph type="ftr" sz="quarter" idx="11"/>
          </p:nvPr>
        </p:nvSpPr>
        <p:spPr/>
        <p:txBody>
          <a:bodyPr/>
          <a:lstStyle/>
          <a:p>
            <a:endParaRPr lang="en-SG"/>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265B753-CBFF-4D09-8016-9D5DEABD864D}" type="slidenum">
              <a:rPr lang="en-SG" smtClean="0"/>
              <a:t>‹#›</a:t>
            </a:fld>
            <a:endParaRPr lang="en-SG"/>
          </a:p>
        </p:txBody>
      </p:sp>
    </p:spTree>
    <p:extLst>
      <p:ext uri="{BB962C8B-B14F-4D97-AF65-F5344CB8AC3E}">
        <p14:creationId xmlns:p14="http://schemas.microsoft.com/office/powerpoint/2010/main" val="60143966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000"/>
            </a:lvl1pPr>
          </a:lstStyle>
          <a:p>
            <a:r>
              <a:rPr lang="en-US" dirty="0"/>
              <a:t>Click to edit Master title style</a:t>
            </a:r>
          </a:p>
        </p:txBody>
      </p:sp>
      <p:sp>
        <p:nvSpPr>
          <p:cNvPr id="12" name="Content Placeholder 2"/>
          <p:cNvSpPr>
            <a:spLocks noGrp="1"/>
          </p:cNvSpPr>
          <p:nvPr>
            <p:ph sz="quarter" idx="13"/>
          </p:nvPr>
        </p:nvSpPr>
        <p:spPr>
          <a:xfrm>
            <a:off x="913774" y="2367092"/>
            <a:ext cx="10363826" cy="3424107"/>
          </a:xfrm>
        </p:spPr>
        <p:txBody>
          <a:bodyPr/>
          <a:lstStyle>
            <a:lvl1pPr>
              <a:defRPr sz="2800"/>
            </a:lvl1pPr>
            <a:lvl2pPr>
              <a:defRPr sz="2400"/>
            </a:lvl2pPr>
            <a:lvl3pPr>
              <a:defRPr sz="2000"/>
            </a:lvl3pPr>
            <a:lvl4pPr>
              <a:defRPr sz="1600"/>
            </a:lvl4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202268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A37F853-D65B-4124-AD04-090B068EE373}" type="datetimeFigureOut">
              <a:rPr lang="en-SG" smtClean="0"/>
              <a:t>12/4/2026</a:t>
            </a:fld>
            <a:endParaRPr lang="en-SG"/>
          </a:p>
        </p:txBody>
      </p:sp>
      <p:sp>
        <p:nvSpPr>
          <p:cNvPr id="5" name="Footer Placeholder 4"/>
          <p:cNvSpPr>
            <a:spLocks noGrp="1"/>
          </p:cNvSpPr>
          <p:nvPr>
            <p:ph type="ftr" sz="quarter" idx="11"/>
          </p:nvPr>
        </p:nvSpPr>
        <p:spPr/>
        <p:txBody>
          <a:bodyPr/>
          <a:lstStyle/>
          <a:p>
            <a:endParaRPr lang="en-SG"/>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265B753-CBFF-4D09-8016-9D5DEABD864D}" type="slidenum">
              <a:rPr lang="en-SG" smtClean="0"/>
              <a:t>‹#›</a:t>
            </a:fld>
            <a:endParaRPr lang="en-SG"/>
          </a:p>
        </p:txBody>
      </p:sp>
    </p:spTree>
    <p:extLst>
      <p:ext uri="{BB962C8B-B14F-4D97-AF65-F5344CB8AC3E}">
        <p14:creationId xmlns:p14="http://schemas.microsoft.com/office/powerpoint/2010/main" val="36582898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A37F853-D65B-4124-AD04-090B068EE373}" type="datetimeFigureOut">
              <a:rPr lang="en-SG" smtClean="0"/>
              <a:t>12/4/2026</a:t>
            </a:fld>
            <a:endParaRPr lang="en-SG"/>
          </a:p>
        </p:txBody>
      </p:sp>
      <p:sp>
        <p:nvSpPr>
          <p:cNvPr id="5" name="Footer Placeholder 4"/>
          <p:cNvSpPr>
            <a:spLocks noGrp="1"/>
          </p:cNvSpPr>
          <p:nvPr>
            <p:ph type="ftr" sz="quarter" idx="11"/>
          </p:nvPr>
        </p:nvSpPr>
        <p:spPr/>
        <p:txBody>
          <a:bodyPr/>
          <a:lstStyle/>
          <a:p>
            <a:endParaRPr lang="en-SG"/>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265B753-CBFF-4D09-8016-9D5DEABD864D}" type="slidenum">
              <a:rPr lang="en-SG" smtClean="0"/>
              <a:t>‹#›</a:t>
            </a:fld>
            <a:endParaRPr lang="en-SG"/>
          </a:p>
        </p:txBody>
      </p:sp>
    </p:spTree>
    <p:extLst>
      <p:ext uri="{BB962C8B-B14F-4D97-AF65-F5344CB8AC3E}">
        <p14:creationId xmlns:p14="http://schemas.microsoft.com/office/powerpoint/2010/main" val="6353558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A37F853-D65B-4124-AD04-090B068EE373}" type="datetimeFigureOut">
              <a:rPr lang="en-SG" smtClean="0"/>
              <a:t>12/4/2026</a:t>
            </a:fld>
            <a:endParaRPr lang="en-SG"/>
          </a:p>
        </p:txBody>
      </p:sp>
      <p:sp>
        <p:nvSpPr>
          <p:cNvPr id="6" name="Footer Placeholder 5"/>
          <p:cNvSpPr>
            <a:spLocks noGrp="1"/>
          </p:cNvSpPr>
          <p:nvPr>
            <p:ph type="ftr" sz="quarter" idx="11"/>
          </p:nvPr>
        </p:nvSpPr>
        <p:spPr/>
        <p:txBody>
          <a:bodyPr/>
          <a:lstStyle/>
          <a:p>
            <a:endParaRPr lang="en-SG"/>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4265B753-CBFF-4D09-8016-9D5DEABD864D}" type="slidenum">
              <a:rPr lang="en-SG" smtClean="0"/>
              <a:t>‹#›</a:t>
            </a:fld>
            <a:endParaRPr lang="en-SG"/>
          </a:p>
        </p:txBody>
      </p:sp>
    </p:spTree>
    <p:extLst>
      <p:ext uri="{BB962C8B-B14F-4D97-AF65-F5344CB8AC3E}">
        <p14:creationId xmlns:p14="http://schemas.microsoft.com/office/powerpoint/2010/main" val="29410458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A37F853-D65B-4124-AD04-090B068EE373}" type="datetimeFigureOut">
              <a:rPr lang="en-SG" smtClean="0"/>
              <a:t>12/4/2026</a:t>
            </a:fld>
            <a:endParaRPr lang="en-SG"/>
          </a:p>
        </p:txBody>
      </p:sp>
      <p:sp>
        <p:nvSpPr>
          <p:cNvPr id="8" name="Footer Placeholder 7"/>
          <p:cNvSpPr>
            <a:spLocks noGrp="1"/>
          </p:cNvSpPr>
          <p:nvPr>
            <p:ph type="ftr" sz="quarter" idx="11"/>
          </p:nvPr>
        </p:nvSpPr>
        <p:spPr/>
        <p:txBody>
          <a:bodyPr/>
          <a:lstStyle/>
          <a:p>
            <a:endParaRPr lang="en-SG"/>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4265B753-CBFF-4D09-8016-9D5DEABD864D}" type="slidenum">
              <a:rPr lang="en-SG" smtClean="0"/>
              <a:t>‹#›</a:t>
            </a:fld>
            <a:endParaRPr lang="en-SG"/>
          </a:p>
        </p:txBody>
      </p:sp>
    </p:spTree>
    <p:extLst>
      <p:ext uri="{BB962C8B-B14F-4D97-AF65-F5344CB8AC3E}">
        <p14:creationId xmlns:p14="http://schemas.microsoft.com/office/powerpoint/2010/main" val="21609582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A37F853-D65B-4124-AD04-090B068EE373}" type="datetimeFigureOut">
              <a:rPr lang="en-SG" smtClean="0"/>
              <a:t>12/4/2026</a:t>
            </a:fld>
            <a:endParaRPr lang="en-SG"/>
          </a:p>
        </p:txBody>
      </p:sp>
      <p:sp>
        <p:nvSpPr>
          <p:cNvPr id="4" name="Footer Placeholder 3"/>
          <p:cNvSpPr>
            <a:spLocks noGrp="1"/>
          </p:cNvSpPr>
          <p:nvPr>
            <p:ph type="ftr" sz="quarter" idx="11"/>
          </p:nvPr>
        </p:nvSpPr>
        <p:spPr/>
        <p:txBody>
          <a:bodyPr/>
          <a:lstStyle/>
          <a:p>
            <a:endParaRPr lang="en-SG"/>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4265B753-CBFF-4D09-8016-9D5DEABD864D}" type="slidenum">
              <a:rPr lang="en-SG" smtClean="0"/>
              <a:t>‹#›</a:t>
            </a:fld>
            <a:endParaRPr lang="en-SG"/>
          </a:p>
        </p:txBody>
      </p:sp>
    </p:spTree>
    <p:extLst>
      <p:ext uri="{BB962C8B-B14F-4D97-AF65-F5344CB8AC3E}">
        <p14:creationId xmlns:p14="http://schemas.microsoft.com/office/powerpoint/2010/main" val="761676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37F853-D65B-4124-AD04-090B068EE373}" type="datetimeFigureOut">
              <a:rPr lang="en-SG" smtClean="0"/>
              <a:t>12/4/2026</a:t>
            </a:fld>
            <a:endParaRPr lang="en-SG"/>
          </a:p>
        </p:txBody>
      </p:sp>
      <p:sp>
        <p:nvSpPr>
          <p:cNvPr id="3" name="Footer Placeholder 2"/>
          <p:cNvSpPr>
            <a:spLocks noGrp="1"/>
          </p:cNvSpPr>
          <p:nvPr>
            <p:ph type="ftr" sz="quarter" idx="11"/>
          </p:nvPr>
        </p:nvSpPr>
        <p:spPr/>
        <p:txBody>
          <a:bodyPr/>
          <a:lstStyle/>
          <a:p>
            <a:endParaRPr lang="en-SG"/>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4265B753-CBFF-4D09-8016-9D5DEABD864D}" type="slidenum">
              <a:rPr lang="en-SG" smtClean="0"/>
              <a:t>‹#›</a:t>
            </a:fld>
            <a:endParaRPr lang="en-SG"/>
          </a:p>
        </p:txBody>
      </p:sp>
    </p:spTree>
    <p:extLst>
      <p:ext uri="{BB962C8B-B14F-4D97-AF65-F5344CB8AC3E}">
        <p14:creationId xmlns:p14="http://schemas.microsoft.com/office/powerpoint/2010/main" val="2246499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A37F853-D65B-4124-AD04-090B068EE373}" type="datetimeFigureOut">
              <a:rPr lang="en-SG" smtClean="0"/>
              <a:t>12/4/2026</a:t>
            </a:fld>
            <a:endParaRPr lang="en-SG"/>
          </a:p>
        </p:txBody>
      </p:sp>
      <p:sp>
        <p:nvSpPr>
          <p:cNvPr id="6" name="Footer Placeholder 5"/>
          <p:cNvSpPr>
            <a:spLocks noGrp="1"/>
          </p:cNvSpPr>
          <p:nvPr>
            <p:ph type="ftr" sz="quarter" idx="11"/>
          </p:nvPr>
        </p:nvSpPr>
        <p:spPr/>
        <p:txBody>
          <a:bodyPr/>
          <a:lstStyle/>
          <a:p>
            <a:endParaRPr lang="en-SG"/>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4265B753-CBFF-4D09-8016-9D5DEABD864D}" type="slidenum">
              <a:rPr lang="en-SG" smtClean="0"/>
              <a:t>‹#›</a:t>
            </a:fld>
            <a:endParaRPr lang="en-SG"/>
          </a:p>
        </p:txBody>
      </p:sp>
    </p:spTree>
    <p:extLst>
      <p:ext uri="{BB962C8B-B14F-4D97-AF65-F5344CB8AC3E}">
        <p14:creationId xmlns:p14="http://schemas.microsoft.com/office/powerpoint/2010/main" val="23594419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A37F853-D65B-4124-AD04-090B068EE373}" type="datetimeFigureOut">
              <a:rPr lang="en-SG" smtClean="0"/>
              <a:t>12/4/2026</a:t>
            </a:fld>
            <a:endParaRPr lang="en-SG"/>
          </a:p>
        </p:txBody>
      </p:sp>
      <p:sp>
        <p:nvSpPr>
          <p:cNvPr id="6" name="Footer Placeholder 5"/>
          <p:cNvSpPr>
            <a:spLocks noGrp="1"/>
          </p:cNvSpPr>
          <p:nvPr>
            <p:ph type="ftr" sz="quarter" idx="11"/>
          </p:nvPr>
        </p:nvSpPr>
        <p:spPr/>
        <p:txBody>
          <a:bodyPr/>
          <a:lstStyle/>
          <a:p>
            <a:endParaRPr lang="en-SG"/>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265B753-CBFF-4D09-8016-9D5DEABD864D}" type="slidenum">
              <a:rPr lang="en-SG" smtClean="0"/>
              <a:t>‹#›</a:t>
            </a:fld>
            <a:endParaRPr lang="en-SG"/>
          </a:p>
        </p:txBody>
      </p:sp>
    </p:spTree>
    <p:extLst>
      <p:ext uri="{BB962C8B-B14F-4D97-AF65-F5344CB8AC3E}">
        <p14:creationId xmlns:p14="http://schemas.microsoft.com/office/powerpoint/2010/main" val="11861303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A37F853-D65B-4124-AD04-090B068EE373}" type="datetimeFigureOut">
              <a:rPr lang="en-SG" smtClean="0"/>
              <a:t>12/4/2026</a:t>
            </a:fld>
            <a:endParaRPr lang="en-SG"/>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SG"/>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4265B753-CBFF-4D09-8016-9D5DEABD864D}" type="slidenum">
              <a:rPr lang="en-SG" smtClean="0"/>
              <a:t>‹#›</a:t>
            </a:fld>
            <a:endParaRPr lang="en-SG"/>
          </a:p>
        </p:txBody>
      </p:sp>
    </p:spTree>
    <p:extLst>
      <p:ext uri="{BB962C8B-B14F-4D97-AF65-F5344CB8AC3E}">
        <p14:creationId xmlns:p14="http://schemas.microsoft.com/office/powerpoint/2010/main" val="3183906912"/>
      </p:ext>
    </p:extLst>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 id="2147483698" r:id="rId7"/>
    <p:sldLayoutId id="2147483699" r:id="rId8"/>
    <p:sldLayoutId id="2147483700" r:id="rId9"/>
    <p:sldLayoutId id="2147483701" r:id="rId10"/>
    <p:sldLayoutId id="2147483702" r:id="rId11"/>
    <p:sldLayoutId id="2147483703" r:id="rId12"/>
    <p:sldLayoutId id="2147483704" r:id="rId13"/>
    <p:sldLayoutId id="2147483705" r:id="rId14"/>
    <p:sldLayoutId id="2147483706" r:id="rId15"/>
    <p:sldLayoutId id="2147483707" r:id="rId16"/>
    <p:sldLayoutId id="2147483708" r:id="rId17"/>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0.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17.xml"/></Relationships>
</file>

<file path=ppt/slides/_rels/slide21.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17.xml"/></Relationships>
</file>

<file path=ppt/slides/_rels/slide22.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17.xml"/></Relationships>
</file>

<file path=ppt/slides/_rels/slide23.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3.xml"/><Relationship Id="rId1" Type="http://schemas.openxmlformats.org/officeDocument/2006/relationships/slideLayout" Target="../slideLayouts/slideLayout17.xml"/></Relationships>
</file>

<file path=ppt/slides/_rels/slide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6.xml.rels><?xml version="1.0" encoding="UTF-8" standalone="yes"?>
<Relationships xmlns="http://schemas.openxmlformats.org/package/2006/relationships"><Relationship Id="rId2" Type="http://schemas.openxmlformats.org/officeDocument/2006/relationships/hyperlink" Target="https://creation.com/en/articles/the-parable-of-the-candle" TargetMode="External"/><Relationship Id="rId1" Type="http://schemas.openxmlformats.org/officeDocument/2006/relationships/slideLayout" Target="../slideLayouts/slideLayout1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3" Type="http://schemas.openxmlformats.org/officeDocument/2006/relationships/image" Target="../media/image1.jfif"/><Relationship Id="rId2" Type="http://schemas.openxmlformats.org/officeDocument/2006/relationships/notesSlide" Target="../notesSlides/notesSlide1.xml"/><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82501C-754D-04BA-1028-5B9EB977B9D1}"/>
              </a:ext>
            </a:extLst>
          </p:cNvPr>
          <p:cNvSpPr>
            <a:spLocks noGrp="1"/>
          </p:cNvSpPr>
          <p:nvPr>
            <p:ph type="ctrTitle"/>
          </p:nvPr>
        </p:nvSpPr>
        <p:spPr>
          <a:xfrm>
            <a:off x="1662522" y="1015650"/>
            <a:ext cx="8689976" cy="2509213"/>
          </a:xfrm>
        </p:spPr>
        <p:txBody>
          <a:bodyPr/>
          <a:lstStyle/>
          <a:p>
            <a:r>
              <a:rPr lang="en-US" altLang="zh-CN" b="1" u="sng" dirty="0"/>
              <a:t>《</a:t>
            </a:r>
            <a:r>
              <a:rPr lang="zh-CN" altLang="en-US" b="1" u="sng" dirty="0"/>
              <a:t>海德堡要理问答</a:t>
            </a:r>
            <a:r>
              <a:rPr lang="en-US" altLang="zh-CN" b="1" u="sng" dirty="0"/>
              <a:t>》</a:t>
            </a:r>
            <a:endParaRPr lang="en-SG" dirty="0"/>
          </a:p>
        </p:txBody>
      </p:sp>
      <p:sp>
        <p:nvSpPr>
          <p:cNvPr id="3" name="Subtitle 2">
            <a:extLst>
              <a:ext uri="{FF2B5EF4-FFF2-40B4-BE49-F238E27FC236}">
                <a16:creationId xmlns:a16="http://schemas.microsoft.com/office/drawing/2014/main" id="{867D8567-91FC-2C6F-5B46-CB8AE3C47ABE}"/>
              </a:ext>
            </a:extLst>
          </p:cNvPr>
          <p:cNvSpPr>
            <a:spLocks noGrp="1"/>
          </p:cNvSpPr>
          <p:nvPr>
            <p:ph type="subTitle" idx="1"/>
          </p:nvPr>
        </p:nvSpPr>
        <p:spPr>
          <a:xfrm>
            <a:off x="2387195" y="3777918"/>
            <a:ext cx="4694089" cy="1134324"/>
          </a:xfrm>
        </p:spPr>
        <p:txBody>
          <a:bodyPr>
            <a:normAutofit/>
          </a:bodyPr>
          <a:lstStyle/>
          <a:p>
            <a:r>
              <a:rPr lang="zh-CN" altLang="en-US" sz="3600" dirty="0"/>
              <a:t>第十课</a:t>
            </a:r>
            <a:endParaRPr lang="en-SG" sz="3600" dirty="0"/>
          </a:p>
        </p:txBody>
      </p:sp>
    </p:spTree>
    <p:extLst>
      <p:ext uri="{BB962C8B-B14F-4D97-AF65-F5344CB8AC3E}">
        <p14:creationId xmlns:p14="http://schemas.microsoft.com/office/powerpoint/2010/main" val="12146824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5DBD74-C3D7-F2C6-DA1C-6F407520F72F}"/>
              </a:ext>
            </a:extLst>
          </p:cNvPr>
          <p:cNvSpPr>
            <a:spLocks noGrp="1"/>
          </p:cNvSpPr>
          <p:nvPr>
            <p:ph type="title"/>
          </p:nvPr>
        </p:nvSpPr>
        <p:spPr/>
        <p:txBody>
          <a:bodyPr/>
          <a:lstStyle/>
          <a:p>
            <a:r>
              <a:rPr lang="en-SG" dirty="0"/>
              <a:t>2</a:t>
            </a:r>
            <a:r>
              <a:rPr lang="zh-CN" altLang="en-US" dirty="0"/>
              <a:t>）反对进化论的论证</a:t>
            </a:r>
            <a:endParaRPr lang="en-SG" dirty="0"/>
          </a:p>
        </p:txBody>
      </p:sp>
      <p:sp>
        <p:nvSpPr>
          <p:cNvPr id="3" name="Content Placeholder 2">
            <a:extLst>
              <a:ext uri="{FF2B5EF4-FFF2-40B4-BE49-F238E27FC236}">
                <a16:creationId xmlns:a16="http://schemas.microsoft.com/office/drawing/2014/main" id="{8FEF4A4E-DF9C-1FC9-B51E-80D83E11E24A}"/>
              </a:ext>
            </a:extLst>
          </p:cNvPr>
          <p:cNvSpPr>
            <a:spLocks noGrp="1"/>
          </p:cNvSpPr>
          <p:nvPr>
            <p:ph sz="quarter" idx="13"/>
          </p:nvPr>
        </p:nvSpPr>
        <p:spPr>
          <a:xfrm>
            <a:off x="914087" y="2154441"/>
            <a:ext cx="10363826" cy="3424107"/>
          </a:xfrm>
        </p:spPr>
        <p:txBody>
          <a:bodyPr/>
          <a:lstStyle/>
          <a:p>
            <a:pPr lvl="0"/>
            <a:r>
              <a:rPr lang="zh-CN" altLang="en-US" dirty="0"/>
              <a:t>基督徒即使接受当前的科学共识，仍然可以得救；问题在于思想是否前后一致。</a:t>
            </a:r>
            <a:endParaRPr lang="en-SG" dirty="0"/>
          </a:p>
          <a:p>
            <a:pPr lvl="0"/>
            <a:r>
              <a:rPr lang="zh-CN" altLang="en-US" dirty="0"/>
              <a:t>我们不可能同时相信 </a:t>
            </a:r>
            <a:r>
              <a:rPr lang="en-SG" dirty="0"/>
              <a:t>“</a:t>
            </a:r>
            <a:r>
              <a:rPr lang="zh-CN" altLang="en-US" dirty="0"/>
              <a:t>人类是从猴子进化而来</a:t>
            </a:r>
            <a:r>
              <a:rPr lang="en-SG" dirty="0"/>
              <a:t>” </a:t>
            </a:r>
            <a:r>
              <a:rPr lang="zh-CN" altLang="en-US" dirty="0"/>
              <a:t>以及 </a:t>
            </a:r>
            <a:r>
              <a:rPr lang="en-SG" dirty="0"/>
              <a:t>“</a:t>
            </a:r>
            <a:r>
              <a:rPr lang="zh-CN" altLang="en-US" dirty="0"/>
              <a:t>人是神特别创造的</a:t>
            </a:r>
            <a:r>
              <a:rPr lang="en-SG" dirty="0"/>
              <a:t>”</a:t>
            </a:r>
            <a:r>
              <a:rPr lang="zh-CN" altLang="en-US" dirty="0"/>
              <a:t>，但许多基督徒却在不同的思想领域中同时持守这两种看法，没有意识到，或不在意它们之间的矛盾。</a:t>
            </a:r>
            <a:endParaRPr lang="en-SG" dirty="0"/>
          </a:p>
          <a:p>
            <a:pPr lvl="0"/>
            <a:r>
              <a:rPr lang="zh-CN" altLang="en-US" dirty="0"/>
              <a:t>我们如何 </a:t>
            </a:r>
            <a:r>
              <a:rPr lang="en-SG" dirty="0"/>
              <a:t>“</a:t>
            </a:r>
            <a:r>
              <a:rPr lang="zh-CN" altLang="en-US" dirty="0"/>
              <a:t>重新解释科学</a:t>
            </a:r>
            <a:r>
              <a:rPr lang="en-SG" dirty="0"/>
              <a:t>”</a:t>
            </a:r>
            <a:r>
              <a:rPr lang="zh-CN" altLang="en-US" dirty="0"/>
              <a:t>？</a:t>
            </a:r>
            <a:r>
              <a:rPr lang="zh-CN" altLang="en-US" dirty="0">
                <a:solidFill>
                  <a:srgbClr val="FF0000"/>
                </a:solidFill>
              </a:rPr>
              <a:t>我在此推荐一个我认为最可行的途径，但不一定主张是完全正确的。</a:t>
            </a:r>
            <a:endParaRPr lang="en-SG" dirty="0">
              <a:solidFill>
                <a:srgbClr val="FF0000"/>
              </a:solidFill>
            </a:endParaRPr>
          </a:p>
          <a:p>
            <a:endParaRPr lang="en-SG" dirty="0"/>
          </a:p>
        </p:txBody>
      </p:sp>
    </p:spTree>
    <p:extLst>
      <p:ext uri="{BB962C8B-B14F-4D97-AF65-F5344CB8AC3E}">
        <p14:creationId xmlns:p14="http://schemas.microsoft.com/office/powerpoint/2010/main" val="29737915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F714EF-A07C-0AA3-1199-F2D5F489F4F2}"/>
              </a:ext>
            </a:extLst>
          </p:cNvPr>
          <p:cNvSpPr>
            <a:spLocks noGrp="1"/>
          </p:cNvSpPr>
          <p:nvPr>
            <p:ph type="title"/>
          </p:nvPr>
        </p:nvSpPr>
        <p:spPr/>
        <p:txBody>
          <a:bodyPr/>
          <a:lstStyle/>
          <a:p>
            <a:r>
              <a:rPr lang="en-SG" dirty="0"/>
              <a:t>2</a:t>
            </a:r>
            <a:r>
              <a:rPr lang="zh-CN" altLang="en-US" dirty="0"/>
              <a:t>）反对进化论的论证</a:t>
            </a:r>
            <a:endParaRPr lang="en-SG" dirty="0"/>
          </a:p>
        </p:txBody>
      </p:sp>
      <p:sp>
        <p:nvSpPr>
          <p:cNvPr id="3" name="Content Placeholder 2">
            <a:extLst>
              <a:ext uri="{FF2B5EF4-FFF2-40B4-BE49-F238E27FC236}">
                <a16:creationId xmlns:a16="http://schemas.microsoft.com/office/drawing/2014/main" id="{297566BC-3F1D-BD02-3E96-F333976F0118}"/>
              </a:ext>
            </a:extLst>
          </p:cNvPr>
          <p:cNvSpPr>
            <a:spLocks noGrp="1"/>
          </p:cNvSpPr>
          <p:nvPr>
            <p:ph sz="quarter" idx="13"/>
          </p:nvPr>
        </p:nvSpPr>
        <p:spPr/>
        <p:txBody>
          <a:bodyPr/>
          <a:lstStyle/>
          <a:p>
            <a:pPr marL="0" lvl="0" indent="0">
              <a:buNone/>
            </a:pPr>
            <a:r>
              <a:rPr lang="en-SG" altLang="zh-CN" dirty="0"/>
              <a:t>2.1</a:t>
            </a:r>
            <a:r>
              <a:rPr lang="zh-CN" altLang="en-US" dirty="0"/>
              <a:t>）我们要认识到科学在处理历史问题时的局限性：</a:t>
            </a:r>
            <a:endParaRPr lang="en-SG" dirty="0"/>
          </a:p>
          <a:p>
            <a:pPr marL="0" indent="0">
              <a:buNone/>
            </a:pPr>
            <a:r>
              <a:rPr lang="en-SG" altLang="zh-CN" dirty="0"/>
              <a:t>1. </a:t>
            </a:r>
            <a:r>
              <a:rPr lang="zh-CN" altLang="en-US" dirty="0"/>
              <a:t>封闭系统（</a:t>
            </a:r>
            <a:r>
              <a:rPr lang="en-US" altLang="zh-CN" dirty="0"/>
              <a:t>Closed system</a:t>
            </a:r>
            <a:r>
              <a:rPr lang="zh-CN" altLang="en-US" dirty="0"/>
              <a:t>）或受控系统（</a:t>
            </a:r>
            <a:r>
              <a:rPr lang="en-US" altLang="zh-CN" dirty="0"/>
              <a:t>Controlled system</a:t>
            </a:r>
            <a:r>
              <a:rPr lang="zh-CN" altLang="en-US" dirty="0"/>
              <a:t>）的假设</a:t>
            </a:r>
            <a:endParaRPr lang="en-SG" dirty="0"/>
          </a:p>
          <a:p>
            <a:pPr marL="0" indent="0">
              <a:buNone/>
            </a:pPr>
            <a:r>
              <a:rPr lang="en-SG" altLang="zh-CN" dirty="0"/>
              <a:t>2. </a:t>
            </a:r>
            <a:r>
              <a:rPr lang="zh-CN" altLang="en-US" dirty="0"/>
              <a:t>初始条件（</a:t>
            </a:r>
            <a:r>
              <a:rPr lang="en-US" altLang="zh-CN" dirty="0"/>
              <a:t>Initial Conditions</a:t>
            </a:r>
            <a:r>
              <a:rPr lang="zh-CN" altLang="en-US" dirty="0"/>
              <a:t>）的假设</a:t>
            </a:r>
            <a:endParaRPr lang="en-SG" dirty="0"/>
          </a:p>
          <a:p>
            <a:pPr marL="0" indent="0">
              <a:buNone/>
            </a:pPr>
            <a:r>
              <a:rPr lang="en-SG" altLang="zh-CN" dirty="0"/>
              <a:t>3. </a:t>
            </a:r>
            <a:r>
              <a:rPr lang="zh-CN" altLang="en-US" dirty="0"/>
              <a:t>过程均一性（均变论；</a:t>
            </a:r>
            <a:r>
              <a:rPr lang="en-US" altLang="zh-CN" dirty="0"/>
              <a:t>Uniformitarianism</a:t>
            </a:r>
            <a:r>
              <a:rPr lang="zh-CN" altLang="en-US" dirty="0"/>
              <a:t>）的假设</a:t>
            </a:r>
            <a:endParaRPr lang="en-SG" dirty="0"/>
          </a:p>
          <a:p>
            <a:endParaRPr lang="en-SG" dirty="0"/>
          </a:p>
        </p:txBody>
      </p:sp>
    </p:spTree>
    <p:extLst>
      <p:ext uri="{BB962C8B-B14F-4D97-AF65-F5344CB8AC3E}">
        <p14:creationId xmlns:p14="http://schemas.microsoft.com/office/powerpoint/2010/main" val="33811529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B74190-DAA9-290C-F1FE-A753CF2943FF}"/>
              </a:ext>
            </a:extLst>
          </p:cNvPr>
          <p:cNvSpPr>
            <a:spLocks noGrp="1"/>
          </p:cNvSpPr>
          <p:nvPr>
            <p:ph type="title"/>
          </p:nvPr>
        </p:nvSpPr>
        <p:spPr/>
        <p:txBody>
          <a:bodyPr>
            <a:normAutofit/>
          </a:bodyPr>
          <a:lstStyle/>
          <a:p>
            <a:r>
              <a:rPr lang="en-SG" altLang="zh-CN" u="sng" dirty="0"/>
              <a:t>2.1.1</a:t>
            </a:r>
            <a:r>
              <a:rPr lang="zh-CN" altLang="en-US" u="sng" dirty="0"/>
              <a:t>）封闭系统或受控系统的假设</a:t>
            </a:r>
            <a:endParaRPr lang="en-SG" u="sng" dirty="0"/>
          </a:p>
        </p:txBody>
      </p:sp>
      <p:sp>
        <p:nvSpPr>
          <p:cNvPr id="3" name="Content Placeholder 2">
            <a:extLst>
              <a:ext uri="{FF2B5EF4-FFF2-40B4-BE49-F238E27FC236}">
                <a16:creationId xmlns:a16="http://schemas.microsoft.com/office/drawing/2014/main" id="{A9729564-30F0-775F-4F14-1D951BC5245C}"/>
              </a:ext>
            </a:extLst>
          </p:cNvPr>
          <p:cNvSpPr>
            <a:spLocks noGrp="1"/>
          </p:cNvSpPr>
          <p:nvPr>
            <p:ph sz="quarter" idx="13"/>
          </p:nvPr>
        </p:nvSpPr>
        <p:spPr/>
        <p:txBody>
          <a:bodyPr/>
          <a:lstStyle/>
          <a:p>
            <a:r>
              <a:rPr lang="zh-CN" altLang="en-US" dirty="0"/>
              <a:t>封闭系统指的是研究的系统没有外在的干扰。</a:t>
            </a:r>
            <a:endParaRPr lang="en-SG" altLang="zh-CN" dirty="0"/>
          </a:p>
          <a:p>
            <a:r>
              <a:rPr lang="zh-CN" altLang="en-US" dirty="0"/>
              <a:t>受控系统指的是系统的进出被研究员掌控。</a:t>
            </a:r>
            <a:endParaRPr lang="en-SG" altLang="zh-CN" dirty="0"/>
          </a:p>
          <a:p>
            <a:r>
              <a:rPr lang="zh-CN" altLang="en-US" dirty="0"/>
              <a:t>如果两个任一个不在，科学研究可能会犯错误。</a:t>
            </a:r>
            <a:endParaRPr lang="en-SG" dirty="0"/>
          </a:p>
        </p:txBody>
      </p:sp>
    </p:spTree>
    <p:extLst>
      <p:ext uri="{BB962C8B-B14F-4D97-AF65-F5344CB8AC3E}">
        <p14:creationId xmlns:p14="http://schemas.microsoft.com/office/powerpoint/2010/main" val="14258927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77F0EE-B865-FCA0-83C9-711B48A7887D}"/>
              </a:ext>
            </a:extLst>
          </p:cNvPr>
          <p:cNvSpPr>
            <a:spLocks noGrp="1"/>
          </p:cNvSpPr>
          <p:nvPr>
            <p:ph type="title"/>
          </p:nvPr>
        </p:nvSpPr>
        <p:spPr/>
        <p:txBody>
          <a:bodyPr/>
          <a:lstStyle/>
          <a:p>
            <a:r>
              <a:rPr lang="en-SG" altLang="zh-CN" u="sng" dirty="0"/>
              <a:t>2.1.1</a:t>
            </a:r>
            <a:r>
              <a:rPr lang="zh-CN" altLang="en-US" u="sng" dirty="0"/>
              <a:t>）封闭系统或受控系统的假设</a:t>
            </a:r>
            <a:endParaRPr lang="en-SG" dirty="0"/>
          </a:p>
        </p:txBody>
      </p:sp>
      <p:pic>
        <p:nvPicPr>
          <p:cNvPr id="5" name="Picture 4">
            <a:extLst>
              <a:ext uri="{FF2B5EF4-FFF2-40B4-BE49-F238E27FC236}">
                <a16:creationId xmlns:a16="http://schemas.microsoft.com/office/drawing/2014/main" id="{7DFC5C07-3800-496A-5EC0-816C8E651F3A}"/>
              </a:ext>
            </a:extLst>
          </p:cNvPr>
          <p:cNvPicPr>
            <a:picLocks noChangeAspect="1"/>
          </p:cNvPicPr>
          <p:nvPr/>
        </p:nvPicPr>
        <p:blipFill>
          <a:blip r:embed="rId2"/>
          <a:stretch>
            <a:fillRect/>
          </a:stretch>
        </p:blipFill>
        <p:spPr>
          <a:xfrm>
            <a:off x="3490549" y="1634759"/>
            <a:ext cx="5210902" cy="4715533"/>
          </a:xfrm>
          <a:prstGeom prst="rect">
            <a:avLst/>
          </a:prstGeom>
        </p:spPr>
      </p:pic>
    </p:spTree>
    <p:extLst>
      <p:ext uri="{BB962C8B-B14F-4D97-AF65-F5344CB8AC3E}">
        <p14:creationId xmlns:p14="http://schemas.microsoft.com/office/powerpoint/2010/main" val="719683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52DE73-F98D-8CFB-B402-EC5153E5EA6C}"/>
              </a:ext>
            </a:extLst>
          </p:cNvPr>
          <p:cNvSpPr>
            <a:spLocks noGrp="1"/>
          </p:cNvSpPr>
          <p:nvPr>
            <p:ph type="title"/>
          </p:nvPr>
        </p:nvSpPr>
        <p:spPr/>
        <p:txBody>
          <a:bodyPr/>
          <a:lstStyle/>
          <a:p>
            <a:r>
              <a:rPr lang="en-SG" altLang="zh-CN" u="sng" dirty="0"/>
              <a:t>2.1.1</a:t>
            </a:r>
            <a:r>
              <a:rPr lang="zh-CN" altLang="en-US" u="sng" dirty="0"/>
              <a:t>）封闭系统或受控系统的假设</a:t>
            </a:r>
            <a:endParaRPr lang="en-SG" dirty="0"/>
          </a:p>
        </p:txBody>
      </p:sp>
      <p:sp>
        <p:nvSpPr>
          <p:cNvPr id="3" name="Content Placeholder 2">
            <a:extLst>
              <a:ext uri="{FF2B5EF4-FFF2-40B4-BE49-F238E27FC236}">
                <a16:creationId xmlns:a16="http://schemas.microsoft.com/office/drawing/2014/main" id="{CF9033DC-E43D-CCC2-83E1-9EA2A3E11486}"/>
              </a:ext>
            </a:extLst>
          </p:cNvPr>
          <p:cNvSpPr>
            <a:spLocks noGrp="1"/>
          </p:cNvSpPr>
          <p:nvPr>
            <p:ph sz="quarter" idx="13"/>
          </p:nvPr>
        </p:nvSpPr>
        <p:spPr>
          <a:xfrm>
            <a:off x="913774" y="2367092"/>
            <a:ext cx="10363826" cy="4299522"/>
          </a:xfrm>
        </p:spPr>
        <p:txBody>
          <a:bodyPr/>
          <a:lstStyle/>
          <a:p>
            <a:r>
              <a:rPr lang="zh-CN" altLang="en-US" dirty="0"/>
              <a:t>例：化学实验：</a:t>
            </a:r>
            <a:endParaRPr lang="en-SG" altLang="zh-CN" dirty="0"/>
          </a:p>
          <a:p>
            <a:pPr marL="0" indent="0">
              <a:buNone/>
            </a:pPr>
            <a:endParaRPr lang="en-SG" altLang="zh-CN" dirty="0"/>
          </a:p>
          <a:p>
            <a:pPr marL="0" indent="0" algn="ctr">
              <a:buNone/>
            </a:pPr>
            <a:r>
              <a:rPr lang="en-US" altLang="zh-CN" dirty="0"/>
              <a:t>CaCO3 + 2 HCl = CaCl2 + H2O + CO2</a:t>
            </a:r>
            <a:endParaRPr lang="en-SG" altLang="zh-CN" dirty="0"/>
          </a:p>
          <a:p>
            <a:pPr marL="0" indent="0">
              <a:buNone/>
            </a:pPr>
            <a:endParaRPr lang="en-SG" altLang="zh-CN" dirty="0"/>
          </a:p>
          <a:p>
            <a:r>
              <a:rPr lang="zh-CN" altLang="en-US" dirty="0"/>
              <a:t>多少个二氧化碳（</a:t>
            </a:r>
            <a:r>
              <a:rPr lang="en-US" altLang="zh-CN" dirty="0"/>
              <a:t>CO2</a:t>
            </a:r>
            <a:r>
              <a:rPr lang="zh-CN" altLang="en-US" dirty="0"/>
              <a:t>）会被产生呢？</a:t>
            </a:r>
            <a:endParaRPr lang="en-US" altLang="zh-CN" dirty="0"/>
          </a:p>
          <a:p>
            <a:r>
              <a:rPr lang="zh-CN" altLang="en-US" dirty="0"/>
              <a:t>可是，如果你在作实验时，有另一个人加 </a:t>
            </a:r>
            <a:r>
              <a:rPr lang="en-SG" altLang="zh-CN" dirty="0"/>
              <a:t>100 </a:t>
            </a:r>
            <a:r>
              <a:rPr lang="en-US" altLang="zh-CN" dirty="0"/>
              <a:t>cm3 </a:t>
            </a:r>
            <a:r>
              <a:rPr lang="zh-CN" altLang="en-US" dirty="0"/>
              <a:t>二氧化碳而你不知道，你的实验就会失败了。</a:t>
            </a:r>
            <a:endParaRPr lang="en-SG" dirty="0"/>
          </a:p>
        </p:txBody>
      </p:sp>
    </p:spTree>
    <p:extLst>
      <p:ext uri="{BB962C8B-B14F-4D97-AF65-F5344CB8AC3E}">
        <p14:creationId xmlns:p14="http://schemas.microsoft.com/office/powerpoint/2010/main" val="21169033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599B2C-1CA9-1FC8-A0B8-F6956364FC7A}"/>
              </a:ext>
            </a:extLst>
          </p:cNvPr>
          <p:cNvSpPr>
            <a:spLocks noGrp="1"/>
          </p:cNvSpPr>
          <p:nvPr>
            <p:ph type="title"/>
          </p:nvPr>
        </p:nvSpPr>
        <p:spPr/>
        <p:txBody>
          <a:bodyPr/>
          <a:lstStyle/>
          <a:p>
            <a:r>
              <a:rPr lang="zh-CN" altLang="en-US" u="sng" dirty="0"/>
              <a:t>科学研究的三个要素（简化）</a:t>
            </a:r>
            <a:endParaRPr lang="en-SG" u="sng" dirty="0"/>
          </a:p>
        </p:txBody>
      </p:sp>
      <p:sp>
        <p:nvSpPr>
          <p:cNvPr id="3" name="Content Placeholder 2">
            <a:extLst>
              <a:ext uri="{FF2B5EF4-FFF2-40B4-BE49-F238E27FC236}">
                <a16:creationId xmlns:a16="http://schemas.microsoft.com/office/drawing/2014/main" id="{DCEA0646-C967-FE76-9407-4EE91E7FFD33}"/>
              </a:ext>
            </a:extLst>
          </p:cNvPr>
          <p:cNvSpPr>
            <a:spLocks noGrp="1"/>
          </p:cNvSpPr>
          <p:nvPr>
            <p:ph sz="quarter" idx="13"/>
          </p:nvPr>
        </p:nvSpPr>
        <p:spPr/>
        <p:txBody>
          <a:bodyPr/>
          <a:lstStyle/>
          <a:p>
            <a:pPr marL="0" indent="0">
              <a:buNone/>
            </a:pPr>
            <a:r>
              <a:rPr lang="en-SG" altLang="zh-CN" dirty="0"/>
              <a:t>1</a:t>
            </a:r>
            <a:r>
              <a:rPr lang="zh-CN" altLang="en-US" dirty="0"/>
              <a:t>）初始条件（</a:t>
            </a:r>
            <a:r>
              <a:rPr lang="en-US" altLang="zh-CN" dirty="0"/>
              <a:t>Initial Conditions</a:t>
            </a:r>
            <a:r>
              <a:rPr lang="zh-CN" altLang="en-US" dirty="0"/>
              <a:t>）</a:t>
            </a:r>
            <a:endParaRPr lang="en-SG" altLang="zh-CN" dirty="0"/>
          </a:p>
          <a:p>
            <a:pPr marL="0" indent="0">
              <a:buNone/>
            </a:pPr>
            <a:r>
              <a:rPr lang="en-SG" altLang="zh-CN" dirty="0"/>
              <a:t>2</a:t>
            </a:r>
            <a:r>
              <a:rPr lang="zh-CN" altLang="en-US" dirty="0"/>
              <a:t>）最终条件（</a:t>
            </a:r>
            <a:r>
              <a:rPr lang="en-US" altLang="zh-CN" dirty="0"/>
              <a:t>Final Conditions</a:t>
            </a:r>
            <a:r>
              <a:rPr lang="zh-CN" altLang="en-US" dirty="0"/>
              <a:t>）</a:t>
            </a:r>
            <a:endParaRPr lang="en-SG" altLang="zh-CN" dirty="0"/>
          </a:p>
          <a:p>
            <a:pPr marL="0" indent="0">
              <a:buNone/>
            </a:pPr>
            <a:r>
              <a:rPr lang="en-SG" altLang="zh-CN" dirty="0"/>
              <a:t>3</a:t>
            </a:r>
            <a:r>
              <a:rPr lang="zh-CN" altLang="en-US" dirty="0"/>
              <a:t>）过程或方法（</a:t>
            </a:r>
            <a:r>
              <a:rPr lang="en-US" altLang="zh-CN" dirty="0"/>
              <a:t>Process, Method, Law</a:t>
            </a:r>
            <a:r>
              <a:rPr lang="zh-CN" altLang="en-US" dirty="0"/>
              <a:t>）</a:t>
            </a:r>
            <a:endParaRPr lang="en-SG" altLang="zh-CN" dirty="0"/>
          </a:p>
          <a:p>
            <a:endParaRPr lang="en-SG" dirty="0"/>
          </a:p>
          <a:p>
            <a:pPr marL="0" indent="0">
              <a:buNone/>
            </a:pPr>
            <a:r>
              <a:rPr lang="zh-CN" altLang="en-US" dirty="0"/>
              <a:t>从三者中选择定两个，另外一个被研究。</a:t>
            </a:r>
            <a:endParaRPr lang="en-SG" dirty="0"/>
          </a:p>
        </p:txBody>
      </p:sp>
    </p:spTree>
    <p:extLst>
      <p:ext uri="{BB962C8B-B14F-4D97-AF65-F5344CB8AC3E}">
        <p14:creationId xmlns:p14="http://schemas.microsoft.com/office/powerpoint/2010/main" val="7180978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661EFF-1E73-DC2E-6EC9-EF060CFEBB39}"/>
              </a:ext>
            </a:extLst>
          </p:cNvPr>
          <p:cNvSpPr>
            <a:spLocks noGrp="1"/>
          </p:cNvSpPr>
          <p:nvPr>
            <p:ph type="title"/>
          </p:nvPr>
        </p:nvSpPr>
        <p:spPr>
          <a:xfrm>
            <a:off x="1307806" y="624110"/>
            <a:ext cx="10196806" cy="1098364"/>
          </a:xfrm>
        </p:spPr>
        <p:txBody>
          <a:bodyPr>
            <a:normAutofit fontScale="90000"/>
          </a:bodyPr>
          <a:lstStyle/>
          <a:p>
            <a:r>
              <a:rPr lang="en-SG" u="sng" dirty="0"/>
              <a:t>2.1.2</a:t>
            </a:r>
            <a:r>
              <a:rPr lang="zh-CN" altLang="en-US" u="sng" dirty="0"/>
              <a:t>）初始条件（</a:t>
            </a:r>
            <a:r>
              <a:rPr lang="en-US" altLang="zh-CN" u="sng" dirty="0"/>
              <a:t>Initial Conditions</a:t>
            </a:r>
            <a:r>
              <a:rPr lang="zh-CN" altLang="en-US" u="sng" dirty="0"/>
              <a:t>）的假设</a:t>
            </a:r>
            <a:endParaRPr lang="en-SG" u="sng" dirty="0"/>
          </a:p>
        </p:txBody>
      </p:sp>
      <p:sp>
        <p:nvSpPr>
          <p:cNvPr id="3" name="Content Placeholder 2">
            <a:extLst>
              <a:ext uri="{FF2B5EF4-FFF2-40B4-BE49-F238E27FC236}">
                <a16:creationId xmlns:a16="http://schemas.microsoft.com/office/drawing/2014/main" id="{FB0E2226-C9BF-D3B8-0FD9-029FC96426E1}"/>
              </a:ext>
            </a:extLst>
          </p:cNvPr>
          <p:cNvSpPr>
            <a:spLocks noGrp="1"/>
          </p:cNvSpPr>
          <p:nvPr>
            <p:ph sz="quarter" idx="13"/>
          </p:nvPr>
        </p:nvSpPr>
        <p:spPr>
          <a:xfrm>
            <a:off x="913774" y="1616150"/>
            <a:ext cx="11278226" cy="4316818"/>
          </a:xfrm>
        </p:spPr>
        <p:txBody>
          <a:bodyPr>
            <a:normAutofit lnSpcReduction="10000"/>
          </a:bodyPr>
          <a:lstStyle/>
          <a:p>
            <a:r>
              <a:rPr lang="zh-CN" altLang="en-US" dirty="0"/>
              <a:t>从科学角度来看，我们不知道多过 </a:t>
            </a:r>
            <a:r>
              <a:rPr lang="en-SG" altLang="zh-CN" dirty="0"/>
              <a:t>6000 – 10000 </a:t>
            </a:r>
            <a:r>
              <a:rPr lang="zh-CN" altLang="en-US" dirty="0"/>
              <a:t>年之前的历史。</a:t>
            </a:r>
            <a:endParaRPr lang="en-SG" altLang="zh-CN" dirty="0"/>
          </a:p>
          <a:p>
            <a:r>
              <a:rPr lang="zh-CN" altLang="en-US" dirty="0"/>
              <a:t>我们怎么样知道书面历史之前的历史呢？</a:t>
            </a:r>
            <a:endParaRPr lang="en-SG" altLang="zh-CN" dirty="0"/>
          </a:p>
          <a:p>
            <a:r>
              <a:rPr lang="zh-CN" altLang="en-US" dirty="0"/>
              <a:t>可能：猜历史的初始条件。</a:t>
            </a:r>
            <a:endParaRPr lang="en-SG" altLang="zh-CN" dirty="0"/>
          </a:p>
          <a:p>
            <a:r>
              <a:rPr lang="zh-CN" altLang="en-US" dirty="0"/>
              <a:t>例： 我们从</a:t>
            </a:r>
            <a:r>
              <a:rPr lang="zh-CN" altLang="en-US" b="1" dirty="0"/>
              <a:t>大爆炸理论</a:t>
            </a:r>
            <a:r>
              <a:rPr lang="zh-CN" altLang="en-US" dirty="0"/>
              <a:t>（</a:t>
            </a:r>
            <a:r>
              <a:rPr lang="en-US" altLang="zh-CN" dirty="0"/>
              <a:t>Big Bang Theory</a:t>
            </a:r>
            <a:r>
              <a:rPr lang="zh-CN" altLang="en-US" dirty="0"/>
              <a:t>）和</a:t>
            </a:r>
            <a:r>
              <a:rPr lang="zh-CN" altLang="en-US" b="1" dirty="0"/>
              <a:t>恒星演化</a:t>
            </a:r>
            <a:r>
              <a:rPr lang="zh-CN" altLang="en-US" dirty="0"/>
              <a:t>（</a:t>
            </a:r>
            <a:r>
              <a:rPr lang="en-US" altLang="zh-CN" dirty="0"/>
              <a:t>Stellar Evolution</a:t>
            </a:r>
            <a:r>
              <a:rPr lang="zh-CN" altLang="en-US" dirty="0"/>
              <a:t>）中得知，早期宇宙并不存在水；水是在恒星内部产生氧元素之后才随之形成的。</a:t>
            </a:r>
            <a:endParaRPr lang="en-SG" altLang="zh-CN" dirty="0"/>
          </a:p>
          <a:p>
            <a:pPr lvl="1"/>
            <a:r>
              <a:rPr lang="zh-CN" altLang="en-US" dirty="0"/>
              <a:t>氢 </a:t>
            </a:r>
            <a:r>
              <a:rPr lang="en-SG" altLang="zh-CN" dirty="0"/>
              <a:t>+</a:t>
            </a:r>
            <a:r>
              <a:rPr lang="zh-CN" altLang="en-US" dirty="0"/>
              <a:t>氧 </a:t>
            </a:r>
            <a:r>
              <a:rPr lang="en-SG" altLang="zh-CN" dirty="0"/>
              <a:t>= </a:t>
            </a:r>
            <a:r>
              <a:rPr lang="zh-CN" altLang="en-US" dirty="0"/>
              <a:t>水 </a:t>
            </a:r>
            <a:r>
              <a:rPr lang="en-US" altLang="zh-CN" dirty="0"/>
              <a:t>[2H2 + O2 = 2H2O]</a:t>
            </a:r>
          </a:p>
          <a:p>
            <a:r>
              <a:rPr lang="zh-CN" altLang="en-US" dirty="0"/>
              <a:t>可是：</a:t>
            </a:r>
            <a:r>
              <a:rPr lang="en-US" altLang="zh-CN" dirty="0"/>
              <a:t>”</a:t>
            </a:r>
            <a:r>
              <a:rPr lang="zh-CN" altLang="en-US" dirty="0"/>
              <a:t>起初，　神创造天地。地是空虚混沌；深渊上一片黑暗；　神的灵运行在</a:t>
            </a:r>
            <a:r>
              <a:rPr lang="zh-CN" altLang="en-US" b="1" u="sng" dirty="0">
                <a:solidFill>
                  <a:srgbClr val="FF0000"/>
                </a:solidFill>
              </a:rPr>
              <a:t>水</a:t>
            </a:r>
            <a:r>
              <a:rPr lang="zh-CN" altLang="en-US" dirty="0"/>
              <a:t>面上。</a:t>
            </a:r>
            <a:r>
              <a:rPr lang="en-US" altLang="zh-CN" dirty="0"/>
              <a:t>”</a:t>
            </a:r>
            <a:r>
              <a:rPr lang="zh-CN" altLang="en-US" dirty="0"/>
              <a:t>（创</a:t>
            </a:r>
            <a:r>
              <a:rPr lang="en-SG" altLang="zh-CN" dirty="0"/>
              <a:t>1</a:t>
            </a:r>
            <a:r>
              <a:rPr lang="zh-CN" altLang="en-US" dirty="0"/>
              <a:t>：</a:t>
            </a:r>
            <a:r>
              <a:rPr lang="en-SG" altLang="zh-CN" dirty="0"/>
              <a:t>1-2</a:t>
            </a:r>
            <a:r>
              <a:rPr lang="zh-CN" altLang="en-US" dirty="0"/>
              <a:t>）</a:t>
            </a:r>
            <a:endParaRPr lang="en-SG" altLang="zh-CN" dirty="0"/>
          </a:p>
        </p:txBody>
      </p:sp>
    </p:spTree>
    <p:extLst>
      <p:ext uri="{BB962C8B-B14F-4D97-AF65-F5344CB8AC3E}">
        <p14:creationId xmlns:p14="http://schemas.microsoft.com/office/powerpoint/2010/main" val="13302638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8BC83C-79D4-1422-16C7-5456DAF22936}"/>
              </a:ext>
            </a:extLst>
          </p:cNvPr>
          <p:cNvSpPr>
            <a:spLocks noGrp="1"/>
          </p:cNvSpPr>
          <p:nvPr>
            <p:ph type="title"/>
          </p:nvPr>
        </p:nvSpPr>
        <p:spPr>
          <a:xfrm>
            <a:off x="913775" y="698538"/>
            <a:ext cx="10888366" cy="1417342"/>
          </a:xfrm>
        </p:spPr>
        <p:txBody>
          <a:bodyPr>
            <a:normAutofit/>
          </a:bodyPr>
          <a:lstStyle/>
          <a:p>
            <a:r>
              <a:rPr lang="en-SG" u="sng" dirty="0"/>
              <a:t>2.1.3</a:t>
            </a:r>
            <a:r>
              <a:rPr lang="zh-CN" altLang="en-US" u="sng" dirty="0"/>
              <a:t>）过程均一性（</a:t>
            </a:r>
            <a:r>
              <a:rPr lang="en-US" altLang="zh-CN" u="sng" dirty="0"/>
              <a:t>Uniformitarian</a:t>
            </a:r>
            <a:r>
              <a:rPr lang="zh-CN" altLang="en-US" u="sng" dirty="0"/>
              <a:t>）的假设</a:t>
            </a:r>
            <a:endParaRPr lang="en-SG" u="sng" dirty="0"/>
          </a:p>
        </p:txBody>
      </p:sp>
      <p:sp>
        <p:nvSpPr>
          <p:cNvPr id="3" name="Content Placeholder 2">
            <a:extLst>
              <a:ext uri="{FF2B5EF4-FFF2-40B4-BE49-F238E27FC236}">
                <a16:creationId xmlns:a16="http://schemas.microsoft.com/office/drawing/2014/main" id="{82999E3D-2A96-014E-FB35-DA792F2B9FFA}"/>
              </a:ext>
            </a:extLst>
          </p:cNvPr>
          <p:cNvSpPr>
            <a:spLocks noGrp="1"/>
          </p:cNvSpPr>
          <p:nvPr>
            <p:ph sz="quarter" idx="13"/>
          </p:nvPr>
        </p:nvSpPr>
        <p:spPr/>
        <p:txBody>
          <a:bodyPr/>
          <a:lstStyle/>
          <a:p>
            <a:r>
              <a:rPr lang="zh-CN" altLang="en-US" dirty="0"/>
              <a:t>均变论（</a:t>
            </a:r>
            <a:r>
              <a:rPr lang="en-US" altLang="zh-CN" dirty="0"/>
              <a:t>Uniformitarianism</a:t>
            </a:r>
            <a:r>
              <a:rPr lang="zh-CN" altLang="en-US" dirty="0"/>
              <a:t>）是一个哲学理论，可是被许多科学家不知不觉地采纳它。</a:t>
            </a:r>
            <a:endParaRPr lang="en-SG" altLang="zh-CN" dirty="0"/>
          </a:p>
          <a:p>
            <a:r>
              <a:rPr lang="zh-CN" altLang="en-US" dirty="0"/>
              <a:t>科学研究时有： 第二 </a:t>
            </a:r>
            <a:r>
              <a:rPr lang="en-SG" altLang="zh-CN" dirty="0"/>
              <a:t>- </a:t>
            </a:r>
            <a:r>
              <a:rPr lang="zh-CN" altLang="en-US" dirty="0"/>
              <a:t>最终条件，第三 </a:t>
            </a:r>
            <a:r>
              <a:rPr lang="en-SG" altLang="zh-CN" dirty="0"/>
              <a:t>- </a:t>
            </a:r>
            <a:r>
              <a:rPr lang="zh-CN" altLang="en-US" dirty="0"/>
              <a:t>过程或方法；找第一：初始条件</a:t>
            </a:r>
            <a:endParaRPr lang="en-SG" altLang="zh-CN" dirty="0"/>
          </a:p>
          <a:p>
            <a:r>
              <a:rPr lang="zh-CN" altLang="en-US" dirty="0"/>
              <a:t>可是，时间距离很长，是用外推（</a:t>
            </a:r>
            <a:r>
              <a:rPr lang="en-US" dirty="0"/>
              <a:t>extrapolation</a:t>
            </a:r>
            <a:r>
              <a:rPr lang="zh-CN" altLang="en-US" dirty="0"/>
              <a:t>）来推测。</a:t>
            </a:r>
            <a:endParaRPr lang="en-SG" dirty="0"/>
          </a:p>
        </p:txBody>
      </p:sp>
    </p:spTree>
    <p:extLst>
      <p:ext uri="{BB962C8B-B14F-4D97-AF65-F5344CB8AC3E}">
        <p14:creationId xmlns:p14="http://schemas.microsoft.com/office/powerpoint/2010/main" val="32791121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D7C128-8427-FB4F-C75D-72C69F1D67F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C9BCE7E-F6AF-5CD7-69C5-5F40148A31AE}"/>
              </a:ext>
            </a:extLst>
          </p:cNvPr>
          <p:cNvSpPr>
            <a:spLocks noGrp="1"/>
          </p:cNvSpPr>
          <p:nvPr>
            <p:ph type="title"/>
          </p:nvPr>
        </p:nvSpPr>
        <p:spPr>
          <a:xfrm>
            <a:off x="913774" y="624110"/>
            <a:ext cx="10590837" cy="1280890"/>
          </a:xfrm>
        </p:spPr>
        <p:txBody>
          <a:bodyPr>
            <a:normAutofit/>
          </a:bodyPr>
          <a:lstStyle/>
          <a:p>
            <a:r>
              <a:rPr lang="en-SG" u="sng" dirty="0"/>
              <a:t>2.1.3</a:t>
            </a:r>
            <a:r>
              <a:rPr lang="zh-CN" altLang="en-US" u="sng" dirty="0"/>
              <a:t>）过程均一性（</a:t>
            </a:r>
            <a:r>
              <a:rPr lang="en-US" altLang="zh-CN" u="sng" dirty="0"/>
              <a:t>Uniformitarian</a:t>
            </a:r>
            <a:r>
              <a:rPr lang="zh-CN" altLang="en-US" u="sng" dirty="0"/>
              <a:t>）的假设</a:t>
            </a:r>
            <a:endParaRPr lang="en-SG" dirty="0"/>
          </a:p>
        </p:txBody>
      </p:sp>
      <p:sp>
        <p:nvSpPr>
          <p:cNvPr id="3" name="Content Placeholder 2">
            <a:extLst>
              <a:ext uri="{FF2B5EF4-FFF2-40B4-BE49-F238E27FC236}">
                <a16:creationId xmlns:a16="http://schemas.microsoft.com/office/drawing/2014/main" id="{88A8A981-2A25-3BE9-DB64-A82A54C7A76A}"/>
              </a:ext>
            </a:extLst>
          </p:cNvPr>
          <p:cNvSpPr>
            <a:spLocks noGrp="1"/>
          </p:cNvSpPr>
          <p:nvPr>
            <p:ph sz="quarter" idx="13"/>
          </p:nvPr>
        </p:nvSpPr>
        <p:spPr>
          <a:xfrm>
            <a:off x="913774" y="2398990"/>
            <a:ext cx="10867100" cy="3406388"/>
          </a:xfrm>
        </p:spPr>
        <p:txBody>
          <a:bodyPr/>
          <a:lstStyle/>
          <a:p>
            <a:r>
              <a:rPr lang="zh-CN" altLang="en-US" dirty="0"/>
              <a:t>均变论（</a:t>
            </a:r>
            <a:r>
              <a:rPr lang="en-US" altLang="zh-CN" dirty="0"/>
              <a:t>Uniformitarianism</a:t>
            </a:r>
            <a:r>
              <a:rPr lang="zh-CN" altLang="en-US" dirty="0"/>
              <a:t>）：以前的科学过程和过程速度跟现在的科学过程和过程速度一摸一样。</a:t>
            </a:r>
            <a:endParaRPr lang="en-SG" altLang="zh-CN" dirty="0"/>
          </a:p>
          <a:p>
            <a:r>
              <a:rPr lang="zh-CN" altLang="en-US" dirty="0"/>
              <a:t>所以，外推是一个适当的假设。</a:t>
            </a:r>
            <a:endParaRPr lang="en-SG" altLang="zh-CN" dirty="0"/>
          </a:p>
          <a:p>
            <a:r>
              <a:rPr lang="zh-CN" altLang="en-US" dirty="0"/>
              <a:t>以英国科学家，现代地质学之父，查尔斯</a:t>
            </a:r>
            <a:r>
              <a:rPr lang="en-US" altLang="zh-CN" dirty="0"/>
              <a:t>·</a:t>
            </a:r>
            <a:r>
              <a:rPr lang="zh-CN" altLang="en-US" dirty="0"/>
              <a:t>莱尔 （</a:t>
            </a:r>
            <a:r>
              <a:rPr lang="en-US" dirty="0"/>
              <a:t>Charles Lyell</a:t>
            </a:r>
            <a:r>
              <a:rPr lang="zh-CN" altLang="en-US" dirty="0"/>
              <a:t>） 促进。</a:t>
            </a:r>
            <a:endParaRPr lang="en-SG" dirty="0"/>
          </a:p>
        </p:txBody>
      </p:sp>
    </p:spTree>
    <p:extLst>
      <p:ext uri="{BB962C8B-B14F-4D97-AF65-F5344CB8AC3E}">
        <p14:creationId xmlns:p14="http://schemas.microsoft.com/office/powerpoint/2010/main" val="25666201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F22775-2957-CFE6-5941-D23A51DC0DD1}"/>
              </a:ext>
            </a:extLst>
          </p:cNvPr>
          <p:cNvPicPr>
            <a:picLocks noChangeAspect="1"/>
          </p:cNvPicPr>
          <p:nvPr/>
        </p:nvPicPr>
        <p:blipFill>
          <a:blip r:embed="rId2"/>
          <a:stretch>
            <a:fillRect/>
          </a:stretch>
        </p:blipFill>
        <p:spPr>
          <a:xfrm>
            <a:off x="3744166" y="85060"/>
            <a:ext cx="3810532" cy="4572638"/>
          </a:xfrm>
          <a:prstGeom prst="rect">
            <a:avLst/>
          </a:prstGeom>
        </p:spPr>
      </p:pic>
      <p:sp>
        <p:nvSpPr>
          <p:cNvPr id="6" name="TextBox 5">
            <a:extLst>
              <a:ext uri="{FF2B5EF4-FFF2-40B4-BE49-F238E27FC236}">
                <a16:creationId xmlns:a16="http://schemas.microsoft.com/office/drawing/2014/main" id="{EE1170F4-2FFA-94E1-CD42-5BC59DC18692}"/>
              </a:ext>
            </a:extLst>
          </p:cNvPr>
          <p:cNvSpPr txBox="1"/>
          <p:nvPr/>
        </p:nvSpPr>
        <p:spPr>
          <a:xfrm>
            <a:off x="1403497" y="4764422"/>
            <a:ext cx="11671005" cy="1384995"/>
          </a:xfrm>
          <a:prstGeom prst="rect">
            <a:avLst/>
          </a:prstGeom>
          <a:noFill/>
        </p:spPr>
        <p:txBody>
          <a:bodyPr wrap="square" rtlCol="0">
            <a:spAutoFit/>
          </a:bodyPr>
          <a:lstStyle/>
          <a:p>
            <a:r>
              <a:rPr lang="zh-CN" altLang="en-US" sz="2800" dirty="0"/>
              <a:t>查尔斯</a:t>
            </a:r>
            <a:r>
              <a:rPr lang="en-US" altLang="zh-CN" sz="2800" dirty="0"/>
              <a:t>·</a:t>
            </a:r>
            <a:r>
              <a:rPr lang="zh-CN" altLang="en-US" sz="2800" dirty="0"/>
              <a:t>莱尔（</a:t>
            </a:r>
            <a:r>
              <a:rPr lang="en-SG" altLang="zh-CN" sz="2800" dirty="0"/>
              <a:t>1797-1875</a:t>
            </a:r>
            <a:r>
              <a:rPr lang="zh-CN" altLang="en-US" sz="2800" dirty="0"/>
              <a:t>），现代地质学之父，均变论倡导者</a:t>
            </a:r>
            <a:endParaRPr lang="en-US" sz="2800" dirty="0"/>
          </a:p>
          <a:p>
            <a:r>
              <a:rPr lang="en-US" sz="2800" dirty="0"/>
              <a:t>Charles Lyell (1797-1875), Father of Modern Geology and advocate of Uniformitarianism</a:t>
            </a:r>
            <a:endParaRPr lang="en-SG" sz="2800" dirty="0"/>
          </a:p>
        </p:txBody>
      </p:sp>
    </p:spTree>
    <p:extLst>
      <p:ext uri="{BB962C8B-B14F-4D97-AF65-F5344CB8AC3E}">
        <p14:creationId xmlns:p14="http://schemas.microsoft.com/office/powerpoint/2010/main" val="3438563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791C7F-CD16-9F15-D7A9-1E611E46A543}"/>
              </a:ext>
            </a:extLst>
          </p:cNvPr>
          <p:cNvSpPr>
            <a:spLocks noGrp="1"/>
          </p:cNvSpPr>
          <p:nvPr>
            <p:ph sz="quarter" idx="13"/>
          </p:nvPr>
        </p:nvSpPr>
        <p:spPr/>
        <p:txBody>
          <a:bodyPr>
            <a:normAutofit/>
          </a:bodyPr>
          <a:lstStyle/>
          <a:p>
            <a:pPr marL="0" indent="0" algn="ctr">
              <a:buNone/>
            </a:pPr>
            <a:r>
              <a:rPr lang="zh-CN" altLang="en-US" sz="4800" b="1" u="sng" dirty="0"/>
              <a:t>复习</a:t>
            </a:r>
            <a:endParaRPr lang="en-SG" sz="4800" dirty="0"/>
          </a:p>
        </p:txBody>
      </p:sp>
    </p:spTree>
    <p:extLst>
      <p:ext uri="{BB962C8B-B14F-4D97-AF65-F5344CB8AC3E}">
        <p14:creationId xmlns:p14="http://schemas.microsoft.com/office/powerpoint/2010/main" val="30086660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05A9FC-EC89-B671-8894-373B1E36FB67}"/>
              </a:ext>
            </a:extLst>
          </p:cNvPr>
          <p:cNvSpPr>
            <a:spLocks noGrp="1"/>
          </p:cNvSpPr>
          <p:nvPr>
            <p:ph type="title"/>
          </p:nvPr>
        </p:nvSpPr>
        <p:spPr>
          <a:xfrm>
            <a:off x="4187807" y="159488"/>
            <a:ext cx="3021067" cy="1002672"/>
          </a:xfrm>
        </p:spPr>
        <p:txBody>
          <a:bodyPr/>
          <a:lstStyle/>
          <a:p>
            <a:r>
              <a:rPr lang="zh-CN" altLang="en-US" u="sng" dirty="0"/>
              <a:t>外推方式</a:t>
            </a:r>
            <a:endParaRPr lang="en-SG" u="sng" dirty="0"/>
          </a:p>
        </p:txBody>
      </p:sp>
      <p:graphicFrame>
        <p:nvGraphicFramePr>
          <p:cNvPr id="4" name="Chart 3">
            <a:extLst>
              <a:ext uri="{FF2B5EF4-FFF2-40B4-BE49-F238E27FC236}">
                <a16:creationId xmlns:a16="http://schemas.microsoft.com/office/drawing/2014/main" id="{1C2D7797-A540-65EE-74ED-CBD025E77F49}"/>
              </a:ext>
            </a:extLst>
          </p:cNvPr>
          <p:cNvGraphicFramePr>
            <a:graphicFrameLocks/>
          </p:cNvGraphicFramePr>
          <p:nvPr>
            <p:extLst>
              <p:ext uri="{D42A27DB-BD31-4B8C-83A1-F6EECF244321}">
                <p14:modId xmlns:p14="http://schemas.microsoft.com/office/powerpoint/2010/main" val="326823534"/>
              </p:ext>
            </p:extLst>
          </p:nvPr>
        </p:nvGraphicFramePr>
        <p:xfrm>
          <a:off x="1247553" y="1026042"/>
          <a:ext cx="9937898" cy="567247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6851113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F75672-04A5-C1F6-7513-DE3095606650}"/>
              </a:ext>
            </a:extLst>
          </p:cNvPr>
          <p:cNvSpPr>
            <a:spLocks noGrp="1"/>
          </p:cNvSpPr>
          <p:nvPr>
            <p:ph type="title"/>
          </p:nvPr>
        </p:nvSpPr>
        <p:spPr>
          <a:xfrm>
            <a:off x="4198441" y="0"/>
            <a:ext cx="3297513" cy="960141"/>
          </a:xfrm>
        </p:spPr>
        <p:txBody>
          <a:bodyPr/>
          <a:lstStyle/>
          <a:p>
            <a:r>
              <a:rPr lang="zh-CN" altLang="en-US" u="sng" dirty="0"/>
              <a:t>外推方式</a:t>
            </a:r>
            <a:endParaRPr lang="en-SG" dirty="0"/>
          </a:p>
        </p:txBody>
      </p:sp>
      <p:graphicFrame>
        <p:nvGraphicFramePr>
          <p:cNvPr id="6" name="Chart 5">
            <a:extLst>
              <a:ext uri="{FF2B5EF4-FFF2-40B4-BE49-F238E27FC236}">
                <a16:creationId xmlns:a16="http://schemas.microsoft.com/office/drawing/2014/main" id="{6B625382-5230-40FE-B5E5-50533F3E3C71}"/>
              </a:ext>
            </a:extLst>
          </p:cNvPr>
          <p:cNvGraphicFramePr>
            <a:graphicFrameLocks/>
          </p:cNvGraphicFramePr>
          <p:nvPr>
            <p:extLst>
              <p:ext uri="{D42A27DB-BD31-4B8C-83A1-F6EECF244321}">
                <p14:modId xmlns:p14="http://schemas.microsoft.com/office/powerpoint/2010/main" val="3119242680"/>
              </p:ext>
            </p:extLst>
          </p:nvPr>
        </p:nvGraphicFramePr>
        <p:xfrm>
          <a:off x="1226287" y="572552"/>
          <a:ext cx="10033591" cy="602334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25871252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72C268-302A-B4C0-CD9B-952363B6566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E4D8EE3-AB2E-79AE-3E3D-271CAEAB4170}"/>
              </a:ext>
            </a:extLst>
          </p:cNvPr>
          <p:cNvSpPr>
            <a:spLocks noGrp="1"/>
          </p:cNvSpPr>
          <p:nvPr>
            <p:ph type="title"/>
          </p:nvPr>
        </p:nvSpPr>
        <p:spPr>
          <a:xfrm>
            <a:off x="4038952" y="0"/>
            <a:ext cx="3297513" cy="960141"/>
          </a:xfrm>
        </p:spPr>
        <p:txBody>
          <a:bodyPr/>
          <a:lstStyle/>
          <a:p>
            <a:r>
              <a:rPr lang="zh-CN" altLang="en-US" u="sng" dirty="0"/>
              <a:t>外推方式</a:t>
            </a:r>
            <a:endParaRPr lang="en-SG" dirty="0"/>
          </a:p>
        </p:txBody>
      </p:sp>
      <p:graphicFrame>
        <p:nvGraphicFramePr>
          <p:cNvPr id="3" name="Chart 2">
            <a:extLst>
              <a:ext uri="{FF2B5EF4-FFF2-40B4-BE49-F238E27FC236}">
                <a16:creationId xmlns:a16="http://schemas.microsoft.com/office/drawing/2014/main" id="{E4F305B2-841B-4ABA-A840-2924E8B782F2}"/>
              </a:ext>
            </a:extLst>
          </p:cNvPr>
          <p:cNvGraphicFramePr>
            <a:graphicFrameLocks/>
          </p:cNvGraphicFramePr>
          <p:nvPr>
            <p:extLst>
              <p:ext uri="{D42A27DB-BD31-4B8C-83A1-F6EECF244321}">
                <p14:modId xmlns:p14="http://schemas.microsoft.com/office/powerpoint/2010/main" val="3245842698"/>
              </p:ext>
            </p:extLst>
          </p:nvPr>
        </p:nvGraphicFramePr>
        <p:xfrm>
          <a:off x="1034903" y="600740"/>
          <a:ext cx="10076120" cy="6257260"/>
        </p:xfrm>
        <a:graphic>
          <a:graphicData uri="http://schemas.openxmlformats.org/drawingml/2006/chart">
            <c:chart xmlns:c="http://schemas.openxmlformats.org/drawingml/2006/chart" xmlns:r="http://schemas.openxmlformats.org/officeDocument/2006/relationships" r:id="rId2"/>
          </a:graphicData>
        </a:graphic>
      </p:graphicFrame>
      <p:sp>
        <p:nvSpPr>
          <p:cNvPr id="4" name="Oval 3">
            <a:extLst>
              <a:ext uri="{FF2B5EF4-FFF2-40B4-BE49-F238E27FC236}">
                <a16:creationId xmlns:a16="http://schemas.microsoft.com/office/drawing/2014/main" id="{E065C1B8-9F30-2D06-52C8-DC6E6626967A}"/>
              </a:ext>
            </a:extLst>
          </p:cNvPr>
          <p:cNvSpPr/>
          <p:nvPr/>
        </p:nvSpPr>
        <p:spPr>
          <a:xfrm>
            <a:off x="1070346" y="2958509"/>
            <a:ext cx="3297513" cy="154172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SG">
              <a:noFill/>
            </a:endParaRPr>
          </a:p>
        </p:txBody>
      </p:sp>
    </p:spTree>
    <p:extLst>
      <p:ext uri="{BB962C8B-B14F-4D97-AF65-F5344CB8AC3E}">
        <p14:creationId xmlns:p14="http://schemas.microsoft.com/office/powerpoint/2010/main" val="421248643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AC2FB-BE98-0C3D-D0E3-2DD956ABA5B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970EB27-8103-3210-D267-9937D6733020}"/>
              </a:ext>
            </a:extLst>
          </p:cNvPr>
          <p:cNvSpPr>
            <a:spLocks noGrp="1"/>
          </p:cNvSpPr>
          <p:nvPr>
            <p:ph type="title"/>
          </p:nvPr>
        </p:nvSpPr>
        <p:spPr>
          <a:xfrm>
            <a:off x="4038952" y="0"/>
            <a:ext cx="3297513" cy="960141"/>
          </a:xfrm>
        </p:spPr>
        <p:txBody>
          <a:bodyPr/>
          <a:lstStyle/>
          <a:p>
            <a:r>
              <a:rPr lang="zh-CN" altLang="en-US" u="sng" dirty="0"/>
              <a:t>外推方式</a:t>
            </a:r>
            <a:endParaRPr lang="en-SG" dirty="0"/>
          </a:p>
        </p:txBody>
      </p:sp>
      <p:graphicFrame>
        <p:nvGraphicFramePr>
          <p:cNvPr id="3" name="Chart 2">
            <a:extLst>
              <a:ext uri="{FF2B5EF4-FFF2-40B4-BE49-F238E27FC236}">
                <a16:creationId xmlns:a16="http://schemas.microsoft.com/office/drawing/2014/main" id="{83C1EF44-7D75-264B-E7AE-EA8D21F3F155}"/>
              </a:ext>
            </a:extLst>
          </p:cNvPr>
          <p:cNvGraphicFramePr>
            <a:graphicFrameLocks/>
          </p:cNvGraphicFramePr>
          <p:nvPr>
            <p:extLst>
              <p:ext uri="{D42A27DB-BD31-4B8C-83A1-F6EECF244321}">
                <p14:modId xmlns:p14="http://schemas.microsoft.com/office/powerpoint/2010/main" val="1910890423"/>
              </p:ext>
            </p:extLst>
          </p:nvPr>
        </p:nvGraphicFramePr>
        <p:xfrm>
          <a:off x="1137152" y="647567"/>
          <a:ext cx="9835647" cy="5848926"/>
        </p:xfrm>
        <a:graphic>
          <a:graphicData uri="http://schemas.openxmlformats.org/drawingml/2006/chart">
            <c:chart xmlns:c="http://schemas.openxmlformats.org/drawingml/2006/chart" xmlns:r="http://schemas.openxmlformats.org/officeDocument/2006/relationships" r:id="rId3"/>
          </a:graphicData>
        </a:graphic>
      </p:graphicFrame>
      <p:sp>
        <p:nvSpPr>
          <p:cNvPr id="5" name="Oval 4">
            <a:extLst>
              <a:ext uri="{FF2B5EF4-FFF2-40B4-BE49-F238E27FC236}">
                <a16:creationId xmlns:a16="http://schemas.microsoft.com/office/drawing/2014/main" id="{CDC77B87-F529-902D-5E02-4904482B2169}"/>
              </a:ext>
            </a:extLst>
          </p:cNvPr>
          <p:cNvSpPr/>
          <p:nvPr/>
        </p:nvSpPr>
        <p:spPr>
          <a:xfrm>
            <a:off x="1070346" y="1201479"/>
            <a:ext cx="3297513" cy="3604437"/>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SG">
              <a:noFill/>
            </a:endParaRPr>
          </a:p>
        </p:txBody>
      </p:sp>
    </p:spTree>
    <p:extLst>
      <p:ext uri="{BB962C8B-B14F-4D97-AF65-F5344CB8AC3E}">
        <p14:creationId xmlns:p14="http://schemas.microsoft.com/office/powerpoint/2010/main" val="124862281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FE51AD-3CCD-F607-7CEF-96CE0FCAB11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73CD7BD-A408-6EA2-C832-95043A8439FF}"/>
              </a:ext>
            </a:extLst>
          </p:cNvPr>
          <p:cNvSpPr>
            <a:spLocks noGrp="1"/>
          </p:cNvSpPr>
          <p:nvPr>
            <p:ph type="title"/>
          </p:nvPr>
        </p:nvSpPr>
        <p:spPr>
          <a:xfrm>
            <a:off x="4038952" y="0"/>
            <a:ext cx="3297513" cy="960141"/>
          </a:xfrm>
        </p:spPr>
        <p:txBody>
          <a:bodyPr/>
          <a:lstStyle/>
          <a:p>
            <a:r>
              <a:rPr lang="zh-CN" altLang="en-US" u="sng" dirty="0"/>
              <a:t>外推方式</a:t>
            </a:r>
            <a:endParaRPr lang="en-SG" dirty="0"/>
          </a:p>
        </p:txBody>
      </p:sp>
      <p:pic>
        <p:nvPicPr>
          <p:cNvPr id="5" name="Picture 4">
            <a:extLst>
              <a:ext uri="{FF2B5EF4-FFF2-40B4-BE49-F238E27FC236}">
                <a16:creationId xmlns:a16="http://schemas.microsoft.com/office/drawing/2014/main" id="{80AA9AFC-8828-B889-8EA2-99EE698060B6}"/>
              </a:ext>
            </a:extLst>
          </p:cNvPr>
          <p:cNvPicPr>
            <a:picLocks noChangeAspect="1"/>
          </p:cNvPicPr>
          <p:nvPr/>
        </p:nvPicPr>
        <p:blipFill>
          <a:blip r:embed="rId2"/>
          <a:stretch>
            <a:fillRect/>
          </a:stretch>
        </p:blipFill>
        <p:spPr>
          <a:xfrm>
            <a:off x="171260" y="960141"/>
            <a:ext cx="12020740" cy="5323701"/>
          </a:xfrm>
          <a:prstGeom prst="rect">
            <a:avLst/>
          </a:prstGeom>
        </p:spPr>
      </p:pic>
    </p:spTree>
    <p:extLst>
      <p:ext uri="{BB962C8B-B14F-4D97-AF65-F5344CB8AC3E}">
        <p14:creationId xmlns:p14="http://schemas.microsoft.com/office/powerpoint/2010/main" val="39050788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CAA160-1410-72B8-738F-5B15B862C9E3}"/>
              </a:ext>
            </a:extLst>
          </p:cNvPr>
          <p:cNvSpPr>
            <a:spLocks noGrp="1"/>
          </p:cNvSpPr>
          <p:nvPr>
            <p:ph type="title"/>
          </p:nvPr>
        </p:nvSpPr>
        <p:spPr>
          <a:xfrm>
            <a:off x="913774" y="624110"/>
            <a:ext cx="10590837" cy="1280890"/>
          </a:xfrm>
        </p:spPr>
        <p:txBody>
          <a:bodyPr>
            <a:normAutofit/>
          </a:bodyPr>
          <a:lstStyle/>
          <a:p>
            <a:r>
              <a:rPr lang="en-SG" u="sng" dirty="0"/>
              <a:t>2.1.3</a:t>
            </a:r>
            <a:r>
              <a:rPr lang="zh-CN" altLang="en-US" u="sng" dirty="0"/>
              <a:t>）过程均一性（</a:t>
            </a:r>
            <a:r>
              <a:rPr lang="en-US" altLang="zh-CN" u="sng" dirty="0"/>
              <a:t>Uniformitarian</a:t>
            </a:r>
            <a:r>
              <a:rPr lang="zh-CN" altLang="en-US" u="sng" dirty="0"/>
              <a:t>）的假设</a:t>
            </a:r>
            <a:endParaRPr lang="en-SG" dirty="0"/>
          </a:p>
        </p:txBody>
      </p:sp>
      <p:sp>
        <p:nvSpPr>
          <p:cNvPr id="3" name="Content Placeholder 2">
            <a:extLst>
              <a:ext uri="{FF2B5EF4-FFF2-40B4-BE49-F238E27FC236}">
                <a16:creationId xmlns:a16="http://schemas.microsoft.com/office/drawing/2014/main" id="{3680D1FE-273D-52D3-6C36-0B21968171E0}"/>
              </a:ext>
            </a:extLst>
          </p:cNvPr>
          <p:cNvSpPr>
            <a:spLocks noGrp="1"/>
          </p:cNvSpPr>
          <p:nvPr>
            <p:ph sz="quarter" idx="13"/>
          </p:nvPr>
        </p:nvSpPr>
        <p:spPr/>
        <p:txBody>
          <a:bodyPr/>
          <a:lstStyle/>
          <a:p>
            <a:r>
              <a:rPr lang="zh-CN" altLang="en-US" dirty="0"/>
              <a:t>外推在某些情况可以使用，可是当科学家外推到几千万年之前，这个假设不太可能了。</a:t>
            </a:r>
            <a:endParaRPr lang="en-SG" dirty="0"/>
          </a:p>
        </p:txBody>
      </p:sp>
    </p:spTree>
    <p:extLst>
      <p:ext uri="{BB962C8B-B14F-4D97-AF65-F5344CB8AC3E}">
        <p14:creationId xmlns:p14="http://schemas.microsoft.com/office/powerpoint/2010/main" val="94574906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4E6779-8161-C435-99B1-A36476757A06}"/>
              </a:ext>
            </a:extLst>
          </p:cNvPr>
          <p:cNvSpPr>
            <a:spLocks noGrp="1"/>
          </p:cNvSpPr>
          <p:nvPr>
            <p:ph type="title"/>
          </p:nvPr>
        </p:nvSpPr>
        <p:spPr>
          <a:xfrm>
            <a:off x="2592924" y="166910"/>
            <a:ext cx="8911687" cy="1280890"/>
          </a:xfrm>
        </p:spPr>
        <p:txBody>
          <a:bodyPr>
            <a:normAutofit/>
          </a:bodyPr>
          <a:lstStyle/>
          <a:p>
            <a:r>
              <a:rPr lang="en-SG" altLang="zh-CN" u="sng" dirty="0"/>
              <a:t>2.1.4</a:t>
            </a:r>
            <a:r>
              <a:rPr lang="zh-CN" altLang="en-US" u="sng" dirty="0"/>
              <a:t>）蜡烛的比喻</a:t>
            </a:r>
            <a:endParaRPr lang="en-SG" u="sng" dirty="0"/>
          </a:p>
        </p:txBody>
      </p:sp>
      <p:sp>
        <p:nvSpPr>
          <p:cNvPr id="3" name="Content Placeholder 2">
            <a:extLst>
              <a:ext uri="{FF2B5EF4-FFF2-40B4-BE49-F238E27FC236}">
                <a16:creationId xmlns:a16="http://schemas.microsoft.com/office/drawing/2014/main" id="{DA256F48-A020-CBA9-D63C-5D19C7FC9793}"/>
              </a:ext>
            </a:extLst>
          </p:cNvPr>
          <p:cNvSpPr>
            <a:spLocks noGrp="1"/>
          </p:cNvSpPr>
          <p:nvPr>
            <p:ph sz="quarter" idx="13"/>
          </p:nvPr>
        </p:nvSpPr>
        <p:spPr>
          <a:xfrm>
            <a:off x="687389" y="945200"/>
            <a:ext cx="10363826" cy="5402437"/>
          </a:xfrm>
        </p:spPr>
        <p:txBody>
          <a:bodyPr>
            <a:normAutofit/>
          </a:bodyPr>
          <a:lstStyle/>
          <a:p>
            <a:r>
              <a:rPr lang="zh-CN" altLang="en-US" dirty="0"/>
              <a:t>原（英）：</a:t>
            </a:r>
            <a:r>
              <a:rPr lang="en-US" dirty="0"/>
              <a:t> </a:t>
            </a:r>
            <a:r>
              <a:rPr lang="en-SG" dirty="0">
                <a:hlinkClick r:id="rId2"/>
              </a:rPr>
              <a:t>https://creation.com/en/articles/the-parable-of-the-candle</a:t>
            </a:r>
            <a:endParaRPr lang="en-SG" dirty="0"/>
          </a:p>
          <a:p>
            <a:pPr algn="just"/>
            <a:r>
              <a:rPr lang="zh-CN" altLang="en-US" dirty="0"/>
              <a:t>两个人（</a:t>
            </a:r>
            <a:r>
              <a:rPr lang="en-SG" altLang="zh-CN" dirty="0"/>
              <a:t>Chris </a:t>
            </a:r>
            <a:r>
              <a:rPr lang="zh-CN" altLang="en-US" dirty="0"/>
              <a:t>和 </a:t>
            </a:r>
            <a:r>
              <a:rPr lang="en-SG" altLang="zh-CN" dirty="0"/>
              <a:t>Lucy</a:t>
            </a:r>
            <a:r>
              <a:rPr lang="zh-CN" altLang="en-US" dirty="0"/>
              <a:t>）进一个房子，去找他们的朋友 </a:t>
            </a:r>
            <a:r>
              <a:rPr lang="en-US" altLang="zh-CN" dirty="0"/>
              <a:t>Manuel</a:t>
            </a:r>
            <a:r>
              <a:rPr lang="zh-CN" altLang="en-US" dirty="0"/>
              <a:t>。在桌子上有一张纸条，说明 </a:t>
            </a:r>
            <a:r>
              <a:rPr lang="en-US" altLang="zh-CN" dirty="0"/>
              <a:t>Manuel </a:t>
            </a:r>
            <a:r>
              <a:rPr lang="zh-CN" altLang="en-US" dirty="0"/>
              <a:t>去作一些任务，会</a:t>
            </a:r>
            <a:r>
              <a:rPr lang="en-SG" altLang="zh-CN" dirty="0"/>
              <a:t> 30 </a:t>
            </a:r>
            <a:r>
              <a:rPr lang="zh-CN" altLang="en-US" dirty="0"/>
              <a:t>分内回来。</a:t>
            </a:r>
            <a:endParaRPr lang="en-SG" altLang="zh-CN" dirty="0"/>
          </a:p>
          <a:p>
            <a:r>
              <a:rPr lang="en-US" altLang="zh-CN" dirty="0"/>
              <a:t>Lucy </a:t>
            </a:r>
            <a:r>
              <a:rPr lang="zh-CN" altLang="en-US" dirty="0"/>
              <a:t>观察桌子上点燃的一根蜡烛，用科学论定 </a:t>
            </a:r>
            <a:r>
              <a:rPr lang="en-US" altLang="zh-CN" dirty="0"/>
              <a:t>Manuel </a:t>
            </a:r>
            <a:r>
              <a:rPr lang="zh-CN" altLang="en-US" dirty="0"/>
              <a:t>有难，因为以熔化的蜡烛指定蜡烛已经点燃了一天。</a:t>
            </a:r>
            <a:endParaRPr lang="en-SG" altLang="zh-CN" dirty="0"/>
          </a:p>
          <a:p>
            <a:r>
              <a:rPr lang="zh-CN" altLang="en-US" dirty="0"/>
              <a:t>可是，</a:t>
            </a:r>
            <a:r>
              <a:rPr lang="en-US" altLang="zh-CN" dirty="0"/>
              <a:t>Lucy</a:t>
            </a:r>
            <a:r>
              <a:rPr lang="zh-CN" altLang="en-US" dirty="0"/>
              <a:t> 论断错了。因为 （</a:t>
            </a:r>
            <a:r>
              <a:rPr lang="en-SG" altLang="zh-CN" dirty="0"/>
              <a:t>1</a:t>
            </a:r>
            <a:r>
              <a:rPr lang="zh-CN" altLang="en-US" dirty="0"/>
              <a:t>）</a:t>
            </a:r>
            <a:r>
              <a:rPr lang="en-SG" altLang="zh-CN" dirty="0"/>
              <a:t>30 </a:t>
            </a:r>
            <a:r>
              <a:rPr lang="zh-CN" altLang="en-US" dirty="0"/>
              <a:t>分后的蜡烛不跟在点燃时的蜡烛亮；（</a:t>
            </a:r>
            <a:r>
              <a:rPr lang="en-SG" altLang="zh-CN" dirty="0"/>
              <a:t>2</a:t>
            </a:r>
            <a:r>
              <a:rPr lang="zh-CN" altLang="en-US" dirty="0"/>
              <a:t>）</a:t>
            </a:r>
            <a:r>
              <a:rPr lang="en-US" altLang="zh-CN" dirty="0"/>
              <a:t>Manuel </a:t>
            </a:r>
            <a:r>
              <a:rPr lang="zh-CN" altLang="en-US" dirty="0"/>
              <a:t>用一个以用过的蜡烛；和 （</a:t>
            </a:r>
            <a:r>
              <a:rPr lang="en-SG" altLang="zh-CN" dirty="0"/>
              <a:t>3</a:t>
            </a:r>
            <a:r>
              <a:rPr lang="zh-CN" altLang="en-US" dirty="0"/>
              <a:t>）他用另外一个蜡烛来点燃这个蜡烛，所以有些以熔化的蜡烛不是从这个蜡烛的。</a:t>
            </a:r>
            <a:endParaRPr lang="en-SG" dirty="0"/>
          </a:p>
        </p:txBody>
      </p:sp>
    </p:spTree>
    <p:extLst>
      <p:ext uri="{BB962C8B-B14F-4D97-AF65-F5344CB8AC3E}">
        <p14:creationId xmlns:p14="http://schemas.microsoft.com/office/powerpoint/2010/main" val="171920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0408A00-AA35-A602-FA84-6EE05A49F9ED}"/>
              </a:ext>
            </a:extLst>
          </p:cNvPr>
          <p:cNvSpPr>
            <a:spLocks noGrp="1"/>
          </p:cNvSpPr>
          <p:nvPr>
            <p:ph sz="quarter" idx="13"/>
          </p:nvPr>
        </p:nvSpPr>
        <p:spPr/>
        <p:txBody>
          <a:bodyPr/>
          <a:lstStyle/>
          <a:p>
            <a:r>
              <a:rPr lang="zh-CN" altLang="en-US" dirty="0"/>
              <a:t>所以，我们要认识到科学在处理历史问题时的局限性。</a:t>
            </a:r>
            <a:endParaRPr lang="en-SG" altLang="zh-CN" dirty="0"/>
          </a:p>
          <a:p>
            <a:r>
              <a:rPr lang="zh-CN" altLang="en-US" dirty="0"/>
              <a:t>进化论</a:t>
            </a:r>
            <a:r>
              <a:rPr lang="zh-CN" altLang="en-US" b="1" dirty="0">
                <a:solidFill>
                  <a:srgbClr val="FF0000"/>
                </a:solidFill>
              </a:rPr>
              <a:t>里</a:t>
            </a:r>
            <a:r>
              <a:rPr lang="zh-CN" altLang="en-US" dirty="0"/>
              <a:t>有许多的假设，是不可测试（</a:t>
            </a:r>
            <a:r>
              <a:rPr lang="en-US" altLang="zh-CN" dirty="0"/>
              <a:t>untestable</a:t>
            </a:r>
            <a:r>
              <a:rPr lang="zh-CN" altLang="en-US" dirty="0"/>
              <a:t>）的。</a:t>
            </a:r>
            <a:r>
              <a:rPr lang="en-US" altLang="zh-CN" dirty="0"/>
              <a:t>[</a:t>
            </a:r>
            <a:r>
              <a:rPr lang="zh-CN" altLang="en-US" dirty="0"/>
              <a:t>有些可以，有些不可以</a:t>
            </a:r>
            <a:r>
              <a:rPr lang="en-US" altLang="zh-CN" dirty="0"/>
              <a:t>]</a:t>
            </a:r>
            <a:endParaRPr lang="en-SG" dirty="0"/>
          </a:p>
        </p:txBody>
      </p:sp>
      <p:sp>
        <p:nvSpPr>
          <p:cNvPr id="4" name="Title 1">
            <a:extLst>
              <a:ext uri="{FF2B5EF4-FFF2-40B4-BE49-F238E27FC236}">
                <a16:creationId xmlns:a16="http://schemas.microsoft.com/office/drawing/2014/main" id="{A33792DA-F00E-D08A-6B30-A39FAE2C7685}"/>
              </a:ext>
            </a:extLst>
          </p:cNvPr>
          <p:cNvSpPr>
            <a:spLocks noGrp="1"/>
          </p:cNvSpPr>
          <p:nvPr>
            <p:ph type="title"/>
          </p:nvPr>
        </p:nvSpPr>
        <p:spPr>
          <a:xfrm>
            <a:off x="2592388" y="623888"/>
            <a:ext cx="8912225" cy="1281112"/>
          </a:xfrm>
        </p:spPr>
        <p:txBody>
          <a:bodyPr>
            <a:normAutofit/>
          </a:bodyPr>
          <a:lstStyle/>
          <a:p>
            <a:r>
              <a:rPr lang="en-SG" altLang="zh-CN" u="sng" dirty="0"/>
              <a:t>2.1.4</a:t>
            </a:r>
            <a:r>
              <a:rPr lang="zh-CN" altLang="en-US" u="sng" dirty="0"/>
              <a:t>）蜡烛的比喻</a:t>
            </a:r>
            <a:endParaRPr lang="en-SG" u="sng" dirty="0"/>
          </a:p>
        </p:txBody>
      </p:sp>
    </p:spTree>
    <p:extLst>
      <p:ext uri="{BB962C8B-B14F-4D97-AF65-F5344CB8AC3E}">
        <p14:creationId xmlns:p14="http://schemas.microsoft.com/office/powerpoint/2010/main" val="270176091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FC7C8A-F136-3B03-92B2-A07BBBAAC637}"/>
              </a:ext>
            </a:extLst>
          </p:cNvPr>
          <p:cNvSpPr>
            <a:spLocks noGrp="1"/>
          </p:cNvSpPr>
          <p:nvPr>
            <p:ph type="title"/>
          </p:nvPr>
        </p:nvSpPr>
        <p:spPr/>
        <p:txBody>
          <a:bodyPr/>
          <a:lstStyle/>
          <a:p>
            <a:r>
              <a:rPr lang="en-SG" dirty="0"/>
              <a:t>2</a:t>
            </a:r>
            <a:r>
              <a:rPr lang="zh-CN" altLang="en-US" dirty="0"/>
              <a:t>）反对进化论的论证</a:t>
            </a:r>
            <a:endParaRPr lang="en-SG" dirty="0"/>
          </a:p>
        </p:txBody>
      </p:sp>
      <p:sp>
        <p:nvSpPr>
          <p:cNvPr id="3" name="Content Placeholder 2">
            <a:extLst>
              <a:ext uri="{FF2B5EF4-FFF2-40B4-BE49-F238E27FC236}">
                <a16:creationId xmlns:a16="http://schemas.microsoft.com/office/drawing/2014/main" id="{464A8A32-E548-20DC-B2B1-791439C92A59}"/>
              </a:ext>
            </a:extLst>
          </p:cNvPr>
          <p:cNvSpPr>
            <a:spLocks noGrp="1"/>
          </p:cNvSpPr>
          <p:nvPr>
            <p:ph sz="quarter" idx="13"/>
          </p:nvPr>
        </p:nvSpPr>
        <p:spPr>
          <a:xfrm>
            <a:off x="914087" y="1716946"/>
            <a:ext cx="10363826" cy="4322347"/>
          </a:xfrm>
        </p:spPr>
        <p:txBody>
          <a:bodyPr>
            <a:normAutofit/>
          </a:bodyPr>
          <a:lstStyle/>
          <a:p>
            <a:pPr marL="0" indent="0">
              <a:buNone/>
            </a:pPr>
            <a:r>
              <a:rPr lang="en-SG" dirty="0"/>
              <a:t>2.2</a:t>
            </a:r>
            <a:r>
              <a:rPr lang="zh-CN" altLang="en-US" dirty="0"/>
              <a:t>）</a:t>
            </a:r>
            <a:r>
              <a:rPr lang="en-SG" dirty="0"/>
              <a:t>“</a:t>
            </a:r>
            <a:r>
              <a:rPr lang="zh-CN" altLang="en-US" dirty="0"/>
              <a:t>操作性科学</a:t>
            </a:r>
            <a:r>
              <a:rPr lang="en-SG" dirty="0"/>
              <a:t>” </a:t>
            </a:r>
            <a:r>
              <a:rPr lang="zh-CN" altLang="en-US" dirty="0"/>
              <a:t>与 </a:t>
            </a:r>
            <a:r>
              <a:rPr lang="en-SG" dirty="0"/>
              <a:t>“</a:t>
            </a:r>
            <a:r>
              <a:rPr lang="zh-CN" altLang="en-US" dirty="0"/>
              <a:t>历史性科学</a:t>
            </a:r>
            <a:r>
              <a:rPr lang="en-SG" dirty="0"/>
              <a:t>”</a:t>
            </a:r>
          </a:p>
          <a:p>
            <a:pPr algn="just"/>
            <a:r>
              <a:rPr lang="zh-CN" altLang="en-US" dirty="0"/>
              <a:t>操作性科学</a:t>
            </a:r>
            <a:r>
              <a:rPr lang="en-SG" dirty="0"/>
              <a:t>”</a:t>
            </a:r>
            <a:r>
              <a:rPr lang="zh-CN" altLang="en-US" dirty="0"/>
              <a:t>（</a:t>
            </a:r>
            <a:r>
              <a:rPr lang="en-US" dirty="0"/>
              <a:t>Operational Science</a:t>
            </a:r>
            <a:r>
              <a:rPr lang="zh-CN" altLang="en-US" dirty="0"/>
              <a:t>）：指我们当下所进行的科学研究，我们可以控制或管理各种变量与条件。</a:t>
            </a:r>
            <a:endParaRPr lang="en-SG" altLang="zh-CN" dirty="0"/>
          </a:p>
          <a:p>
            <a:pPr algn="just"/>
            <a:r>
              <a:rPr lang="zh-CN" altLang="en-US" dirty="0"/>
              <a:t>历史性科学</a:t>
            </a:r>
            <a:r>
              <a:rPr lang="en-SG" dirty="0"/>
              <a:t>”</a:t>
            </a:r>
            <a:r>
              <a:rPr lang="zh-CN" altLang="en-US" dirty="0"/>
              <a:t>（</a:t>
            </a:r>
            <a:r>
              <a:rPr lang="en-US" dirty="0"/>
              <a:t>Historical Science</a:t>
            </a:r>
            <a:r>
              <a:rPr lang="zh-CN" altLang="en-US" dirty="0"/>
              <a:t>）：依赖于推断与外推（</a:t>
            </a:r>
            <a:r>
              <a:rPr lang="en-US" dirty="0"/>
              <a:t>extrapolation</a:t>
            </a:r>
            <a:r>
              <a:rPr lang="zh-CN" altLang="en-US" dirty="0"/>
              <a:t>），在很大程度上建立在均变论（</a:t>
            </a:r>
            <a:r>
              <a:rPr lang="en-SG" dirty="0"/>
              <a:t>uniformitarianism</a:t>
            </a:r>
            <a:r>
              <a:rPr lang="zh-CN" altLang="en-US" dirty="0"/>
              <a:t>）之上。</a:t>
            </a:r>
            <a:endParaRPr lang="en-US" altLang="zh-CN" dirty="0"/>
          </a:p>
          <a:p>
            <a:pPr algn="just"/>
            <a:r>
              <a:rPr lang="zh-CN" altLang="en-US" dirty="0"/>
              <a:t>我们接受操作性科学，同时也可以对历史性科学提出质疑。</a:t>
            </a:r>
            <a:endParaRPr lang="en-SG" dirty="0"/>
          </a:p>
          <a:p>
            <a:pPr marL="0" indent="0">
              <a:buNone/>
            </a:pPr>
            <a:endParaRPr lang="en-SG" dirty="0"/>
          </a:p>
          <a:p>
            <a:endParaRPr lang="en-SG" dirty="0"/>
          </a:p>
        </p:txBody>
      </p:sp>
    </p:spTree>
    <p:extLst>
      <p:ext uri="{BB962C8B-B14F-4D97-AF65-F5344CB8AC3E}">
        <p14:creationId xmlns:p14="http://schemas.microsoft.com/office/powerpoint/2010/main" val="107992691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223CA1-1F10-0A57-A5CB-D3CB1D882409}"/>
              </a:ext>
            </a:extLst>
          </p:cNvPr>
          <p:cNvSpPr>
            <a:spLocks noGrp="1"/>
          </p:cNvSpPr>
          <p:nvPr>
            <p:ph type="title"/>
          </p:nvPr>
        </p:nvSpPr>
        <p:spPr/>
        <p:txBody>
          <a:bodyPr/>
          <a:lstStyle/>
          <a:p>
            <a:r>
              <a:rPr lang="en-SG" dirty="0"/>
              <a:t>2.3</a:t>
            </a:r>
            <a:r>
              <a:rPr lang="zh-CN" altLang="en-US" dirty="0"/>
              <a:t>）反对进化论的论证 </a:t>
            </a:r>
            <a:r>
              <a:rPr lang="en-US" altLang="zh-CN" dirty="0"/>
              <a:t>- </a:t>
            </a:r>
            <a:r>
              <a:rPr lang="zh-CN" altLang="en-US" dirty="0"/>
              <a:t>具体问题</a:t>
            </a:r>
            <a:endParaRPr lang="en-SG" dirty="0"/>
          </a:p>
        </p:txBody>
      </p:sp>
      <p:sp>
        <p:nvSpPr>
          <p:cNvPr id="3" name="Content Placeholder 2">
            <a:extLst>
              <a:ext uri="{FF2B5EF4-FFF2-40B4-BE49-F238E27FC236}">
                <a16:creationId xmlns:a16="http://schemas.microsoft.com/office/drawing/2014/main" id="{94E52785-5F2F-A433-85C8-D7FF526D93B1}"/>
              </a:ext>
            </a:extLst>
          </p:cNvPr>
          <p:cNvSpPr>
            <a:spLocks noGrp="1"/>
          </p:cNvSpPr>
          <p:nvPr>
            <p:ph sz="quarter" idx="13"/>
          </p:nvPr>
        </p:nvSpPr>
        <p:spPr>
          <a:xfrm>
            <a:off x="913774" y="2367092"/>
            <a:ext cx="10363826" cy="4023075"/>
          </a:xfrm>
        </p:spPr>
        <p:txBody>
          <a:bodyPr/>
          <a:lstStyle/>
          <a:p>
            <a:r>
              <a:rPr lang="zh-CN" altLang="en-US" dirty="0"/>
              <a:t>尽管世俗社会大力推动进化论，但进化论本身存在许多问题（科学，哲学，神学）。</a:t>
            </a:r>
            <a:endParaRPr lang="en-SG" dirty="0"/>
          </a:p>
          <a:p>
            <a:r>
              <a:rPr lang="zh-CN" altLang="en-US" dirty="0"/>
              <a:t>其中之一是 </a:t>
            </a:r>
            <a:r>
              <a:rPr lang="en-SG" dirty="0"/>
              <a:t>“</a:t>
            </a:r>
            <a:r>
              <a:rPr lang="zh-CN" altLang="en-US" dirty="0"/>
              <a:t>基因熵</a:t>
            </a:r>
            <a:r>
              <a:rPr lang="en-SG" dirty="0"/>
              <a:t>” </a:t>
            </a:r>
            <a:r>
              <a:rPr lang="zh-CN" altLang="en-US" dirty="0"/>
              <a:t>（</a:t>
            </a:r>
            <a:r>
              <a:rPr lang="en-US" dirty="0"/>
              <a:t>Genetic Entropy</a:t>
            </a:r>
            <a:r>
              <a:rPr lang="zh-CN" altLang="en-US" dirty="0"/>
              <a:t>）的问题，即遗传信息会随着时间逐渐退化（</a:t>
            </a:r>
            <a:r>
              <a:rPr lang="en-US" dirty="0"/>
              <a:t>John C. Sanford</a:t>
            </a:r>
            <a:r>
              <a:rPr lang="zh-CN" altLang="en-US" dirty="0"/>
              <a:t>）。</a:t>
            </a:r>
            <a:endParaRPr lang="en-SG" dirty="0"/>
          </a:p>
          <a:p>
            <a:pPr lvl="1"/>
            <a:r>
              <a:rPr lang="zh-CN" altLang="en-US" dirty="0"/>
              <a:t>在短期内可能会有某种程度的改进，但从长期来看，这一过程是走向衰退的。</a:t>
            </a:r>
            <a:endParaRPr lang="en-SG" dirty="0"/>
          </a:p>
          <a:p>
            <a:pPr lvl="1"/>
            <a:r>
              <a:rPr lang="zh-CN" altLang="en-US" dirty="0"/>
              <a:t>因此，把宏观进化理解为基因复杂化而不断提升的过程，是不可能的。</a:t>
            </a:r>
            <a:endParaRPr lang="en-SG" dirty="0"/>
          </a:p>
          <a:p>
            <a:endParaRPr lang="en-SG" dirty="0"/>
          </a:p>
        </p:txBody>
      </p:sp>
    </p:spTree>
    <p:extLst>
      <p:ext uri="{BB962C8B-B14F-4D97-AF65-F5344CB8AC3E}">
        <p14:creationId xmlns:p14="http://schemas.microsoft.com/office/powerpoint/2010/main" val="42738429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AC3081-DBEF-50E3-B54A-5428B65E13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B0216FF-6260-1388-D297-3E899610F8D7}"/>
              </a:ext>
            </a:extLst>
          </p:cNvPr>
          <p:cNvSpPr>
            <a:spLocks noGrp="1"/>
          </p:cNvSpPr>
          <p:nvPr>
            <p:ph type="title"/>
          </p:nvPr>
        </p:nvSpPr>
        <p:spPr>
          <a:xfrm>
            <a:off x="2366226" y="124380"/>
            <a:ext cx="8911687" cy="1280890"/>
          </a:xfrm>
        </p:spPr>
        <p:txBody>
          <a:bodyPr/>
          <a:lstStyle/>
          <a:p>
            <a:r>
              <a:rPr lang="zh-CN" altLang="en-US" u="sng" dirty="0"/>
              <a:t>问答</a:t>
            </a:r>
            <a:r>
              <a:rPr lang="en-SG" altLang="zh-CN" u="sng" dirty="0"/>
              <a:t>26</a:t>
            </a:r>
            <a:endParaRPr lang="en-SG" dirty="0"/>
          </a:p>
        </p:txBody>
      </p:sp>
      <p:sp>
        <p:nvSpPr>
          <p:cNvPr id="3" name="Content Placeholder 2">
            <a:extLst>
              <a:ext uri="{FF2B5EF4-FFF2-40B4-BE49-F238E27FC236}">
                <a16:creationId xmlns:a16="http://schemas.microsoft.com/office/drawing/2014/main" id="{D7156215-CF1E-B8F0-700D-4E7EE758A0C0}"/>
              </a:ext>
            </a:extLst>
          </p:cNvPr>
          <p:cNvSpPr>
            <a:spLocks noGrp="1"/>
          </p:cNvSpPr>
          <p:nvPr>
            <p:ph sz="quarter" idx="13"/>
          </p:nvPr>
        </p:nvSpPr>
        <p:spPr>
          <a:xfrm>
            <a:off x="637640" y="825371"/>
            <a:ext cx="11377151" cy="6032629"/>
          </a:xfrm>
        </p:spPr>
        <p:txBody>
          <a:bodyPr>
            <a:normAutofit/>
          </a:bodyPr>
          <a:lstStyle/>
          <a:p>
            <a:pPr marL="0" indent="0">
              <a:buNone/>
            </a:pPr>
            <a:r>
              <a:rPr lang="en-SG" dirty="0"/>
              <a:t>26 </a:t>
            </a:r>
            <a:r>
              <a:rPr lang="zh-CN" altLang="en-US" dirty="0"/>
              <a:t>问</a:t>
            </a:r>
            <a:r>
              <a:rPr lang="en-SG" dirty="0"/>
              <a:t>: </a:t>
            </a:r>
            <a:r>
              <a:rPr lang="zh-CN" altLang="en-US" dirty="0"/>
              <a:t>当你说 “我信上帝，全能的父，创造天地的主” 时，你相信的是什么呢？ </a:t>
            </a:r>
            <a:endParaRPr lang="en-SG" dirty="0"/>
          </a:p>
          <a:p>
            <a:pPr marL="0" indent="0" algn="just">
              <a:buNone/>
            </a:pPr>
            <a:r>
              <a:rPr lang="zh-CN" altLang="en-US" dirty="0"/>
              <a:t>答</a:t>
            </a:r>
            <a:r>
              <a:rPr lang="en-SG" dirty="0"/>
              <a:t>: </a:t>
            </a:r>
            <a:r>
              <a:rPr lang="zh-CN" altLang="en-US" dirty="0"/>
              <a:t>我相信我们主耶稣基督的永恒之父，从无中创造天地，以及其中的一切 ，又用祂永恒的预旨和护理托住并治理它们，祂因祂儿子基督的缘故，作我的上帝和天父。我相信祂必供给我身体和灵魂一切的需要，对此我毫无怀疑；此外，在这流泪谷，凡祂所降在我身上的灾难，都会变为对我有益的；因为祂既是无所不能的上帝，便能如此行，并且祂既是一位信实的天父，也愿意如此行。</a:t>
            </a:r>
            <a:endParaRPr lang="en-SG" dirty="0"/>
          </a:p>
        </p:txBody>
      </p:sp>
    </p:spTree>
    <p:extLst>
      <p:ext uri="{BB962C8B-B14F-4D97-AF65-F5344CB8AC3E}">
        <p14:creationId xmlns:p14="http://schemas.microsoft.com/office/powerpoint/2010/main" val="327646752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D5744F-6C7D-6821-747F-FC0DA8163BF5}"/>
              </a:ext>
            </a:extLst>
          </p:cNvPr>
          <p:cNvSpPr>
            <a:spLocks noGrp="1"/>
          </p:cNvSpPr>
          <p:nvPr>
            <p:ph type="title"/>
          </p:nvPr>
        </p:nvSpPr>
        <p:spPr/>
        <p:txBody>
          <a:bodyPr/>
          <a:lstStyle/>
          <a:p>
            <a:r>
              <a:rPr lang="zh-CN" altLang="en-US" dirty="0"/>
              <a:t>熵 </a:t>
            </a:r>
            <a:r>
              <a:rPr lang="en-US" altLang="zh-CN" dirty="0"/>
              <a:t>- Entropy</a:t>
            </a:r>
            <a:endParaRPr lang="en-SG" dirty="0"/>
          </a:p>
        </p:txBody>
      </p:sp>
      <p:sp>
        <p:nvSpPr>
          <p:cNvPr id="3" name="Content Placeholder 2">
            <a:extLst>
              <a:ext uri="{FF2B5EF4-FFF2-40B4-BE49-F238E27FC236}">
                <a16:creationId xmlns:a16="http://schemas.microsoft.com/office/drawing/2014/main" id="{3C45A258-6C07-48CF-8A1B-89F05B744AEB}"/>
              </a:ext>
            </a:extLst>
          </p:cNvPr>
          <p:cNvSpPr>
            <a:spLocks noGrp="1"/>
          </p:cNvSpPr>
          <p:nvPr>
            <p:ph sz="quarter" idx="13"/>
          </p:nvPr>
        </p:nvSpPr>
        <p:spPr/>
        <p:txBody>
          <a:bodyPr/>
          <a:lstStyle/>
          <a:p>
            <a:r>
              <a:rPr lang="zh-CN" altLang="en-US" dirty="0"/>
              <a:t>熵是衡量事物分散程度或无序程度的一个指标。熵体现了事物随着时间推移变得更加混乱、更加均匀分布的趋势。</a:t>
            </a:r>
            <a:endParaRPr lang="en-SG" dirty="0"/>
          </a:p>
        </p:txBody>
      </p:sp>
    </p:spTree>
    <p:extLst>
      <p:ext uri="{BB962C8B-B14F-4D97-AF65-F5344CB8AC3E}">
        <p14:creationId xmlns:p14="http://schemas.microsoft.com/office/powerpoint/2010/main" val="41535635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87D779-753F-1E96-F8D3-3BF0F889C321}"/>
              </a:ext>
            </a:extLst>
          </p:cNvPr>
          <p:cNvSpPr>
            <a:spLocks noGrp="1"/>
          </p:cNvSpPr>
          <p:nvPr>
            <p:ph type="title"/>
          </p:nvPr>
        </p:nvSpPr>
        <p:spPr/>
        <p:txBody>
          <a:bodyPr/>
          <a:lstStyle/>
          <a:p>
            <a:r>
              <a:rPr lang="en-SG" u="sng" dirty="0"/>
              <a:t>“</a:t>
            </a:r>
            <a:r>
              <a:rPr lang="zh-CN" altLang="en-US" u="sng" dirty="0"/>
              <a:t>基因熵</a:t>
            </a:r>
            <a:r>
              <a:rPr lang="en-SG" u="sng" dirty="0"/>
              <a:t>” </a:t>
            </a:r>
            <a:r>
              <a:rPr lang="zh-CN" altLang="en-US" u="sng" dirty="0"/>
              <a:t>（</a:t>
            </a:r>
            <a:r>
              <a:rPr lang="en-US" u="sng" dirty="0"/>
              <a:t>Genetic Entropy</a:t>
            </a:r>
            <a:r>
              <a:rPr lang="zh-CN" altLang="en-US" u="sng" dirty="0"/>
              <a:t>）</a:t>
            </a:r>
            <a:endParaRPr lang="en-SG" u="sng" dirty="0"/>
          </a:p>
        </p:txBody>
      </p:sp>
      <p:sp>
        <p:nvSpPr>
          <p:cNvPr id="3" name="Content Placeholder 2">
            <a:extLst>
              <a:ext uri="{FF2B5EF4-FFF2-40B4-BE49-F238E27FC236}">
                <a16:creationId xmlns:a16="http://schemas.microsoft.com/office/drawing/2014/main" id="{101D19F9-A9E1-2117-FA71-A700448B0BD7}"/>
              </a:ext>
            </a:extLst>
          </p:cNvPr>
          <p:cNvSpPr>
            <a:spLocks noGrp="1"/>
          </p:cNvSpPr>
          <p:nvPr>
            <p:ph sz="quarter" idx="13"/>
          </p:nvPr>
        </p:nvSpPr>
        <p:spPr>
          <a:xfrm>
            <a:off x="914087" y="1716946"/>
            <a:ext cx="10363826" cy="4516944"/>
          </a:xfrm>
        </p:spPr>
        <p:txBody>
          <a:bodyPr/>
          <a:lstStyle/>
          <a:p>
            <a:pPr marL="0" indent="0">
              <a:buNone/>
            </a:pPr>
            <a:r>
              <a:rPr lang="en-US" dirty="0"/>
              <a:t>“The nature of information and the correctly formulated analogy of the genome as an instruction manual help us see that the genome must degenerate. … The very consistent nature of mutations to erode information helps us see that the genome must deteriorate. … Mutational entropy appears to be so strong within large genomes that selection cannot reverse it.” [John C. Sanford, </a:t>
            </a:r>
            <a:r>
              <a:rPr lang="en-US" i="1" dirty="0"/>
              <a:t>Genetic Entropy and the Mystery of the Genome</a:t>
            </a:r>
            <a:r>
              <a:rPr lang="en-US" dirty="0"/>
              <a:t> (FMS Publishing, 2005, 2006, 2008), pp. 145-6]</a:t>
            </a:r>
            <a:endParaRPr lang="en-SG" dirty="0"/>
          </a:p>
        </p:txBody>
      </p:sp>
    </p:spTree>
    <p:extLst>
      <p:ext uri="{BB962C8B-B14F-4D97-AF65-F5344CB8AC3E}">
        <p14:creationId xmlns:p14="http://schemas.microsoft.com/office/powerpoint/2010/main" val="186567697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46298C-E8CB-B73D-E9FA-E3BE9796D38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E1FE757-601E-C90B-D1DC-6CC69CC4992F}"/>
              </a:ext>
            </a:extLst>
          </p:cNvPr>
          <p:cNvSpPr>
            <a:spLocks noGrp="1"/>
          </p:cNvSpPr>
          <p:nvPr>
            <p:ph type="title"/>
          </p:nvPr>
        </p:nvSpPr>
        <p:spPr/>
        <p:txBody>
          <a:bodyPr/>
          <a:lstStyle/>
          <a:p>
            <a:r>
              <a:rPr lang="en-SG" u="sng" dirty="0"/>
              <a:t>“</a:t>
            </a:r>
            <a:r>
              <a:rPr lang="zh-CN" altLang="en-US" u="sng" dirty="0"/>
              <a:t>基因熵</a:t>
            </a:r>
            <a:r>
              <a:rPr lang="en-SG" u="sng" dirty="0"/>
              <a:t>” </a:t>
            </a:r>
            <a:r>
              <a:rPr lang="zh-CN" altLang="en-US" u="sng" dirty="0"/>
              <a:t>（</a:t>
            </a:r>
            <a:r>
              <a:rPr lang="en-US" u="sng" dirty="0"/>
              <a:t>Genetic Entropy</a:t>
            </a:r>
            <a:r>
              <a:rPr lang="zh-CN" altLang="en-US" u="sng" dirty="0"/>
              <a:t>）</a:t>
            </a:r>
            <a:endParaRPr lang="en-SG" u="sng" dirty="0"/>
          </a:p>
        </p:txBody>
      </p:sp>
      <p:sp>
        <p:nvSpPr>
          <p:cNvPr id="3" name="Content Placeholder 2">
            <a:extLst>
              <a:ext uri="{FF2B5EF4-FFF2-40B4-BE49-F238E27FC236}">
                <a16:creationId xmlns:a16="http://schemas.microsoft.com/office/drawing/2014/main" id="{28A662A0-67D9-5579-6721-29664CD0BEBE}"/>
              </a:ext>
            </a:extLst>
          </p:cNvPr>
          <p:cNvSpPr>
            <a:spLocks noGrp="1"/>
          </p:cNvSpPr>
          <p:nvPr>
            <p:ph sz="quarter" idx="13"/>
          </p:nvPr>
        </p:nvSpPr>
        <p:spPr>
          <a:xfrm>
            <a:off x="914087" y="1716946"/>
            <a:ext cx="10363826" cy="4516944"/>
          </a:xfrm>
        </p:spPr>
        <p:txBody>
          <a:bodyPr/>
          <a:lstStyle/>
          <a:p>
            <a:pPr marL="0" indent="0" algn="just">
              <a:buNone/>
            </a:pPr>
            <a:r>
              <a:rPr lang="en-US" dirty="0"/>
              <a:t>“</a:t>
            </a:r>
            <a:r>
              <a:rPr lang="zh-CN" altLang="en-US" dirty="0"/>
              <a:t>信息的本质，以及将基因组恰当地比作一本</a:t>
            </a:r>
            <a:r>
              <a:rPr lang="en-SG" dirty="0"/>
              <a:t>“</a:t>
            </a:r>
            <a:r>
              <a:rPr lang="zh-CN" altLang="en-US" dirty="0"/>
              <a:t>说明书</a:t>
            </a:r>
            <a:r>
              <a:rPr lang="en-SG" dirty="0"/>
              <a:t>”</a:t>
            </a:r>
            <a:r>
              <a:rPr lang="zh-CN" altLang="en-US" dirty="0"/>
              <a:t>的类比，帮助我们看见：基因组必然会退化。</a:t>
            </a:r>
            <a:r>
              <a:rPr lang="en-SG" dirty="0"/>
              <a:t>……</a:t>
            </a:r>
            <a:r>
              <a:rPr lang="zh-CN" altLang="en-US" dirty="0"/>
              <a:t>突变在一贯意义上都会削弱信息，这一点使我们认识到：基因组必然会逐渐劣化。</a:t>
            </a:r>
            <a:r>
              <a:rPr lang="en-SG" dirty="0"/>
              <a:t>……</a:t>
            </a:r>
            <a:r>
              <a:rPr lang="zh-CN" altLang="en-US" dirty="0"/>
              <a:t>在大型基因组中，突变熵似乎强大到一个地步，以致自然选择无法将其逆转。</a:t>
            </a:r>
            <a:r>
              <a:rPr lang="en-US" dirty="0"/>
              <a:t>” [John C. Sanford, </a:t>
            </a:r>
            <a:r>
              <a:rPr lang="en-US" i="1" dirty="0"/>
              <a:t>Genetic Entropy and the Mystery of the Genome</a:t>
            </a:r>
            <a:r>
              <a:rPr lang="en-US" dirty="0"/>
              <a:t> (FMS Publishing, 2005, 2006, 2008), pp. 145-6</a:t>
            </a:r>
            <a:r>
              <a:rPr lang="zh-CN" altLang="en-US" dirty="0"/>
              <a:t>；</a:t>
            </a:r>
            <a:r>
              <a:rPr lang="en-US" dirty="0"/>
              <a:t> ChatGPT </a:t>
            </a:r>
            <a:r>
              <a:rPr lang="zh-CN" altLang="en-US" dirty="0"/>
              <a:t>翻译</a:t>
            </a:r>
            <a:r>
              <a:rPr lang="en-US" dirty="0"/>
              <a:t>]</a:t>
            </a:r>
            <a:endParaRPr lang="en-SG" dirty="0"/>
          </a:p>
        </p:txBody>
      </p:sp>
    </p:spTree>
    <p:extLst>
      <p:ext uri="{BB962C8B-B14F-4D97-AF65-F5344CB8AC3E}">
        <p14:creationId xmlns:p14="http://schemas.microsoft.com/office/powerpoint/2010/main" val="263208639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5CA6F8-1DC4-E758-89B4-E0E97A13A67E}"/>
              </a:ext>
            </a:extLst>
          </p:cNvPr>
          <p:cNvSpPr>
            <a:spLocks noGrp="1"/>
          </p:cNvSpPr>
          <p:nvPr>
            <p:ph type="title"/>
          </p:nvPr>
        </p:nvSpPr>
        <p:spPr/>
        <p:txBody>
          <a:bodyPr/>
          <a:lstStyle/>
          <a:p>
            <a:r>
              <a:rPr lang="en-SG" dirty="0"/>
              <a:t>2.3</a:t>
            </a:r>
            <a:r>
              <a:rPr lang="zh-CN" altLang="en-US" dirty="0"/>
              <a:t>）反对进化论的论证 </a:t>
            </a:r>
            <a:r>
              <a:rPr lang="en-US" altLang="zh-CN" dirty="0"/>
              <a:t>- </a:t>
            </a:r>
            <a:r>
              <a:rPr lang="zh-CN" altLang="en-US" dirty="0"/>
              <a:t>具体问题</a:t>
            </a:r>
            <a:endParaRPr lang="en-SG" dirty="0"/>
          </a:p>
        </p:txBody>
      </p:sp>
      <p:sp>
        <p:nvSpPr>
          <p:cNvPr id="3" name="Content Placeholder 2">
            <a:extLst>
              <a:ext uri="{FF2B5EF4-FFF2-40B4-BE49-F238E27FC236}">
                <a16:creationId xmlns:a16="http://schemas.microsoft.com/office/drawing/2014/main" id="{37245D10-1FC9-B20E-7352-550ACFA55F97}"/>
              </a:ext>
            </a:extLst>
          </p:cNvPr>
          <p:cNvSpPr>
            <a:spLocks noGrp="1"/>
          </p:cNvSpPr>
          <p:nvPr>
            <p:ph sz="quarter" idx="13"/>
          </p:nvPr>
        </p:nvSpPr>
        <p:spPr>
          <a:xfrm>
            <a:off x="764918" y="1528894"/>
            <a:ext cx="10363826" cy="4967599"/>
          </a:xfrm>
        </p:spPr>
        <p:txBody>
          <a:bodyPr>
            <a:normAutofit/>
          </a:bodyPr>
          <a:lstStyle/>
          <a:p>
            <a:pPr marL="0" indent="0">
              <a:buNone/>
            </a:pPr>
            <a:r>
              <a:rPr lang="zh-CN" altLang="en-US" dirty="0"/>
              <a:t>圣经在以下两点上是清楚的：（</a:t>
            </a:r>
            <a:r>
              <a:rPr lang="en-SG" dirty="0"/>
              <a:t>1</a:t>
            </a:r>
            <a:r>
              <a:rPr lang="zh-CN" altLang="en-US" dirty="0"/>
              <a:t>）不同 </a:t>
            </a:r>
            <a:r>
              <a:rPr lang="en-SG" dirty="0"/>
              <a:t>“</a:t>
            </a:r>
            <a:r>
              <a:rPr lang="zh-CN" altLang="en-US" dirty="0"/>
              <a:t>类</a:t>
            </a:r>
            <a:r>
              <a:rPr lang="en-SG" dirty="0"/>
              <a:t>” </a:t>
            </a:r>
            <a:r>
              <a:rPr lang="zh-CN" altLang="en-US" dirty="0"/>
              <a:t>（</a:t>
            </a:r>
            <a:r>
              <a:rPr lang="en-US" dirty="0"/>
              <a:t>”kinds”</a:t>
            </a:r>
            <a:r>
              <a:rPr lang="zh-CN" altLang="en-US" dirty="0"/>
              <a:t>）之间不存在进化；（</a:t>
            </a:r>
            <a:r>
              <a:rPr lang="en-SG" dirty="0"/>
              <a:t>2</a:t>
            </a:r>
            <a:r>
              <a:rPr lang="zh-CN" altLang="en-US" dirty="0"/>
              <a:t>）人是被特别创造的。至于其他方面，圣经没有那么明确，我们可以讨论；但若否认这两点（尤其是第二点），就会动摇福音的根基。</a:t>
            </a:r>
            <a:endParaRPr lang="en-SG" dirty="0"/>
          </a:p>
          <a:p>
            <a:pPr lvl="1"/>
            <a:r>
              <a:rPr lang="zh-CN" altLang="en-US" dirty="0"/>
              <a:t>如果亚当不是神特别创造的，那么起初就不是两个人类，而是一群原始人类（猿猴）逐渐进化成为早期人类。</a:t>
            </a:r>
            <a:endParaRPr lang="en-SG" dirty="0"/>
          </a:p>
          <a:p>
            <a:pPr lvl="1"/>
            <a:r>
              <a:rPr lang="zh-CN" altLang="en-US" dirty="0"/>
              <a:t>无论亚当是谁，他都无法成为全人类的盟约元首，因为全人类不是出于他。</a:t>
            </a:r>
            <a:endParaRPr lang="en-SG" dirty="0"/>
          </a:p>
          <a:p>
            <a:pPr lvl="1"/>
            <a:r>
              <a:rPr lang="zh-CN" altLang="en-US" dirty="0"/>
              <a:t>此外，如果亚当不是被特别创造的，而是所有生命都源自一个共同祖先，那么人类拥有灵魂而细菌没有，其根据又是什么？</a:t>
            </a:r>
            <a:endParaRPr lang="en-SG" dirty="0"/>
          </a:p>
        </p:txBody>
      </p:sp>
    </p:spTree>
    <p:extLst>
      <p:ext uri="{BB962C8B-B14F-4D97-AF65-F5344CB8AC3E}">
        <p14:creationId xmlns:p14="http://schemas.microsoft.com/office/powerpoint/2010/main" val="346143099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CF9103-8A32-F9B4-4D06-17D296535ADF}"/>
              </a:ext>
            </a:extLst>
          </p:cNvPr>
          <p:cNvSpPr>
            <a:spLocks noGrp="1"/>
          </p:cNvSpPr>
          <p:nvPr>
            <p:ph type="title"/>
          </p:nvPr>
        </p:nvSpPr>
        <p:spPr/>
        <p:txBody>
          <a:bodyPr/>
          <a:lstStyle/>
          <a:p>
            <a:r>
              <a:rPr lang="en-SG" dirty="0"/>
              <a:t>2.3</a:t>
            </a:r>
            <a:r>
              <a:rPr lang="zh-CN" altLang="en-US" dirty="0"/>
              <a:t>）反对进化论的论证 </a:t>
            </a:r>
            <a:r>
              <a:rPr lang="en-US" altLang="zh-CN" dirty="0"/>
              <a:t>- </a:t>
            </a:r>
            <a:r>
              <a:rPr lang="zh-CN" altLang="en-US" dirty="0"/>
              <a:t>具体问题</a:t>
            </a:r>
            <a:endParaRPr lang="en-SG" dirty="0"/>
          </a:p>
        </p:txBody>
      </p:sp>
      <p:sp>
        <p:nvSpPr>
          <p:cNvPr id="3" name="Content Placeholder 2">
            <a:extLst>
              <a:ext uri="{FF2B5EF4-FFF2-40B4-BE49-F238E27FC236}">
                <a16:creationId xmlns:a16="http://schemas.microsoft.com/office/drawing/2014/main" id="{5FE2B5F4-26A8-2BF2-251D-3CD0D3BB6865}"/>
              </a:ext>
            </a:extLst>
          </p:cNvPr>
          <p:cNvSpPr>
            <a:spLocks noGrp="1"/>
          </p:cNvSpPr>
          <p:nvPr>
            <p:ph sz="quarter" idx="13"/>
          </p:nvPr>
        </p:nvSpPr>
        <p:spPr/>
        <p:txBody>
          <a:bodyPr/>
          <a:lstStyle/>
          <a:p>
            <a:r>
              <a:rPr lang="zh-CN" altLang="en-US" dirty="0"/>
              <a:t>推荐：一本说明 </a:t>
            </a:r>
            <a:r>
              <a:rPr lang="en-SG" dirty="0"/>
              <a:t>“</a:t>
            </a:r>
            <a:r>
              <a:rPr lang="zh-CN" altLang="en-US" dirty="0"/>
              <a:t>有神进化论</a:t>
            </a:r>
            <a:r>
              <a:rPr lang="en-SG" dirty="0"/>
              <a:t>” </a:t>
            </a:r>
            <a:r>
              <a:rPr lang="zh-CN" altLang="en-US" dirty="0"/>
              <a:t>不可行的书：</a:t>
            </a:r>
            <a:r>
              <a:rPr lang="en-SG" i="1" dirty="0"/>
              <a:t>Theistic Evolution: A Scientific, Philosophical, and Theological Critique</a:t>
            </a:r>
            <a:r>
              <a:rPr lang="en-SG" dirty="0"/>
              <a:t> </a:t>
            </a:r>
            <a:r>
              <a:rPr lang="en-US" dirty="0"/>
              <a:t>[</a:t>
            </a:r>
            <a:r>
              <a:rPr lang="en-SG" dirty="0"/>
              <a:t>J.P. Moreland, Stephen C. Meyer, Christopher Shaw, Ann K. Gauger, and Wayne Grudem, eds., (Wheaton, IL: Crossway, 2017)</a:t>
            </a:r>
            <a:r>
              <a:rPr lang="en-US" dirty="0"/>
              <a:t>]</a:t>
            </a:r>
          </a:p>
          <a:p>
            <a:r>
              <a:rPr lang="en-US" dirty="0"/>
              <a:t>900+ </a:t>
            </a:r>
            <a:r>
              <a:rPr lang="zh-CN" altLang="en-US" dirty="0"/>
              <a:t>页</a:t>
            </a:r>
            <a:endParaRPr lang="en-SG" dirty="0"/>
          </a:p>
        </p:txBody>
      </p:sp>
    </p:spTree>
    <p:extLst>
      <p:ext uri="{BB962C8B-B14F-4D97-AF65-F5344CB8AC3E}">
        <p14:creationId xmlns:p14="http://schemas.microsoft.com/office/powerpoint/2010/main" val="19042057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FB8E5A0-E268-BEA1-44B8-C7417820ED3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00" y="0"/>
            <a:ext cx="4572000" cy="6858000"/>
          </a:xfrm>
          <a:prstGeom prst="rect">
            <a:avLst/>
          </a:prstGeom>
        </p:spPr>
      </p:pic>
    </p:spTree>
    <p:extLst>
      <p:ext uri="{BB962C8B-B14F-4D97-AF65-F5344CB8AC3E}">
        <p14:creationId xmlns:p14="http://schemas.microsoft.com/office/powerpoint/2010/main" val="151901401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119CB0-3062-4369-DE65-935E4B3B73B0}"/>
              </a:ext>
            </a:extLst>
          </p:cNvPr>
          <p:cNvSpPr>
            <a:spLocks noGrp="1"/>
          </p:cNvSpPr>
          <p:nvPr>
            <p:ph type="title"/>
          </p:nvPr>
        </p:nvSpPr>
        <p:spPr/>
        <p:txBody>
          <a:bodyPr/>
          <a:lstStyle/>
          <a:p>
            <a:r>
              <a:rPr lang="en-SG" dirty="0"/>
              <a:t>2.3</a:t>
            </a:r>
            <a:r>
              <a:rPr lang="zh-CN" altLang="en-US" dirty="0"/>
              <a:t>）反对进化论的论证 </a:t>
            </a:r>
            <a:r>
              <a:rPr lang="en-US" altLang="zh-CN" dirty="0"/>
              <a:t>- </a:t>
            </a:r>
            <a:r>
              <a:rPr lang="zh-CN" altLang="en-US" dirty="0"/>
              <a:t>具体问题</a:t>
            </a:r>
            <a:endParaRPr lang="en-SG" dirty="0"/>
          </a:p>
        </p:txBody>
      </p:sp>
      <p:sp>
        <p:nvSpPr>
          <p:cNvPr id="3" name="Content Placeholder 2">
            <a:extLst>
              <a:ext uri="{FF2B5EF4-FFF2-40B4-BE49-F238E27FC236}">
                <a16:creationId xmlns:a16="http://schemas.microsoft.com/office/drawing/2014/main" id="{6142B98C-F8D4-C1C3-8DC4-6E49E20C20B3}"/>
              </a:ext>
            </a:extLst>
          </p:cNvPr>
          <p:cNvSpPr>
            <a:spLocks noGrp="1"/>
          </p:cNvSpPr>
          <p:nvPr>
            <p:ph sz="quarter" idx="13"/>
          </p:nvPr>
        </p:nvSpPr>
        <p:spPr/>
        <p:txBody>
          <a:bodyPr/>
          <a:lstStyle/>
          <a:p>
            <a:pPr marL="0" indent="0">
              <a:buNone/>
            </a:pPr>
            <a:r>
              <a:rPr lang="zh-CN" altLang="en-US" b="1" u="sng" dirty="0"/>
              <a:t>书评</a:t>
            </a:r>
            <a:r>
              <a:rPr lang="en-SG" altLang="zh-CN" b="1" u="sng" dirty="0"/>
              <a:t>:</a:t>
            </a:r>
            <a:endParaRPr lang="en-SG" b="1" u="sng" dirty="0"/>
          </a:p>
          <a:p>
            <a:pPr marL="0" indent="0">
              <a:buNone/>
            </a:pPr>
            <a:r>
              <a:rPr lang="en-SG" dirty="0"/>
              <a:t>http://puritanreformed.net/reviews/TheisticEvolution_Review.pdf</a:t>
            </a:r>
          </a:p>
        </p:txBody>
      </p:sp>
    </p:spTree>
    <p:extLst>
      <p:ext uri="{BB962C8B-B14F-4D97-AF65-F5344CB8AC3E}">
        <p14:creationId xmlns:p14="http://schemas.microsoft.com/office/powerpoint/2010/main" val="282594312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7067F10-A330-7E2A-2584-0C380E4E1990}"/>
              </a:ext>
            </a:extLst>
          </p:cNvPr>
          <p:cNvSpPr>
            <a:spLocks noGrp="1"/>
          </p:cNvSpPr>
          <p:nvPr>
            <p:ph sz="quarter" idx="13"/>
          </p:nvPr>
        </p:nvSpPr>
        <p:spPr>
          <a:xfrm>
            <a:off x="754286" y="1059287"/>
            <a:ext cx="10363826" cy="4990639"/>
          </a:xfrm>
        </p:spPr>
        <p:txBody>
          <a:bodyPr>
            <a:normAutofit fontScale="92500" lnSpcReduction="20000"/>
          </a:bodyPr>
          <a:lstStyle/>
          <a:p>
            <a:pPr algn="just"/>
            <a:r>
              <a:rPr lang="en-US" dirty="0"/>
              <a:t>“[The book]</a:t>
            </a:r>
            <a:r>
              <a:rPr lang="en-SG" dirty="0"/>
              <a:t> is comprised of three separate sections: a scientific critique, a philosophical critique, and a theological critique, with the first section taking up about half of the entire book. The scientific critique argues for the inadequacy of evolution by itself to actually give rise to the origin of the species. The philosophical critique argues against naturalism as a governing philosophy in thinking about origins, with an especial focus on methodological naturalism, the philosophical position that only naturalistic causes and processes can be considered as legitimate in one’s method of doing science. The theological critique has only one goal, which is to prove that theistic evolution contradicts the teachings of Scripture, and this is done both by looking at the Old Testament, the New Testament, Systematic Theology, and Church History.” [DHC, Book Review]</a:t>
            </a:r>
          </a:p>
          <a:p>
            <a:endParaRPr lang="en-SG" dirty="0"/>
          </a:p>
        </p:txBody>
      </p:sp>
    </p:spTree>
    <p:extLst>
      <p:ext uri="{BB962C8B-B14F-4D97-AF65-F5344CB8AC3E}">
        <p14:creationId xmlns:p14="http://schemas.microsoft.com/office/powerpoint/2010/main" val="361579702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9DC998F-06BB-0666-6B60-C7737C5414D7}"/>
              </a:ext>
            </a:extLst>
          </p:cNvPr>
          <p:cNvSpPr>
            <a:spLocks noGrp="1"/>
          </p:cNvSpPr>
          <p:nvPr>
            <p:ph sz="quarter" idx="13"/>
          </p:nvPr>
        </p:nvSpPr>
        <p:spPr>
          <a:xfrm>
            <a:off x="605430" y="485129"/>
            <a:ext cx="10363826" cy="5564797"/>
          </a:xfrm>
        </p:spPr>
        <p:txBody>
          <a:bodyPr/>
          <a:lstStyle/>
          <a:p>
            <a:pPr marL="0" indent="0">
              <a:buNone/>
            </a:pPr>
            <a:r>
              <a:rPr lang="en-SG" altLang="zh-CN" dirty="0"/>
              <a:t>“</a:t>
            </a:r>
            <a:r>
              <a:rPr lang="zh-CN" altLang="en-US" dirty="0"/>
              <a:t>本书由三个不同的部分组成：科学批判、哲学批判以及神学批判，其中第一部分约占全书的一半。科学批判部分论道：仅凭进化论本身并不足以解释物种起源。哲学批判部分则反对以自然主义作为思考起源问题的主导哲学，特别聚焦于方法论自然主义 （</a:t>
            </a:r>
            <a:r>
              <a:rPr lang="en-SG" dirty="0"/>
              <a:t>methodological naturalism</a:t>
            </a:r>
            <a:r>
              <a:rPr lang="zh-CN" altLang="en-US" dirty="0"/>
              <a:t>）</a:t>
            </a:r>
            <a:r>
              <a:rPr lang="en-SG" dirty="0"/>
              <a:t>— </a:t>
            </a:r>
            <a:r>
              <a:rPr lang="zh-CN" altLang="en-US" dirty="0"/>
              <a:t>即认为在科学研究方法中，只有自然原因与自然过程才可被视为作正当解释的哲学立场。神学批判部分只有一个目标，就是证明有神进化论与圣经的教导相矛盾；这一点是通过考察旧约、新约、系统神学以及教会历史来加以论证的。</a:t>
            </a:r>
            <a:r>
              <a:rPr lang="en-US" dirty="0"/>
              <a:t>” [</a:t>
            </a:r>
            <a:r>
              <a:rPr lang="zh-CN" altLang="en-US" dirty="0"/>
              <a:t>赵惠聪，书评；</a:t>
            </a:r>
            <a:r>
              <a:rPr lang="en-SG" altLang="zh-CN" dirty="0"/>
              <a:t>ChatGPT </a:t>
            </a:r>
            <a:r>
              <a:rPr lang="zh-CN" altLang="en-US" dirty="0"/>
              <a:t>翻译</a:t>
            </a:r>
            <a:r>
              <a:rPr lang="en-US" dirty="0"/>
              <a:t>]</a:t>
            </a:r>
            <a:endParaRPr lang="en-SG" dirty="0"/>
          </a:p>
        </p:txBody>
      </p:sp>
    </p:spTree>
    <p:extLst>
      <p:ext uri="{BB962C8B-B14F-4D97-AF65-F5344CB8AC3E}">
        <p14:creationId xmlns:p14="http://schemas.microsoft.com/office/powerpoint/2010/main" val="93884531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D18581-8C97-8F8B-B9E1-B21D301A96B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172409-E7CC-744B-442A-34FD321D3DFB}"/>
              </a:ext>
            </a:extLst>
          </p:cNvPr>
          <p:cNvSpPr>
            <a:spLocks noGrp="1"/>
          </p:cNvSpPr>
          <p:nvPr>
            <p:ph type="title"/>
          </p:nvPr>
        </p:nvSpPr>
        <p:spPr>
          <a:xfrm>
            <a:off x="2366226" y="124380"/>
            <a:ext cx="8911687" cy="1280890"/>
          </a:xfrm>
        </p:spPr>
        <p:txBody>
          <a:bodyPr/>
          <a:lstStyle/>
          <a:p>
            <a:r>
              <a:rPr lang="zh-CN" altLang="en-US" u="sng" dirty="0"/>
              <a:t>问答</a:t>
            </a:r>
            <a:r>
              <a:rPr lang="en-SG" altLang="zh-CN" u="sng" dirty="0"/>
              <a:t>26</a:t>
            </a:r>
            <a:endParaRPr lang="en-SG" dirty="0"/>
          </a:p>
        </p:txBody>
      </p:sp>
      <p:sp>
        <p:nvSpPr>
          <p:cNvPr id="3" name="Content Placeholder 2">
            <a:extLst>
              <a:ext uri="{FF2B5EF4-FFF2-40B4-BE49-F238E27FC236}">
                <a16:creationId xmlns:a16="http://schemas.microsoft.com/office/drawing/2014/main" id="{3611B684-2956-09A7-BDED-687652CD7079}"/>
              </a:ext>
            </a:extLst>
          </p:cNvPr>
          <p:cNvSpPr>
            <a:spLocks noGrp="1"/>
          </p:cNvSpPr>
          <p:nvPr>
            <p:ph sz="quarter" idx="13"/>
          </p:nvPr>
        </p:nvSpPr>
        <p:spPr>
          <a:xfrm>
            <a:off x="637640" y="825371"/>
            <a:ext cx="11377151" cy="6032629"/>
          </a:xfrm>
        </p:spPr>
        <p:txBody>
          <a:bodyPr>
            <a:normAutofit/>
          </a:bodyPr>
          <a:lstStyle/>
          <a:p>
            <a:pPr marL="0" indent="0">
              <a:buNone/>
            </a:pPr>
            <a:r>
              <a:rPr lang="en-SG" dirty="0"/>
              <a:t>26 </a:t>
            </a:r>
            <a:r>
              <a:rPr lang="zh-CN" altLang="en-US" dirty="0"/>
              <a:t>问</a:t>
            </a:r>
            <a:r>
              <a:rPr lang="en-SG" dirty="0"/>
              <a:t>: </a:t>
            </a:r>
            <a:r>
              <a:rPr lang="zh-CN" altLang="en-US" dirty="0"/>
              <a:t>当你说 “我信上帝，全能的父，创造天地的主” 时，你相信的是什么呢？ </a:t>
            </a:r>
            <a:endParaRPr lang="en-SG" dirty="0"/>
          </a:p>
          <a:p>
            <a:pPr marL="0" indent="0" algn="just">
              <a:buNone/>
            </a:pPr>
            <a:r>
              <a:rPr lang="zh-CN" altLang="en-US" dirty="0"/>
              <a:t>答</a:t>
            </a:r>
            <a:r>
              <a:rPr lang="en-SG" dirty="0"/>
              <a:t>: </a:t>
            </a:r>
            <a:r>
              <a:rPr lang="zh-CN" altLang="en-US" dirty="0"/>
              <a:t>我相信我们主耶稣基督的永恒之父，从无中创造天地，以及其中的一切 ，又用祂永恒的预旨和护理托住并治理它们，祂因祂儿子基督的缘故，作我的上帝和天父。我相信祂必供给我身体和灵魂一切的需要，对此我毫无怀疑；此外，在这流泪谷，凡祂所降在我身上的灾难，都会变为对我有益的；因为祂既是无所不能的上帝，便能如此行，并且祂既是一位信实的天父，也愿意如此行。</a:t>
            </a:r>
            <a:endParaRPr lang="en-SG" dirty="0"/>
          </a:p>
        </p:txBody>
      </p:sp>
    </p:spTree>
    <p:extLst>
      <p:ext uri="{BB962C8B-B14F-4D97-AF65-F5344CB8AC3E}">
        <p14:creationId xmlns:p14="http://schemas.microsoft.com/office/powerpoint/2010/main" val="20484902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DA5CDE-6F35-784F-B206-E98D5E95AD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49C0693-DA88-1222-DC38-D61B67AEFDB3}"/>
              </a:ext>
            </a:extLst>
          </p:cNvPr>
          <p:cNvSpPr>
            <a:spLocks noGrp="1"/>
          </p:cNvSpPr>
          <p:nvPr>
            <p:ph type="title"/>
          </p:nvPr>
        </p:nvSpPr>
        <p:spPr/>
        <p:txBody>
          <a:bodyPr>
            <a:normAutofit fontScale="90000"/>
          </a:bodyPr>
          <a:lstStyle/>
          <a:p>
            <a:r>
              <a:rPr lang="en-SG" altLang="zh-CN" dirty="0"/>
              <a:t>1</a:t>
            </a:r>
            <a:r>
              <a:rPr lang="zh-CN" altLang="en-US" dirty="0"/>
              <a:t>）神创造了整个世界、动物与人（问</a:t>
            </a:r>
            <a:r>
              <a:rPr lang="en-SG" dirty="0"/>
              <a:t>26</a:t>
            </a:r>
            <a:r>
              <a:rPr lang="zh-CN" altLang="en-US" dirty="0"/>
              <a:t>）</a:t>
            </a:r>
            <a:endParaRPr lang="en-SG" dirty="0"/>
          </a:p>
        </p:txBody>
      </p:sp>
      <p:sp>
        <p:nvSpPr>
          <p:cNvPr id="3" name="Content Placeholder 2">
            <a:extLst>
              <a:ext uri="{FF2B5EF4-FFF2-40B4-BE49-F238E27FC236}">
                <a16:creationId xmlns:a16="http://schemas.microsoft.com/office/drawing/2014/main" id="{2226BDB2-8DE6-5057-A0F1-F75BA55C878D}"/>
              </a:ext>
            </a:extLst>
          </p:cNvPr>
          <p:cNvSpPr>
            <a:spLocks noGrp="1"/>
          </p:cNvSpPr>
          <p:nvPr>
            <p:ph sz="quarter" idx="13"/>
          </p:nvPr>
        </p:nvSpPr>
        <p:spPr/>
        <p:txBody>
          <a:bodyPr>
            <a:normAutofit/>
          </a:bodyPr>
          <a:lstStyle/>
          <a:p>
            <a:pPr lvl="0"/>
            <a:r>
              <a:rPr lang="zh-CN" altLang="en-US" dirty="0"/>
              <a:t>创</a:t>
            </a:r>
            <a:r>
              <a:rPr lang="en-SG" dirty="0"/>
              <a:t>1</a:t>
            </a:r>
          </a:p>
          <a:p>
            <a:pPr lvl="1"/>
            <a:r>
              <a:rPr lang="zh-CN" altLang="en-US" dirty="0"/>
              <a:t>神创造时间、空间、宇宙、太阳、地球、植物、动物、人。</a:t>
            </a:r>
            <a:endParaRPr lang="en-SG" dirty="0"/>
          </a:p>
          <a:p>
            <a:pPr lvl="0"/>
            <a:r>
              <a:rPr lang="zh-CN" altLang="en-US" dirty="0"/>
              <a:t>创</a:t>
            </a:r>
            <a:r>
              <a:rPr lang="en-SG" dirty="0"/>
              <a:t> 2:4–5</a:t>
            </a:r>
          </a:p>
          <a:p>
            <a:pPr lvl="1"/>
            <a:r>
              <a:rPr lang="zh-CN" altLang="en-US" dirty="0"/>
              <a:t>第六日神设立伊甸园。</a:t>
            </a:r>
            <a:endParaRPr lang="en-SG" dirty="0"/>
          </a:p>
          <a:p>
            <a:pPr lvl="1"/>
            <a:r>
              <a:rPr lang="zh-CN" altLang="en-US" dirty="0"/>
              <a:t>第六日神为亚当创造夏娃。</a:t>
            </a:r>
            <a:endParaRPr lang="en-SG" dirty="0"/>
          </a:p>
          <a:p>
            <a:pPr lvl="1"/>
            <a:r>
              <a:rPr lang="zh-CN" altLang="en-US" dirty="0"/>
              <a:t>亚当给动物取名。</a:t>
            </a:r>
            <a:endParaRPr lang="en-SG" dirty="0"/>
          </a:p>
        </p:txBody>
      </p:sp>
    </p:spTree>
    <p:extLst>
      <p:ext uri="{BB962C8B-B14F-4D97-AF65-F5344CB8AC3E}">
        <p14:creationId xmlns:p14="http://schemas.microsoft.com/office/powerpoint/2010/main" val="187272017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522510-900A-3332-759A-BC10F3C9E28D}"/>
              </a:ext>
            </a:extLst>
          </p:cNvPr>
          <p:cNvSpPr>
            <a:spLocks noGrp="1"/>
          </p:cNvSpPr>
          <p:nvPr>
            <p:ph type="title"/>
          </p:nvPr>
        </p:nvSpPr>
        <p:spPr/>
        <p:txBody>
          <a:bodyPr/>
          <a:lstStyle/>
          <a:p>
            <a:endParaRPr lang="en-SG"/>
          </a:p>
        </p:txBody>
      </p:sp>
      <p:sp>
        <p:nvSpPr>
          <p:cNvPr id="3" name="Content Placeholder 2">
            <a:extLst>
              <a:ext uri="{FF2B5EF4-FFF2-40B4-BE49-F238E27FC236}">
                <a16:creationId xmlns:a16="http://schemas.microsoft.com/office/drawing/2014/main" id="{3F62368B-DBB5-B319-72A4-20AAFD9D13FE}"/>
              </a:ext>
            </a:extLst>
          </p:cNvPr>
          <p:cNvSpPr>
            <a:spLocks noGrp="1"/>
          </p:cNvSpPr>
          <p:nvPr>
            <p:ph sz="quarter" idx="13"/>
          </p:nvPr>
        </p:nvSpPr>
        <p:spPr/>
        <p:txBody>
          <a:bodyPr/>
          <a:lstStyle/>
          <a:p>
            <a:endParaRPr lang="en-SG"/>
          </a:p>
        </p:txBody>
      </p:sp>
    </p:spTree>
    <p:extLst>
      <p:ext uri="{BB962C8B-B14F-4D97-AF65-F5344CB8AC3E}">
        <p14:creationId xmlns:p14="http://schemas.microsoft.com/office/powerpoint/2010/main" val="38437159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150465-C373-39BA-8872-6B24627364FE}"/>
              </a:ext>
            </a:extLst>
          </p:cNvPr>
          <p:cNvSpPr>
            <a:spLocks noGrp="1"/>
          </p:cNvSpPr>
          <p:nvPr>
            <p:ph type="title"/>
          </p:nvPr>
        </p:nvSpPr>
        <p:spPr/>
        <p:txBody>
          <a:bodyPr/>
          <a:lstStyle/>
          <a:p>
            <a:endParaRPr lang="en-SG"/>
          </a:p>
        </p:txBody>
      </p:sp>
      <p:sp>
        <p:nvSpPr>
          <p:cNvPr id="3" name="Content Placeholder 2">
            <a:extLst>
              <a:ext uri="{FF2B5EF4-FFF2-40B4-BE49-F238E27FC236}">
                <a16:creationId xmlns:a16="http://schemas.microsoft.com/office/drawing/2014/main" id="{9EA77995-1E40-8DD5-A47B-D951E8B2C107}"/>
              </a:ext>
            </a:extLst>
          </p:cNvPr>
          <p:cNvSpPr>
            <a:spLocks noGrp="1"/>
          </p:cNvSpPr>
          <p:nvPr>
            <p:ph sz="quarter" idx="13"/>
          </p:nvPr>
        </p:nvSpPr>
        <p:spPr/>
        <p:txBody>
          <a:bodyPr/>
          <a:lstStyle/>
          <a:p>
            <a:endParaRPr lang="en-SG"/>
          </a:p>
        </p:txBody>
      </p:sp>
    </p:spTree>
    <p:extLst>
      <p:ext uri="{BB962C8B-B14F-4D97-AF65-F5344CB8AC3E}">
        <p14:creationId xmlns:p14="http://schemas.microsoft.com/office/powerpoint/2010/main" val="8570602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BB3448-1721-9CAF-9F9D-0CC8F47160B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6D0DE3D-9374-5BBB-D417-68F60CF85108}"/>
              </a:ext>
            </a:extLst>
          </p:cNvPr>
          <p:cNvSpPr>
            <a:spLocks noGrp="1"/>
          </p:cNvSpPr>
          <p:nvPr>
            <p:ph sz="quarter" idx="13"/>
          </p:nvPr>
        </p:nvSpPr>
        <p:spPr>
          <a:xfrm>
            <a:off x="756458" y="1628456"/>
            <a:ext cx="10363826" cy="3424107"/>
          </a:xfrm>
        </p:spPr>
        <p:txBody>
          <a:bodyPr>
            <a:normAutofit/>
          </a:bodyPr>
          <a:lstStyle/>
          <a:p>
            <a:pPr marL="0" indent="0" algn="ctr">
              <a:buNone/>
            </a:pPr>
            <a:r>
              <a:rPr lang="zh-CN" altLang="en-US" sz="4400" b="1" u="sng" dirty="0"/>
              <a:t>创世论 </a:t>
            </a:r>
            <a:r>
              <a:rPr lang="en-US" altLang="zh-CN" sz="4400" b="1" u="sng" dirty="0"/>
              <a:t>(2)</a:t>
            </a:r>
            <a:endParaRPr lang="zh-CN" altLang="en-US" sz="4400" b="1" u="sng" dirty="0"/>
          </a:p>
        </p:txBody>
      </p:sp>
    </p:spTree>
    <p:extLst>
      <p:ext uri="{BB962C8B-B14F-4D97-AF65-F5344CB8AC3E}">
        <p14:creationId xmlns:p14="http://schemas.microsoft.com/office/powerpoint/2010/main" val="39884365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D92E09-5C25-B9D2-798B-696605E8D2B6}"/>
              </a:ext>
            </a:extLst>
          </p:cNvPr>
          <p:cNvSpPr>
            <a:spLocks noGrp="1"/>
          </p:cNvSpPr>
          <p:nvPr>
            <p:ph type="title"/>
          </p:nvPr>
        </p:nvSpPr>
        <p:spPr/>
        <p:txBody>
          <a:bodyPr>
            <a:normAutofit/>
          </a:bodyPr>
          <a:lstStyle/>
          <a:p>
            <a:r>
              <a:rPr lang="en-SG" dirty="0"/>
              <a:t>2</a:t>
            </a:r>
            <a:r>
              <a:rPr lang="zh-CN" altLang="en-US" dirty="0"/>
              <a:t>）反对进化论的论证</a:t>
            </a:r>
            <a:endParaRPr lang="en-SG" dirty="0"/>
          </a:p>
        </p:txBody>
      </p:sp>
      <p:sp>
        <p:nvSpPr>
          <p:cNvPr id="3" name="Content Placeholder 2">
            <a:extLst>
              <a:ext uri="{FF2B5EF4-FFF2-40B4-BE49-F238E27FC236}">
                <a16:creationId xmlns:a16="http://schemas.microsoft.com/office/drawing/2014/main" id="{FE1D8C2B-968B-71C4-8955-C2A5D8FC3054}"/>
              </a:ext>
            </a:extLst>
          </p:cNvPr>
          <p:cNvSpPr>
            <a:spLocks noGrp="1"/>
          </p:cNvSpPr>
          <p:nvPr>
            <p:ph sz="quarter" idx="13"/>
          </p:nvPr>
        </p:nvSpPr>
        <p:spPr>
          <a:xfrm>
            <a:off x="348789" y="2048116"/>
            <a:ext cx="11494421" cy="4185774"/>
          </a:xfrm>
        </p:spPr>
        <p:txBody>
          <a:bodyPr>
            <a:normAutofit/>
          </a:bodyPr>
          <a:lstStyle/>
          <a:p>
            <a:pPr lvl="0"/>
            <a:r>
              <a:rPr lang="en-SG" dirty="0"/>
              <a:t>“</a:t>
            </a:r>
            <a:r>
              <a:rPr lang="zh-CN" altLang="en-US" dirty="0"/>
              <a:t>进化</a:t>
            </a:r>
            <a:r>
              <a:rPr lang="en-SG" dirty="0"/>
              <a:t>” </a:t>
            </a:r>
            <a:r>
              <a:rPr lang="zh-CN" altLang="en-US" dirty="0"/>
              <a:t>这个词可以被定义为 </a:t>
            </a:r>
            <a:r>
              <a:rPr lang="en-SG" dirty="0"/>
              <a:t>“</a:t>
            </a:r>
            <a:r>
              <a:rPr lang="zh-CN" altLang="en-US" dirty="0"/>
              <a:t>随时间的变化</a:t>
            </a:r>
            <a:r>
              <a:rPr lang="en-SG" dirty="0"/>
              <a:t>”</a:t>
            </a:r>
            <a:r>
              <a:rPr lang="zh-CN" altLang="en-US" dirty="0"/>
              <a:t>（</a:t>
            </a:r>
            <a:r>
              <a:rPr lang="en-SG" dirty="0"/>
              <a:t>Microevolution</a:t>
            </a:r>
            <a:r>
              <a:rPr lang="zh-CN" altLang="en-US" dirty="0"/>
              <a:t>），对此我们并不反对。</a:t>
            </a:r>
            <a:endParaRPr lang="en-SG" dirty="0"/>
          </a:p>
          <a:p>
            <a:pPr lvl="0"/>
            <a:r>
              <a:rPr lang="zh-CN" altLang="en-US" dirty="0"/>
              <a:t>它也可以指 </a:t>
            </a:r>
            <a:r>
              <a:rPr lang="en-SG" dirty="0"/>
              <a:t>“</a:t>
            </a:r>
            <a:r>
              <a:rPr lang="zh-CN" altLang="en-US" dirty="0"/>
              <a:t>共同祖先论</a:t>
            </a:r>
            <a:r>
              <a:rPr lang="en-SG" dirty="0"/>
              <a:t>”</a:t>
            </a:r>
            <a:r>
              <a:rPr lang="zh-CN" altLang="en-US" dirty="0"/>
              <a:t>，即所有生物在遥远的过去共享一个共同的祖先 </a:t>
            </a:r>
            <a:r>
              <a:rPr lang="en-SG" dirty="0"/>
              <a:t>— </a:t>
            </a:r>
            <a:r>
              <a:rPr lang="zh-CN" altLang="en-US" dirty="0"/>
              <a:t>生物学所谓的 </a:t>
            </a:r>
            <a:r>
              <a:rPr lang="en-SG" dirty="0"/>
              <a:t>“</a:t>
            </a:r>
            <a:r>
              <a:rPr lang="zh-CN" altLang="en-US" dirty="0"/>
              <a:t>进化论生命之树</a:t>
            </a:r>
            <a:r>
              <a:rPr lang="en-SG" dirty="0"/>
              <a:t>” </a:t>
            </a:r>
            <a:r>
              <a:rPr lang="zh-CN" altLang="en-US" dirty="0"/>
              <a:t>（</a:t>
            </a:r>
            <a:r>
              <a:rPr lang="en-SG" altLang="zh-CN" dirty="0"/>
              <a:t>Evolutionary </a:t>
            </a:r>
            <a:r>
              <a:rPr lang="en-SG" dirty="0"/>
              <a:t>Tree of Life</a:t>
            </a:r>
            <a:r>
              <a:rPr lang="zh-CN" altLang="en-US" dirty="0"/>
              <a:t>）。</a:t>
            </a:r>
            <a:endParaRPr lang="en-SG" dirty="0"/>
          </a:p>
          <a:p>
            <a:pPr lvl="0"/>
            <a:r>
              <a:rPr lang="zh-CN" altLang="en-US" dirty="0"/>
              <a:t>第二种定义（即 </a:t>
            </a:r>
            <a:r>
              <a:rPr lang="en-SG" dirty="0"/>
              <a:t>“</a:t>
            </a:r>
            <a:r>
              <a:rPr lang="zh-CN" altLang="en-US" dirty="0"/>
              <a:t>宏观进化论</a:t>
            </a:r>
            <a:r>
              <a:rPr lang="en-SG" dirty="0"/>
              <a:t>” – Macroevolution</a:t>
            </a:r>
            <a:r>
              <a:rPr lang="zh-CN" altLang="en-US" dirty="0"/>
              <a:t>）下，进化论会与圣经相违，因为圣经教导：（</a:t>
            </a:r>
            <a:r>
              <a:rPr lang="en-SG" dirty="0"/>
              <a:t>1</a:t>
            </a:r>
            <a:r>
              <a:rPr lang="zh-CN" altLang="en-US" dirty="0"/>
              <a:t>）动物各从其类（</a:t>
            </a:r>
            <a:r>
              <a:rPr lang="en-US" altLang="zh-CN" dirty="0"/>
              <a:t>”of their kinds”</a:t>
            </a:r>
            <a:r>
              <a:rPr lang="zh-CN" altLang="en-US" dirty="0"/>
              <a:t>）被造（创</a:t>
            </a:r>
            <a:r>
              <a:rPr lang="en-SG" dirty="0"/>
              <a:t> 1:24</a:t>
            </a:r>
            <a:r>
              <a:rPr lang="zh-CN" altLang="en-US" dirty="0"/>
              <a:t>）；（</a:t>
            </a:r>
            <a:r>
              <a:rPr lang="en-SG" dirty="0"/>
              <a:t>2</a:t>
            </a:r>
            <a:r>
              <a:rPr lang="zh-CN" altLang="en-US" dirty="0"/>
              <a:t>）人是被神特别创造的（创</a:t>
            </a:r>
            <a:r>
              <a:rPr lang="en-SG" dirty="0"/>
              <a:t>2:7</a:t>
            </a:r>
            <a:r>
              <a:rPr lang="zh-CN" altLang="en-US" dirty="0"/>
              <a:t>；</a:t>
            </a:r>
            <a:r>
              <a:rPr lang="en-SG" dirty="0"/>
              <a:t>2:21–22</a:t>
            </a:r>
            <a:r>
              <a:rPr lang="zh-CN" altLang="en-US" dirty="0"/>
              <a:t>）。</a:t>
            </a:r>
            <a:endParaRPr lang="en-SG" dirty="0"/>
          </a:p>
          <a:p>
            <a:endParaRPr lang="en-SG" dirty="0"/>
          </a:p>
        </p:txBody>
      </p:sp>
    </p:spTree>
    <p:extLst>
      <p:ext uri="{BB962C8B-B14F-4D97-AF65-F5344CB8AC3E}">
        <p14:creationId xmlns:p14="http://schemas.microsoft.com/office/powerpoint/2010/main" val="13364758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0B210373-0C46-48AA-4A84-2A6AB72BB84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13485" y="0"/>
            <a:ext cx="7567448" cy="6858000"/>
          </a:xfrm>
          <a:prstGeom prst="rect">
            <a:avLst/>
          </a:prstGeom>
        </p:spPr>
      </p:pic>
      <p:sp>
        <p:nvSpPr>
          <p:cNvPr id="7" name="TextBox 6">
            <a:extLst>
              <a:ext uri="{FF2B5EF4-FFF2-40B4-BE49-F238E27FC236}">
                <a16:creationId xmlns:a16="http://schemas.microsoft.com/office/drawing/2014/main" id="{1BD26B88-04D8-FA22-5115-C5141814CA19}"/>
              </a:ext>
            </a:extLst>
          </p:cNvPr>
          <p:cNvSpPr txBox="1"/>
          <p:nvPr/>
        </p:nvSpPr>
        <p:spPr>
          <a:xfrm>
            <a:off x="808074" y="2505371"/>
            <a:ext cx="2647507" cy="1200329"/>
          </a:xfrm>
          <a:prstGeom prst="rect">
            <a:avLst/>
          </a:prstGeom>
          <a:noFill/>
        </p:spPr>
        <p:txBody>
          <a:bodyPr wrap="square">
            <a:spAutoFit/>
          </a:bodyPr>
          <a:lstStyle/>
          <a:p>
            <a:r>
              <a:rPr lang="zh-CN" sz="3600" b="1" u="sng" dirty="0">
                <a:effectLst/>
                <a:latin typeface="Arial" panose="020B0604020202020204" pitchFamily="34" charset="0"/>
                <a:ea typeface="DengXian" panose="02010600030101010101" pitchFamily="2" charset="-122"/>
                <a:cs typeface="Arial" panose="020B0604020202020204" pitchFamily="34" charset="0"/>
              </a:rPr>
              <a:t>进化论生命之树</a:t>
            </a:r>
            <a:endParaRPr lang="en-SG" sz="3600" b="1" u="sng" dirty="0"/>
          </a:p>
        </p:txBody>
      </p:sp>
    </p:spTree>
    <p:extLst>
      <p:ext uri="{BB962C8B-B14F-4D97-AF65-F5344CB8AC3E}">
        <p14:creationId xmlns:p14="http://schemas.microsoft.com/office/powerpoint/2010/main" val="5594545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D153DB-453C-FA25-757A-1451B5671F63}"/>
              </a:ext>
            </a:extLst>
          </p:cNvPr>
          <p:cNvSpPr>
            <a:spLocks noGrp="1"/>
          </p:cNvSpPr>
          <p:nvPr>
            <p:ph type="title"/>
          </p:nvPr>
        </p:nvSpPr>
        <p:spPr/>
        <p:txBody>
          <a:bodyPr/>
          <a:lstStyle/>
          <a:p>
            <a:r>
              <a:rPr lang="en-SG" dirty="0"/>
              <a:t>2</a:t>
            </a:r>
            <a:r>
              <a:rPr lang="zh-CN" altLang="en-US" dirty="0"/>
              <a:t>）反对进化论的论证</a:t>
            </a:r>
            <a:endParaRPr lang="en-SG" dirty="0"/>
          </a:p>
        </p:txBody>
      </p:sp>
      <p:sp>
        <p:nvSpPr>
          <p:cNvPr id="3" name="Content Placeholder 2">
            <a:extLst>
              <a:ext uri="{FF2B5EF4-FFF2-40B4-BE49-F238E27FC236}">
                <a16:creationId xmlns:a16="http://schemas.microsoft.com/office/drawing/2014/main" id="{C34143E0-2423-EC46-FED7-505C6555C267}"/>
              </a:ext>
            </a:extLst>
          </p:cNvPr>
          <p:cNvSpPr>
            <a:spLocks noGrp="1"/>
          </p:cNvSpPr>
          <p:nvPr>
            <p:ph sz="quarter" idx="13"/>
          </p:nvPr>
        </p:nvSpPr>
        <p:spPr>
          <a:xfrm>
            <a:off x="913774" y="2367092"/>
            <a:ext cx="10363826" cy="3866798"/>
          </a:xfrm>
        </p:spPr>
        <p:txBody>
          <a:bodyPr>
            <a:normAutofit/>
          </a:bodyPr>
          <a:lstStyle/>
          <a:p>
            <a:pPr marL="0" indent="0">
              <a:buNone/>
            </a:pPr>
            <a:r>
              <a:rPr lang="zh-CN" altLang="en-US" dirty="0"/>
              <a:t>我们应当如何调和这一问题？有四种选择：</a:t>
            </a:r>
            <a:endParaRPr lang="en-US" dirty="0"/>
          </a:p>
          <a:p>
            <a:r>
              <a:rPr lang="zh-CN" altLang="en-US" dirty="0"/>
              <a:t>接受圣经，拒绝科学？</a:t>
            </a:r>
            <a:r>
              <a:rPr lang="en-SG" dirty="0"/>
              <a:t>— </a:t>
            </a:r>
            <a:r>
              <a:rPr lang="zh-CN" altLang="en-US" dirty="0"/>
              <a:t>基要主义（</a:t>
            </a:r>
            <a:r>
              <a:rPr lang="en-US" dirty="0"/>
              <a:t>Fundamentalism</a:t>
            </a:r>
            <a:r>
              <a:rPr lang="zh-CN" altLang="en-US" dirty="0"/>
              <a:t>）。</a:t>
            </a:r>
            <a:endParaRPr lang="en-SG" dirty="0"/>
          </a:p>
          <a:p>
            <a:r>
              <a:rPr lang="zh-CN" altLang="en-US" dirty="0"/>
              <a:t>接受科学，拒绝圣经？</a:t>
            </a:r>
            <a:r>
              <a:rPr lang="en-SG" dirty="0"/>
              <a:t>— </a:t>
            </a:r>
            <a:r>
              <a:rPr lang="zh-CN" altLang="en-US" dirty="0"/>
              <a:t>自由派神学（</a:t>
            </a:r>
            <a:r>
              <a:rPr lang="en-US" dirty="0"/>
              <a:t>Liberal theology</a:t>
            </a:r>
            <a:r>
              <a:rPr lang="zh-CN" altLang="en-US" dirty="0"/>
              <a:t>）。</a:t>
            </a:r>
            <a:endParaRPr lang="en-SG" dirty="0"/>
          </a:p>
          <a:p>
            <a:r>
              <a:rPr lang="zh-CN" altLang="en-US" dirty="0"/>
              <a:t>重新解释圣经，接受科学？</a:t>
            </a:r>
            <a:r>
              <a:rPr lang="en-SG" dirty="0"/>
              <a:t>— </a:t>
            </a:r>
            <a:r>
              <a:rPr lang="zh-CN" altLang="en-US" dirty="0"/>
              <a:t>新正统神学（</a:t>
            </a:r>
            <a:r>
              <a:rPr lang="en-US" dirty="0"/>
              <a:t>Neo-Orthodoxy</a:t>
            </a:r>
            <a:r>
              <a:rPr lang="zh-CN" altLang="en-US" dirty="0"/>
              <a:t>）及部分福音派。</a:t>
            </a:r>
            <a:endParaRPr lang="en-SG" dirty="0"/>
          </a:p>
          <a:p>
            <a:r>
              <a:rPr lang="zh-CN" altLang="en-US" dirty="0"/>
              <a:t>接受圣经，重新解释科学。</a:t>
            </a:r>
            <a:endParaRPr lang="en-SG" dirty="0"/>
          </a:p>
        </p:txBody>
      </p:sp>
    </p:spTree>
    <p:extLst>
      <p:ext uri="{BB962C8B-B14F-4D97-AF65-F5344CB8AC3E}">
        <p14:creationId xmlns:p14="http://schemas.microsoft.com/office/powerpoint/2010/main" val="3738473951"/>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Wisp</Template>
  <TotalTime>1319</TotalTime>
  <Words>3520</Words>
  <Application>Microsoft Office PowerPoint</Application>
  <PresentationFormat>Widescreen</PresentationFormat>
  <Paragraphs>143</Paragraphs>
  <Slides>40</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40</vt:i4>
      </vt:variant>
    </vt:vector>
  </HeadingPairs>
  <TitlesOfParts>
    <vt:vector size="45" baseType="lpstr">
      <vt:lpstr>Aptos</vt:lpstr>
      <vt:lpstr>Arial</vt:lpstr>
      <vt:lpstr>Century Gothic</vt:lpstr>
      <vt:lpstr>Wingdings 3</vt:lpstr>
      <vt:lpstr>Wisp</vt:lpstr>
      <vt:lpstr>《海德堡要理问答》</vt:lpstr>
      <vt:lpstr>PowerPoint Presentation</vt:lpstr>
      <vt:lpstr>问答26</vt:lpstr>
      <vt:lpstr>1）神创造了整个世界、动物与人（问26）</vt:lpstr>
      <vt:lpstr>PowerPoint Presentation</vt:lpstr>
      <vt:lpstr>PowerPoint Presentation</vt:lpstr>
      <vt:lpstr>2）反对进化论的论证</vt:lpstr>
      <vt:lpstr>PowerPoint Presentation</vt:lpstr>
      <vt:lpstr>2）反对进化论的论证</vt:lpstr>
      <vt:lpstr>2）反对进化论的论证</vt:lpstr>
      <vt:lpstr>2）反对进化论的论证</vt:lpstr>
      <vt:lpstr>2.1.1）封闭系统或受控系统的假设</vt:lpstr>
      <vt:lpstr>2.1.1）封闭系统或受控系统的假设</vt:lpstr>
      <vt:lpstr>2.1.1）封闭系统或受控系统的假设</vt:lpstr>
      <vt:lpstr>科学研究的三个要素（简化）</vt:lpstr>
      <vt:lpstr>2.1.2）初始条件（Initial Conditions）的假设</vt:lpstr>
      <vt:lpstr>2.1.3）过程均一性（Uniformitarian）的假设</vt:lpstr>
      <vt:lpstr>2.1.3）过程均一性（Uniformitarian）的假设</vt:lpstr>
      <vt:lpstr>PowerPoint Presentation</vt:lpstr>
      <vt:lpstr>外推方式</vt:lpstr>
      <vt:lpstr>外推方式</vt:lpstr>
      <vt:lpstr>外推方式</vt:lpstr>
      <vt:lpstr>外推方式</vt:lpstr>
      <vt:lpstr>外推方式</vt:lpstr>
      <vt:lpstr>2.1.3）过程均一性（Uniformitarian）的假设</vt:lpstr>
      <vt:lpstr>2.1.4）蜡烛的比喻</vt:lpstr>
      <vt:lpstr>2.1.4）蜡烛的比喻</vt:lpstr>
      <vt:lpstr>2）反对进化论的论证</vt:lpstr>
      <vt:lpstr>2.3）反对进化论的论证 - 具体问题</vt:lpstr>
      <vt:lpstr>熵 - Entropy</vt:lpstr>
      <vt:lpstr>“基因熵” （Genetic Entropy）</vt:lpstr>
      <vt:lpstr>“基因熵” （Genetic Entropy）</vt:lpstr>
      <vt:lpstr>2.3）反对进化论的论证 - 具体问题</vt:lpstr>
      <vt:lpstr>2.3）反对进化论的论证 - 具体问题</vt:lpstr>
      <vt:lpstr>PowerPoint Presentation</vt:lpstr>
      <vt:lpstr>2.3）反对进化论的论证 - 具体问题</vt:lpstr>
      <vt:lpstr>PowerPoint Presentation</vt:lpstr>
      <vt:lpstr>PowerPoint Presentation</vt:lpstr>
      <vt:lpstr>问答26</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Daniel C</dc:creator>
  <cp:lastModifiedBy>Daniel C</cp:lastModifiedBy>
  <cp:revision>280</cp:revision>
  <dcterms:created xsi:type="dcterms:W3CDTF">2026-02-20T15:54:38Z</dcterms:created>
  <dcterms:modified xsi:type="dcterms:W3CDTF">2026-04-12T09:50:49Z</dcterms:modified>
</cp:coreProperties>
</file>