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28"/>
  </p:notesMasterIdLst>
  <p:sldIdLst>
    <p:sldId id="256" r:id="rId2"/>
    <p:sldId id="257" r:id="rId3"/>
    <p:sldId id="504" r:id="rId4"/>
    <p:sldId id="508" r:id="rId5"/>
    <p:sldId id="490" r:id="rId6"/>
    <p:sldId id="509" r:id="rId7"/>
    <p:sldId id="486" r:id="rId8"/>
    <p:sldId id="518" r:id="rId9"/>
    <p:sldId id="494" r:id="rId10"/>
    <p:sldId id="515" r:id="rId11"/>
    <p:sldId id="516" r:id="rId12"/>
    <p:sldId id="526" r:id="rId13"/>
    <p:sldId id="527" r:id="rId14"/>
    <p:sldId id="517" r:id="rId15"/>
    <p:sldId id="510" r:id="rId16"/>
    <p:sldId id="519" r:id="rId17"/>
    <p:sldId id="511" r:id="rId18"/>
    <p:sldId id="512" r:id="rId19"/>
    <p:sldId id="513" r:id="rId20"/>
    <p:sldId id="521" r:id="rId21"/>
    <p:sldId id="525" r:id="rId22"/>
    <p:sldId id="514" r:id="rId23"/>
    <p:sldId id="522" r:id="rId24"/>
    <p:sldId id="523" r:id="rId25"/>
    <p:sldId id="524" r:id="rId26"/>
    <p:sldId id="495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451" autoAdjust="0"/>
  </p:normalViewPr>
  <p:slideViewPr>
    <p:cSldViewPr snapToGrid="0">
      <p:cViewPr varScale="1">
        <p:scale>
          <a:sx n="72" d="100"/>
          <a:sy n="72" d="100"/>
        </p:scale>
        <p:origin x="107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D01CF-8226-4138-BA91-AA815486FF39}" type="datetimeFigureOut">
              <a:rPr lang="en-SG" smtClean="0"/>
              <a:t>26/4/2026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252B9-0E5F-437C-981D-C152E4FC622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86363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“Thus says the Lord” (</a:t>
            </a:r>
            <a:r>
              <a:rPr lang="he-I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כֹּ֚ה אָמַ֣ר יְהוָ֔ה</a:t>
            </a:r>
            <a:r>
              <a:rPr lang="en-US" dirty="0"/>
              <a:t>)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10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57926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圣经较早期的抄本使用这一用语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独生神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12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79166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26/4/2026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1899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26/4/2026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17486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26/4/2026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6487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26/4/2026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24621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26/4/2026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1758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26/4/2026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7429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26/4/2026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80240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26/4/2026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014396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226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26/4/2026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58289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26/4/2026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3535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26/4/2026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41045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26/4/2026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60958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26/4/2026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61676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26/4/2026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46499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26/4/2026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59441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26/4/2026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8613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7F853-D65B-4124-AD04-090B068EE373}" type="datetimeFigureOut">
              <a:rPr lang="en-SG" smtClean="0"/>
              <a:t>26/4/2026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83906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2501C-754D-04BA-1028-5B9EB977B9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522" y="1015650"/>
            <a:ext cx="8689976" cy="2509213"/>
          </a:xfrm>
        </p:spPr>
        <p:txBody>
          <a:bodyPr/>
          <a:lstStyle/>
          <a:p>
            <a:r>
              <a:rPr lang="en-US" altLang="zh-CN" b="1" u="sng" dirty="0"/>
              <a:t>《</a:t>
            </a:r>
            <a:r>
              <a:rPr lang="zh-CN" altLang="en-US" b="1" u="sng" dirty="0"/>
              <a:t>海德堡要理问答</a:t>
            </a:r>
            <a:r>
              <a:rPr lang="en-US" altLang="zh-CN" b="1" u="sng" dirty="0"/>
              <a:t>》</a:t>
            </a:r>
            <a:endParaRPr lang="en-S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7D8567-91FC-2C6F-5B46-CB8AE3C47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87195" y="3777918"/>
            <a:ext cx="4694089" cy="1134324"/>
          </a:xfrm>
        </p:spPr>
        <p:txBody>
          <a:bodyPr>
            <a:normAutofit/>
          </a:bodyPr>
          <a:lstStyle/>
          <a:p>
            <a:r>
              <a:rPr lang="zh-CN" altLang="en-US" sz="3600" dirty="0"/>
              <a:t>第十二课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1214682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BFA56-C17D-09BA-347B-D5983B952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u="sng" dirty="0"/>
              <a:t>基督作为先知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EF4A8-9906-C3C2-6817-F566214B9A2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先知是启示上帝及其旨意的人</a:t>
            </a:r>
            <a:endParaRPr lang="en-SG" dirty="0"/>
          </a:p>
          <a:p>
            <a:pPr lvl="1"/>
            <a:r>
              <a:rPr lang="zh-CN" altLang="en-US" dirty="0"/>
              <a:t>先知性宣告的用语</a:t>
            </a:r>
            <a:r>
              <a:rPr lang="en-SG" dirty="0"/>
              <a:t>: “</a:t>
            </a:r>
            <a:r>
              <a:rPr lang="zh-CN" altLang="en-US" dirty="0"/>
              <a:t>耶和华这样说</a:t>
            </a:r>
            <a:r>
              <a:rPr lang="en-SG" dirty="0"/>
              <a:t>” </a:t>
            </a:r>
            <a:r>
              <a:rPr lang="zh-CN" altLang="en-US" dirty="0"/>
              <a:t>（例：出</a:t>
            </a:r>
            <a:r>
              <a:rPr lang="en-SG" dirty="0"/>
              <a:t>4</a:t>
            </a:r>
            <a:r>
              <a:rPr lang="zh-CN" altLang="en-US" dirty="0"/>
              <a:t>：</a:t>
            </a:r>
            <a:r>
              <a:rPr lang="en-SG" dirty="0"/>
              <a:t>22</a:t>
            </a:r>
            <a:r>
              <a:rPr lang="zh-CN" altLang="en-US" dirty="0"/>
              <a:t>）。这是一种带有权柄的宣告，而不仅仅是分发知识。</a:t>
            </a:r>
            <a:endParaRPr lang="en-SG" altLang="zh-CN" dirty="0"/>
          </a:p>
          <a:p>
            <a:pPr lvl="2"/>
            <a:r>
              <a:rPr lang="en-SG" dirty="0"/>
              <a:t>“</a:t>
            </a:r>
            <a:r>
              <a:rPr lang="zh-CN" altLang="en-US" dirty="0"/>
              <a:t>耶和华圣旨来到！”</a:t>
            </a:r>
            <a:endParaRPr lang="en-SG" dirty="0"/>
          </a:p>
          <a:p>
            <a:pPr lvl="1"/>
            <a:r>
              <a:rPr lang="zh-CN" altLang="en-US" dirty="0"/>
              <a:t>虽然先知可以也确实会预告未来，但这并不是他们最要紧的事务。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230136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81A29-68BB-8A23-7354-790BF1D29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基督作为先知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8C965-5E42-3C2C-28B5-D6B31039835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耶稣向我们启示上帝（约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18</a:t>
            </a:r>
            <a:r>
              <a:rPr lang="zh-CN" altLang="en-US" dirty="0"/>
              <a:t>；作者翻译）</a:t>
            </a:r>
            <a:endParaRPr lang="en-SG" dirty="0"/>
          </a:p>
          <a:p>
            <a:pPr lvl="1"/>
            <a:r>
              <a:rPr lang="zh-CN" altLang="en-US" dirty="0"/>
              <a:t>耶稣使旧约变得清楚明白 （路</a:t>
            </a:r>
            <a:r>
              <a:rPr lang="en-SG" dirty="0"/>
              <a:t>24</a:t>
            </a:r>
            <a:r>
              <a:rPr lang="zh-CN" altLang="en-US" dirty="0"/>
              <a:t>：</a:t>
            </a:r>
            <a:r>
              <a:rPr lang="en-SG" dirty="0"/>
              <a:t>27</a:t>
            </a:r>
            <a:r>
              <a:rPr lang="zh-CN" altLang="en-US" dirty="0"/>
              <a:t>）。</a:t>
            </a:r>
            <a:endParaRPr lang="en-SG" dirty="0"/>
          </a:p>
          <a:p>
            <a:pPr lvl="1"/>
            <a:r>
              <a:rPr lang="zh-CN" altLang="en-US" dirty="0"/>
              <a:t>耶稣向我们启示上帝的话语（约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1</a:t>
            </a:r>
            <a:r>
              <a:rPr lang="zh-CN" altLang="en-US" dirty="0"/>
              <a:t>，</a:t>
            </a:r>
            <a:r>
              <a:rPr lang="en-SG" dirty="0"/>
              <a:t>14</a:t>
            </a:r>
            <a:r>
              <a:rPr lang="zh-CN" altLang="en-US" dirty="0"/>
              <a:t>）。</a:t>
            </a:r>
            <a:endParaRPr lang="en-SG" dirty="0"/>
          </a:p>
          <a:p>
            <a:pPr lvl="1"/>
            <a:r>
              <a:rPr lang="zh-CN" altLang="en-US" dirty="0"/>
              <a:t>耶稣默示了成文的圣言 （路</a:t>
            </a:r>
            <a:r>
              <a:rPr lang="en-SG" dirty="0"/>
              <a:t>24</a:t>
            </a:r>
            <a:r>
              <a:rPr lang="zh-CN" altLang="en-US" dirty="0"/>
              <a:t>：</a:t>
            </a:r>
            <a:r>
              <a:rPr lang="en-SG" dirty="0"/>
              <a:t>27</a:t>
            </a:r>
            <a:r>
              <a:rPr lang="zh-CN" altLang="en-US" dirty="0"/>
              <a:t>；提后</a:t>
            </a:r>
            <a:r>
              <a:rPr lang="en-SG" dirty="0"/>
              <a:t>3</a:t>
            </a:r>
            <a:r>
              <a:rPr lang="zh-CN" altLang="en-US" dirty="0"/>
              <a:t>：</a:t>
            </a:r>
            <a:r>
              <a:rPr lang="en-SG" dirty="0"/>
              <a:t>16</a:t>
            </a:r>
            <a:r>
              <a:rPr lang="zh-CN" altLang="en-US" dirty="0"/>
              <a:t>；作者翻译）。</a:t>
            </a:r>
            <a:endParaRPr lang="en-SG" dirty="0"/>
          </a:p>
          <a:p>
            <a:pPr lvl="1"/>
            <a:r>
              <a:rPr lang="zh-CN" altLang="en-US" dirty="0"/>
              <a:t>因此，我们必须到耶稣那里来学习关于救恩的真理。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536468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0E98C-3345-4F34-1332-A59FC46D1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1334" y="1066801"/>
            <a:ext cx="2872211" cy="970774"/>
          </a:xfrm>
        </p:spPr>
        <p:txBody>
          <a:bodyPr/>
          <a:lstStyle/>
          <a:p>
            <a:r>
              <a:rPr lang="zh-CN" altLang="en-US" dirty="0"/>
              <a:t>约</a:t>
            </a:r>
            <a:r>
              <a:rPr lang="en-SG" altLang="zh-CN" dirty="0"/>
              <a:t>1</a:t>
            </a:r>
            <a:r>
              <a:rPr lang="zh-CN" altLang="en-US" dirty="0"/>
              <a:t>：</a:t>
            </a:r>
            <a:r>
              <a:rPr lang="en-SG" altLang="zh-CN" dirty="0"/>
              <a:t>18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914F5-6083-957C-03B9-F83EC0EBF16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96991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dirty="0"/>
              <a:t>从来没有人见过　神，只有在父怀里的独生子把他</a:t>
            </a:r>
            <a:r>
              <a:rPr lang="zh-CN" altLang="en-US" dirty="0">
                <a:solidFill>
                  <a:srgbClr val="FF0000"/>
                </a:solidFill>
              </a:rPr>
              <a:t>彰显</a:t>
            </a:r>
            <a:r>
              <a:rPr lang="zh-CN" altLang="en-US" dirty="0"/>
              <a:t>出来。</a:t>
            </a:r>
            <a:r>
              <a:rPr lang="en-US" altLang="zh-CN" dirty="0"/>
              <a:t>(</a:t>
            </a:r>
            <a:r>
              <a:rPr lang="zh-CN" altLang="en-US" dirty="0"/>
              <a:t>新译本</a:t>
            </a:r>
            <a:r>
              <a:rPr lang="en-US" altLang="zh-CN" dirty="0"/>
              <a:t>)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No one has ever seen God; the only-begotten God (</a:t>
            </a:r>
            <a:r>
              <a:rPr lang="el-GR" dirty="0"/>
              <a:t>μονογενὴς θεὸς</a:t>
            </a:r>
            <a:r>
              <a:rPr lang="en-US" altLang="zh-CN" dirty="0"/>
              <a:t>), who is in the bosom of the Father, he has </a:t>
            </a:r>
            <a:r>
              <a:rPr lang="en-US" altLang="zh-CN" dirty="0">
                <a:solidFill>
                  <a:srgbClr val="FF0000"/>
                </a:solidFill>
              </a:rPr>
              <a:t>exegeted</a:t>
            </a:r>
            <a:r>
              <a:rPr lang="en-US" altLang="zh-CN" dirty="0"/>
              <a:t> him. (Own translation) 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从来没有人见过神，只有在父怀里的独生神把他</a:t>
            </a:r>
            <a:r>
              <a:rPr lang="zh-CN" altLang="en-US" dirty="0">
                <a:solidFill>
                  <a:srgbClr val="FF0000"/>
                </a:solidFill>
              </a:rPr>
              <a:t>诠释</a:t>
            </a:r>
            <a:r>
              <a:rPr lang="zh-CN" altLang="en-US" dirty="0"/>
              <a:t>出来。（作者翻译）</a:t>
            </a:r>
            <a:endParaRPr lang="en-US" altLang="zh-CN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981614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88561-E5EB-62C4-9744-3C230E6AF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2869" y="1066801"/>
            <a:ext cx="5540983" cy="960141"/>
          </a:xfrm>
        </p:spPr>
        <p:txBody>
          <a:bodyPr/>
          <a:lstStyle/>
          <a:p>
            <a:r>
              <a:rPr lang="zh-CN" altLang="en-US" dirty="0"/>
              <a:t>提后</a:t>
            </a:r>
            <a:r>
              <a:rPr lang="en-SG" dirty="0"/>
              <a:t>3</a:t>
            </a:r>
            <a:r>
              <a:rPr lang="zh-CN" altLang="en-US" dirty="0"/>
              <a:t>：</a:t>
            </a:r>
            <a:r>
              <a:rPr lang="en-SG" dirty="0"/>
              <a:t>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3C560-CE2E-A7A5-4BDE-35781756093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1"/>
            <a:ext cx="10363826" cy="43952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b="1" baseline="30000" dirty="0"/>
              <a:t> </a:t>
            </a:r>
            <a:r>
              <a:rPr lang="zh-CN" altLang="en-US" dirty="0"/>
              <a:t>全部圣经都是　神所</a:t>
            </a:r>
            <a:r>
              <a:rPr lang="zh-CN" altLang="en-US" dirty="0">
                <a:solidFill>
                  <a:srgbClr val="FF0000"/>
                </a:solidFill>
              </a:rPr>
              <a:t>默示</a:t>
            </a:r>
            <a:r>
              <a:rPr lang="zh-CN" altLang="en-US" dirty="0"/>
              <a:t>的，在教训、责备、矫正和公义的训练各方面，都是有益的，</a:t>
            </a:r>
            <a:r>
              <a:rPr lang="en-US" altLang="zh-CN" dirty="0"/>
              <a:t> (</a:t>
            </a:r>
            <a:r>
              <a:rPr lang="zh-CN" altLang="en-US" dirty="0"/>
              <a:t>新译本</a:t>
            </a:r>
            <a:r>
              <a:rPr lang="en-US" altLang="zh-CN" dirty="0"/>
              <a:t>)</a:t>
            </a:r>
            <a:endParaRPr lang="en-SG" dirty="0"/>
          </a:p>
          <a:p>
            <a:pPr marL="0" indent="0">
              <a:buNone/>
            </a:pPr>
            <a:endParaRPr lang="en-SG" dirty="0"/>
          </a:p>
          <a:p>
            <a:pPr marL="0" indent="0">
              <a:buNone/>
            </a:pPr>
            <a:r>
              <a:rPr lang="en-US" dirty="0"/>
              <a:t>All Scripture is </a:t>
            </a:r>
            <a:r>
              <a:rPr lang="en-US" dirty="0">
                <a:solidFill>
                  <a:srgbClr val="FF0000"/>
                </a:solidFill>
              </a:rPr>
              <a:t>breathed out by God </a:t>
            </a:r>
            <a:r>
              <a:rPr lang="en-US" dirty="0"/>
              <a:t>and profitable for teaching, for reproof, for correction, and for training in righteousness, (</a:t>
            </a:r>
            <a:r>
              <a:rPr lang="en-US" altLang="zh-CN" dirty="0"/>
              <a:t>ESV)</a:t>
            </a:r>
          </a:p>
          <a:p>
            <a:pPr marL="0" indent="0">
              <a:buNone/>
            </a:pPr>
            <a:endParaRPr lang="en-SG" dirty="0"/>
          </a:p>
          <a:p>
            <a:pPr marL="0" indent="0">
              <a:buNone/>
            </a:pPr>
            <a:r>
              <a:rPr lang="zh-CN" altLang="en-US" dirty="0"/>
              <a:t>全部圣经都是　神所</a:t>
            </a:r>
            <a:r>
              <a:rPr lang="zh-CN" altLang="en-US" dirty="0">
                <a:solidFill>
                  <a:srgbClr val="FF0000"/>
                </a:solidFill>
              </a:rPr>
              <a:t>呼吸出来的</a:t>
            </a:r>
            <a:r>
              <a:rPr lang="zh-CN" altLang="en-US" dirty="0"/>
              <a:t>，在教训、责备、矫正和公义的训练各方面，都是有益的，（作者翻译）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8751146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F7AEC-7CB3-C7C9-2C59-C8ED46AC6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基督作为先知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EC430-ED39-7CE9-769D-3FA6BBBBDB1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一切启示都源于耶稣</a:t>
            </a:r>
            <a:endParaRPr lang="en-SG" dirty="0"/>
          </a:p>
          <a:p>
            <a:pPr lvl="1"/>
            <a:r>
              <a:rPr lang="zh-CN" altLang="en-US" dirty="0"/>
              <a:t>约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9</a:t>
            </a:r>
          </a:p>
          <a:p>
            <a:pPr lvl="1"/>
            <a:r>
              <a:rPr lang="zh-CN" altLang="en-US" dirty="0"/>
              <a:t>诗</a:t>
            </a:r>
            <a:r>
              <a:rPr lang="en-SG" dirty="0"/>
              <a:t>36</a:t>
            </a:r>
            <a:r>
              <a:rPr lang="zh-CN" altLang="en-US" dirty="0"/>
              <a:t>：</a:t>
            </a:r>
            <a:r>
              <a:rPr lang="en-SG" dirty="0"/>
              <a:t>9 – </a:t>
            </a:r>
            <a:r>
              <a:rPr lang="zh-CN" altLang="en-US" dirty="0"/>
              <a:t>“在你的光中，我们才能看见光。”</a:t>
            </a:r>
            <a:endParaRPr lang="en-SG" dirty="0"/>
          </a:p>
          <a:p>
            <a:pPr lvl="1"/>
            <a:r>
              <a:rPr lang="zh-CN" altLang="en-US" dirty="0"/>
              <a:t>诗</a:t>
            </a:r>
            <a:r>
              <a:rPr lang="en-SG" dirty="0"/>
              <a:t>8</a:t>
            </a:r>
            <a:r>
              <a:rPr lang="zh-CN" altLang="en-US" dirty="0"/>
              <a:t>：</a:t>
            </a:r>
            <a:r>
              <a:rPr lang="en-SG" dirty="0"/>
              <a:t>3 </a:t>
            </a:r>
            <a:r>
              <a:rPr lang="zh-CN" altLang="en-US" dirty="0"/>
              <a:t>参 罗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19-20 – </a:t>
            </a:r>
            <a:r>
              <a:rPr lang="zh-CN" altLang="en-US" dirty="0"/>
              <a:t>普遍启示是基督给予众人的启示。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4209424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0910F-6558-99FE-1096-52C11C13A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31 </a:t>
            </a:r>
            <a:r>
              <a:rPr lang="zh-CN" altLang="en-US" u="sng" dirty="0"/>
              <a:t>（中）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FFC41-F42A-E61C-5A80-BD740A928A4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SG" dirty="0"/>
              <a:t>31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为何祂被称为 基督，即 受膏者呢？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 </a:t>
            </a:r>
            <a:r>
              <a:rPr lang="en-SG" altLang="zh-CN" dirty="0"/>
              <a:t>…</a:t>
            </a:r>
            <a:r>
              <a:rPr lang="zh-CN" altLang="en-US" dirty="0"/>
              <a:t>祂也是我们惟一的大祭司</a:t>
            </a:r>
            <a:r>
              <a:rPr lang="en-SG" dirty="0"/>
              <a:t> (4)</a:t>
            </a:r>
            <a:r>
              <a:rPr lang="zh-CN" altLang="en-US" dirty="0"/>
              <a:t>，一次献上祂的身体，救赎了我们</a:t>
            </a:r>
            <a:r>
              <a:rPr lang="en-SG" dirty="0"/>
              <a:t> (5)</a:t>
            </a:r>
            <a:r>
              <a:rPr lang="zh-CN" altLang="en-US" dirty="0"/>
              <a:t>，并且永远活着，替我们向上帝不住地代求</a:t>
            </a:r>
            <a:r>
              <a:rPr lang="en-SG" dirty="0"/>
              <a:t> (6)</a:t>
            </a:r>
            <a:r>
              <a:rPr lang="zh-CN" altLang="en-US" dirty="0"/>
              <a:t>；</a:t>
            </a:r>
            <a:r>
              <a:rPr lang="en-SG" altLang="zh-CN" dirty="0"/>
              <a:t>…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4</a:t>
            </a:r>
            <a:r>
              <a:rPr lang="en-US" altLang="zh-CN" dirty="0"/>
              <a:t>】</a:t>
            </a:r>
            <a:r>
              <a:rPr lang="zh-CN" altLang="en-US" dirty="0"/>
              <a:t>诗</a:t>
            </a:r>
            <a:r>
              <a:rPr lang="en-SG" dirty="0"/>
              <a:t>110</a:t>
            </a:r>
            <a:r>
              <a:rPr lang="zh-CN" altLang="en-US" dirty="0"/>
              <a:t>：</a:t>
            </a:r>
            <a:r>
              <a:rPr lang="en-SG" dirty="0"/>
              <a:t>4</a:t>
            </a:r>
            <a:r>
              <a:rPr lang="zh-CN" altLang="en-US" dirty="0"/>
              <a:t>；来</a:t>
            </a:r>
            <a:r>
              <a:rPr lang="en-SG" dirty="0"/>
              <a:t>7</a:t>
            </a:r>
            <a:r>
              <a:rPr lang="zh-CN" altLang="en-US" dirty="0"/>
              <a:t>：</a:t>
            </a:r>
            <a:r>
              <a:rPr lang="en-SG" dirty="0"/>
              <a:t>17</a:t>
            </a:r>
            <a:r>
              <a:rPr lang="zh-CN" altLang="en-US" dirty="0"/>
              <a:t>，</a:t>
            </a:r>
            <a:r>
              <a:rPr lang="en-SG" dirty="0"/>
              <a:t>21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5</a:t>
            </a:r>
            <a:r>
              <a:rPr lang="en-US" altLang="zh-CN" dirty="0"/>
              <a:t>】</a:t>
            </a:r>
            <a:r>
              <a:rPr lang="zh-CN" altLang="en-US" dirty="0"/>
              <a:t>来</a:t>
            </a:r>
            <a:r>
              <a:rPr lang="en-SG" dirty="0"/>
              <a:t>9</a:t>
            </a:r>
            <a:r>
              <a:rPr lang="zh-CN" altLang="en-US" dirty="0"/>
              <a:t>：</a:t>
            </a:r>
            <a:r>
              <a:rPr lang="en-SG" dirty="0"/>
              <a:t>11-12</a:t>
            </a:r>
            <a:r>
              <a:rPr lang="zh-CN" altLang="en-US" dirty="0"/>
              <a:t>；</a:t>
            </a:r>
            <a:r>
              <a:rPr lang="en-SG" dirty="0"/>
              <a:t>10</a:t>
            </a:r>
            <a:r>
              <a:rPr lang="zh-CN" altLang="en-US" dirty="0"/>
              <a:t>：</a:t>
            </a:r>
            <a:r>
              <a:rPr lang="en-SG" dirty="0"/>
              <a:t>11-14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6</a:t>
            </a:r>
            <a:r>
              <a:rPr lang="en-US" altLang="zh-CN" dirty="0"/>
              <a:t>】</a:t>
            </a:r>
            <a:r>
              <a:rPr lang="zh-CN" altLang="en-US" dirty="0"/>
              <a:t>罗</a:t>
            </a:r>
            <a:r>
              <a:rPr lang="en-SG" dirty="0"/>
              <a:t>8</a:t>
            </a:r>
            <a:r>
              <a:rPr lang="zh-CN" altLang="en-US" dirty="0"/>
              <a:t>：</a:t>
            </a:r>
            <a:r>
              <a:rPr lang="en-SG" dirty="0"/>
              <a:t>34</a:t>
            </a:r>
            <a:r>
              <a:rPr lang="zh-CN" altLang="en-US" dirty="0"/>
              <a:t>；来</a:t>
            </a:r>
            <a:r>
              <a:rPr lang="en-SG" dirty="0"/>
              <a:t>9</a:t>
            </a:r>
            <a:r>
              <a:rPr lang="zh-CN" altLang="en-US" dirty="0"/>
              <a:t>：</a:t>
            </a:r>
            <a:r>
              <a:rPr lang="en-SG" dirty="0"/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15783193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418BE-BD8C-40A6-2482-1B59C625B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u="sng" dirty="0"/>
              <a:t>基督作为祭司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25E1E-1AA5-FD5D-7CBA-76C7EB69EB0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62986"/>
            <a:ext cx="10363826" cy="5178056"/>
          </a:xfrm>
        </p:spPr>
        <p:txBody>
          <a:bodyPr>
            <a:normAutofit/>
          </a:bodyPr>
          <a:lstStyle/>
          <a:p>
            <a:pPr lvl="0"/>
            <a:r>
              <a:rPr lang="zh-CN" altLang="en-US" dirty="0"/>
              <a:t>祭司是站在上帝与人之间的人；祭司通过献祭，使人可以被上帝接纳。</a:t>
            </a:r>
            <a:endParaRPr lang="en-SG" dirty="0"/>
          </a:p>
          <a:p>
            <a:pPr lvl="0"/>
            <a:r>
              <a:rPr lang="zh-CN" altLang="en-US" dirty="0"/>
              <a:t>基督藉着他在十字架上的死，成为那祭物。</a:t>
            </a:r>
            <a:endParaRPr lang="en-SG" dirty="0"/>
          </a:p>
          <a:p>
            <a:pPr lvl="0"/>
            <a:r>
              <a:rPr lang="zh-CN" altLang="en-US" dirty="0"/>
              <a:t>基督将自己献上作为祭物。</a:t>
            </a:r>
            <a:endParaRPr lang="en-SG" dirty="0"/>
          </a:p>
          <a:p>
            <a:pPr lvl="1"/>
            <a:r>
              <a:rPr lang="zh-CN" altLang="en-US" dirty="0"/>
              <a:t>耶稣的死是自愿的，并非被迫。</a:t>
            </a:r>
            <a:endParaRPr lang="en-SG" dirty="0"/>
          </a:p>
          <a:p>
            <a:pPr lvl="1"/>
            <a:r>
              <a:rPr lang="zh-CN" altLang="en-US" dirty="0"/>
              <a:t>耶稣作为祭司向上帝献上祭物。</a:t>
            </a:r>
            <a:endParaRPr lang="en-SG" dirty="0"/>
          </a:p>
          <a:p>
            <a:pPr lvl="1"/>
            <a:r>
              <a:rPr lang="zh-CN" altLang="en-US" dirty="0"/>
              <a:t>他的献祭蒙了悦纳。</a:t>
            </a:r>
            <a:endParaRPr lang="en-SG" dirty="0"/>
          </a:p>
          <a:p>
            <a:pPr lvl="1"/>
            <a:r>
              <a:rPr lang="zh-CN" altLang="en-US" dirty="0"/>
              <a:t>他的献祭被接纳为完善的祭，因此不再需要有其他的献祭了。</a:t>
            </a:r>
            <a:endParaRPr lang="en-SG" dirty="0"/>
          </a:p>
          <a:p>
            <a:pPr lvl="1"/>
            <a:r>
              <a:rPr lang="zh-CN" altLang="en-US" dirty="0"/>
              <a:t>因此，我们得以得救。</a:t>
            </a:r>
            <a:endParaRPr lang="en-SG" dirty="0"/>
          </a:p>
          <a:p>
            <a:pPr lvl="0"/>
            <a:r>
              <a:rPr lang="zh-CN" altLang="en-US" dirty="0"/>
              <a:t>如今，他作为祭司，仍然为我们代求。（罗</a:t>
            </a:r>
            <a:r>
              <a:rPr lang="en-SG" dirty="0"/>
              <a:t>8</a:t>
            </a:r>
            <a:r>
              <a:rPr lang="zh-CN" altLang="en-US" dirty="0"/>
              <a:t>：</a:t>
            </a:r>
            <a:r>
              <a:rPr lang="en-SG" dirty="0"/>
              <a:t>34</a:t>
            </a:r>
            <a:r>
              <a:rPr lang="zh-CN" altLang="en-US" dirty="0"/>
              <a:t>；来</a:t>
            </a:r>
            <a:r>
              <a:rPr lang="en-SG" dirty="0"/>
              <a:t>9:24</a:t>
            </a:r>
            <a:r>
              <a:rPr lang="zh-CN" altLang="en-US" dirty="0"/>
              <a:t>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360484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3754C-8EFD-82CD-8CF8-40F6B8241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31 </a:t>
            </a:r>
            <a:r>
              <a:rPr lang="zh-CN" altLang="en-US" u="sng" dirty="0"/>
              <a:t>（下）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02A7B-0A8F-2FF2-244E-91B835153C3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SG" dirty="0"/>
              <a:t>31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为何祂被称为 基督，即 受膏者呢？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…</a:t>
            </a:r>
            <a:r>
              <a:rPr lang="zh-CN" altLang="en-US" dirty="0"/>
              <a:t>祂又是我们永远的大君王</a:t>
            </a:r>
            <a:r>
              <a:rPr lang="en-SG" dirty="0"/>
              <a:t> (7)</a:t>
            </a:r>
            <a:r>
              <a:rPr lang="zh-CN" altLang="en-US" dirty="0"/>
              <a:t>，用祂的话语和圣灵统管我们，护卫并保守我们在祂为我们所买赎的救赎之乐中</a:t>
            </a:r>
            <a:r>
              <a:rPr lang="en-SG" dirty="0"/>
              <a:t> (8)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7</a:t>
            </a:r>
            <a:r>
              <a:rPr lang="en-US" altLang="zh-CN" dirty="0"/>
              <a:t>】</a:t>
            </a:r>
            <a:r>
              <a:rPr lang="zh-CN" altLang="en-US" dirty="0"/>
              <a:t>亚</a:t>
            </a:r>
            <a:r>
              <a:rPr lang="en-SG" dirty="0"/>
              <a:t>9</a:t>
            </a:r>
            <a:r>
              <a:rPr lang="zh-CN" altLang="en-US" dirty="0"/>
              <a:t>：</a:t>
            </a:r>
            <a:r>
              <a:rPr lang="en-SG" dirty="0"/>
              <a:t>9</a:t>
            </a:r>
            <a:r>
              <a:rPr lang="zh-CN" altLang="en-US" dirty="0"/>
              <a:t>；太</a:t>
            </a:r>
            <a:r>
              <a:rPr lang="en-SG" dirty="0"/>
              <a:t>21</a:t>
            </a:r>
            <a:r>
              <a:rPr lang="zh-CN" altLang="en-US" dirty="0"/>
              <a:t>：</a:t>
            </a:r>
            <a:r>
              <a:rPr lang="en-SG" dirty="0"/>
              <a:t>5</a:t>
            </a:r>
            <a:r>
              <a:rPr lang="zh-CN" altLang="en-US" dirty="0"/>
              <a:t>；路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33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8</a:t>
            </a:r>
            <a:r>
              <a:rPr lang="en-US" altLang="zh-CN" dirty="0"/>
              <a:t>】</a:t>
            </a:r>
            <a:r>
              <a:rPr lang="zh-CN" altLang="en-US" dirty="0"/>
              <a:t>太</a:t>
            </a:r>
            <a:r>
              <a:rPr lang="en-SG" dirty="0"/>
              <a:t>28</a:t>
            </a:r>
            <a:r>
              <a:rPr lang="zh-CN" altLang="en-US" dirty="0"/>
              <a:t>：</a:t>
            </a:r>
            <a:r>
              <a:rPr lang="en-SG" dirty="0"/>
              <a:t>18-20</a:t>
            </a:r>
            <a:r>
              <a:rPr lang="zh-CN" altLang="en-US" dirty="0"/>
              <a:t>；约</a:t>
            </a:r>
            <a:r>
              <a:rPr lang="en-SG" dirty="0"/>
              <a:t>10</a:t>
            </a:r>
            <a:r>
              <a:rPr lang="zh-CN" altLang="en-US" dirty="0"/>
              <a:t>：</a:t>
            </a:r>
            <a:r>
              <a:rPr lang="en-SG" dirty="0"/>
              <a:t>28</a:t>
            </a:r>
            <a:r>
              <a:rPr lang="zh-CN" altLang="en-US" dirty="0"/>
              <a:t>；启</a:t>
            </a:r>
            <a:r>
              <a:rPr lang="en-SG" dirty="0"/>
              <a:t>19</a:t>
            </a:r>
            <a:r>
              <a:rPr lang="zh-CN" altLang="en-US" dirty="0"/>
              <a:t>：</a:t>
            </a:r>
            <a:r>
              <a:rPr lang="en-SG" dirty="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41359744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DF294-A255-9D0A-3591-85DB97B22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u="sng" dirty="0"/>
              <a:t>基督作为君王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0C540-F1E4-C7BD-0C26-668143F47C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耶稣是王（亚</a:t>
            </a:r>
            <a:r>
              <a:rPr lang="en-SG" dirty="0"/>
              <a:t>9</a:t>
            </a:r>
            <a:r>
              <a:rPr lang="zh-CN" altLang="en-US" dirty="0"/>
              <a:t>：</a:t>
            </a:r>
            <a:r>
              <a:rPr lang="en-SG" dirty="0"/>
              <a:t>9</a:t>
            </a:r>
            <a:r>
              <a:rPr lang="zh-CN" altLang="en-US" dirty="0"/>
              <a:t>；太</a:t>
            </a:r>
            <a:r>
              <a:rPr lang="en-SG" dirty="0"/>
              <a:t>21</a:t>
            </a:r>
            <a:r>
              <a:rPr lang="zh-CN" altLang="en-US" dirty="0"/>
              <a:t>：</a:t>
            </a:r>
            <a:r>
              <a:rPr lang="en-SG" dirty="0"/>
              <a:t>5</a:t>
            </a:r>
            <a:r>
              <a:rPr lang="zh-CN" altLang="en-US" dirty="0"/>
              <a:t>；路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33</a:t>
            </a:r>
            <a:r>
              <a:rPr lang="zh-CN" altLang="en-US" dirty="0"/>
              <a:t>；诗</a:t>
            </a:r>
            <a:r>
              <a:rPr lang="en-SG" dirty="0"/>
              <a:t>2</a:t>
            </a:r>
            <a:r>
              <a:rPr lang="zh-CN" altLang="en-US" dirty="0"/>
              <a:t>：</a:t>
            </a:r>
            <a:r>
              <a:rPr lang="en-SG" dirty="0"/>
              <a:t>6</a:t>
            </a:r>
            <a:r>
              <a:rPr lang="zh-CN" altLang="en-US" dirty="0"/>
              <a:t>）</a:t>
            </a:r>
            <a:endParaRPr lang="en-SG" dirty="0"/>
          </a:p>
          <a:p>
            <a:pPr lvl="0"/>
            <a:r>
              <a:rPr lang="zh-CN" altLang="en-US" dirty="0"/>
              <a:t>耶稣治理我们。（太</a:t>
            </a:r>
            <a:r>
              <a:rPr lang="en-SG" dirty="0"/>
              <a:t>28</a:t>
            </a:r>
            <a:r>
              <a:rPr lang="zh-CN" altLang="en-US" dirty="0"/>
              <a:t>：</a:t>
            </a:r>
            <a:r>
              <a:rPr lang="en-SG" dirty="0"/>
              <a:t>18-20</a:t>
            </a:r>
            <a:r>
              <a:rPr lang="zh-CN" altLang="en-US" dirty="0"/>
              <a:t>）</a:t>
            </a:r>
            <a:endParaRPr lang="en-SG" dirty="0"/>
          </a:p>
          <a:p>
            <a:pPr lvl="0"/>
            <a:r>
              <a:rPr lang="zh-CN" altLang="en-US" dirty="0"/>
              <a:t>耶稣保守我们。（约</a:t>
            </a:r>
            <a:r>
              <a:rPr lang="en-SG" dirty="0"/>
              <a:t>10</a:t>
            </a:r>
            <a:r>
              <a:rPr lang="zh-CN" altLang="en-US" dirty="0"/>
              <a:t>：</a:t>
            </a:r>
            <a:r>
              <a:rPr lang="en-SG" dirty="0"/>
              <a:t>28</a:t>
            </a:r>
            <a:r>
              <a:rPr lang="zh-CN" altLang="en-US" dirty="0"/>
              <a:t>）</a:t>
            </a:r>
            <a:endParaRPr lang="en-SG" dirty="0"/>
          </a:p>
          <a:p>
            <a:pPr lvl="0"/>
            <a:r>
              <a:rPr lang="zh-CN" altLang="en-US" dirty="0"/>
              <a:t>耶稣保卫我们。（启</a:t>
            </a:r>
            <a:r>
              <a:rPr lang="en-SG" dirty="0"/>
              <a:t>19</a:t>
            </a:r>
            <a:r>
              <a:rPr lang="zh-CN" altLang="en-US" dirty="0"/>
              <a:t>：</a:t>
            </a:r>
            <a:r>
              <a:rPr lang="en-SG" dirty="0"/>
              <a:t>16</a:t>
            </a:r>
            <a:r>
              <a:rPr lang="zh-CN" altLang="en-US" dirty="0"/>
              <a:t>）</a:t>
            </a: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1242026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51986-7BF1-7619-4422-A92074BBD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u="sng" dirty="0"/>
              <a:t>君王与国度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81EA3-5754-8961-7EC0-51B9216CE97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君王拥有百姓与疆土。</a:t>
            </a:r>
            <a:endParaRPr lang="en-SG" dirty="0"/>
          </a:p>
          <a:p>
            <a:pPr lvl="0"/>
            <a:r>
              <a:rPr lang="zh-CN" altLang="en-US" dirty="0"/>
              <a:t>没有疆土，他就是强盗。</a:t>
            </a:r>
            <a:endParaRPr lang="en-SG" dirty="0"/>
          </a:p>
          <a:p>
            <a:pPr lvl="0"/>
            <a:r>
              <a:rPr lang="zh-CN" altLang="en-US" dirty="0"/>
              <a:t>没有百姓，他就是地主。</a:t>
            </a:r>
            <a:endParaRPr lang="en-SG" dirty="0"/>
          </a:p>
          <a:p>
            <a:pPr lvl="0"/>
            <a:r>
              <a:rPr lang="zh-CN" altLang="en-US" dirty="0"/>
              <a:t>我们是他的子民。</a:t>
            </a:r>
            <a:endParaRPr lang="en-SG" dirty="0"/>
          </a:p>
          <a:p>
            <a:pPr lvl="0"/>
            <a:r>
              <a:rPr lang="zh-CN" altLang="en-US" dirty="0"/>
              <a:t>现今，这疆土体现在我们每一次聚集敬拜之时（太</a:t>
            </a:r>
            <a:r>
              <a:rPr lang="en-SG" dirty="0"/>
              <a:t>18</a:t>
            </a:r>
            <a:r>
              <a:rPr lang="zh-CN" altLang="en-US" dirty="0"/>
              <a:t>：</a:t>
            </a:r>
            <a:r>
              <a:rPr lang="en-SG" dirty="0"/>
              <a:t>20</a:t>
            </a:r>
            <a:r>
              <a:rPr lang="zh-CN" altLang="en-US" dirty="0"/>
              <a:t>）；将来则是新天新地。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654664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91C7F-CD16-9F15-D7A9-1E611E46A5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800" b="1" u="sng" dirty="0"/>
              <a:t>复习</a:t>
            </a:r>
            <a:endParaRPr lang="en-SG" sz="4800" dirty="0"/>
          </a:p>
        </p:txBody>
      </p:sp>
    </p:spTree>
    <p:extLst>
      <p:ext uri="{BB962C8B-B14F-4D97-AF65-F5344CB8AC3E}">
        <p14:creationId xmlns:p14="http://schemas.microsoft.com/office/powerpoint/2010/main" val="30086660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D7C98B-E6D8-CE80-2F02-DAE0433D2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C2541-A25A-6A5E-DAB6-565D293D4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33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76DC6-1EF5-DAED-4DE3-0115B3046D6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33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既然我们也是上帝的儿女，祂却为何被称为上帝 独生的子呢？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因为唯有基督是上帝永恒的、本来的儿子</a:t>
            </a:r>
            <a:r>
              <a:rPr lang="en-SG" dirty="0"/>
              <a:t> (1)</a:t>
            </a:r>
            <a:r>
              <a:rPr lang="zh-CN" altLang="en-US" dirty="0"/>
              <a:t>；我们却是因祂的缘故，靠着恩典，被收纳为上帝的儿女</a:t>
            </a:r>
            <a:r>
              <a:rPr lang="en-SG" dirty="0"/>
              <a:t> (2)</a:t>
            </a:r>
            <a:r>
              <a:rPr lang="zh-CN" altLang="en-US" dirty="0"/>
              <a:t>。</a:t>
            </a:r>
            <a:endParaRPr lang="en-SG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约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1-3</a:t>
            </a:r>
            <a:r>
              <a:rPr lang="zh-CN" altLang="en-US" dirty="0"/>
              <a:t>，</a:t>
            </a:r>
            <a:r>
              <a:rPr lang="en-SG" dirty="0"/>
              <a:t>18</a:t>
            </a:r>
            <a:r>
              <a:rPr lang="zh-CN" altLang="en-US" dirty="0"/>
              <a:t>；来</a:t>
            </a:r>
            <a:r>
              <a:rPr lang="en-SG" dirty="0"/>
              <a:t>1</a:t>
            </a:r>
            <a:r>
              <a:rPr lang="zh-CN" altLang="en-US" dirty="0"/>
              <a:t>；约壹</a:t>
            </a:r>
            <a:r>
              <a:rPr lang="en-SG" dirty="0"/>
              <a:t>4</a:t>
            </a:r>
            <a:r>
              <a:rPr lang="zh-CN" altLang="en-US" dirty="0"/>
              <a:t>：</a:t>
            </a:r>
            <a:r>
              <a:rPr lang="en-SG" dirty="0"/>
              <a:t>9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约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12-13</a:t>
            </a:r>
            <a:r>
              <a:rPr lang="zh-CN" altLang="en-US" dirty="0"/>
              <a:t>；罗</a:t>
            </a:r>
            <a:r>
              <a:rPr lang="en-SG" dirty="0"/>
              <a:t>8</a:t>
            </a:r>
            <a:r>
              <a:rPr lang="zh-CN" altLang="en-US" dirty="0"/>
              <a:t>：</a:t>
            </a:r>
            <a:r>
              <a:rPr lang="en-SG" dirty="0"/>
              <a:t>14-17</a:t>
            </a:r>
            <a:r>
              <a:rPr lang="zh-CN" altLang="en-US" dirty="0"/>
              <a:t>；加</a:t>
            </a:r>
            <a:r>
              <a:rPr lang="en-SG" dirty="0"/>
              <a:t>4</a:t>
            </a:r>
            <a:r>
              <a:rPr lang="zh-CN" altLang="en-US" dirty="0"/>
              <a:t>：</a:t>
            </a:r>
            <a:r>
              <a:rPr lang="en-SG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8826709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02954-EDA2-8A1D-5DA3-3D898CB14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3</a:t>
            </a:r>
            <a:r>
              <a:rPr lang="zh-CN" altLang="en-US" dirty="0"/>
              <a:t>）我们是因收养成为儿子；他是本性的儿子（问</a:t>
            </a:r>
            <a:r>
              <a:rPr lang="en-SG" dirty="0"/>
              <a:t>33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7F3CB-B098-F941-6C55-295D95821B8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基督是唯一的本生之子。</a:t>
            </a:r>
            <a:endParaRPr lang="en-SG" dirty="0"/>
          </a:p>
          <a:p>
            <a:pPr lvl="0"/>
            <a:r>
              <a:rPr lang="zh-CN" altLang="en-US" dirty="0"/>
              <a:t>我们是被收养为儿子。（加</a:t>
            </a:r>
            <a:r>
              <a:rPr lang="en-SG" dirty="0"/>
              <a:t>4</a:t>
            </a:r>
            <a:r>
              <a:rPr lang="zh-CN" altLang="en-US" dirty="0"/>
              <a:t>：</a:t>
            </a:r>
            <a:r>
              <a:rPr lang="en-SG" dirty="0"/>
              <a:t>5 – </a:t>
            </a:r>
            <a:r>
              <a:rPr lang="zh-CN" altLang="en-US" dirty="0"/>
              <a:t>“</a:t>
            </a:r>
            <a:r>
              <a:rPr lang="en-SG" dirty="0" err="1"/>
              <a:t>υἱοθεσι</a:t>
            </a:r>
            <a:r>
              <a:rPr lang="en-SG" dirty="0"/>
              <a:t>α</a:t>
            </a:r>
            <a:r>
              <a:rPr lang="zh-CN" altLang="en-US" dirty="0"/>
              <a:t>”）</a:t>
            </a:r>
            <a:endParaRPr lang="en-US" altLang="zh-CN" dirty="0"/>
          </a:p>
          <a:p>
            <a:pPr lvl="1"/>
            <a:r>
              <a:rPr lang="en-SG" dirty="0" err="1"/>
              <a:t>υἱος</a:t>
            </a:r>
            <a:r>
              <a:rPr lang="en-SG" dirty="0"/>
              <a:t> = </a:t>
            </a:r>
            <a:r>
              <a:rPr lang="zh-CN" altLang="en-US" dirty="0"/>
              <a:t>儿子</a:t>
            </a:r>
            <a:endParaRPr lang="en-SG" dirty="0"/>
          </a:p>
          <a:p>
            <a:pPr lvl="1"/>
            <a:r>
              <a:rPr lang="zh-CN" altLang="en-US" dirty="0"/>
              <a:t>在古希腊和希伯来社会里，只有儿子承受产业；女儿不承受产业。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4979436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8D6A5-1E09-6E0D-4952-2E283A50B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59C29-7755-E89D-B381-CFC8EBC4185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843010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B3358-0002-21DF-9BEB-82F18F7B6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AB224-1238-9E92-01AE-C5839EE5A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29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94A4E-E488-256D-BCFC-4E710129A0E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SG" dirty="0"/>
              <a:t>29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上帝的儿子为何起名叫 耶稣，即 救主呢？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因为祂把我们从罪恶里拯救出来；我们不当向其他任何人寻求拯救，也不能从其他任何人得着拯救</a:t>
            </a:r>
            <a:r>
              <a:rPr lang="en-SG" dirty="0"/>
              <a:t> </a:t>
            </a:r>
            <a:r>
              <a:rPr lang="zh-CN" altLang="en-US" dirty="0"/>
              <a:t>。 </a:t>
            </a:r>
            <a:endParaRPr lang="en-SG" dirty="0"/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4141317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C3E77-160C-6A82-1BB7-3DE2245F6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81807-AF57-0791-29EC-6A7AAC103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31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5F874-3797-91CA-F77B-BB5D0693D28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31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为何祂被称为 基督，即 受膏者呢？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因为祂被圣父上帝所立，又被圣灵所膏，作我们的大先知和教师，祂完全向我们启示上帝关乎我们救赎奥秘的预旨；祂也是我们惟一的大祭司，一次献上祂的身体，救赎了我们，并且永远活着，替我们向上帝不住地代求；祂又是我们永远的大君王，用祂的话语和圣灵统管我们，护卫并保守我们在祂为我们所买赎的救赎之乐中。 </a:t>
            </a: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517818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66441B-FE4D-3DAD-51E3-018C78431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045A1-6949-86DE-2C58-D584A8899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33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03155-8DC9-BF25-F1E9-5F26A06E0EC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33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既然我们也是上帝的儿女，祂却为何被称为上帝 独生的子呢？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因为唯有基督是上帝永恒的、本来的儿子；我们却是因祂的缘故，靠着恩典，被收纳为上帝的儿女。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23265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60CCE-48E7-CB75-362C-38D502B1A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D7C26-3DAE-092D-37B8-0ED9388D779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49138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F9FFB-A424-7960-0441-66695FE91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F5133-F9FF-1116-86F9-FC4E2DC42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29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C4EAA-E2AB-FFEE-A597-64D56256CB2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SG" dirty="0"/>
              <a:t>29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上帝的儿子为何起名叫 耶稣，即 救主呢？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因为祂把我们从罪恶里拯救出来；我们不当向其他任何人寻求拯救，也不能从其他任何人得着拯救</a:t>
            </a:r>
            <a:r>
              <a:rPr lang="en-SG" dirty="0"/>
              <a:t> </a:t>
            </a:r>
            <a:r>
              <a:rPr lang="zh-CN" altLang="en-US" dirty="0"/>
              <a:t>。 </a:t>
            </a:r>
            <a:endParaRPr lang="en-SG" dirty="0"/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201713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1A241-39FB-070A-37BD-2F7C8F4C1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D4261-C211-02F5-9396-D1960B3BBC4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71263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D62A1-A328-2B0B-3D88-B9E953133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3D40E-3E51-A4B1-740F-94A72B6CD0F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6458" y="1628456"/>
            <a:ext cx="10363826" cy="34241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400" b="1" u="sng" dirty="0"/>
              <a:t>基督论：耶稣的名</a:t>
            </a:r>
            <a:endParaRPr lang="en-SG" sz="4400" dirty="0"/>
          </a:p>
        </p:txBody>
      </p:sp>
    </p:spTree>
    <p:extLst>
      <p:ext uri="{BB962C8B-B14F-4D97-AF65-F5344CB8AC3E}">
        <p14:creationId xmlns:p14="http://schemas.microsoft.com/office/powerpoint/2010/main" val="1853587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328BC-2BD5-B1C2-4BA5-44F7BFD4E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1</a:t>
            </a:r>
            <a:r>
              <a:rPr lang="zh-CN" altLang="en-US" dirty="0"/>
              <a:t>）</a:t>
            </a:r>
            <a:r>
              <a:rPr lang="en-SG" dirty="0"/>
              <a:t>“</a:t>
            </a:r>
            <a:r>
              <a:rPr lang="zh-CN" altLang="en-US" dirty="0"/>
              <a:t>耶稣基督</a:t>
            </a:r>
            <a:r>
              <a:rPr lang="en-SG" dirty="0"/>
              <a:t>”</a:t>
            </a:r>
            <a:r>
              <a:rPr lang="zh-CN" altLang="en-US" dirty="0"/>
              <a:t>这个名字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97494-8A7C-A95B-7C3E-91A18FD1131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087" y="1716946"/>
            <a:ext cx="10363826" cy="4516944"/>
          </a:xfrm>
        </p:spPr>
        <p:txBody>
          <a:bodyPr>
            <a:normAutofit/>
          </a:bodyPr>
          <a:lstStyle/>
          <a:p>
            <a:pPr lvl="0"/>
            <a:r>
              <a:rPr lang="en-SG" dirty="0"/>
              <a:t>“</a:t>
            </a:r>
            <a:r>
              <a:rPr lang="zh-CN" altLang="en-US" dirty="0"/>
              <a:t>耶稣</a:t>
            </a:r>
            <a:r>
              <a:rPr lang="en-SG" dirty="0"/>
              <a:t>” </a:t>
            </a:r>
            <a:r>
              <a:rPr lang="zh-CN" altLang="en-US" dirty="0"/>
              <a:t>是他的名字（意为 </a:t>
            </a:r>
            <a:r>
              <a:rPr lang="en-SG" dirty="0"/>
              <a:t>“</a:t>
            </a:r>
            <a:r>
              <a:rPr lang="zh-CN" altLang="en-US" dirty="0"/>
              <a:t>耶和华拯救</a:t>
            </a:r>
            <a:r>
              <a:rPr lang="en-SG" dirty="0"/>
              <a:t>”</a:t>
            </a:r>
            <a:r>
              <a:rPr lang="zh-CN" altLang="en-US" dirty="0"/>
              <a:t>）。</a:t>
            </a:r>
            <a:endParaRPr lang="en-SG" dirty="0"/>
          </a:p>
          <a:p>
            <a:pPr lvl="0"/>
            <a:r>
              <a:rPr lang="zh-CN" altLang="en-US" dirty="0"/>
              <a:t>他的全名是 </a:t>
            </a:r>
            <a:r>
              <a:rPr lang="en-SG" dirty="0"/>
              <a:t>“</a:t>
            </a:r>
            <a:r>
              <a:rPr lang="zh-CN" altLang="en-US" dirty="0"/>
              <a:t>约瑟儿子耶稣</a:t>
            </a:r>
            <a:r>
              <a:rPr lang="en-SG" dirty="0"/>
              <a:t>”</a:t>
            </a:r>
            <a:r>
              <a:rPr lang="zh-CN" altLang="en-US" dirty="0"/>
              <a:t>（</a:t>
            </a:r>
            <a:r>
              <a:rPr lang="en-SG" dirty="0"/>
              <a:t>Yeshua ben Yosef</a:t>
            </a:r>
            <a:r>
              <a:rPr lang="zh-CN" altLang="en-US" dirty="0"/>
              <a:t>）。</a:t>
            </a:r>
            <a:endParaRPr lang="en-SG" dirty="0"/>
          </a:p>
          <a:p>
            <a:pPr lvl="0"/>
            <a:r>
              <a:rPr lang="zh-CN" altLang="en-US" dirty="0"/>
              <a:t>犹太人起初没有姓氏，只有家族和支派的归属。</a:t>
            </a:r>
            <a:endParaRPr lang="en-SG" dirty="0"/>
          </a:p>
          <a:p>
            <a:pPr lvl="1"/>
            <a:r>
              <a:rPr lang="zh-CN" altLang="en-US" dirty="0"/>
              <a:t>例如：</a:t>
            </a:r>
            <a:r>
              <a:rPr lang="en-SG" dirty="0"/>
              <a:t>“</a:t>
            </a:r>
            <a:r>
              <a:rPr lang="zh-CN" altLang="en-US" dirty="0"/>
              <a:t>嫩的儿子约书亚</a:t>
            </a:r>
            <a:r>
              <a:rPr lang="en-SG" dirty="0"/>
              <a:t>” </a:t>
            </a:r>
            <a:r>
              <a:rPr lang="zh-CN" altLang="en-US" dirty="0"/>
              <a:t>（书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1</a:t>
            </a:r>
            <a:r>
              <a:rPr lang="zh-CN" altLang="en-US" dirty="0"/>
              <a:t>）。</a:t>
            </a:r>
            <a:endParaRPr lang="en-SG" dirty="0"/>
          </a:p>
          <a:p>
            <a:r>
              <a:rPr lang="en-SG" dirty="0"/>
              <a:t>“</a:t>
            </a:r>
            <a:r>
              <a:rPr lang="zh-CN" altLang="en-US" dirty="0"/>
              <a:t>基督</a:t>
            </a:r>
            <a:r>
              <a:rPr lang="en-SG" dirty="0"/>
              <a:t>”</a:t>
            </a:r>
            <a:r>
              <a:rPr lang="zh-CN" altLang="en-US" dirty="0"/>
              <a:t>（</a:t>
            </a:r>
            <a:r>
              <a:rPr lang="en-US" altLang="zh-CN" dirty="0"/>
              <a:t>”Christos”;</a:t>
            </a:r>
            <a:r>
              <a:rPr lang="zh-CN" altLang="en-US" dirty="0"/>
              <a:t> 希腊文）或 </a:t>
            </a:r>
            <a:r>
              <a:rPr lang="en-SG" dirty="0"/>
              <a:t>“</a:t>
            </a:r>
            <a:r>
              <a:rPr lang="zh-CN" altLang="en-US" dirty="0"/>
              <a:t>弥赛亚</a:t>
            </a:r>
            <a:r>
              <a:rPr lang="en-SG" dirty="0"/>
              <a:t>”</a:t>
            </a:r>
            <a:r>
              <a:rPr lang="zh-CN" altLang="en-US" dirty="0"/>
              <a:t>（</a:t>
            </a:r>
            <a:r>
              <a:rPr lang="en-US" altLang="zh-CN" dirty="0"/>
              <a:t>”</a:t>
            </a:r>
            <a:r>
              <a:rPr lang="en-US" altLang="zh-CN" dirty="0" err="1"/>
              <a:t>Masiach</a:t>
            </a:r>
            <a:r>
              <a:rPr lang="en-US" altLang="zh-CN" dirty="0"/>
              <a:t>”; </a:t>
            </a:r>
            <a:r>
              <a:rPr lang="zh-CN" altLang="en-US" dirty="0"/>
              <a:t>希伯来文）是他的称号。</a:t>
            </a:r>
            <a:endParaRPr lang="en-SG" altLang="zh-CN" dirty="0"/>
          </a:p>
          <a:p>
            <a:pPr lvl="1"/>
            <a:r>
              <a:rPr lang="zh-CN" altLang="en-US" dirty="0"/>
              <a:t>旧约的 “</a:t>
            </a:r>
            <a:r>
              <a:rPr lang="en-SG" dirty="0" err="1"/>
              <a:t>Masiach</a:t>
            </a:r>
            <a:r>
              <a:rPr lang="zh-CN" altLang="en-US" dirty="0"/>
              <a:t>” 翻译为 “受膏者”。应用在扫罗王和大卫王的地位上。（参 撒上</a:t>
            </a:r>
            <a:r>
              <a:rPr lang="en-SG" dirty="0"/>
              <a:t>24</a:t>
            </a:r>
            <a:r>
              <a:rPr lang="zh-CN" altLang="en-US" dirty="0"/>
              <a:t>：</a:t>
            </a:r>
            <a:r>
              <a:rPr lang="en-SG" dirty="0"/>
              <a:t>6</a:t>
            </a:r>
            <a:r>
              <a:rPr lang="zh-CN" altLang="en-US" dirty="0"/>
              <a:t>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397478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DD48A-F228-D825-DDF5-06B19F7A9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31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7834B-0E33-DF4D-6821-3C7C8502A53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31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为何祂被称为 基督，即 受膏者呢？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因为祂被圣父上帝所立，又被圣灵所膏</a:t>
            </a:r>
            <a:r>
              <a:rPr lang="en-SG" dirty="0"/>
              <a:t> (1)</a:t>
            </a:r>
            <a:r>
              <a:rPr lang="zh-CN" altLang="en-US" dirty="0"/>
              <a:t>，作我们的大先知和教师</a:t>
            </a:r>
            <a:r>
              <a:rPr lang="en-SG" dirty="0"/>
              <a:t> (2)</a:t>
            </a:r>
            <a:r>
              <a:rPr lang="zh-CN" altLang="en-US" dirty="0"/>
              <a:t>，祂完全向我们启示上帝关乎我们救赎奥秘的预旨</a:t>
            </a:r>
            <a:r>
              <a:rPr lang="en-SG" dirty="0"/>
              <a:t> (3)</a:t>
            </a:r>
            <a:r>
              <a:rPr lang="zh-CN" altLang="en-US" dirty="0"/>
              <a:t>；祂也是我们惟一的大祭司</a:t>
            </a:r>
            <a:r>
              <a:rPr lang="en-SG" dirty="0"/>
              <a:t> (4)</a:t>
            </a:r>
            <a:r>
              <a:rPr lang="zh-CN" altLang="en-US" dirty="0"/>
              <a:t>，一次献上祂的身体，救赎了我们</a:t>
            </a:r>
            <a:r>
              <a:rPr lang="en-SG" dirty="0"/>
              <a:t> (5)</a:t>
            </a:r>
            <a:r>
              <a:rPr lang="zh-CN" altLang="en-US" dirty="0"/>
              <a:t>，并且永远活着，替我们向上帝不住地代求</a:t>
            </a:r>
            <a:r>
              <a:rPr lang="en-SG" dirty="0"/>
              <a:t> (6)</a:t>
            </a:r>
            <a:r>
              <a:rPr lang="zh-CN" altLang="en-US" dirty="0"/>
              <a:t>；祂又是我们永远的大君王</a:t>
            </a:r>
            <a:r>
              <a:rPr lang="en-SG" dirty="0"/>
              <a:t> (7)</a:t>
            </a:r>
            <a:r>
              <a:rPr lang="zh-CN" altLang="en-US" dirty="0"/>
              <a:t>，用祂的话语和圣灵统管我们，护卫并保守我们在祂为我们所买赎的救赎之乐中</a:t>
            </a:r>
            <a:r>
              <a:rPr lang="en-SG" dirty="0"/>
              <a:t> (8)</a:t>
            </a:r>
            <a:r>
              <a:rPr lang="zh-CN" altLang="en-US" dirty="0"/>
              <a:t>。 </a:t>
            </a: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797544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65C47-D34C-2C25-6286-FCD4959F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2</a:t>
            </a:r>
            <a:r>
              <a:rPr lang="zh-CN" altLang="en-US" dirty="0"/>
              <a:t>）基督作为先知、祭司和君王（问</a:t>
            </a:r>
            <a:r>
              <a:rPr lang="en-SG" dirty="0"/>
              <a:t>31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CF657-D2E8-9944-00C8-C2C991DC18F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SG" dirty="0"/>
              <a:t>“</a:t>
            </a:r>
            <a:r>
              <a:rPr lang="zh-CN" altLang="en-US" dirty="0"/>
              <a:t>基督</a:t>
            </a:r>
            <a:r>
              <a:rPr lang="en-SG" dirty="0"/>
              <a:t>” </a:t>
            </a:r>
            <a:r>
              <a:rPr lang="zh-CN" altLang="en-US" dirty="0"/>
              <a:t>的意思是 </a:t>
            </a:r>
            <a:r>
              <a:rPr lang="en-SG" dirty="0"/>
              <a:t>“</a:t>
            </a:r>
            <a:r>
              <a:rPr lang="zh-CN" altLang="en-US" dirty="0"/>
              <a:t>受膏者</a:t>
            </a:r>
            <a:r>
              <a:rPr lang="en-SG" dirty="0"/>
              <a:t>”</a:t>
            </a:r>
            <a:r>
              <a:rPr lang="zh-CN" altLang="en-US" dirty="0"/>
              <a:t>；即上帝所拣选来执行他旨意的那一位。</a:t>
            </a:r>
            <a:endParaRPr lang="en-SG" dirty="0"/>
          </a:p>
          <a:p>
            <a:pPr lvl="0"/>
            <a:r>
              <a:rPr lang="zh-CN" altLang="en-US" dirty="0"/>
              <a:t>他被膏立为：（</a:t>
            </a:r>
            <a:r>
              <a:rPr lang="en-SG" dirty="0"/>
              <a:t>1</a:t>
            </a:r>
            <a:r>
              <a:rPr lang="zh-CN" altLang="en-US" dirty="0"/>
              <a:t>）先知，（</a:t>
            </a:r>
            <a:r>
              <a:rPr lang="en-SG" dirty="0"/>
              <a:t>2</a:t>
            </a:r>
            <a:r>
              <a:rPr lang="zh-CN" altLang="en-US" dirty="0"/>
              <a:t>）祭司，（</a:t>
            </a:r>
            <a:r>
              <a:rPr lang="en-SG" dirty="0"/>
              <a:t>3</a:t>
            </a:r>
            <a:r>
              <a:rPr lang="zh-CN" altLang="en-US" dirty="0"/>
              <a:t>）君王</a:t>
            </a: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35918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DA97F-7018-B763-3C1A-A0951E6A5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31 </a:t>
            </a:r>
            <a:r>
              <a:rPr lang="zh-CN" altLang="en-US" u="sng" dirty="0"/>
              <a:t>（上）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B2DFB-C275-1B4B-F5BD-5E0E37BB0E7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7389" y="1707874"/>
            <a:ext cx="10363826" cy="39699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31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为何祂被称为 基督，即 受膏者呢？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因为祂被圣父上帝所立，又被圣灵所膏</a:t>
            </a:r>
            <a:r>
              <a:rPr lang="en-SG" dirty="0"/>
              <a:t> (1)</a:t>
            </a:r>
            <a:r>
              <a:rPr lang="zh-CN" altLang="en-US" dirty="0"/>
              <a:t>，作我们的大先知和教师</a:t>
            </a:r>
            <a:r>
              <a:rPr lang="en-SG" dirty="0"/>
              <a:t> (2)</a:t>
            </a:r>
            <a:r>
              <a:rPr lang="zh-CN" altLang="en-US" dirty="0"/>
              <a:t>，祂完全向我们启示上帝关乎我们救赎奥秘的预旨</a:t>
            </a:r>
            <a:r>
              <a:rPr lang="en-SG" dirty="0"/>
              <a:t> (3)… 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诗</a:t>
            </a:r>
            <a:r>
              <a:rPr lang="en-SG" dirty="0"/>
              <a:t>45</a:t>
            </a:r>
            <a:r>
              <a:rPr lang="zh-CN" altLang="en-US" dirty="0"/>
              <a:t>：</a:t>
            </a:r>
            <a:r>
              <a:rPr lang="en-SG" dirty="0"/>
              <a:t>7</a:t>
            </a:r>
            <a:r>
              <a:rPr lang="zh-CN" altLang="en-US" dirty="0"/>
              <a:t>；来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9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申</a:t>
            </a:r>
            <a:r>
              <a:rPr lang="en-SG" dirty="0"/>
              <a:t>18</a:t>
            </a:r>
            <a:r>
              <a:rPr lang="zh-CN" altLang="en-US" dirty="0"/>
              <a:t>：</a:t>
            </a:r>
            <a:r>
              <a:rPr lang="en-SG" dirty="0"/>
              <a:t>15</a:t>
            </a:r>
            <a:r>
              <a:rPr lang="zh-CN" altLang="en-US" dirty="0"/>
              <a:t>；徒</a:t>
            </a:r>
            <a:r>
              <a:rPr lang="en-SG" dirty="0"/>
              <a:t>3</a:t>
            </a:r>
            <a:r>
              <a:rPr lang="zh-CN" altLang="en-US" dirty="0"/>
              <a:t>：</a:t>
            </a:r>
            <a:r>
              <a:rPr lang="en-SG" dirty="0"/>
              <a:t>22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3</a:t>
            </a:r>
            <a:r>
              <a:rPr lang="en-US" altLang="zh-CN" dirty="0"/>
              <a:t>】</a:t>
            </a:r>
            <a:r>
              <a:rPr lang="zh-CN" altLang="en-US" dirty="0"/>
              <a:t>约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297883437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1702</TotalTime>
  <Words>2250</Words>
  <Application>Microsoft Office PowerPoint</Application>
  <PresentationFormat>Widescreen</PresentationFormat>
  <Paragraphs>111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Aptos</vt:lpstr>
      <vt:lpstr>Arial</vt:lpstr>
      <vt:lpstr>Century Gothic</vt:lpstr>
      <vt:lpstr>Wingdings 3</vt:lpstr>
      <vt:lpstr>Wisp</vt:lpstr>
      <vt:lpstr>《海德堡要理问答》</vt:lpstr>
      <vt:lpstr>PowerPoint Presentation</vt:lpstr>
      <vt:lpstr>问答29</vt:lpstr>
      <vt:lpstr>PowerPoint Presentation</vt:lpstr>
      <vt:lpstr>PowerPoint Presentation</vt:lpstr>
      <vt:lpstr>1）“耶稣基督”这个名字</vt:lpstr>
      <vt:lpstr>问答31</vt:lpstr>
      <vt:lpstr>2）基督作为先知、祭司和君王（问31）</vt:lpstr>
      <vt:lpstr>问答31 （上）</vt:lpstr>
      <vt:lpstr>基督作为先知</vt:lpstr>
      <vt:lpstr>基督作为先知</vt:lpstr>
      <vt:lpstr>约1：18</vt:lpstr>
      <vt:lpstr>提后3：16</vt:lpstr>
      <vt:lpstr>基督作为先知</vt:lpstr>
      <vt:lpstr>问答31 （中）</vt:lpstr>
      <vt:lpstr>基督作为祭司</vt:lpstr>
      <vt:lpstr>问答31 （下）</vt:lpstr>
      <vt:lpstr>基督作为君王</vt:lpstr>
      <vt:lpstr>君王与国度</vt:lpstr>
      <vt:lpstr>问答33</vt:lpstr>
      <vt:lpstr>3）我们是因收养成为儿子；他是本性的儿子（问33）</vt:lpstr>
      <vt:lpstr>PowerPoint Presentation</vt:lpstr>
      <vt:lpstr>问答29</vt:lpstr>
      <vt:lpstr>问答31</vt:lpstr>
      <vt:lpstr>问答33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C</dc:creator>
  <cp:lastModifiedBy>Daniel C</cp:lastModifiedBy>
  <cp:revision>343</cp:revision>
  <dcterms:created xsi:type="dcterms:W3CDTF">2026-02-20T15:54:38Z</dcterms:created>
  <dcterms:modified xsi:type="dcterms:W3CDTF">2026-04-26T13:04:18Z</dcterms:modified>
</cp:coreProperties>
</file>