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0"/>
  </p:notesMasterIdLst>
  <p:sldIdLst>
    <p:sldId id="256" r:id="rId2"/>
    <p:sldId id="257" r:id="rId3"/>
    <p:sldId id="518" r:id="rId4"/>
    <p:sldId id="508" r:id="rId5"/>
    <p:sldId id="528" r:id="rId6"/>
    <p:sldId id="546" r:id="rId7"/>
    <p:sldId id="490" r:id="rId8"/>
    <p:sldId id="486" r:id="rId9"/>
    <p:sldId id="509" r:id="rId10"/>
    <p:sldId id="538" r:id="rId11"/>
    <p:sldId id="539" r:id="rId12"/>
    <p:sldId id="529" r:id="rId13"/>
    <p:sldId id="540" r:id="rId14"/>
    <p:sldId id="541" r:id="rId15"/>
    <p:sldId id="531" r:id="rId16"/>
    <p:sldId id="542" r:id="rId17"/>
    <p:sldId id="543" r:id="rId18"/>
    <p:sldId id="530" r:id="rId19"/>
    <p:sldId id="544" r:id="rId20"/>
    <p:sldId id="532" r:id="rId21"/>
    <p:sldId id="545" r:id="rId22"/>
    <p:sldId id="514" r:id="rId23"/>
    <p:sldId id="533" r:id="rId24"/>
    <p:sldId id="534" r:id="rId25"/>
    <p:sldId id="535" r:id="rId26"/>
    <p:sldId id="536" r:id="rId27"/>
    <p:sldId id="537" r:id="rId28"/>
    <p:sldId id="495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451" autoAdjust="0"/>
  </p:normalViewPr>
  <p:slideViewPr>
    <p:cSldViewPr snapToGrid="0">
      <p:cViewPr varScale="1">
        <p:scale>
          <a:sx n="72" d="100"/>
          <a:sy n="72" d="100"/>
        </p:scale>
        <p:origin x="107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D01CF-8226-4138-BA91-AA815486FF39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252B9-0E5F-437C-981D-C152E4FC62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8636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89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1748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6487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462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758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429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024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01439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22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828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35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4104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6095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6167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4649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5944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8613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7F853-D65B-4124-AD04-090B068EE373}" type="datetimeFigureOut">
              <a:rPr lang="en-SG" smtClean="0"/>
              <a:t>10/5/2026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8390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501C-754D-04BA-1028-5B9EB977B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22" y="1015650"/>
            <a:ext cx="8689976" cy="2509213"/>
          </a:xfrm>
        </p:spPr>
        <p:txBody>
          <a:bodyPr/>
          <a:lstStyle/>
          <a:p>
            <a:r>
              <a:rPr lang="en-US" altLang="zh-CN" b="1" u="sng" dirty="0"/>
              <a:t>《</a:t>
            </a:r>
            <a:r>
              <a:rPr lang="zh-CN" altLang="en-US" b="1" u="sng" dirty="0"/>
              <a:t>海德堡要理问答</a:t>
            </a:r>
            <a:r>
              <a:rPr lang="en-US" altLang="zh-CN" b="1" u="sng" dirty="0"/>
              <a:t>》</a:t>
            </a:r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D8567-91FC-2C6F-5B46-CB8AE3C47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7195" y="3777918"/>
            <a:ext cx="4694089" cy="1134324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第十三课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21468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3090A-9F5A-3449-D641-9F3F8B0CDD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0785" y="2218237"/>
            <a:ext cx="10363826" cy="42357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因此主自己必给你们一个兆头：看哪！必有</a:t>
            </a:r>
            <a:r>
              <a:rPr lang="zh-CN" altLang="en-US" dirty="0">
                <a:solidFill>
                  <a:srgbClr val="FF0000"/>
                </a:solidFill>
              </a:rPr>
              <a:t>童女</a:t>
            </a:r>
            <a:r>
              <a:rPr lang="zh-CN" altLang="en-US" dirty="0"/>
              <a:t>怀孕生子；她要给他起名叫‘以马内利’。（赛</a:t>
            </a:r>
            <a:r>
              <a:rPr lang="en-SG" altLang="zh-CN" dirty="0"/>
              <a:t>7</a:t>
            </a:r>
            <a:r>
              <a:rPr lang="zh-CN" altLang="en-US" dirty="0"/>
              <a:t>：</a:t>
            </a:r>
            <a:r>
              <a:rPr lang="en-SG" altLang="zh-CN" dirty="0"/>
              <a:t>14 </a:t>
            </a:r>
            <a:r>
              <a:rPr lang="zh-CN" altLang="en-US" dirty="0"/>
              <a:t>新译本）</a:t>
            </a:r>
            <a:endParaRPr lang="en-SG" altLang="zh-CN" dirty="0"/>
          </a:p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zh-CN" altLang="en-US" dirty="0"/>
              <a:t>希伯来文：</a:t>
            </a:r>
            <a:r>
              <a:rPr lang="en-US" altLang="zh-CN" dirty="0"/>
              <a:t>’almah; </a:t>
            </a:r>
            <a:r>
              <a:rPr lang="zh-CN" altLang="en-US" dirty="0"/>
              <a:t>这个词可以意指为少女或年轻的女子（</a:t>
            </a:r>
            <a:r>
              <a:rPr lang="en-SG" altLang="zh-CN" dirty="0"/>
              <a:t>”a young woman”</a:t>
            </a:r>
            <a:r>
              <a:rPr lang="zh-CN" altLang="en-US" dirty="0"/>
              <a:t>）。可是如果我们懂那时的文化，一个年轻未婚的女子一定会是童女。</a:t>
            </a:r>
            <a:endParaRPr lang="en-SG" altLang="zh-CN" dirty="0"/>
          </a:p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zh-CN" altLang="en-US" dirty="0"/>
              <a:t>况且，一个年轻女子结婚而怀孕没有什么大不了，不可作上帝拯救他百姓的兆头。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19548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06C23-BE7F-D913-D6D2-F5F5E1861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1</a:t>
            </a:r>
            <a:r>
              <a:rPr lang="zh-CN" altLang="en-US" dirty="0"/>
              <a:t>）童女生子（问</a:t>
            </a:r>
            <a:r>
              <a:rPr lang="en-SG" dirty="0"/>
              <a:t>35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C17D9-0884-7514-EE4E-F2A77EE1F80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866798"/>
          </a:xfrm>
        </p:spPr>
        <p:txBody>
          <a:bodyPr>
            <a:normAutofit lnSpcReduction="10000"/>
          </a:bodyPr>
          <a:lstStyle/>
          <a:p>
            <a:pPr lvl="0"/>
            <a:r>
              <a:rPr lang="zh-CN" altLang="en-US" dirty="0"/>
              <a:t>耶稣从马利亚取得了人性。</a:t>
            </a:r>
            <a:endParaRPr lang="en-SG" dirty="0"/>
          </a:p>
          <a:p>
            <a:pPr lvl="1"/>
            <a:r>
              <a:rPr lang="zh-CN" altLang="en-US" dirty="0"/>
              <a:t>在生物学中，单性生殖（</a:t>
            </a:r>
            <a:r>
              <a:rPr lang="en-SG" dirty="0"/>
              <a:t>parthenogenesis</a:t>
            </a:r>
            <a:r>
              <a:rPr lang="zh-CN" altLang="en-US" dirty="0"/>
              <a:t>）若发生，人只会产生女生（人类女性：</a:t>
            </a:r>
            <a:r>
              <a:rPr lang="en-SG" dirty="0"/>
              <a:t>XX</a:t>
            </a:r>
            <a:r>
              <a:rPr lang="zh-CN" altLang="en-US" dirty="0"/>
              <a:t>）。</a:t>
            </a:r>
            <a:endParaRPr lang="en-SG" altLang="zh-CN" dirty="0"/>
          </a:p>
          <a:p>
            <a:pPr lvl="1"/>
            <a:r>
              <a:rPr lang="en-US" altLang="zh-CN" dirty="0"/>
              <a:t>【</a:t>
            </a:r>
            <a:r>
              <a:rPr lang="zh-CN" altLang="en-US" dirty="0"/>
              <a:t>人类：男：</a:t>
            </a:r>
            <a:r>
              <a:rPr lang="en-US" altLang="zh-CN" dirty="0"/>
              <a:t>XY</a:t>
            </a:r>
            <a:r>
              <a:rPr lang="zh-CN" altLang="en-US" dirty="0"/>
              <a:t>；女：</a:t>
            </a:r>
            <a:r>
              <a:rPr lang="en-US" altLang="zh-CN" dirty="0"/>
              <a:t>XX】</a:t>
            </a:r>
            <a:endParaRPr lang="en-SG" dirty="0"/>
          </a:p>
          <a:p>
            <a:pPr lvl="1"/>
            <a:r>
              <a:rPr lang="zh-CN" altLang="en-US" dirty="0"/>
              <a:t>因此，耶稣的</a:t>
            </a:r>
            <a:r>
              <a:rPr lang="en-SG" dirty="0"/>
              <a:t> Y </a:t>
            </a:r>
            <a:r>
              <a:rPr lang="zh-CN" altLang="en-US" dirty="0"/>
              <a:t>染色体是由圣灵创造的。耶稣的诞生是一个神迹，而并非自然。</a:t>
            </a:r>
            <a:endParaRPr lang="en-SG" dirty="0"/>
          </a:p>
          <a:p>
            <a:pPr lvl="0"/>
            <a:r>
              <a:rPr lang="zh-CN" altLang="en-US" dirty="0"/>
              <a:t>童女生子确保他不在亚当的盟约元首权之下，因此他不在罪的权力统治之下。</a:t>
            </a:r>
            <a:endParaRPr lang="en-SG" altLang="zh-CN" dirty="0"/>
          </a:p>
          <a:p>
            <a:pPr lvl="1"/>
            <a:r>
              <a:rPr lang="zh-CN" altLang="en-US" dirty="0"/>
              <a:t>耶稣是没有一点的罪。（来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15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18566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86AB7-B456-5274-F141-F7EFDD7C4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0B782-078D-A302-7BB8-BDE9758CF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36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12754-2798-8F94-B9CD-66BBBC12DF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36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你从基督圣洁的成孕和出生得了什么恩惠呢？</a:t>
            </a:r>
            <a:r>
              <a:rPr lang="en-SG" dirty="0"/>
              <a:t> </a:t>
            </a:r>
            <a:br>
              <a:rPr lang="en-SG" dirty="0"/>
            </a:b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我得的恩惠是：祂作了我的中保</a:t>
            </a:r>
            <a:r>
              <a:rPr lang="en-SG" dirty="0"/>
              <a:t> (1)</a:t>
            </a:r>
            <a:r>
              <a:rPr lang="zh-CN" altLang="en-US" dirty="0"/>
              <a:t>，并用祂的纯全和圣洁（</a:t>
            </a:r>
            <a:r>
              <a:rPr lang="en-SG" dirty="0"/>
              <a:t>2</a:t>
            </a:r>
            <a:r>
              <a:rPr lang="zh-CN" altLang="en-US" dirty="0"/>
              <a:t>），在上帝面前遮盖我的罪（</a:t>
            </a:r>
            <a:r>
              <a:rPr lang="en-SG" dirty="0"/>
              <a:t>3</a:t>
            </a:r>
            <a:r>
              <a:rPr lang="zh-CN" altLang="en-US" dirty="0"/>
              <a:t>），我本是在罪中成胎的</a:t>
            </a:r>
            <a:r>
              <a:rPr lang="en-SG" dirty="0"/>
              <a:t> (4)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提前</a:t>
            </a:r>
            <a:r>
              <a:rPr lang="en-US" dirty="0"/>
              <a:t>2</a:t>
            </a:r>
            <a:r>
              <a:rPr lang="zh-CN" altLang="en-US" dirty="0"/>
              <a:t>：</a:t>
            </a:r>
            <a:r>
              <a:rPr lang="en-US" dirty="0"/>
              <a:t>5-6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加</a:t>
            </a:r>
            <a:r>
              <a:rPr lang="en-US" dirty="0"/>
              <a:t>4</a:t>
            </a:r>
            <a:r>
              <a:rPr lang="zh-CN" altLang="en-US" dirty="0"/>
              <a:t>：</a:t>
            </a:r>
            <a:r>
              <a:rPr lang="en-US" dirty="0"/>
              <a:t>4</a:t>
            </a:r>
            <a:r>
              <a:rPr lang="zh-CN" altLang="en-US" dirty="0"/>
              <a:t>，</a:t>
            </a:r>
            <a:r>
              <a:rPr lang="en-US" dirty="0"/>
              <a:t>5</a:t>
            </a:r>
            <a:r>
              <a:rPr lang="zh-CN" altLang="en-US" dirty="0"/>
              <a:t>；彼前</a:t>
            </a:r>
            <a:r>
              <a:rPr lang="en-US" dirty="0"/>
              <a:t>1</a:t>
            </a:r>
            <a:r>
              <a:rPr lang="zh-CN" altLang="en-US" dirty="0"/>
              <a:t>：</a:t>
            </a:r>
            <a:r>
              <a:rPr lang="en-US" dirty="0"/>
              <a:t>18-19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诗</a:t>
            </a:r>
            <a:r>
              <a:rPr lang="en-US" dirty="0"/>
              <a:t>32</a:t>
            </a:r>
            <a:r>
              <a:rPr lang="zh-CN" altLang="en-US" dirty="0"/>
              <a:t>：</a:t>
            </a:r>
            <a:r>
              <a:rPr lang="en-US" dirty="0"/>
              <a:t>1-2</a:t>
            </a:r>
            <a:r>
              <a:rPr lang="zh-CN" altLang="en-US" dirty="0"/>
              <a:t>（罗</a:t>
            </a:r>
            <a:r>
              <a:rPr lang="en-US" dirty="0"/>
              <a:t>4</a:t>
            </a:r>
            <a:r>
              <a:rPr lang="zh-CN" altLang="en-US" dirty="0"/>
              <a:t>：</a:t>
            </a:r>
            <a:r>
              <a:rPr lang="en-US" dirty="0"/>
              <a:t>6-8</a:t>
            </a:r>
            <a:r>
              <a:rPr lang="zh-CN" altLang="en-US" dirty="0"/>
              <a:t>）；约壹</a:t>
            </a:r>
            <a:r>
              <a:rPr lang="en-US" dirty="0"/>
              <a:t>1</a:t>
            </a:r>
            <a:r>
              <a:rPr lang="zh-CN" altLang="en-US" dirty="0"/>
              <a:t>：</a:t>
            </a:r>
            <a:r>
              <a:rPr lang="en-US" dirty="0"/>
              <a:t>9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4</a:t>
            </a:r>
            <a:r>
              <a:rPr lang="en-US" altLang="zh-CN" dirty="0"/>
              <a:t>】</a:t>
            </a:r>
            <a:r>
              <a:rPr lang="zh-CN" altLang="en-US" dirty="0"/>
              <a:t>诗</a:t>
            </a:r>
            <a:r>
              <a:rPr lang="en-US" dirty="0"/>
              <a:t>51</a:t>
            </a:r>
            <a:r>
              <a:rPr lang="zh-CN" altLang="en-US" dirty="0"/>
              <a:t>：</a:t>
            </a:r>
            <a:r>
              <a:rPr lang="en-US" dirty="0"/>
              <a:t>5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32870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A3322-EE6A-729B-810F-ED60E0617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2</a:t>
            </a:r>
            <a:r>
              <a:rPr lang="zh-CN" altLang="en-US" dirty="0"/>
              <a:t>）童女生子的益处（问</a:t>
            </a:r>
            <a:r>
              <a:rPr lang="en-SG" dirty="0"/>
              <a:t>36</a:t>
            </a:r>
            <a:r>
              <a:rPr lang="zh-CN" altLang="en-US" dirty="0"/>
              <a:t>）</a:t>
            </a:r>
            <a:br>
              <a:rPr lang="en-SG" dirty="0"/>
            </a:b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6261A-91D3-9439-9E66-549028B4D05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耶稣虽然具有人性，却生来无罪，因为他不在亚当之下。</a:t>
            </a:r>
            <a:endParaRPr lang="en-SG" dirty="0"/>
          </a:p>
          <a:p>
            <a:pPr lvl="0"/>
            <a:r>
              <a:rPr lang="zh-CN" altLang="en-US" dirty="0"/>
              <a:t>无论在他的神性还是人性中，他都是无罪且完全圣洁的。</a:t>
            </a:r>
            <a:endParaRPr lang="en-SG" dirty="0"/>
          </a:p>
          <a:p>
            <a:pPr lvl="0"/>
            <a:r>
              <a:rPr lang="zh-CN" altLang="en-US" dirty="0"/>
              <a:t>他是我们的中保，因此他能够解决我们罪的问题。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02795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3E5E6-58C3-5CF8-8307-F22487F9E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8DD45-6512-26F6-329B-D994D69A21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u="sng" dirty="0"/>
              <a:t>耶稣的死</a:t>
            </a:r>
          </a:p>
        </p:txBody>
      </p:sp>
    </p:spTree>
    <p:extLst>
      <p:ext uri="{BB962C8B-B14F-4D97-AF65-F5344CB8AC3E}">
        <p14:creationId xmlns:p14="http://schemas.microsoft.com/office/powerpoint/2010/main" val="2244142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9E51F-41AB-BC86-6073-2C7F3918E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CB3E8-365E-50C4-0C1C-FEAABBA8C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38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A65BD-63A0-4214-7090-C849628175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38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祂为何在审判官 “本丢彼拉多手下“ 受难呢？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祂虽是无辜的，却被世上的审判官定罪</a:t>
            </a:r>
            <a:r>
              <a:rPr lang="en-SG" dirty="0"/>
              <a:t> (1)</a:t>
            </a:r>
            <a:r>
              <a:rPr lang="zh-CN" altLang="en-US" dirty="0"/>
              <a:t>，以使我们从自身当受的无法回避的上帝严厉的审判中被拯救出来</a:t>
            </a:r>
            <a:r>
              <a:rPr lang="en-SG" dirty="0"/>
              <a:t> (2)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约</a:t>
            </a:r>
            <a:r>
              <a:rPr lang="en-SG" dirty="0"/>
              <a:t>19</a:t>
            </a:r>
            <a:r>
              <a:rPr lang="zh-CN" altLang="en-US" dirty="0"/>
              <a:t>：</a:t>
            </a:r>
            <a:r>
              <a:rPr lang="en-SG" dirty="0"/>
              <a:t>4</a:t>
            </a:r>
            <a:r>
              <a:rPr lang="zh-CN" altLang="en-US" dirty="0"/>
              <a:t>，</a:t>
            </a:r>
            <a:r>
              <a:rPr lang="en-SG" dirty="0"/>
              <a:t>12-16</a:t>
            </a:r>
            <a:r>
              <a:rPr lang="zh-CN" altLang="en-US" dirty="0"/>
              <a:t>；徒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27-28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 </a:t>
            </a:r>
            <a:r>
              <a:rPr lang="zh-CN" altLang="en-US" dirty="0"/>
              <a:t>赛</a:t>
            </a:r>
            <a:r>
              <a:rPr lang="en-SG" dirty="0"/>
              <a:t>53</a:t>
            </a:r>
            <a:r>
              <a:rPr lang="zh-CN" altLang="en-US" dirty="0"/>
              <a:t>：</a:t>
            </a:r>
            <a:r>
              <a:rPr lang="en-SG" dirty="0"/>
              <a:t>4</a:t>
            </a:r>
            <a:r>
              <a:rPr lang="zh-CN" altLang="en-US" dirty="0"/>
              <a:t>，</a:t>
            </a:r>
            <a:r>
              <a:rPr lang="en-SG" dirty="0"/>
              <a:t>5</a:t>
            </a:r>
            <a:r>
              <a:rPr lang="zh-CN" altLang="en-US" dirty="0"/>
              <a:t>；约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4290349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E3504-B0DF-DC48-F5D6-982628C58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3</a:t>
            </a:r>
            <a:r>
              <a:rPr lang="zh-CN" altLang="en-US" dirty="0"/>
              <a:t>）耶稣历史性的受死（问</a:t>
            </a:r>
            <a:r>
              <a:rPr lang="en-SG" dirty="0"/>
              <a:t>38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B81DE-5D05-A5AE-4BB3-D12E8AAEB87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zh-CN" altLang="en-US" dirty="0"/>
              <a:t>基督的受死发生在历史之中，</a:t>
            </a:r>
            <a:r>
              <a:rPr lang="en-SG" dirty="0"/>
              <a:t>“</a:t>
            </a:r>
            <a:r>
              <a:rPr lang="zh-CN" altLang="en-US" dirty="0"/>
              <a:t>在本丢</a:t>
            </a:r>
            <a:r>
              <a:rPr lang="en-SG" dirty="0"/>
              <a:t>·</a:t>
            </a:r>
            <a:r>
              <a:rPr lang="zh-CN" altLang="en-US" dirty="0"/>
              <a:t>彼拉多手下</a:t>
            </a:r>
            <a:r>
              <a:rPr lang="en-SG" dirty="0"/>
              <a:t>”</a:t>
            </a:r>
            <a:r>
              <a:rPr lang="zh-CN" altLang="en-US" dirty="0"/>
              <a:t>。</a:t>
            </a:r>
            <a:endParaRPr lang="en-SG" altLang="zh-CN" dirty="0"/>
          </a:p>
          <a:p>
            <a:pPr lvl="1"/>
            <a:r>
              <a:rPr lang="zh-CN" altLang="en-US" dirty="0"/>
              <a:t>神话里的诸神可以死而复活，好像</a:t>
            </a:r>
            <a:r>
              <a:rPr lang="en-US" altLang="zh-CN" dirty="0"/>
              <a:t>《</a:t>
            </a:r>
            <a:r>
              <a:rPr lang="zh-CN" altLang="en-US" dirty="0"/>
              <a:t>巴利循环</a:t>
            </a:r>
            <a:r>
              <a:rPr lang="en-US" altLang="zh-CN" dirty="0"/>
              <a:t>》</a:t>
            </a:r>
            <a:r>
              <a:rPr lang="zh-CN" altLang="en-US" dirty="0"/>
              <a:t>。</a:t>
            </a:r>
            <a:endParaRPr lang="en-SG" altLang="zh-CN" dirty="0"/>
          </a:p>
          <a:p>
            <a:pPr lvl="1"/>
            <a:r>
              <a:rPr lang="zh-CN" altLang="en-US" dirty="0"/>
              <a:t>可是这是神话里的，不是人的历史里。</a:t>
            </a:r>
            <a:endParaRPr lang="en-SG" altLang="zh-CN" dirty="0"/>
          </a:p>
          <a:p>
            <a:pPr lvl="1"/>
            <a:r>
              <a:rPr lang="zh-CN" altLang="en-US" dirty="0"/>
              <a:t>基督教是一个历史性的宗教；我们的神在</a:t>
            </a:r>
            <a:r>
              <a:rPr lang="zh-CN" altLang="en-US" b="1" u="sng" dirty="0">
                <a:solidFill>
                  <a:srgbClr val="FF0000"/>
                </a:solidFill>
              </a:rPr>
              <a:t>这个</a:t>
            </a:r>
            <a:r>
              <a:rPr lang="zh-CN" altLang="en-US" dirty="0"/>
              <a:t>世界上动工。</a:t>
            </a:r>
            <a:endParaRPr lang="en-SG" altLang="zh-CN" dirty="0"/>
          </a:p>
          <a:p>
            <a:r>
              <a:rPr lang="zh-CN" altLang="en-US" dirty="0"/>
              <a:t>这是历史， 世人无法否定！</a:t>
            </a:r>
            <a:endParaRPr lang="en-SG" altLang="zh-CN" dirty="0"/>
          </a:p>
          <a:p>
            <a:pPr lvl="1"/>
            <a:r>
              <a:rPr lang="zh-CN" altLang="en-US" dirty="0"/>
              <a:t>耶稣于主后 </a:t>
            </a:r>
            <a:r>
              <a:rPr lang="en-US" altLang="zh-CN" dirty="0"/>
              <a:t>30-33 </a:t>
            </a:r>
            <a:r>
              <a:rPr lang="zh-CN" altLang="en-US" dirty="0"/>
              <a:t>年间死于耶路撒冷，即罗马帝国犹太地区境内。他被犹太领袖控告，被押到罗马总督本丢</a:t>
            </a:r>
            <a:r>
              <a:rPr lang="en-US" altLang="zh-CN" dirty="0"/>
              <a:t>· </a:t>
            </a:r>
            <a:r>
              <a:rPr lang="zh-CN" altLang="en-US" dirty="0"/>
              <a:t>彼拉多面前，并被判处钉十字架之刑。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1233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DE2D7-F737-D3AF-1212-521004CEA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B4FE-634A-5179-8BDB-9D2C18DFF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3</a:t>
            </a:r>
            <a:r>
              <a:rPr lang="zh-CN" altLang="en-US" dirty="0"/>
              <a:t>）耶稣历史性的受死（问</a:t>
            </a:r>
            <a:r>
              <a:rPr lang="en-SG" dirty="0"/>
              <a:t>38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41E08-D652-173D-D18D-EB879D311E9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基督的受死是对公义的歪曲与践踏。</a:t>
            </a:r>
            <a:endParaRPr lang="en-SG" altLang="zh-CN" dirty="0"/>
          </a:p>
          <a:p>
            <a:pPr lvl="1"/>
            <a:r>
              <a:rPr lang="zh-CN" altLang="en-US" dirty="0"/>
              <a:t>“我查不出他有甚么罪”（约 </a:t>
            </a:r>
            <a:r>
              <a:rPr lang="en-SG" altLang="zh-CN" dirty="0"/>
              <a:t>19</a:t>
            </a:r>
            <a:r>
              <a:rPr lang="zh-CN" altLang="en-US" dirty="0"/>
              <a:t>：</a:t>
            </a:r>
            <a:r>
              <a:rPr lang="en-SG" altLang="zh-CN" dirty="0"/>
              <a:t>4</a:t>
            </a:r>
            <a:r>
              <a:rPr lang="zh-CN" altLang="en-US" dirty="0"/>
              <a:t>）</a:t>
            </a:r>
            <a:endParaRPr lang="en-SG" altLang="zh-CN" dirty="0"/>
          </a:p>
          <a:p>
            <a:pPr lvl="1"/>
            <a:r>
              <a:rPr lang="zh-CN" altLang="en-US" dirty="0"/>
              <a:t>彼拉多把耶稣交给他们去钉十字架。（约</a:t>
            </a:r>
            <a:r>
              <a:rPr lang="en-SG" altLang="zh-CN" dirty="0"/>
              <a:t>19</a:t>
            </a:r>
            <a:r>
              <a:rPr lang="zh-CN" altLang="en-US" dirty="0"/>
              <a:t>：</a:t>
            </a:r>
            <a:r>
              <a:rPr lang="en-SG" altLang="zh-CN" dirty="0"/>
              <a:t>16</a:t>
            </a:r>
            <a:r>
              <a:rPr lang="zh-CN" altLang="en-US" dirty="0"/>
              <a:t>）</a:t>
            </a:r>
            <a:endParaRPr lang="en-SG" altLang="zh-CN" dirty="0"/>
          </a:p>
          <a:p>
            <a:pPr lvl="1"/>
            <a:r>
              <a:rPr lang="zh-CN" altLang="en-US" dirty="0"/>
              <a:t>彼拉多甘愿牺牲一个无辜的人，而不要惹麻烦， 引发犹太人骚乱。</a:t>
            </a:r>
            <a:endParaRPr lang="en-SG" altLang="zh-CN" dirty="0"/>
          </a:p>
          <a:p>
            <a:pPr lvl="1"/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93830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7C6B1-F410-4BBE-1987-3DAD51F80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DC8F9-AAB8-F7D2-D692-1BBC87D3E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37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A6761-75FC-0C2F-587F-4E8C1A8B8FC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37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当你说祂 “受难” 时，是什么意思呢？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意即祂活在地上的整个时期，特别是最后阶段，在身体和灵魂里，担当了上帝对全人类罪恶的忿怒</a:t>
            </a:r>
            <a:r>
              <a:rPr lang="en-SG" dirty="0"/>
              <a:t> (1)</a:t>
            </a:r>
            <a:r>
              <a:rPr lang="zh-CN" altLang="en-US" dirty="0"/>
              <a:t>， 作为唯一的赎罪祭</a:t>
            </a:r>
            <a:r>
              <a:rPr lang="en-SG" dirty="0"/>
              <a:t> (2)</a:t>
            </a:r>
            <a:r>
              <a:rPr lang="zh-CN" altLang="en-US" dirty="0"/>
              <a:t>，可以救赎我们的身体和灵魂脱离永远的沈沦</a:t>
            </a:r>
            <a:r>
              <a:rPr lang="en-SG" dirty="0"/>
              <a:t> (3)</a:t>
            </a:r>
            <a:r>
              <a:rPr lang="zh-CN" altLang="en-US" dirty="0"/>
              <a:t>，并为我们取得上帝的悦纳、公义和永生</a:t>
            </a:r>
            <a:r>
              <a:rPr lang="en-SG" dirty="0"/>
              <a:t> (4)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赛</a:t>
            </a:r>
            <a:r>
              <a:rPr lang="en-SG" dirty="0"/>
              <a:t>53</a:t>
            </a:r>
            <a:r>
              <a:rPr lang="zh-CN" altLang="en-US" dirty="0"/>
              <a:t>；彼前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24</a:t>
            </a:r>
            <a:r>
              <a:rPr lang="zh-CN" altLang="en-US" dirty="0"/>
              <a:t>；</a:t>
            </a:r>
            <a:r>
              <a:rPr lang="en-SG" dirty="0"/>
              <a:t>3:18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诗</a:t>
            </a:r>
            <a:r>
              <a:rPr lang="en-SG" dirty="0"/>
              <a:t>22</a:t>
            </a:r>
            <a:r>
              <a:rPr lang="zh-CN" altLang="en-US" dirty="0"/>
              <a:t>：</a:t>
            </a:r>
            <a:r>
              <a:rPr lang="en-SG" dirty="0"/>
              <a:t>14-16</a:t>
            </a:r>
            <a:r>
              <a:rPr lang="zh-CN" altLang="en-US" dirty="0"/>
              <a:t>；太</a:t>
            </a:r>
            <a:r>
              <a:rPr lang="en-SG" dirty="0"/>
              <a:t>26</a:t>
            </a:r>
            <a:r>
              <a:rPr lang="zh-CN" altLang="en-US" dirty="0"/>
              <a:t>：</a:t>
            </a:r>
            <a:r>
              <a:rPr lang="en-SG" dirty="0"/>
              <a:t>38</a:t>
            </a:r>
            <a:r>
              <a:rPr lang="zh-CN" altLang="en-US" dirty="0"/>
              <a:t>；弗</a:t>
            </a:r>
            <a:r>
              <a:rPr lang="en-SG" dirty="0"/>
              <a:t>5</a:t>
            </a:r>
            <a:r>
              <a:rPr lang="zh-CN" altLang="en-US" dirty="0"/>
              <a:t>：</a:t>
            </a:r>
            <a:r>
              <a:rPr lang="en-SG" dirty="0"/>
              <a:t>2</a:t>
            </a:r>
            <a:r>
              <a:rPr lang="zh-CN" altLang="en-US" dirty="0"/>
              <a:t>；约壹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2</a:t>
            </a:r>
            <a:r>
              <a:rPr lang="zh-CN" altLang="en-US" dirty="0"/>
              <a:t>；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10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8</a:t>
            </a:r>
            <a:r>
              <a:rPr lang="zh-CN" altLang="en-US" dirty="0"/>
              <a:t>：</a:t>
            </a:r>
            <a:r>
              <a:rPr lang="en-SG" dirty="0"/>
              <a:t>1-4</a:t>
            </a:r>
            <a:r>
              <a:rPr lang="zh-CN" altLang="en-US" dirty="0"/>
              <a:t>；加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13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4</a:t>
            </a:r>
            <a:r>
              <a:rPr lang="en-US" altLang="zh-CN" dirty="0"/>
              <a:t>】</a:t>
            </a:r>
            <a:r>
              <a:rPr lang="zh-CN" altLang="en-US" dirty="0"/>
              <a:t>约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16</a:t>
            </a:r>
            <a:r>
              <a:rPr lang="zh-CN" altLang="en-US" dirty="0"/>
              <a:t>；罗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24-26</a:t>
            </a:r>
          </a:p>
        </p:txBody>
      </p:sp>
    </p:spTree>
    <p:extLst>
      <p:ext uri="{BB962C8B-B14F-4D97-AF65-F5344CB8AC3E}">
        <p14:creationId xmlns:p14="http://schemas.microsoft.com/office/powerpoint/2010/main" val="2625774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F3AF7-FAF9-6CE2-A47D-A02725654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4</a:t>
            </a:r>
            <a:r>
              <a:rPr lang="zh-CN" altLang="en-US" dirty="0"/>
              <a:t>）赎罪祭的教义（问</a:t>
            </a:r>
            <a:r>
              <a:rPr lang="en-SG" dirty="0"/>
              <a:t>37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26019-F930-7D6B-5E58-95FE4C327B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5726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zh-CN" altLang="en-US" dirty="0"/>
              <a:t>赎罪祭（</a:t>
            </a:r>
            <a:r>
              <a:rPr lang="en-SG" dirty="0"/>
              <a:t>expiation</a:t>
            </a:r>
            <a:r>
              <a:rPr lang="zh-CN" altLang="en-US" dirty="0"/>
              <a:t>）是指耶稣担当世人的罪，并为这些罪而死的教义。</a:t>
            </a:r>
            <a:endParaRPr lang="en-SG" dirty="0"/>
          </a:p>
          <a:p>
            <a:pPr lvl="1"/>
            <a:r>
              <a:rPr lang="zh-CN" altLang="en-US" dirty="0"/>
              <a:t>挽回祭（</a:t>
            </a:r>
            <a:r>
              <a:rPr lang="en-SG" dirty="0"/>
              <a:t>propitiation</a:t>
            </a:r>
            <a:r>
              <a:rPr lang="zh-CN" altLang="en-US" dirty="0"/>
              <a:t>）是关系性的语言；赎罪祭（</a:t>
            </a:r>
            <a:r>
              <a:rPr lang="en-SG" dirty="0"/>
              <a:t>expiation</a:t>
            </a:r>
            <a:r>
              <a:rPr lang="zh-CN" altLang="en-US" dirty="0"/>
              <a:t>）则是献祭或偿付性的语言。</a:t>
            </a:r>
            <a:endParaRPr lang="en-SG" altLang="zh-CN" dirty="0"/>
          </a:p>
          <a:p>
            <a:pPr lvl="1"/>
            <a:r>
              <a:rPr lang="zh-CN" altLang="en-US" dirty="0"/>
              <a:t>“赎罪祭” 这个词汇源自希伯来语中“遮盖罪”的观念。你的罪被赦免了，神不在追讨你的罪债。</a:t>
            </a:r>
            <a:endParaRPr lang="en-SG" dirty="0"/>
          </a:p>
          <a:p>
            <a:pPr lvl="0"/>
            <a:r>
              <a:rPr lang="zh-CN" altLang="en-US" dirty="0"/>
              <a:t>他在肉身上受苦。</a:t>
            </a:r>
            <a:endParaRPr lang="en-SG" dirty="0"/>
          </a:p>
          <a:p>
            <a:pPr lvl="0"/>
            <a:r>
              <a:rPr lang="zh-CN" altLang="en-US" dirty="0"/>
              <a:t>他借着自己的受死与受苦救赎我们。</a:t>
            </a:r>
            <a:endParaRPr lang="en-SG" dirty="0"/>
          </a:p>
          <a:p>
            <a:pPr lvl="0"/>
            <a:r>
              <a:rPr lang="zh-CN" altLang="en-US" dirty="0"/>
              <a:t>好使我们得着恩典、永生与义。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340743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1C7F-CD16-9F15-D7A9-1E611E46A5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800" b="1" u="sng" dirty="0"/>
              <a:t>复习</a:t>
            </a:r>
            <a:endParaRPr lang="en-SG" sz="4800" dirty="0"/>
          </a:p>
        </p:txBody>
      </p:sp>
    </p:spTree>
    <p:extLst>
      <p:ext uri="{BB962C8B-B14F-4D97-AF65-F5344CB8AC3E}">
        <p14:creationId xmlns:p14="http://schemas.microsoft.com/office/powerpoint/2010/main" val="3008666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8680F-79CF-B4F2-CB28-5B20F2B24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002A5-D147-5364-A1C4-1AB298A68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39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FE9AF-81A4-D6C8-D2CC-7EE21DC4B31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祂 “被钉于十字架“，比起别样的死法，有什么特殊的意义吗？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有。因为在十字架上的受死是上帝所咒诅的，由此我确知祂已把那加于我身上的咒诅担在了自己身上</a:t>
            </a:r>
            <a:r>
              <a:rPr lang="en-SG" dirty="0"/>
              <a:t> (1)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申</a:t>
            </a:r>
            <a:r>
              <a:rPr lang="en-SG" dirty="0"/>
              <a:t>21</a:t>
            </a:r>
            <a:r>
              <a:rPr lang="zh-CN" altLang="en-US" dirty="0"/>
              <a:t>：</a:t>
            </a:r>
            <a:r>
              <a:rPr lang="en-SG" dirty="0"/>
              <a:t>22-23</a:t>
            </a:r>
            <a:r>
              <a:rPr lang="zh-CN" altLang="en-US" dirty="0"/>
              <a:t>；加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83714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9851F-0599-6E17-B060-9A76FF0B8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5</a:t>
            </a:r>
            <a:r>
              <a:rPr lang="zh-CN" altLang="en-US" dirty="0"/>
              <a:t>）十字架这种受死方式作为预言的应验（问</a:t>
            </a:r>
            <a:r>
              <a:rPr lang="en-SG" dirty="0"/>
              <a:t>39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AF68A-D46C-EFC1-CD42-DEB66522E40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为什么使用十字架？因为它是一种施行残酷刑罚至死的工具，是为最恶劣的罪犯所预备的。</a:t>
            </a:r>
            <a:endParaRPr lang="en-SG" dirty="0"/>
          </a:p>
          <a:p>
            <a:pPr lvl="0"/>
            <a:r>
              <a:rPr lang="zh-CN" altLang="en-US" dirty="0"/>
              <a:t>但这也是预言的应验。（申</a:t>
            </a:r>
            <a:r>
              <a:rPr lang="en-SG" dirty="0"/>
              <a:t>21</a:t>
            </a:r>
            <a:r>
              <a:rPr lang="zh-CN" altLang="en-US" dirty="0"/>
              <a:t>：</a:t>
            </a:r>
            <a:r>
              <a:rPr lang="en-SG" dirty="0"/>
              <a:t>22-23</a:t>
            </a:r>
            <a:r>
              <a:rPr lang="zh-CN" altLang="en-US" dirty="0"/>
              <a:t>；加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13 </a:t>
            </a:r>
            <a:r>
              <a:rPr lang="zh-CN" altLang="en-US" dirty="0"/>
              <a:t>）</a:t>
            </a:r>
            <a:endParaRPr lang="en-SG" dirty="0"/>
          </a:p>
          <a:p>
            <a:pPr lvl="1"/>
            <a:r>
              <a:rPr lang="zh-CN" altLang="en-US" dirty="0"/>
              <a:t>基督不可能以其他方式死去。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106835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8D6A5-1E09-6E0D-4952-2E283A50B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59C29-7755-E89D-B381-CFC8EBC4185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84301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827A7-AF12-BAF6-B021-EF949F128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639A2-834D-7B69-E760-472243794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35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2FCDB-E907-3277-50BF-22AA6FD02A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35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“因圣灵感孕，由童贞女马利亚所生”，是什么意思？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意即上帝永恒的儿子</a:t>
            </a:r>
            <a:r>
              <a:rPr lang="en-SG" dirty="0"/>
              <a:t> - </a:t>
            </a:r>
            <a:r>
              <a:rPr lang="zh-CN" altLang="en-US" dirty="0"/>
              <a:t>祂现在是并且永远是永恒的真上帝</a:t>
            </a:r>
            <a:r>
              <a:rPr lang="en-SG" dirty="0"/>
              <a:t> - </a:t>
            </a:r>
            <a:r>
              <a:rPr lang="zh-CN" altLang="en-US" dirty="0"/>
              <a:t>因圣灵的运行</a:t>
            </a:r>
            <a:r>
              <a:rPr lang="en-SG" dirty="0"/>
              <a:t> </a:t>
            </a:r>
            <a:r>
              <a:rPr lang="zh-CN" altLang="en-US" dirty="0"/>
              <a:t>，自己取了由童贞女马利亚的血肉而来的人性</a:t>
            </a:r>
            <a:r>
              <a:rPr lang="en-SG" dirty="0"/>
              <a:t> </a:t>
            </a:r>
            <a:r>
              <a:rPr lang="zh-CN" altLang="en-US" dirty="0"/>
              <a:t>，为要成为大卫真正的后裔，凡事与祂的弟兄一样</a:t>
            </a:r>
            <a:r>
              <a:rPr lang="en-SG" dirty="0"/>
              <a:t> </a:t>
            </a:r>
            <a:r>
              <a:rPr lang="zh-CN" altLang="en-US" dirty="0"/>
              <a:t>，只是没有犯罪</a:t>
            </a:r>
            <a:r>
              <a:rPr lang="en-SG" dirty="0"/>
              <a:t> </a:t>
            </a:r>
            <a:r>
              <a:rPr lang="zh-CN" altLang="en-US" dirty="0"/>
              <a:t>。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851416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95CA4-5ABD-AB9C-607A-79A5A5479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7A1B-F14E-A6EC-CD8C-A45DFCEF4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36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CFBCD-FCF8-FEF9-CB92-C922EE44B5F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36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你从基督圣洁的成孕和出生得了什么恩惠呢？</a:t>
            </a:r>
            <a:r>
              <a:rPr lang="en-SG" dirty="0"/>
              <a:t> </a:t>
            </a:r>
            <a:br>
              <a:rPr lang="en-SG" dirty="0"/>
            </a:b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我得的恩惠是：祂作了我的中保，并用祂的纯全和圣洁，在上帝面前遮盖我的罪，我本是在罪中成胎的</a:t>
            </a:r>
            <a:r>
              <a:rPr lang="en-SG" dirty="0"/>
              <a:t> </a:t>
            </a:r>
            <a:r>
              <a:rPr lang="zh-CN" altLang="en-US" dirty="0"/>
              <a:t>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678022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FEA54-7678-B45F-659F-EC67C4252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EF925-7507-E067-DC9A-A767FCC72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37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FA1CF-E9ED-0F5E-878C-4190E281FE9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37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当你说祂 “受难” 时，是什么意思呢？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意即祂活在地上的整个时期，特别是最后阶段，在身体和灵魂里，担当了上帝对全人类罪恶的忿怒， 作为唯一的赎罪祭</a:t>
            </a:r>
            <a:r>
              <a:rPr lang="en-SG" dirty="0"/>
              <a:t> </a:t>
            </a:r>
            <a:r>
              <a:rPr lang="zh-CN" altLang="en-US" dirty="0"/>
              <a:t>，可以救赎我们的身体和灵魂脱离永远的沈沦</a:t>
            </a:r>
            <a:r>
              <a:rPr lang="en-SG" dirty="0"/>
              <a:t> </a:t>
            </a:r>
            <a:r>
              <a:rPr lang="zh-CN" altLang="en-US" dirty="0"/>
              <a:t>，并为我们取得上帝的悦纳、公义和永生</a:t>
            </a:r>
            <a:r>
              <a:rPr lang="en-SG" dirty="0"/>
              <a:t> 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162323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3F251-09D5-1CD9-A665-9581BFDAB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D48E-80BC-8453-1FC9-152107C87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38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1E7DD-F608-6FD8-3E9B-1B41D9368C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38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祂为何在审判官 “本丢彼拉多手下“ 受难呢？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祂虽是无辜的，却被世上的审判官定罪，以使我们从自身当受的无法回避的上帝严厉的审判中被拯救出来。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3914574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5327B-8FF1-F3E7-381E-E5AA70DB3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8D98A-68E2-610C-A47C-74823DA66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39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6339C-4C3A-9848-FFD0-0EF9BE5DA69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祂 “被钉于十字架“，比起别样的死法，有什么特殊的意义吗？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有。因为在十字架上的受死是上帝所咒诅的，由此我确知祂已把那加于我身上的咒诅担在了自己身上。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185871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60CCE-48E7-CB75-362C-38D502B1A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D7C26-3DAE-092D-37B8-0ED9388D77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49138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65C47-D34C-2C25-6286-FCD4959F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基督作为先知、祭司和君王（问</a:t>
            </a:r>
            <a:r>
              <a:rPr lang="en-SG" dirty="0"/>
              <a:t>31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CF657-D2E8-9944-00C8-C2C991DC18F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SG" dirty="0"/>
              <a:t>“</a:t>
            </a:r>
            <a:r>
              <a:rPr lang="zh-CN" altLang="en-US" dirty="0"/>
              <a:t>基督</a:t>
            </a:r>
            <a:r>
              <a:rPr lang="en-SG" dirty="0"/>
              <a:t>” </a:t>
            </a:r>
            <a:r>
              <a:rPr lang="zh-CN" altLang="en-US" dirty="0"/>
              <a:t>的意思是 </a:t>
            </a:r>
            <a:r>
              <a:rPr lang="en-SG" dirty="0"/>
              <a:t>“</a:t>
            </a:r>
            <a:r>
              <a:rPr lang="zh-CN" altLang="en-US" dirty="0"/>
              <a:t>受膏者</a:t>
            </a:r>
            <a:r>
              <a:rPr lang="en-SG" dirty="0"/>
              <a:t>”</a:t>
            </a:r>
            <a:r>
              <a:rPr lang="zh-CN" altLang="en-US" dirty="0"/>
              <a:t>；即上帝所拣选来执行他旨意的那一位。</a:t>
            </a:r>
            <a:endParaRPr lang="en-SG" dirty="0"/>
          </a:p>
          <a:p>
            <a:pPr lvl="0"/>
            <a:r>
              <a:rPr lang="zh-CN" altLang="en-US" dirty="0"/>
              <a:t>他被膏立为：（</a:t>
            </a:r>
            <a:r>
              <a:rPr lang="en-SG" dirty="0"/>
              <a:t>1</a:t>
            </a:r>
            <a:r>
              <a:rPr lang="zh-CN" altLang="en-US" dirty="0"/>
              <a:t>）先知，（</a:t>
            </a:r>
            <a:r>
              <a:rPr lang="en-SG" dirty="0"/>
              <a:t>2</a:t>
            </a:r>
            <a:r>
              <a:rPr lang="zh-CN" altLang="en-US" dirty="0"/>
              <a:t>）祭司，（</a:t>
            </a:r>
            <a:r>
              <a:rPr lang="en-SG" dirty="0"/>
              <a:t>3</a:t>
            </a:r>
            <a:r>
              <a:rPr lang="zh-CN" altLang="en-US" dirty="0"/>
              <a:t>）君王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75363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1A241-39FB-070A-37BD-2F7C8F4C1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基督作为先知、祭司和君王（问</a:t>
            </a:r>
            <a:r>
              <a:rPr lang="en-SG" dirty="0"/>
              <a:t>31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D4261-C211-02F5-9396-D1960B3BBC4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先知是启示上帝及其旨意的人</a:t>
            </a:r>
            <a:endParaRPr lang="en-SG" altLang="zh-CN" dirty="0"/>
          </a:p>
          <a:p>
            <a:r>
              <a:rPr lang="zh-CN" altLang="en-US" dirty="0"/>
              <a:t>祭司是站在上帝与人之间的人；祭司通过献祭，使人可以被上帝接纳。</a:t>
            </a:r>
            <a:endParaRPr lang="en-SG" dirty="0"/>
          </a:p>
          <a:p>
            <a:pPr lvl="0"/>
            <a:r>
              <a:rPr lang="zh-CN" altLang="en-US" dirty="0"/>
              <a:t>君王治理，保守，保卫我们。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71263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48442-BDE3-1AFD-07BE-B8BE3839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975A3-914D-0647-1FC6-0101BFCF255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64000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D3E0E-05E8-E69B-60CE-C1FE522A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u="sng" dirty="0"/>
              <a:t>使徒信经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94EE0-19A5-3629-7A90-F7C245AAAD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b="1" u="sng" dirty="0"/>
              <a:t>（至今）</a:t>
            </a:r>
            <a:endParaRPr lang="en-SG" altLang="zh-CN" dirty="0"/>
          </a:p>
          <a:p>
            <a:pPr marL="0" indent="0">
              <a:buNone/>
            </a:pPr>
            <a:r>
              <a:rPr lang="zh-CN" altLang="en-US" dirty="0"/>
              <a:t>我信上帝，全能的父，创造天地的主。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我信我们的主耶稣基督，上帝独生的子；</a:t>
            </a:r>
            <a:endParaRPr lang="en-SG" dirty="0"/>
          </a:p>
          <a:p>
            <a:pPr marL="0" indent="0">
              <a:buNone/>
            </a:pPr>
            <a:r>
              <a:rPr lang="en-SG" dirty="0"/>
              <a:t> </a:t>
            </a:r>
          </a:p>
          <a:p>
            <a:pPr marL="0" indent="0">
              <a:buNone/>
            </a:pPr>
            <a:r>
              <a:rPr lang="zh-CN" altLang="en-US" b="1" dirty="0"/>
              <a:t>现在：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因着圣灵感孕，从童贞女马利亚所生；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在本丢彼拉多手下受难，被钉在十字架上，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1778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D62A1-A328-2B0B-3D88-B9E953133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3D40E-3E51-A4B1-740F-94A72B6CD0F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u="sng" dirty="0"/>
              <a:t>耶稣道成肉生</a:t>
            </a:r>
          </a:p>
          <a:p>
            <a:pPr marL="0" indent="0" algn="ctr">
              <a:buNone/>
            </a:pPr>
            <a:r>
              <a:rPr lang="en-SG" sz="4400" dirty="0"/>
              <a:t>(Incarnation)</a:t>
            </a:r>
          </a:p>
        </p:txBody>
      </p:sp>
    </p:spTree>
    <p:extLst>
      <p:ext uri="{BB962C8B-B14F-4D97-AF65-F5344CB8AC3E}">
        <p14:creationId xmlns:p14="http://schemas.microsoft.com/office/powerpoint/2010/main" val="1853587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D48A-F228-D825-DDF5-06B19F7A9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35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7834B-0E33-DF4D-6821-3C7C8502A53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SG" dirty="0"/>
              <a:t>35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“因圣灵感孕，由童贞女马利亚所生”，是什么意思？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意即上帝永恒的儿子</a:t>
            </a:r>
            <a:r>
              <a:rPr lang="en-SG" dirty="0"/>
              <a:t> - </a:t>
            </a:r>
            <a:r>
              <a:rPr lang="zh-CN" altLang="en-US" dirty="0"/>
              <a:t>祂现在是并且永远是永恒的真上帝</a:t>
            </a:r>
            <a:r>
              <a:rPr lang="en-SG" dirty="0"/>
              <a:t> (1) - </a:t>
            </a:r>
            <a:r>
              <a:rPr lang="zh-CN" altLang="en-US" dirty="0"/>
              <a:t>因圣灵的运行</a:t>
            </a:r>
            <a:r>
              <a:rPr lang="en-SG" dirty="0"/>
              <a:t> (3)</a:t>
            </a:r>
            <a:r>
              <a:rPr lang="zh-CN" altLang="en-US" dirty="0"/>
              <a:t>，自己取了由童贞女马利亚的血肉而来的人性</a:t>
            </a:r>
            <a:r>
              <a:rPr lang="en-SG" dirty="0"/>
              <a:t> (2)</a:t>
            </a:r>
            <a:r>
              <a:rPr lang="zh-CN" altLang="en-US" dirty="0"/>
              <a:t>，为要成为大卫真正的后裔</a:t>
            </a:r>
            <a:r>
              <a:rPr lang="en-SG" dirty="0"/>
              <a:t> (4)</a:t>
            </a:r>
            <a:r>
              <a:rPr lang="zh-CN" altLang="en-US" dirty="0"/>
              <a:t>，凡事与祂的弟兄一样</a:t>
            </a:r>
            <a:r>
              <a:rPr lang="en-SG" dirty="0"/>
              <a:t> (5)</a:t>
            </a:r>
            <a:r>
              <a:rPr lang="zh-CN" altLang="en-US" dirty="0"/>
              <a:t>，只是没有犯罪</a:t>
            </a:r>
            <a:r>
              <a:rPr lang="en-SG" dirty="0"/>
              <a:t> (6)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约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1-4</a:t>
            </a:r>
            <a:r>
              <a:rPr lang="zh-CN" altLang="en-US" dirty="0"/>
              <a:t>；</a:t>
            </a:r>
            <a:r>
              <a:rPr lang="en-SG" dirty="0"/>
              <a:t>10</a:t>
            </a:r>
            <a:r>
              <a:rPr lang="zh-CN" altLang="en-US" dirty="0"/>
              <a:t>：</a:t>
            </a:r>
            <a:r>
              <a:rPr lang="en-SG" dirty="0"/>
              <a:t>30-36</a:t>
            </a:r>
            <a:r>
              <a:rPr lang="zh-CN" altLang="en-US" dirty="0"/>
              <a:t>；西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15-17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18-23</a:t>
            </a:r>
            <a:r>
              <a:rPr lang="zh-CN" altLang="en-US" dirty="0"/>
              <a:t>；约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14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18-20</a:t>
            </a:r>
            <a:r>
              <a:rPr lang="zh-CN" altLang="en-US" dirty="0"/>
              <a:t>；路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35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4</a:t>
            </a:r>
            <a:r>
              <a:rPr lang="en-US" altLang="zh-CN" dirty="0"/>
              <a:t>】</a:t>
            </a:r>
            <a:r>
              <a:rPr lang="zh-CN" altLang="en-US" dirty="0"/>
              <a:t>撒下</a:t>
            </a:r>
            <a:r>
              <a:rPr lang="en-SG" dirty="0"/>
              <a:t>7</a:t>
            </a:r>
            <a:r>
              <a:rPr lang="zh-CN" altLang="en-US" dirty="0"/>
              <a:t>：</a:t>
            </a:r>
            <a:r>
              <a:rPr lang="en-SG" dirty="0"/>
              <a:t>12-16</a:t>
            </a:r>
            <a:r>
              <a:rPr lang="zh-CN" altLang="en-US" dirty="0"/>
              <a:t>；路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32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5</a:t>
            </a:r>
            <a:r>
              <a:rPr lang="en-US" altLang="zh-CN" dirty="0"/>
              <a:t>】</a:t>
            </a:r>
            <a:r>
              <a:rPr lang="zh-CN" altLang="en-US" dirty="0"/>
              <a:t>腓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7</a:t>
            </a:r>
            <a:r>
              <a:rPr lang="zh-CN" altLang="en-US" dirty="0"/>
              <a:t>；来</a:t>
            </a:r>
            <a:r>
              <a:rPr lang="en-SG" dirty="0"/>
              <a:t>2:17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6</a:t>
            </a:r>
            <a:r>
              <a:rPr lang="en-US" altLang="zh-CN" dirty="0"/>
              <a:t>】</a:t>
            </a:r>
            <a:r>
              <a:rPr lang="zh-CN" altLang="en-US" dirty="0"/>
              <a:t>来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797544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328BC-2BD5-B1C2-4BA5-44F7BFD4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1</a:t>
            </a:r>
            <a:r>
              <a:rPr lang="zh-CN" altLang="en-US" dirty="0"/>
              <a:t>）童女生子（问</a:t>
            </a:r>
            <a:r>
              <a:rPr lang="en-SG" dirty="0"/>
              <a:t>35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97494-8A7C-A95B-7C3E-91A18FD1131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716946"/>
            <a:ext cx="10363826" cy="4516944"/>
          </a:xfrm>
        </p:spPr>
        <p:txBody>
          <a:bodyPr>
            <a:normAutofit/>
          </a:bodyPr>
          <a:lstStyle/>
          <a:p>
            <a:pPr lvl="0"/>
            <a:r>
              <a:rPr lang="zh-CN" altLang="en-US" dirty="0"/>
              <a:t>耶稣由童女马利亚所生。</a:t>
            </a:r>
            <a:endParaRPr lang="en-SG" dirty="0"/>
          </a:p>
          <a:p>
            <a:pPr lvl="1"/>
            <a:r>
              <a:rPr lang="zh-CN" altLang="en-US" dirty="0"/>
              <a:t>马利亚在婚前没有发生性行为。</a:t>
            </a:r>
            <a:endParaRPr lang="en-SG" dirty="0"/>
          </a:p>
          <a:p>
            <a:pPr lvl="1"/>
            <a:r>
              <a:rPr lang="zh-CN" altLang="en-US" dirty="0"/>
              <a:t>马利亚怀孕时是一位年轻的童女，大约二十岁左右。</a:t>
            </a:r>
            <a:endParaRPr lang="en-SG" dirty="0"/>
          </a:p>
          <a:p>
            <a:pPr lvl="0"/>
            <a:r>
              <a:rPr lang="zh-CN" altLang="en-US" dirty="0"/>
              <a:t>耶稣由童女生子应验了预言。</a:t>
            </a:r>
            <a:endParaRPr lang="en-SG" dirty="0"/>
          </a:p>
          <a:p>
            <a:pPr lvl="1"/>
            <a:r>
              <a:rPr lang="zh-CN" altLang="en-US" dirty="0"/>
              <a:t>他出于大卫家。</a:t>
            </a:r>
            <a:endParaRPr lang="en-SG" dirty="0"/>
          </a:p>
          <a:p>
            <a:pPr lvl="1"/>
            <a:r>
              <a:rPr lang="zh-CN" altLang="en-US" dirty="0"/>
              <a:t>赛</a:t>
            </a:r>
            <a:r>
              <a:rPr lang="en-SG" dirty="0"/>
              <a:t>7:14</a:t>
            </a:r>
          </a:p>
          <a:p>
            <a:pPr marL="0" lv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9747812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1875</TotalTime>
  <Words>2439</Words>
  <Application>Microsoft Office PowerPoint</Application>
  <PresentationFormat>Widescreen</PresentationFormat>
  <Paragraphs>112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Aptos</vt:lpstr>
      <vt:lpstr>Arial</vt:lpstr>
      <vt:lpstr>Century Gothic</vt:lpstr>
      <vt:lpstr>Wingdings 3</vt:lpstr>
      <vt:lpstr>Wisp</vt:lpstr>
      <vt:lpstr>《海德堡要理问答》</vt:lpstr>
      <vt:lpstr>PowerPoint Presentation</vt:lpstr>
      <vt:lpstr>基督作为先知、祭司和君王（问31）</vt:lpstr>
      <vt:lpstr>基督作为先知、祭司和君王（问31）</vt:lpstr>
      <vt:lpstr>PowerPoint Presentation</vt:lpstr>
      <vt:lpstr>使徒信经</vt:lpstr>
      <vt:lpstr>PowerPoint Presentation</vt:lpstr>
      <vt:lpstr>问答 35</vt:lpstr>
      <vt:lpstr>1）童女生子（问35）</vt:lpstr>
      <vt:lpstr>PowerPoint Presentation</vt:lpstr>
      <vt:lpstr>1）童女生子（问35）</vt:lpstr>
      <vt:lpstr>问答 36</vt:lpstr>
      <vt:lpstr>2）童女生子的益处（问36） </vt:lpstr>
      <vt:lpstr>PowerPoint Presentation</vt:lpstr>
      <vt:lpstr>问答 38</vt:lpstr>
      <vt:lpstr>3）耶稣历史性的受死（问38）</vt:lpstr>
      <vt:lpstr>3）耶稣历史性的受死（问38）</vt:lpstr>
      <vt:lpstr>问答 37</vt:lpstr>
      <vt:lpstr>4）赎罪祭的教义（问37）</vt:lpstr>
      <vt:lpstr>问答 39</vt:lpstr>
      <vt:lpstr>5）十字架这种受死方式作为预言的应验（问39）</vt:lpstr>
      <vt:lpstr>PowerPoint Presentation</vt:lpstr>
      <vt:lpstr>问答 35</vt:lpstr>
      <vt:lpstr>问答 36</vt:lpstr>
      <vt:lpstr>问答 37</vt:lpstr>
      <vt:lpstr>问答 38</vt:lpstr>
      <vt:lpstr>问答 39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</dc:creator>
  <cp:lastModifiedBy>Daniel C</cp:lastModifiedBy>
  <cp:revision>373</cp:revision>
  <dcterms:created xsi:type="dcterms:W3CDTF">2026-02-20T15:54:38Z</dcterms:created>
  <dcterms:modified xsi:type="dcterms:W3CDTF">2026-05-10T09:58:36Z</dcterms:modified>
</cp:coreProperties>
</file>