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5"/>
  </p:notesMasterIdLst>
  <p:sldIdLst>
    <p:sldId id="256" r:id="rId2"/>
    <p:sldId id="257" r:id="rId3"/>
    <p:sldId id="548" r:id="rId4"/>
    <p:sldId id="549" r:id="rId5"/>
    <p:sldId id="375" r:id="rId6"/>
    <p:sldId id="550" r:id="rId7"/>
    <p:sldId id="528" r:id="rId8"/>
    <p:sldId id="546" r:id="rId9"/>
    <p:sldId id="490" r:id="rId10"/>
    <p:sldId id="486" r:id="rId11"/>
    <p:sldId id="551" r:id="rId12"/>
    <p:sldId id="509" r:id="rId13"/>
    <p:sldId id="552" r:id="rId14"/>
    <p:sldId id="540" r:id="rId15"/>
    <p:sldId id="559" r:id="rId16"/>
    <p:sldId id="560" r:id="rId17"/>
    <p:sldId id="554" r:id="rId18"/>
    <p:sldId id="555" r:id="rId19"/>
    <p:sldId id="558" r:id="rId20"/>
    <p:sldId id="553" r:id="rId21"/>
    <p:sldId id="556" r:id="rId22"/>
    <p:sldId id="557" r:id="rId23"/>
    <p:sldId id="514" r:id="rId24"/>
    <p:sldId id="565" r:id="rId25"/>
    <p:sldId id="567" r:id="rId26"/>
    <p:sldId id="566" r:id="rId27"/>
    <p:sldId id="569" r:id="rId28"/>
    <p:sldId id="568" r:id="rId29"/>
    <p:sldId id="561" r:id="rId30"/>
    <p:sldId id="562" r:id="rId31"/>
    <p:sldId id="563" r:id="rId32"/>
    <p:sldId id="564" r:id="rId33"/>
    <p:sldId id="495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51" autoAdjust="0"/>
  </p:normalViewPr>
  <p:slideViewPr>
    <p:cSldViewPr snapToGrid="0">
      <p:cViewPr varScale="1">
        <p:scale>
          <a:sx n="72" d="100"/>
          <a:sy n="72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D01CF-8226-4138-BA91-AA815486FF39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252B9-0E5F-437C-981D-C152E4FC62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636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Translated with the help of ChatGPT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30488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3198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昏厥说 是回教神学家所持有的一种理论。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26663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拉丁</a:t>
            </a:r>
            <a:r>
              <a:rPr lang="en-US" dirty="0"/>
              <a:t>: </a:t>
            </a:r>
            <a:r>
              <a:rPr lang="en-US" dirty="0" err="1"/>
              <a:t>Descendit</a:t>
            </a:r>
            <a:r>
              <a:rPr lang="en-US" dirty="0"/>
              <a:t> ad </a:t>
            </a:r>
            <a:r>
              <a:rPr lang="en-US" dirty="0" err="1"/>
              <a:t>inferna</a:t>
            </a:r>
            <a:r>
              <a:rPr lang="en-US" dirty="0"/>
              <a:t> </a:t>
            </a:r>
            <a:r>
              <a:rPr lang="zh-CN" altLang="en-US" dirty="0"/>
              <a:t>（地狱）</a:t>
            </a:r>
            <a:endParaRPr lang="en-SG" altLang="zh-CN" dirty="0"/>
          </a:p>
          <a:p>
            <a:r>
              <a:rPr lang="zh-CN" altLang="en-US" dirty="0"/>
              <a:t>希腊：</a:t>
            </a:r>
            <a:r>
              <a:rPr lang="el-GR" dirty="0"/>
              <a:t>κατελθόντα εἰς τὰ κατώτατα</a:t>
            </a:r>
            <a:r>
              <a:rPr lang="zh-CN" altLang="en-US" dirty="0"/>
              <a:t>（死者之地）</a:t>
            </a:r>
            <a:endParaRPr lang="en-SG" altLang="zh-CN" dirty="0"/>
          </a:p>
          <a:p>
            <a:r>
              <a:rPr lang="zh-CN" altLang="en-US" dirty="0"/>
              <a:t>希腊（某些）：</a:t>
            </a:r>
            <a:r>
              <a:rPr lang="el-G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κατάβασις εἰς ἃδου</a:t>
            </a:r>
            <a:r>
              <a:rPr lang="zh-CN" altLang="en-US" dirty="0"/>
              <a:t>（冥界）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21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91616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“The burial of Christ, therefore, was used interchangeably with the descent of Christ into hell.” (Daniel R. Hyde, In Defense of the Descent, p. 17)</a:t>
            </a:r>
            <a:endParaRPr lang="en-S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22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3794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9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748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487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462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75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429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024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43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22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2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35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10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09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16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649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944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613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7F853-D65B-4124-AD04-090B068EE373}" type="datetimeFigureOut">
              <a:rPr lang="en-SG" smtClean="0"/>
              <a:t>16/5/2026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390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501C-754D-04BA-1028-5B9EB977B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22" y="1015650"/>
            <a:ext cx="8689976" cy="2509213"/>
          </a:xfrm>
        </p:spPr>
        <p:txBody>
          <a:bodyPr/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D8567-91FC-2C6F-5B46-CB8AE3C47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195" y="3777918"/>
            <a:ext cx="4694089" cy="1134324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第十四课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21468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D48A-F228-D825-DDF5-06B19F7A9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40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7834B-0E33-DF4D-6821-3C7C8502A5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40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基督为何必须自己降卑，以至 “受死” 呢？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 </a:t>
            </a: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因为按照上帝的公义和真理</a:t>
            </a:r>
            <a:r>
              <a:rPr lang="en-SG" dirty="0"/>
              <a:t> (1)</a:t>
            </a:r>
            <a:r>
              <a:rPr lang="zh-CN" altLang="en-US" dirty="0"/>
              <a:t>，除上帝儿子的受死之外，没有别的补偿之法</a:t>
            </a:r>
            <a:r>
              <a:rPr lang="en-SG" dirty="0"/>
              <a:t> (2)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创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17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3</a:t>
            </a:r>
            <a:r>
              <a:rPr lang="zh-CN" altLang="en-US" dirty="0"/>
              <a:t>；来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9</a:t>
            </a:r>
            <a:r>
              <a:rPr lang="zh-CN" altLang="en-US" dirty="0"/>
              <a:t>，</a:t>
            </a:r>
            <a:r>
              <a:rPr lang="en-SG" dirty="0"/>
              <a:t>14</a:t>
            </a:r>
            <a:r>
              <a:rPr lang="zh-CN" altLang="en-US" dirty="0"/>
              <a:t>，</a:t>
            </a:r>
            <a:r>
              <a:rPr lang="en-SG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797544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564A1-03E6-0322-8298-2E93BDC8A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F206-633B-38AB-8584-5F2915A2B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41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521EB-AB12-8487-35FB-FC792152C5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41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祂为何被 “埋葬” 了？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祂被埋葬，证明祂确实死了</a:t>
            </a:r>
            <a:r>
              <a:rPr lang="en-SG" dirty="0"/>
              <a:t> (1)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赛</a:t>
            </a:r>
            <a:r>
              <a:rPr lang="en-SG" dirty="0"/>
              <a:t>53</a:t>
            </a:r>
            <a:r>
              <a:rPr lang="zh-CN" altLang="en-US" dirty="0"/>
              <a:t>：</a:t>
            </a:r>
            <a:r>
              <a:rPr lang="en-SG" dirty="0"/>
              <a:t>9</a:t>
            </a:r>
            <a:r>
              <a:rPr lang="zh-CN" altLang="en-US" dirty="0"/>
              <a:t>；太</a:t>
            </a:r>
            <a:r>
              <a:rPr lang="en-SG" dirty="0"/>
              <a:t>27</a:t>
            </a:r>
            <a:r>
              <a:rPr lang="zh-CN" altLang="en-US" dirty="0"/>
              <a:t>：</a:t>
            </a:r>
            <a:r>
              <a:rPr lang="en-SG" dirty="0"/>
              <a:t>57-60</a:t>
            </a:r>
            <a:r>
              <a:rPr lang="zh-CN" altLang="en-US" dirty="0"/>
              <a:t>；约</a:t>
            </a:r>
            <a:r>
              <a:rPr lang="en-SG" dirty="0"/>
              <a:t>19</a:t>
            </a:r>
            <a:r>
              <a:rPr lang="zh-CN" altLang="en-US" dirty="0"/>
              <a:t>：</a:t>
            </a:r>
            <a:r>
              <a:rPr lang="en-SG" dirty="0"/>
              <a:t>38-42</a:t>
            </a:r>
          </a:p>
        </p:txBody>
      </p:sp>
    </p:spTree>
    <p:extLst>
      <p:ext uri="{BB962C8B-B14F-4D97-AF65-F5344CB8AC3E}">
        <p14:creationId xmlns:p14="http://schemas.microsoft.com/office/powerpoint/2010/main" val="260529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328BC-2BD5-B1C2-4BA5-44F7BFD4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1</a:t>
            </a:r>
            <a:r>
              <a:rPr lang="zh-CN" altLang="en-US" dirty="0"/>
              <a:t>）基督必须受死；他被埋葬（问</a:t>
            </a:r>
            <a:r>
              <a:rPr lang="en-SG" dirty="0"/>
              <a:t>40–41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97494-8A7C-A95B-7C3E-91A18FD1131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716946"/>
            <a:ext cx="10363826" cy="4516944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我们罪的本质必然要求基督的死。</a:t>
            </a:r>
            <a:endParaRPr lang="en-SG" dirty="0"/>
          </a:p>
          <a:p>
            <a:pPr lvl="0"/>
            <a:r>
              <a:rPr lang="zh-CN" altLang="en-US" dirty="0"/>
              <a:t>得救的唯一途径，就是为罪付上代价（赎罪祭，</a:t>
            </a:r>
            <a:r>
              <a:rPr lang="en-SG" dirty="0"/>
              <a:t>expiation</a:t>
            </a:r>
            <a:r>
              <a:rPr lang="zh-CN" altLang="en-US" dirty="0"/>
              <a:t>），并平息上帝的忿怒（挽回祭，</a:t>
            </a:r>
            <a:r>
              <a:rPr lang="en-SG" dirty="0"/>
              <a:t>propitiation</a:t>
            </a:r>
            <a:r>
              <a:rPr lang="zh-CN" altLang="en-US" dirty="0"/>
              <a:t>）。</a:t>
            </a:r>
            <a:endParaRPr lang="en-SG" altLang="zh-CN" dirty="0"/>
          </a:p>
          <a:p>
            <a:r>
              <a:rPr lang="zh-CN" altLang="en-US" dirty="0"/>
              <a:t>被安葬在坟墓里表明耶稣确实死了。</a:t>
            </a:r>
            <a:endParaRPr lang="en-SG" dirty="0"/>
          </a:p>
          <a:p>
            <a:pPr lvl="1"/>
            <a:r>
              <a:rPr lang="zh-CN" altLang="en-US" dirty="0"/>
              <a:t>与 </a:t>
            </a:r>
            <a:r>
              <a:rPr lang="en-SG" dirty="0"/>
              <a:t>“</a:t>
            </a:r>
            <a:r>
              <a:rPr lang="zh-CN" altLang="en-US" dirty="0"/>
              <a:t>昏厥说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/>
              <a:t>swoon theory</a:t>
            </a:r>
            <a:r>
              <a:rPr lang="zh-CN" altLang="en-US" dirty="0"/>
              <a:t>）相反，耶稣并不是只是在十字架上昏过去。</a:t>
            </a:r>
            <a:endParaRPr lang="en-SG" dirty="0"/>
          </a:p>
          <a:p>
            <a:pPr lvl="1"/>
            <a:r>
              <a:rPr lang="zh-CN" altLang="en-US" dirty="0"/>
              <a:t>耶稣的死也因他被刺后流出血（凝结的血）和水（血清）（约</a:t>
            </a:r>
            <a:r>
              <a:rPr lang="en-SG" dirty="0"/>
              <a:t>19:34</a:t>
            </a:r>
            <a:r>
              <a:rPr lang="zh-CN" altLang="en-US" dirty="0"/>
              <a:t>）而得到证明，这表明体内的血液已经凝固。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7478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41640-8C61-49F0-F438-B76B6FFCE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A8EB6-5F4A-5C1D-F0E5-D09094636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43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AD712-6C85-6E7C-BB28-DD103776FAF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43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我们从基督在十字架上的牺牲和受死，另外还得到什么恩惠呢？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 </a:t>
            </a: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藉着基督在十字架上的牺牲和受死，我们的旧人与祂同钉十字架，同死同埋葬</a:t>
            </a:r>
            <a:r>
              <a:rPr lang="en-SG" dirty="0"/>
              <a:t> (1)</a:t>
            </a:r>
            <a:r>
              <a:rPr lang="zh-CN" altLang="en-US" dirty="0"/>
              <a:t>；以使肉体的情欲在我们里面不能再作王</a:t>
            </a:r>
            <a:r>
              <a:rPr lang="en-SG" dirty="0"/>
              <a:t> (2)</a:t>
            </a:r>
            <a:r>
              <a:rPr lang="zh-CN" altLang="en-US" dirty="0"/>
              <a:t>；相反，我们可以把自己献给基督， 作为感恩的祭物</a:t>
            </a:r>
            <a:r>
              <a:rPr lang="en-SG" dirty="0"/>
              <a:t> (3)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6</a:t>
            </a:r>
            <a:r>
              <a:rPr lang="zh-CN" altLang="en-US" dirty="0"/>
              <a:t>：</a:t>
            </a:r>
            <a:r>
              <a:rPr lang="en-SG" dirty="0"/>
              <a:t>6-8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6</a:t>
            </a:r>
            <a:r>
              <a:rPr lang="zh-CN" altLang="en-US" dirty="0"/>
              <a:t>：</a:t>
            </a:r>
            <a:r>
              <a:rPr lang="en-SG" dirty="0"/>
              <a:t>12-14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12</a:t>
            </a:r>
            <a:r>
              <a:rPr lang="zh-CN" altLang="en-US" dirty="0"/>
              <a:t>：</a:t>
            </a:r>
            <a:r>
              <a:rPr lang="en-SG" dirty="0"/>
              <a:t>1</a:t>
            </a:r>
            <a:r>
              <a:rPr lang="zh-CN" altLang="en-US" dirty="0"/>
              <a:t>；林后</a:t>
            </a:r>
            <a:r>
              <a:rPr lang="en-SG" dirty="0"/>
              <a:t>5</a:t>
            </a:r>
            <a:r>
              <a:rPr lang="zh-CN" altLang="en-US" dirty="0"/>
              <a:t>：</a:t>
            </a:r>
            <a:r>
              <a:rPr lang="en-SG" dirty="0"/>
              <a:t>15</a:t>
            </a:r>
            <a:r>
              <a:rPr lang="zh-CN" altLang="en-US" dirty="0"/>
              <a:t>；加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729731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A3322-EE6A-729B-810F-ED60E0617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2</a:t>
            </a:r>
            <a:r>
              <a:rPr lang="zh-CN" altLang="en-US" dirty="0"/>
              <a:t>）耶稣的死的第一个益处：重生（问</a:t>
            </a:r>
            <a:r>
              <a:rPr lang="en-SG" dirty="0"/>
              <a:t>43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6261A-91D3-9439-9E66-549028B4D05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旧人的死亡 </a:t>
            </a:r>
            <a:r>
              <a:rPr lang="en-SG" dirty="0"/>
              <a:t>— </a:t>
            </a:r>
            <a:r>
              <a:rPr lang="zh-CN" altLang="en-US" dirty="0"/>
              <a:t>旧人就是我们本性中原来的样子。</a:t>
            </a:r>
            <a:endParaRPr lang="en-SG" dirty="0"/>
          </a:p>
          <a:p>
            <a:pPr lvl="0"/>
            <a:r>
              <a:rPr lang="zh-CN" altLang="en-US" dirty="0"/>
              <a:t>新人的复活 </a:t>
            </a:r>
            <a:r>
              <a:rPr lang="en-SG" dirty="0"/>
              <a:t>— </a:t>
            </a:r>
            <a:r>
              <a:rPr lang="zh-CN" altLang="en-US" dirty="0"/>
              <a:t>新人即当上帝赐给我们新灵时所开始的新生命（枯干骸骨的异象；西 </a:t>
            </a:r>
            <a:r>
              <a:rPr lang="en-SG" dirty="0"/>
              <a:t>37:11–14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这是藉着圣灵的大能成就的。</a:t>
            </a:r>
            <a:endParaRPr lang="en-SG" dirty="0"/>
          </a:p>
          <a:p>
            <a:pPr lvl="0"/>
            <a:r>
              <a:rPr lang="zh-CN" altLang="en-US" dirty="0"/>
              <a:t>这是单单出于圣灵主动的工作。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02795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2BBA6-EE69-D1F3-2810-0C3464BA3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西</a:t>
            </a:r>
            <a:r>
              <a:rPr lang="en-SG" altLang="zh-CN" dirty="0"/>
              <a:t>37</a:t>
            </a:r>
            <a:r>
              <a:rPr lang="zh-CN" altLang="en-US" dirty="0"/>
              <a:t>：</a:t>
            </a:r>
            <a:r>
              <a:rPr lang="en-SG" altLang="zh-CN" dirty="0"/>
              <a:t>1-6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D8AF8-5128-830D-85AC-7D28139D99C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7389" y="1528894"/>
            <a:ext cx="10363826" cy="342410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耶和华的手按在我身上；耶和华借着他的灵领我出去，把我放在平原上，这平原布满了骸骨。 </a:t>
            </a:r>
            <a:r>
              <a:rPr lang="en-US" altLang="zh-CN" b="1" baseline="30000" dirty="0"/>
              <a:t>2 </a:t>
            </a:r>
            <a:r>
              <a:rPr lang="zh-CN" altLang="en-US" dirty="0"/>
              <a:t>他带我在骸骨的四围经过；我看见平原上面有很多骸骨，都非常枯干。 </a:t>
            </a:r>
            <a:r>
              <a:rPr lang="en-US" altLang="zh-CN" b="1" baseline="30000" dirty="0"/>
              <a:t>3 </a:t>
            </a:r>
            <a:r>
              <a:rPr lang="zh-CN" altLang="en-US" dirty="0"/>
              <a:t>他问我：“人子啊！这些骸骨能活过来吗？”我回答：“主耶和华啊！唯有你才知道。” </a:t>
            </a:r>
            <a:r>
              <a:rPr lang="en-US" altLang="zh-CN" b="1" baseline="30000" dirty="0"/>
              <a:t>4 </a:t>
            </a:r>
            <a:r>
              <a:rPr lang="zh-CN" altLang="en-US" dirty="0"/>
              <a:t>他又对我说：“你要向这些骸骨说预言，对它们说：‘枯干的骸骨啊！你们要听耶和华的话。 </a:t>
            </a:r>
            <a:r>
              <a:rPr lang="en-US" altLang="zh-CN" b="1" baseline="30000" dirty="0"/>
              <a:t>5 </a:t>
            </a:r>
            <a:r>
              <a:rPr lang="zh-CN" altLang="en-US" dirty="0"/>
              <a:t>主耶和华对这些骸骨这样说：看哪！我必使气息进入你们里面，你们就活过来了。 </a:t>
            </a:r>
            <a:r>
              <a:rPr lang="en-US" altLang="zh-CN" b="1" baseline="30000" dirty="0"/>
              <a:t>6 </a:t>
            </a:r>
            <a:r>
              <a:rPr lang="zh-CN" altLang="en-US" dirty="0"/>
              <a:t>我必使你们生筋长肉，给你们包上皮，又把气息放入你们里面，你们必活过来；你们就知道我是耶和华。’”</a:t>
            </a:r>
            <a:endParaRPr lang="en-SG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（新译本）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21821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AA2C9-549D-C1C6-E5F1-4EA3446CE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西</a:t>
            </a:r>
            <a:r>
              <a:rPr lang="en-SG" altLang="zh-CN" dirty="0"/>
              <a:t>37</a:t>
            </a:r>
            <a:r>
              <a:rPr lang="zh-CN" altLang="en-US" dirty="0"/>
              <a:t>：</a:t>
            </a:r>
            <a:r>
              <a:rPr lang="en-SG" altLang="zh-CN" dirty="0"/>
              <a:t>11-14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ABA3A-427B-A1E8-4AD0-03E7CF4AFE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528894"/>
            <a:ext cx="10363826" cy="44891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他对我说：“人子啊！这些骸骨就是以色列全家；他们常说：‘我们的骸骨枯干了，我们的盼望消失了；我们都灭亡了。’ </a:t>
            </a:r>
            <a:r>
              <a:rPr lang="en-US" altLang="zh-CN" b="1" baseline="30000" dirty="0"/>
              <a:t>12 </a:t>
            </a:r>
            <a:r>
              <a:rPr lang="zh-CN" altLang="en-US" dirty="0"/>
              <a:t>因此，你要说预言，对他们说：‘主耶和华这样说：我的子民哪！我要打开你们的坟墓，把你们从坟墓中领上来，带你们回以色列地去。 </a:t>
            </a:r>
            <a:r>
              <a:rPr lang="en-US" altLang="zh-CN" b="1" baseline="30000" dirty="0"/>
              <a:t>13 </a:t>
            </a:r>
            <a:r>
              <a:rPr lang="zh-CN" altLang="en-US" dirty="0"/>
              <a:t>我的子民哪！我打开你们的坟墓，把你们从坟墓中领上来的时候，你们就知道我是耶和华。 </a:t>
            </a:r>
            <a:r>
              <a:rPr lang="en-US" altLang="zh-CN" b="1" baseline="30000" dirty="0"/>
              <a:t>14 </a:t>
            </a:r>
            <a:r>
              <a:rPr lang="zh-CN" altLang="en-US" dirty="0"/>
              <a:t>我要把我的灵放在你们里面，你们就活过来；我要把你们安顿在你们的土地上，你们就知道我耶和华说了，就必实行。这是主耶和华的宣告。’”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49233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8B03-B7B3-AAA5-B639-76D704AB5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2</a:t>
            </a:r>
            <a:r>
              <a:rPr lang="zh-CN" altLang="en-US" dirty="0"/>
              <a:t>）耶稣的死的第一个益处：重生（问</a:t>
            </a:r>
            <a:r>
              <a:rPr lang="en-SG" dirty="0"/>
              <a:t>43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E9056-35E9-E650-7D28-624C12E7B0D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zh-CN" altLang="en-US" dirty="0"/>
              <a:t>教义历史</a:t>
            </a:r>
            <a:endParaRPr lang="en-SG" altLang="zh-CN" dirty="0"/>
          </a:p>
          <a:p>
            <a:pPr lvl="0"/>
            <a:r>
              <a:rPr lang="en-US" altLang="zh-CN" dirty="0"/>
              <a:t>《</a:t>
            </a:r>
            <a:r>
              <a:rPr lang="zh-CN" altLang="en-US" dirty="0"/>
              <a:t>海德堡要理问答</a:t>
            </a:r>
            <a:r>
              <a:rPr lang="en-US" altLang="zh-CN" dirty="0"/>
              <a:t>》</a:t>
            </a:r>
            <a:r>
              <a:rPr lang="zh-CN" altLang="en-US" dirty="0"/>
              <a:t>是早期改革宗人士编写的；对他们而言，他们是在相信福音时就发生重生。（似第一代重生基督徒）</a:t>
            </a:r>
            <a:endParaRPr lang="en-SG" dirty="0"/>
          </a:p>
          <a:p>
            <a:pPr lvl="0"/>
            <a:r>
              <a:rPr lang="zh-CN" altLang="en-US" dirty="0"/>
              <a:t>因此，这里把重生归入基督所带来的益处之中；而在</a:t>
            </a:r>
            <a:r>
              <a:rPr lang="en-US" altLang="zh-CN" dirty="0"/>
              <a:t>《</a:t>
            </a:r>
            <a:r>
              <a:rPr lang="zh-CN" altLang="en-US" dirty="0"/>
              <a:t>威斯敏斯特信条</a:t>
            </a:r>
            <a:r>
              <a:rPr lang="en-US" altLang="zh-CN" dirty="0"/>
              <a:t>》</a:t>
            </a:r>
            <a:r>
              <a:rPr lang="zh-CN" altLang="en-US" dirty="0"/>
              <a:t>中，这一教义则被归为圣灵的工作。</a:t>
            </a:r>
            <a:endParaRPr lang="en-SG" dirty="0"/>
          </a:p>
          <a:p>
            <a:r>
              <a:rPr lang="zh-CN" altLang="en-US" dirty="0"/>
              <a:t>实际上，到</a:t>
            </a:r>
            <a:r>
              <a:rPr lang="en-US" altLang="zh-CN" dirty="0"/>
              <a:t>《</a:t>
            </a:r>
            <a:r>
              <a:rPr lang="zh-CN" altLang="en-US" dirty="0"/>
              <a:t>威斯敏斯特信条</a:t>
            </a:r>
            <a:r>
              <a:rPr lang="en-US" altLang="zh-CN" dirty="0"/>
              <a:t>》</a:t>
            </a:r>
            <a:r>
              <a:rPr lang="zh-CN" altLang="en-US" dirty="0"/>
              <a:t>时期，</a:t>
            </a:r>
            <a:r>
              <a:rPr lang="en-SG" dirty="0"/>
              <a:t>“</a:t>
            </a:r>
            <a:r>
              <a:rPr lang="zh-CN" altLang="en-US" dirty="0"/>
              <a:t>重生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/>
              <a:t>regeneration</a:t>
            </a:r>
            <a:r>
              <a:rPr lang="zh-CN" altLang="en-US" dirty="0"/>
              <a:t>）这一词汇已经固定为其后来更准确的用法。</a:t>
            </a:r>
            <a:endParaRPr lang="en-SG" dirty="0"/>
          </a:p>
          <a:p>
            <a:pPr lvl="0"/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05519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805E2-FF8D-F863-47E5-6717A8D92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3" y="175770"/>
            <a:ext cx="8911687" cy="1280890"/>
          </a:xfrm>
        </p:spPr>
        <p:txBody>
          <a:bodyPr>
            <a:normAutofit/>
          </a:bodyPr>
          <a:lstStyle/>
          <a:p>
            <a:r>
              <a:rPr lang="zh-CN" altLang="en-US" u="sng" dirty="0"/>
              <a:t>重生的使用法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F012-2964-A24D-44C8-3738B737F8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8713" y="922541"/>
            <a:ext cx="10363826" cy="5295014"/>
          </a:xfrm>
        </p:spPr>
        <p:txBody>
          <a:bodyPr>
            <a:normAutofit lnSpcReduction="10000"/>
          </a:bodyPr>
          <a:lstStyle/>
          <a:p>
            <a:pPr lvl="0"/>
            <a:r>
              <a:rPr lang="zh-CN" altLang="en-US" dirty="0"/>
              <a:t>重生是基督所赐的益处，并由圣灵施行在我们身上。</a:t>
            </a:r>
            <a:endParaRPr lang="en-SG" dirty="0"/>
          </a:p>
          <a:p>
            <a:pPr lvl="0"/>
            <a:r>
              <a:rPr lang="zh-CN" altLang="en-US" dirty="0"/>
              <a:t>它是一种让人感觉很 </a:t>
            </a:r>
            <a:r>
              <a:rPr lang="en-SG" dirty="0"/>
              <a:t>“</a:t>
            </a:r>
            <a:r>
              <a:rPr lang="zh-CN" altLang="en-US" dirty="0"/>
              <a:t>自然</a:t>
            </a:r>
            <a:r>
              <a:rPr lang="en-SG" dirty="0"/>
              <a:t>” </a:t>
            </a:r>
            <a:r>
              <a:rPr lang="zh-CN" altLang="en-US" dirty="0"/>
              <a:t>的状态；因此，凡拥有重生的人，就会有这种生命表现；而未重生的人，则无法拥有。</a:t>
            </a:r>
            <a:endParaRPr lang="en-SG" dirty="0"/>
          </a:p>
          <a:p>
            <a:r>
              <a:rPr lang="zh-CN" altLang="en-US" dirty="0"/>
              <a:t>错误的观点：</a:t>
            </a:r>
            <a:endParaRPr lang="en-SG" altLang="zh-CN" dirty="0"/>
          </a:p>
          <a:p>
            <a:pPr lvl="1"/>
            <a:r>
              <a:rPr lang="en-SG" dirty="0"/>
              <a:t>“</a:t>
            </a:r>
            <a:r>
              <a:rPr lang="zh-CN" altLang="en-US" dirty="0"/>
              <a:t>推定重生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/>
              <a:t>presumptive regeneration</a:t>
            </a:r>
            <a:r>
              <a:rPr lang="zh-CN" altLang="en-US" dirty="0"/>
              <a:t>）的教义 </a:t>
            </a:r>
            <a:r>
              <a:rPr lang="en-SG" dirty="0"/>
              <a:t>— </a:t>
            </a:r>
            <a:r>
              <a:rPr lang="zh-CN" altLang="en-US" dirty="0"/>
              <a:t>即认为一个人，特别是信徒的儿女，在未被证明相反之前就是重生的， </a:t>
            </a:r>
            <a:endParaRPr lang="en-SG" altLang="zh-CN" dirty="0"/>
          </a:p>
          <a:p>
            <a:pPr lvl="1"/>
            <a:r>
              <a:rPr lang="en-SG" dirty="0"/>
              <a:t>“</a:t>
            </a:r>
            <a:r>
              <a:rPr lang="zh-CN" altLang="en-US" dirty="0"/>
              <a:t>为重生祷告</a:t>
            </a:r>
            <a:r>
              <a:rPr lang="en-SG" dirty="0"/>
              <a:t>” – </a:t>
            </a:r>
            <a:r>
              <a:rPr lang="zh-CN" altLang="en-US" dirty="0"/>
              <a:t>叫人祷告得到重生</a:t>
            </a:r>
            <a:endParaRPr lang="en-SG" dirty="0"/>
          </a:p>
          <a:p>
            <a:r>
              <a:rPr lang="en-US" altLang="zh-CN" dirty="0"/>
              <a:t>《</a:t>
            </a:r>
            <a:r>
              <a:rPr lang="zh-CN" altLang="en-US" dirty="0"/>
              <a:t>圣经</a:t>
            </a:r>
            <a:r>
              <a:rPr lang="en-US" altLang="zh-CN" dirty="0"/>
              <a:t>》</a:t>
            </a:r>
            <a:r>
              <a:rPr lang="zh-CN" altLang="en-US" dirty="0"/>
              <a:t>吩咐我们为信心祷告（路</a:t>
            </a:r>
            <a:r>
              <a:rPr lang="en-SG" dirty="0"/>
              <a:t>17:5–6</a:t>
            </a:r>
            <a:r>
              <a:rPr lang="zh-CN" altLang="en-US" dirty="0"/>
              <a:t>）；而赐下属灵生命、使我们能够有信心的，乃是上帝。</a:t>
            </a:r>
            <a:endParaRPr lang="en-SG" altLang="zh-CN" dirty="0"/>
          </a:p>
          <a:p>
            <a:pPr lvl="1"/>
            <a:r>
              <a:rPr lang="zh-CN" altLang="en-US" dirty="0"/>
              <a:t>信心是</a:t>
            </a:r>
            <a:r>
              <a:rPr lang="zh-CN" altLang="en-US" dirty="0">
                <a:solidFill>
                  <a:srgbClr val="FF0000"/>
                </a:solidFill>
              </a:rPr>
              <a:t>向外</a:t>
            </a:r>
            <a:r>
              <a:rPr lang="zh-CN" altLang="en-US" dirty="0"/>
              <a:t>仰望主耶稣，而重生是</a:t>
            </a:r>
            <a:r>
              <a:rPr lang="zh-CN" altLang="en-US" dirty="0">
                <a:solidFill>
                  <a:srgbClr val="FF0000"/>
                </a:solidFill>
              </a:rPr>
              <a:t>内在</a:t>
            </a:r>
            <a:r>
              <a:rPr lang="zh-CN" altLang="en-US" dirty="0"/>
              <a:t>的工作。 审视内心是看人不看神。</a:t>
            </a:r>
            <a:endParaRPr lang="en-SG" altLang="zh-CN" dirty="0"/>
          </a:p>
          <a:p>
            <a:pPr lvl="1"/>
            <a:r>
              <a:rPr lang="en-SG" dirty="0"/>
              <a:t>“Extra </a:t>
            </a:r>
            <a:r>
              <a:rPr lang="en-SG" dirty="0" err="1"/>
              <a:t>nos</a:t>
            </a:r>
            <a:r>
              <a:rPr lang="en-SG" dirty="0"/>
              <a:t>” (</a:t>
            </a:r>
            <a:r>
              <a:rPr lang="zh-CN" altLang="en-US" dirty="0"/>
              <a:t>在我们之外</a:t>
            </a:r>
            <a:r>
              <a:rPr lang="en-SG" dirty="0"/>
              <a:t>) </a:t>
            </a:r>
            <a:r>
              <a:rPr lang="zh-CN" altLang="en-US" dirty="0"/>
              <a:t>的原则 （参第六课）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770813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18D77-CEDD-7422-03BB-FE0B7D3DD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2BBAF-EC83-3537-7FA2-47E753CF43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降在阴间</a:t>
            </a:r>
            <a:endParaRPr lang="en-SG" sz="4400" dirty="0"/>
          </a:p>
        </p:txBody>
      </p:sp>
    </p:spTree>
    <p:extLst>
      <p:ext uri="{BB962C8B-B14F-4D97-AF65-F5344CB8AC3E}">
        <p14:creationId xmlns:p14="http://schemas.microsoft.com/office/powerpoint/2010/main" val="79328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1C7F-CD16-9F15-D7A9-1E611E46A5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u="sng" dirty="0"/>
              <a:t>复习</a:t>
            </a: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3008666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61498-2239-3EAF-7FB2-B8C99B190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DB221-B0C5-829F-88C2-265A6F8D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44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B6EED-A04B-FECA-41EF-B944181660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44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为何加上 “降在阴间” 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好使我在极大的愁苦和试探中，可以确信我的主耶稣基督，借着祂在一切苦难中所经历的，尤其是在十字架上所遭受的那无法言表的惨痛、苦楚和惊恐，已经拯救 我脱离了地狱的惨痛和苦楚，并使我因此可以得着完全的安慰</a:t>
            </a:r>
            <a:r>
              <a:rPr lang="en-SG" dirty="0"/>
              <a:t> (1)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诗</a:t>
            </a:r>
            <a:r>
              <a:rPr lang="en-SG" dirty="0"/>
              <a:t>18</a:t>
            </a:r>
            <a:r>
              <a:rPr lang="zh-CN" altLang="en-US" dirty="0"/>
              <a:t>：</a:t>
            </a:r>
            <a:r>
              <a:rPr lang="en-SG" dirty="0"/>
              <a:t>5-6</a:t>
            </a:r>
            <a:r>
              <a:rPr lang="zh-CN" altLang="en-US" dirty="0"/>
              <a:t>；太</a:t>
            </a:r>
            <a:r>
              <a:rPr lang="en-SG" dirty="0"/>
              <a:t>27</a:t>
            </a:r>
            <a:r>
              <a:rPr lang="zh-CN" altLang="en-US" dirty="0"/>
              <a:t>：</a:t>
            </a:r>
            <a:r>
              <a:rPr lang="en-SG" dirty="0"/>
              <a:t>45</a:t>
            </a:r>
            <a:r>
              <a:rPr lang="zh-CN" altLang="en-US" dirty="0"/>
              <a:t>；来</a:t>
            </a:r>
            <a:r>
              <a:rPr lang="en-SG" dirty="0"/>
              <a:t>5</a:t>
            </a:r>
            <a:r>
              <a:rPr lang="zh-CN" altLang="en-US" dirty="0"/>
              <a:t>：</a:t>
            </a:r>
            <a:r>
              <a:rPr lang="en-SG" dirty="0"/>
              <a:t>7-10</a:t>
            </a:r>
          </a:p>
        </p:txBody>
      </p:sp>
    </p:spTree>
    <p:extLst>
      <p:ext uri="{BB962C8B-B14F-4D97-AF65-F5344CB8AC3E}">
        <p14:creationId xmlns:p14="http://schemas.microsoft.com/office/powerpoint/2010/main" val="2718890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AC9BE-E8EB-B2E9-AC77-F557CC540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3</a:t>
            </a:r>
            <a:r>
              <a:rPr lang="zh-CN" altLang="en-US" dirty="0"/>
              <a:t>）</a:t>
            </a:r>
            <a:r>
              <a:rPr lang="en-SG" dirty="0"/>
              <a:t>“</a:t>
            </a:r>
            <a:r>
              <a:rPr lang="zh-CN" altLang="en-US" dirty="0"/>
              <a:t>降在阴间</a:t>
            </a:r>
            <a:r>
              <a:rPr lang="en-SG" dirty="0"/>
              <a:t>” </a:t>
            </a:r>
            <a:r>
              <a:rPr lang="zh-CN" altLang="en-US" dirty="0"/>
              <a:t>条文（问</a:t>
            </a:r>
            <a:r>
              <a:rPr lang="en-SG" dirty="0"/>
              <a:t>44</a:t>
            </a:r>
            <a:r>
              <a:rPr lang="zh-CN" altLang="en-US" dirty="0"/>
              <a:t>）</a:t>
            </a:r>
            <a:br>
              <a:rPr lang="en-SG" dirty="0"/>
            </a:b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5D0B4-119E-7643-9252-8A9A00512E7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英文</a:t>
            </a:r>
            <a:r>
              <a:rPr lang="en-US" altLang="zh-CN" dirty="0"/>
              <a:t>: “descent into </a:t>
            </a:r>
            <a:r>
              <a:rPr lang="en-US" altLang="zh-CN" dirty="0">
                <a:solidFill>
                  <a:srgbClr val="FF0000"/>
                </a:solidFill>
              </a:rPr>
              <a:t>hell</a:t>
            </a:r>
            <a:r>
              <a:rPr lang="en-US" altLang="zh-CN" dirty="0"/>
              <a:t>”?</a:t>
            </a:r>
            <a:endParaRPr lang="en-SG" altLang="zh-CN" dirty="0"/>
          </a:p>
          <a:p>
            <a:r>
              <a:rPr lang="zh-CN" altLang="en-US" dirty="0"/>
              <a:t>所用的词汇是：</a:t>
            </a:r>
            <a:r>
              <a:rPr lang="en-SG" dirty="0"/>
              <a:t>“Hades” (</a:t>
            </a:r>
            <a:r>
              <a:rPr lang="zh-CN" altLang="en-US" dirty="0"/>
              <a:t>冥界</a:t>
            </a:r>
            <a:r>
              <a:rPr lang="en-SG" dirty="0"/>
              <a:t>), “Hell” (</a:t>
            </a:r>
            <a:r>
              <a:rPr lang="zh-CN" altLang="en-US" dirty="0"/>
              <a:t>地狱</a:t>
            </a:r>
            <a:r>
              <a:rPr lang="en-SG" dirty="0"/>
              <a:t>)</a:t>
            </a:r>
            <a:r>
              <a:rPr lang="zh-CN" altLang="en-US" dirty="0"/>
              <a:t>，</a:t>
            </a:r>
            <a:r>
              <a:rPr lang="en-SG" dirty="0"/>
              <a:t> </a:t>
            </a:r>
            <a:r>
              <a:rPr lang="zh-CN" altLang="en-US" dirty="0"/>
              <a:t>或</a:t>
            </a:r>
            <a:r>
              <a:rPr lang="en-SG" dirty="0"/>
              <a:t> “dead” (</a:t>
            </a:r>
            <a:r>
              <a:rPr lang="zh-CN" altLang="en-US" dirty="0"/>
              <a:t>死者之地</a:t>
            </a:r>
            <a:r>
              <a:rPr lang="en-SG" dirty="0"/>
              <a:t>)</a:t>
            </a:r>
            <a:r>
              <a:rPr lang="zh-CN" altLang="en-US" dirty="0"/>
              <a:t>？华文的“阴间”又是什么意识？</a:t>
            </a:r>
            <a:endParaRPr lang="en-US" altLang="zh-CN" dirty="0"/>
          </a:p>
          <a:p>
            <a:pPr lvl="1"/>
            <a:r>
              <a:rPr lang="en-SG" dirty="0"/>
              <a:t>“Hades” (</a:t>
            </a:r>
            <a:r>
              <a:rPr lang="zh-CN" altLang="en-US" dirty="0"/>
              <a:t>冥界</a:t>
            </a:r>
            <a:r>
              <a:rPr lang="en-SG" dirty="0"/>
              <a:t>) – </a:t>
            </a:r>
            <a:r>
              <a:rPr lang="zh-CN" altLang="en-US" dirty="0"/>
              <a:t>某些希腊版本</a:t>
            </a:r>
            <a:endParaRPr lang="en-SG" dirty="0"/>
          </a:p>
          <a:p>
            <a:pPr lvl="1"/>
            <a:r>
              <a:rPr lang="en-SG" dirty="0"/>
              <a:t>“Hell” (</a:t>
            </a:r>
            <a:r>
              <a:rPr lang="zh-CN" altLang="en-US" dirty="0"/>
              <a:t>地狱</a:t>
            </a:r>
            <a:r>
              <a:rPr lang="en-SG" dirty="0"/>
              <a:t>) – </a:t>
            </a:r>
            <a:r>
              <a:rPr lang="zh-CN" altLang="en-US" dirty="0"/>
              <a:t>拉丁版本，英文版本</a:t>
            </a:r>
            <a:endParaRPr lang="en-SG" dirty="0"/>
          </a:p>
          <a:p>
            <a:pPr lvl="1"/>
            <a:r>
              <a:rPr lang="en-SG" dirty="0"/>
              <a:t>“dead” (</a:t>
            </a:r>
            <a:r>
              <a:rPr lang="zh-CN" altLang="en-US" dirty="0"/>
              <a:t>死者之地</a:t>
            </a:r>
            <a:r>
              <a:rPr lang="en-SG" dirty="0"/>
              <a:t>) – </a:t>
            </a:r>
            <a:r>
              <a:rPr lang="zh-CN" altLang="en-US" dirty="0"/>
              <a:t>主希腊版本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45503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0BC7A-209A-A0F3-ADD3-B269B58E4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4762" y="294501"/>
            <a:ext cx="8911687" cy="906978"/>
          </a:xfrm>
        </p:spPr>
        <p:txBody>
          <a:bodyPr/>
          <a:lstStyle/>
          <a:p>
            <a:r>
              <a:rPr lang="en-SG" u="sng" dirty="0"/>
              <a:t>“</a:t>
            </a:r>
            <a:r>
              <a:rPr lang="zh-CN" altLang="en-US" u="sng" dirty="0"/>
              <a:t>降在阴间</a:t>
            </a:r>
            <a:r>
              <a:rPr lang="en-SG" u="sng" dirty="0"/>
              <a:t>” </a:t>
            </a:r>
            <a:r>
              <a:rPr lang="zh-CN" altLang="en-US" u="sng" dirty="0"/>
              <a:t>条文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20A98-2729-31ED-C9E9-AE52522EFC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75551" y="1431427"/>
            <a:ext cx="10363826" cy="5245820"/>
          </a:xfrm>
        </p:spPr>
        <p:txBody>
          <a:bodyPr/>
          <a:lstStyle/>
          <a:p>
            <a:pPr marL="0" indent="0">
              <a:buNone/>
            </a:pPr>
            <a:r>
              <a:rPr lang="en-SG" dirty="0"/>
              <a:t>“</a:t>
            </a:r>
            <a:r>
              <a:rPr lang="zh-CN" altLang="en-US" dirty="0"/>
              <a:t>降在阴间</a:t>
            </a:r>
            <a:r>
              <a:rPr lang="en-SG" dirty="0"/>
              <a:t>” </a:t>
            </a:r>
            <a:r>
              <a:rPr lang="zh-CN" altLang="en-US" dirty="0"/>
              <a:t>条文的历史</a:t>
            </a:r>
            <a:endParaRPr lang="en-SG" dirty="0"/>
          </a:p>
          <a:p>
            <a:r>
              <a:rPr lang="en-SG" dirty="0"/>
              <a:t>“</a:t>
            </a:r>
            <a:r>
              <a:rPr lang="zh-CN" altLang="en-US" dirty="0"/>
              <a:t>降在阴间</a:t>
            </a:r>
            <a:r>
              <a:rPr lang="en-SG" dirty="0"/>
              <a:t>” </a:t>
            </a:r>
            <a:r>
              <a:rPr lang="zh-CN" altLang="en-US" dirty="0"/>
              <a:t>是后来才加入</a:t>
            </a:r>
            <a:r>
              <a:rPr lang="en-US" altLang="zh-CN" dirty="0"/>
              <a:t>《</a:t>
            </a:r>
            <a:r>
              <a:rPr lang="zh-CN" altLang="en-US" dirty="0"/>
              <a:t>使徒信经</a:t>
            </a:r>
            <a:r>
              <a:rPr lang="en-US" altLang="zh-CN" dirty="0"/>
              <a:t>》</a:t>
            </a:r>
            <a:r>
              <a:rPr lang="zh-CN" altLang="en-US" dirty="0"/>
              <a:t>的。</a:t>
            </a:r>
            <a:endParaRPr lang="en-SG" dirty="0"/>
          </a:p>
          <a:p>
            <a:r>
              <a:rPr lang="zh-CN" altLang="en-US" dirty="0"/>
              <a:t>最早见于鲁菲努斯（</a:t>
            </a:r>
            <a:r>
              <a:rPr lang="en-SG" dirty="0"/>
              <a:t>Rufinus</a:t>
            </a:r>
            <a:r>
              <a:rPr lang="zh-CN" altLang="en-US" dirty="0"/>
              <a:t>）于主后</a:t>
            </a:r>
            <a:r>
              <a:rPr lang="en-SG" dirty="0"/>
              <a:t>390</a:t>
            </a:r>
            <a:r>
              <a:rPr lang="zh-CN" altLang="en-US" dirty="0"/>
              <a:t>年对</a:t>
            </a:r>
            <a:r>
              <a:rPr lang="en-US" altLang="zh-CN" dirty="0"/>
              <a:t>《</a:t>
            </a:r>
            <a:r>
              <a:rPr lang="zh-CN" altLang="en-US" dirty="0"/>
              <a:t>使徒信经</a:t>
            </a:r>
            <a:r>
              <a:rPr lang="en-US" altLang="zh-CN" dirty="0"/>
              <a:t>》</a:t>
            </a:r>
            <a:r>
              <a:rPr lang="zh-CN" altLang="en-US" dirty="0"/>
              <a:t>的讨论，但直到主后</a:t>
            </a:r>
            <a:r>
              <a:rPr lang="en-SG" dirty="0"/>
              <a:t>650</a:t>
            </a:r>
            <a:r>
              <a:rPr lang="zh-CN" altLang="en-US" dirty="0"/>
              <a:t>年之前的大多数信经版本中都没有这一条文。</a:t>
            </a:r>
            <a:endParaRPr lang="en-SG" dirty="0"/>
          </a:p>
          <a:p>
            <a:r>
              <a:rPr lang="zh-CN" altLang="en-US" dirty="0"/>
              <a:t>鲁菲努斯认为，这句话与说 </a:t>
            </a:r>
            <a:r>
              <a:rPr lang="en-SG" dirty="0"/>
              <a:t>“</a:t>
            </a:r>
            <a:r>
              <a:rPr lang="zh-CN" altLang="en-US" dirty="0"/>
              <a:t>耶稣被埋葬了</a:t>
            </a:r>
            <a:r>
              <a:rPr lang="en-SG" dirty="0"/>
              <a:t>” </a:t>
            </a:r>
            <a:r>
              <a:rPr lang="zh-CN" altLang="en-US" dirty="0"/>
              <a:t>是同一个意思。</a:t>
            </a:r>
            <a:endParaRPr lang="en-SG" altLang="zh-CN" dirty="0"/>
          </a:p>
          <a:p>
            <a:r>
              <a:rPr lang="en-SG" dirty="0"/>
              <a:t>“</a:t>
            </a:r>
            <a:r>
              <a:rPr lang="zh-CN" altLang="en-US" dirty="0"/>
              <a:t>因此，基督的埋葬，与基督降在阴间，在历史上曾被交替使用。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/>
              <a:t>Daniel </a:t>
            </a:r>
            <a:r>
              <a:rPr lang="en-US" dirty="0"/>
              <a:t>R. </a:t>
            </a:r>
            <a:r>
              <a:rPr lang="en-SG" dirty="0"/>
              <a:t>Hyde</a:t>
            </a:r>
            <a:r>
              <a:rPr lang="zh-CN" altLang="en-US" dirty="0"/>
              <a:t>，“</a:t>
            </a:r>
            <a:r>
              <a:rPr lang="en-SG" dirty="0"/>
              <a:t>In </a:t>
            </a:r>
            <a:r>
              <a:rPr lang="en-SG" dirty="0" err="1"/>
              <a:t>Defense</a:t>
            </a:r>
            <a:r>
              <a:rPr lang="en-SG" dirty="0"/>
              <a:t> of the Descent</a:t>
            </a:r>
            <a:r>
              <a:rPr lang="zh-CN" altLang="en-US" dirty="0"/>
              <a:t>”，第</a:t>
            </a:r>
            <a:r>
              <a:rPr lang="en-SG" dirty="0"/>
              <a:t>17</a:t>
            </a:r>
            <a:r>
              <a:rPr lang="zh-CN" altLang="en-US" dirty="0"/>
              <a:t>页；</a:t>
            </a:r>
            <a:r>
              <a:rPr lang="en-SG" altLang="zh-CN" dirty="0"/>
              <a:t>ChatGPT </a:t>
            </a:r>
            <a:r>
              <a:rPr lang="zh-CN" altLang="en-US" dirty="0"/>
              <a:t>翻译）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46063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8D6A5-1E09-6E0D-4952-2E283A50B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832550"/>
          </a:xfrm>
        </p:spPr>
        <p:txBody>
          <a:bodyPr/>
          <a:lstStyle/>
          <a:p>
            <a:r>
              <a:rPr lang="en-SG" u="sng" dirty="0"/>
              <a:t>“</a:t>
            </a:r>
            <a:r>
              <a:rPr lang="zh-CN" altLang="en-US" u="sng" dirty="0"/>
              <a:t>降在阴间</a:t>
            </a:r>
            <a:r>
              <a:rPr lang="en-SG" u="sng" dirty="0"/>
              <a:t>” </a:t>
            </a:r>
            <a:r>
              <a:rPr lang="zh-CN" altLang="en-US" u="sng" dirty="0"/>
              <a:t>条文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59C29-7755-E89D-B381-CFC8EBC4185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16150"/>
            <a:ext cx="10363826" cy="41750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/>
              <a:t>我们应当如何理解它的意思？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1</a:t>
            </a:r>
            <a:r>
              <a:rPr lang="zh-CN" altLang="en-US" dirty="0"/>
              <a:t>） 基督在十字架上承受了地狱般的痛苦（</a:t>
            </a:r>
            <a:r>
              <a:rPr lang="en-US" altLang="zh-CN" dirty="0"/>
              <a:t>《</a:t>
            </a:r>
            <a:r>
              <a:rPr lang="zh-CN" altLang="en-US" dirty="0"/>
              <a:t>海德堡要理问答</a:t>
            </a:r>
            <a:r>
              <a:rPr lang="en-US" altLang="zh-CN" dirty="0"/>
              <a:t>》</a:t>
            </a:r>
            <a:r>
              <a:rPr lang="zh-CN" altLang="en-US" dirty="0"/>
              <a:t>问</a:t>
            </a:r>
            <a:r>
              <a:rPr lang="en-SG" dirty="0"/>
              <a:t>44</a:t>
            </a:r>
            <a:r>
              <a:rPr lang="zh-CN" altLang="en-US" dirty="0"/>
              <a:t>）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2</a:t>
            </a:r>
            <a:r>
              <a:rPr lang="zh-CN" altLang="en-US" dirty="0"/>
              <a:t>） 基督被埋葬，并处于死亡状态三天（</a:t>
            </a:r>
            <a:r>
              <a:rPr lang="en-US" altLang="zh-CN" dirty="0"/>
              <a:t>《</a:t>
            </a:r>
            <a:r>
              <a:rPr lang="zh-CN" altLang="en-US" dirty="0"/>
              <a:t>威斯敏斯特大要理问答</a:t>
            </a:r>
            <a:r>
              <a:rPr lang="en-US" altLang="zh-CN" dirty="0"/>
              <a:t>》</a:t>
            </a:r>
            <a:r>
              <a:rPr lang="zh-CN" altLang="en-US" dirty="0"/>
              <a:t>问</a:t>
            </a:r>
            <a:r>
              <a:rPr lang="en-SG" dirty="0"/>
              <a:t>50</a:t>
            </a:r>
            <a:r>
              <a:rPr lang="zh-CN" altLang="en-US" dirty="0"/>
              <a:t>）</a:t>
            </a:r>
            <a:endParaRPr lang="en-SG" dirty="0"/>
          </a:p>
          <a:p>
            <a:r>
              <a:rPr lang="zh-CN" altLang="en-US" dirty="0"/>
              <a:t>哪一种解释是正确的？两者都是。基督的 </a:t>
            </a:r>
            <a:r>
              <a:rPr lang="en-SG" dirty="0"/>
              <a:t>“</a:t>
            </a:r>
            <a:r>
              <a:rPr lang="zh-CN" altLang="en-US" dirty="0"/>
              <a:t>降卑</a:t>
            </a:r>
            <a:r>
              <a:rPr lang="en-SG" dirty="0"/>
              <a:t>” </a:t>
            </a:r>
            <a:r>
              <a:rPr lang="zh-CN" altLang="en-US" dirty="0"/>
              <a:t>从十字架开始，并持续到他被埋葬期间。</a:t>
            </a:r>
            <a:r>
              <a:rPr lang="en-SG" dirty="0"/>
              <a:t>“</a:t>
            </a:r>
            <a:r>
              <a:rPr lang="zh-CN" altLang="en-US" dirty="0"/>
              <a:t>降在阴间</a:t>
            </a:r>
            <a:r>
              <a:rPr lang="en-SG" dirty="0"/>
              <a:t>” </a:t>
            </a:r>
            <a:r>
              <a:rPr lang="zh-CN" altLang="en-US" dirty="0"/>
              <a:t>的重点在于基督在十字架与埋葬中地位上的象征性</a:t>
            </a:r>
            <a:r>
              <a:rPr lang="zh-CN" altLang="en-US" dirty="0">
                <a:solidFill>
                  <a:srgbClr val="FF0000"/>
                </a:solidFill>
              </a:rPr>
              <a:t>降</a:t>
            </a:r>
            <a:r>
              <a:rPr lang="zh-CN" altLang="en-US" dirty="0"/>
              <a:t>卑，以及那如同地狱一般的痛苦。</a:t>
            </a:r>
            <a:endParaRPr lang="en-US" altLang="zh-CN" dirty="0"/>
          </a:p>
          <a:p>
            <a:r>
              <a:rPr lang="zh-CN" altLang="en-US" dirty="0"/>
              <a:t>在基督被埋葬时，他的状态</a:t>
            </a:r>
            <a:r>
              <a:rPr lang="zh-CN" altLang="en-US" dirty="0">
                <a:solidFill>
                  <a:srgbClr val="FF0000"/>
                </a:solidFill>
              </a:rPr>
              <a:t>如同</a:t>
            </a:r>
            <a:r>
              <a:rPr lang="zh-CN" altLang="en-US" dirty="0"/>
              <a:t>那些落在死亡权势之下的人；他的身体被黑暗与朽坏所笼罩，没有光明，也没有生命。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843010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E9975-0DC1-49C6-E2A2-B7734397A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u="sng" dirty="0"/>
              <a:t>“</a:t>
            </a:r>
            <a:r>
              <a:rPr lang="zh-CN" altLang="en-US" u="sng" dirty="0"/>
              <a:t>降在阴间</a:t>
            </a:r>
            <a:r>
              <a:rPr lang="en-SG" u="sng" dirty="0"/>
              <a:t>” </a:t>
            </a:r>
            <a:r>
              <a:rPr lang="zh-CN" altLang="en-US" u="sng" dirty="0"/>
              <a:t>条文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760F0-9926-9B03-B210-25EE16D83FE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它不意味着：</a:t>
            </a:r>
            <a:endParaRPr lang="en-SG" altLang="zh-CN" dirty="0"/>
          </a:p>
          <a:p>
            <a:r>
              <a:rPr lang="zh-CN" altLang="en-US" dirty="0"/>
              <a:t>基督在地狱中继续受苦三天。但耶稣在十字架上说：</a:t>
            </a:r>
            <a:r>
              <a:rPr lang="en-SG" dirty="0"/>
              <a:t>“</a:t>
            </a:r>
            <a:r>
              <a:rPr lang="zh-CN" altLang="en-US" dirty="0"/>
              <a:t>成了。</a:t>
            </a:r>
            <a:r>
              <a:rPr lang="en-SG" dirty="0"/>
              <a:t>”</a:t>
            </a:r>
            <a:r>
              <a:rPr lang="zh-CN" altLang="en-US" dirty="0"/>
              <a:t>（约</a:t>
            </a:r>
            <a:r>
              <a:rPr lang="en-SG" dirty="0"/>
              <a:t>19:30</a:t>
            </a:r>
            <a:r>
              <a:rPr lang="zh-CN" altLang="en-US" dirty="0"/>
              <a:t>）</a:t>
            </a:r>
            <a:endParaRPr lang="en-SG" dirty="0"/>
          </a:p>
          <a:p>
            <a:r>
              <a:rPr lang="zh-CN" altLang="en-US" dirty="0"/>
              <a:t>基督下到地狱向那些离开他而死的人传道。但人只死一次，死后且有审判（来 </a:t>
            </a:r>
            <a:r>
              <a:rPr lang="en-SG" dirty="0"/>
              <a:t>9:27</a:t>
            </a:r>
            <a:r>
              <a:rPr lang="zh-CN" altLang="en-US" dirty="0"/>
              <a:t>）。</a:t>
            </a:r>
            <a:endParaRPr lang="en-SG" dirty="0"/>
          </a:p>
          <a:p>
            <a:r>
              <a:rPr lang="zh-CN" altLang="en-US" dirty="0"/>
              <a:t>基督到了乐园并宣告得胜。但在乐园中的人并不在地狱里。乐园类似于天堂，只是那里尚未有基督作为中保的完全显现。</a:t>
            </a:r>
            <a:endParaRPr lang="en-SG" dirty="0"/>
          </a:p>
          <a:p>
            <a:pPr marL="0" indent="0">
              <a:buNone/>
            </a:pP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0349036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B8A85-571A-008C-2F18-4F3C9735F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63A1D-39DF-2350-A257-3C8F21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u="sng" dirty="0"/>
              <a:t>“</a:t>
            </a:r>
            <a:r>
              <a:rPr lang="zh-CN" altLang="en-US" u="sng" dirty="0"/>
              <a:t>降在阴间</a:t>
            </a:r>
            <a:r>
              <a:rPr lang="en-SG" u="sng" dirty="0"/>
              <a:t>” </a:t>
            </a:r>
            <a:r>
              <a:rPr lang="zh-CN" altLang="en-US" u="sng" dirty="0"/>
              <a:t>条文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783E3-D5F6-D052-6609-A9D2139103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它不意味着：</a:t>
            </a:r>
            <a:endParaRPr lang="en-SG" altLang="zh-CN" dirty="0"/>
          </a:p>
          <a:p>
            <a:r>
              <a:rPr lang="zh-CN" altLang="en-US" dirty="0"/>
              <a:t>基督真的下到地狱，在那里向魔鬼宣告他对世界统治权的胜利（与救赎代价论</a:t>
            </a:r>
            <a:r>
              <a:rPr lang="en-US" altLang="zh-CN" dirty="0"/>
              <a:t>〔</a:t>
            </a:r>
            <a:r>
              <a:rPr lang="en-SG" dirty="0"/>
              <a:t>Ransom theory</a:t>
            </a:r>
            <a:r>
              <a:rPr lang="en-US" altLang="zh-CN" dirty="0"/>
              <a:t>〕</a:t>
            </a:r>
            <a:r>
              <a:rPr lang="zh-CN" altLang="en-US" dirty="0"/>
              <a:t>一致）。</a:t>
            </a:r>
            <a:endParaRPr lang="en-SG" dirty="0"/>
          </a:p>
          <a:p>
            <a:pPr lvl="1"/>
            <a:r>
              <a:rPr lang="zh-CN" altLang="en-US" dirty="0"/>
              <a:t>救赎代价论是早期教会一种关于赎罪的理论，认为耶稣向魔鬼付上赎价，以拯救他的百姓。这并不符合圣经，因为上帝并不欠撒但任何东西。</a:t>
            </a:r>
            <a:endParaRPr lang="en-SG" dirty="0"/>
          </a:p>
          <a:p>
            <a:pPr lvl="1"/>
            <a:r>
              <a:rPr lang="zh-CN" altLang="en-US" dirty="0"/>
              <a:t>为什么耶稣必须下到地狱去向魔鬼宣告得胜？这一点并不清楚，也看不出为何必须如此。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39496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94824-6EB5-F53B-D37A-E5B7F2F1F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u="sng" dirty="0"/>
              <a:t>“</a:t>
            </a:r>
            <a:r>
              <a:rPr lang="zh-CN" altLang="en-US" u="sng" dirty="0"/>
              <a:t>降在阴间</a:t>
            </a:r>
            <a:r>
              <a:rPr lang="en-SG" u="sng" dirty="0"/>
              <a:t>” </a:t>
            </a:r>
            <a:r>
              <a:rPr lang="zh-CN" altLang="en-US" u="sng" dirty="0"/>
              <a:t>条文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2D5E-95E9-B7FE-8EEF-53DB6EE61D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26782"/>
            <a:ext cx="10363826" cy="4912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为什么（我认为）必须保留这一条文</a:t>
            </a:r>
            <a:endParaRPr lang="en-SG" dirty="0"/>
          </a:p>
          <a:p>
            <a:r>
              <a:rPr lang="zh-CN" altLang="en-US" dirty="0"/>
              <a:t>有些基督徒主张将其删除，理由是它是后来才加入</a:t>
            </a:r>
            <a:r>
              <a:rPr lang="en-US" altLang="zh-CN" dirty="0"/>
              <a:t>《</a:t>
            </a:r>
            <a:r>
              <a:rPr lang="zh-CN" altLang="en-US" dirty="0"/>
              <a:t>使徒信经</a:t>
            </a:r>
            <a:r>
              <a:rPr lang="en-US" altLang="zh-CN" dirty="0"/>
              <a:t>》</a:t>
            </a:r>
            <a:r>
              <a:rPr lang="zh-CN" altLang="en-US" dirty="0"/>
              <a:t>的，而且这一条文容易引起混淆。</a:t>
            </a:r>
            <a:endParaRPr lang="en-SG" dirty="0"/>
          </a:p>
          <a:p>
            <a:pPr lvl="1"/>
            <a:r>
              <a:rPr lang="en-SG" dirty="0"/>
              <a:t>“</a:t>
            </a:r>
            <a:r>
              <a:rPr lang="zh-CN" altLang="en-US" dirty="0"/>
              <a:t>地狱</a:t>
            </a:r>
            <a:r>
              <a:rPr lang="en-SG" dirty="0"/>
              <a:t>”</a:t>
            </a:r>
            <a:r>
              <a:rPr lang="zh-CN" altLang="en-US" dirty="0"/>
              <a:t>（拉丁文：</a:t>
            </a:r>
            <a:r>
              <a:rPr lang="en-SG" dirty="0"/>
              <a:t>Ad </a:t>
            </a:r>
            <a:r>
              <a:rPr lang="en-SG" dirty="0" err="1"/>
              <a:t>Inferna</a:t>
            </a:r>
            <a:r>
              <a:rPr lang="zh-CN" altLang="en-US" dirty="0"/>
              <a:t>）与 </a:t>
            </a:r>
            <a:r>
              <a:rPr lang="en-SG" dirty="0"/>
              <a:t>“</a:t>
            </a:r>
            <a:r>
              <a:rPr lang="zh-CN" altLang="en-US" dirty="0"/>
              <a:t>冥界</a:t>
            </a:r>
            <a:r>
              <a:rPr lang="en-SG" dirty="0"/>
              <a:t>”</a:t>
            </a:r>
            <a:r>
              <a:rPr lang="zh-CN" altLang="en-US" dirty="0"/>
              <a:t>（希腊文：</a:t>
            </a:r>
            <a:r>
              <a:rPr lang="en-SG" dirty="0"/>
              <a:t>”Hades”</a:t>
            </a:r>
            <a:r>
              <a:rPr lang="zh-CN" altLang="en-US" dirty="0"/>
              <a:t>）</a:t>
            </a:r>
            <a:r>
              <a:rPr lang="en-SG" dirty="0"/>
              <a:t>— </a:t>
            </a:r>
            <a:r>
              <a:rPr lang="zh-CN" altLang="en-US" dirty="0"/>
              <a:t>两者含义不同。</a:t>
            </a:r>
            <a:endParaRPr lang="en-SG" altLang="zh-CN" dirty="0"/>
          </a:p>
          <a:p>
            <a:pPr lvl="1"/>
            <a:r>
              <a:rPr lang="zh-CN" altLang="en-US" dirty="0"/>
              <a:t>华文的 “降在阴间” 很好地近似表达最符合圣经的真理的条（</a:t>
            </a:r>
            <a:r>
              <a:rPr lang="en-US" dirty="0"/>
              <a:t>”descent into Hades”</a:t>
            </a:r>
            <a:r>
              <a:rPr lang="zh-CN" altLang="en-US" dirty="0"/>
              <a:t>）。所以我们比较容易使用。</a:t>
            </a:r>
            <a:endParaRPr lang="en-SG" dirty="0"/>
          </a:p>
          <a:p>
            <a:r>
              <a:rPr lang="zh-CN" altLang="en-US" dirty="0"/>
              <a:t>但这一条文应当被保留，因为它教导了基督在十字架上的降卑。</a:t>
            </a:r>
            <a:endParaRPr lang="en-SG" dirty="0"/>
          </a:p>
          <a:p>
            <a:r>
              <a:rPr lang="zh-CN" altLang="en-US" dirty="0"/>
              <a:t>此外，它保留了 </a:t>
            </a:r>
            <a:r>
              <a:rPr lang="en-SG" dirty="0"/>
              <a:t>“</a:t>
            </a:r>
            <a:r>
              <a:rPr lang="zh-CN" altLang="en-US" dirty="0"/>
              <a:t>下降</a:t>
            </a:r>
            <a:r>
              <a:rPr lang="en-SG" dirty="0"/>
              <a:t>” </a:t>
            </a:r>
            <a:r>
              <a:rPr lang="zh-CN" altLang="en-US" dirty="0"/>
              <a:t>的运动，这将与基督复活并升天时</a:t>
            </a:r>
            <a:r>
              <a:rPr lang="en-SG" dirty="0"/>
              <a:t>“</a:t>
            </a:r>
            <a:r>
              <a:rPr lang="zh-CN" altLang="en-US" dirty="0"/>
              <a:t>上升</a:t>
            </a:r>
            <a:r>
              <a:rPr lang="en-SG" dirty="0"/>
              <a:t>”</a:t>
            </a:r>
            <a:r>
              <a:rPr lang="zh-CN" altLang="en-US" dirty="0"/>
              <a:t>的运动形成对比。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8267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C30-BF43-5760-91F0-282968AB5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u="sng" dirty="0"/>
              <a:t>启</a:t>
            </a:r>
            <a:r>
              <a:rPr lang="en-US" u="sng" dirty="0"/>
              <a:t>1</a:t>
            </a:r>
            <a:r>
              <a:rPr lang="zh-CN" altLang="en-US" u="sng" dirty="0"/>
              <a:t>：</a:t>
            </a:r>
            <a:r>
              <a:rPr lang="en-US" u="sng" dirty="0"/>
              <a:t>17-18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5B9C6-730A-4218-5758-2A89D82EE56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99730" y="2367092"/>
            <a:ext cx="10777870" cy="3424107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我看见了他，就仆倒在他脚前，像死了一样。他用右手按着我，说：“不要怕！我是首先的，我是末后的， 又是永活的；我曾经死过，看哪，现在又活着，直活到永永远远，并且拿着死亡和</a:t>
            </a:r>
            <a:r>
              <a:rPr lang="zh-CN" altLang="en-US" dirty="0">
                <a:solidFill>
                  <a:srgbClr val="FF0000"/>
                </a:solidFill>
              </a:rPr>
              <a:t>阴间 </a:t>
            </a:r>
            <a:r>
              <a:rPr lang="en-US" altLang="zh-CN" dirty="0">
                <a:solidFill>
                  <a:schemeClr val="tx1"/>
                </a:solidFill>
              </a:rPr>
              <a:t>(Hades)</a:t>
            </a:r>
            <a:r>
              <a:rPr lang="zh-CN" altLang="en-US" dirty="0"/>
              <a:t>的钥匙。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（新译本）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643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06606-01E0-4DB0-156E-E15F3F0CB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A18BB-9DB5-6175-1837-055D55B35F5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844015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0539A-F521-E862-29A9-D18259F87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3391-31A1-DD89-A863-765B915C8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40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CB4EB-057A-83B3-1497-6694DE940C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40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基督为何必须自己降卑，以至 “受死” 呢？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 </a:t>
            </a: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因为按照上帝的公义和真理</a:t>
            </a:r>
            <a:r>
              <a:rPr lang="en-SG" dirty="0"/>
              <a:t> </a:t>
            </a:r>
            <a:r>
              <a:rPr lang="zh-CN" altLang="en-US" dirty="0"/>
              <a:t>，除上帝儿子的受死之外，没有别的补偿之法</a:t>
            </a:r>
            <a:r>
              <a:rPr lang="en-SG" dirty="0"/>
              <a:t> 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41076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46835-F118-78D9-98A5-77F721A4D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C2BFA-BA4D-86CE-717E-36896183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37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7A297-2A8C-8BC3-8789-5058D67189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37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当你说祂 “受难” 时，是什么意思呢？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意即祂活在地上的整个时期，特别是最后阶段，在身体和灵魂里，担当了上帝对全人类罪恶的忿怒， 作为唯一的赎罪祭</a:t>
            </a:r>
            <a:r>
              <a:rPr lang="en-SG" dirty="0"/>
              <a:t> </a:t>
            </a:r>
            <a:r>
              <a:rPr lang="zh-CN" altLang="en-US" dirty="0"/>
              <a:t>，可以救赎我们的身体和灵魂脱离永远的沈沦</a:t>
            </a:r>
            <a:r>
              <a:rPr lang="en-SG" dirty="0"/>
              <a:t> </a:t>
            </a:r>
            <a:r>
              <a:rPr lang="zh-CN" altLang="en-US" dirty="0"/>
              <a:t>，并为我们取得上帝的悦纳、公义和永生</a:t>
            </a:r>
            <a:r>
              <a:rPr lang="en-SG" dirty="0"/>
              <a:t> 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590382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17744-B3E5-81EC-3CA6-01E06D3ED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0E2F8-AF41-F84B-0105-9C87E6E8C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41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61BFC-4B1C-7E21-3035-928F6FCB94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41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祂为何被 “埋葬” 了？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祂被埋葬，证明祂确实死了。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191518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7E2AA-595E-7DA6-F639-969F67D4A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6B010-D527-E3F9-C548-47C1F1798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43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7CE48-D93C-7D7F-60B9-04E3018A7A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43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我们从基督在十字架上的牺牲和受死，另外还得到什么恩惠呢？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 </a:t>
            </a: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藉着基督在十字架上的牺牲和受死，我们的旧人与祂同钉十字架，同死同埋葬；以使肉体的情欲在我们里面不能再作王；相反，我们可以把自己献给基督， 作为感恩的祭物。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732836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EEE1A-3295-E90C-3D0C-47D44DC30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8BD5B-0CEC-6390-D59C-848D5D65E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44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2CF33-D654-3A96-5DA3-D127692C20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44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为何加上 “降在阴间” 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好使我在极大的愁苦和试探中，可以确信我的主耶稣基督，借着祂在一切苦难中所经历的，尤其是在十字架上所遭受的那无法言表的惨痛、苦楚和惊恐，已经拯救 我脱离了地狱的惨痛和苦楚，并使我因此可以得着完全的安慰。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736152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60CCE-48E7-CB75-362C-38D502B1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D7C26-3DAE-092D-37B8-0ED9388D77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4913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B49D0-C509-0CF3-5EFE-D24FAA04D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2B086-7B4C-D4CE-C5B8-D112DC79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赎罪祭（</a:t>
            </a:r>
            <a:r>
              <a:rPr lang="en-SG" altLang="zh-CN" dirty="0"/>
              <a:t>expiation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4CD49-C4EC-FBE0-A440-32FD709AF1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57261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赎罪祭（</a:t>
            </a:r>
            <a:r>
              <a:rPr lang="en-SG" dirty="0"/>
              <a:t>expiation</a:t>
            </a:r>
            <a:r>
              <a:rPr lang="zh-CN" altLang="en-US" dirty="0"/>
              <a:t>）是指耶稣担当世人的罪，并为这些罪而死的教义。</a:t>
            </a:r>
            <a:endParaRPr lang="en-SG" dirty="0"/>
          </a:p>
          <a:p>
            <a:r>
              <a:rPr lang="zh-CN" altLang="en-US" dirty="0"/>
              <a:t>“赎罪祭” 这个词汇源自希伯来语中“遮盖罪”的观念。你的罪被赦免了，神不在追讨你的罪债。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09983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60AA1-7E43-D551-0A4E-2E20915FA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9A70-EC1F-35B3-B947-4C4E95291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挽回祭（</a:t>
            </a:r>
            <a:r>
              <a:rPr lang="en-US" altLang="zh-CN" dirty="0"/>
              <a:t>Propitiation</a:t>
            </a:r>
            <a:r>
              <a:rPr lang="zh-CN" altLang="en-US" dirty="0"/>
              <a:t>）</a:t>
            </a:r>
            <a:r>
              <a:rPr lang="en-SG" altLang="zh-CN" dirty="0"/>
              <a:t>-</a:t>
            </a:r>
            <a:r>
              <a:rPr lang="en-US" altLang="zh-CN" dirty="0"/>
              <a:t>【</a:t>
            </a:r>
            <a:r>
              <a:rPr lang="en-SG" altLang="zh-CN" dirty="0"/>
              <a:t> </a:t>
            </a:r>
            <a:r>
              <a:rPr lang="zh-CN" altLang="en-US" dirty="0"/>
              <a:t>从第六课</a:t>
            </a:r>
            <a:r>
              <a:rPr lang="en-US" altLang="zh-CN" dirty="0"/>
              <a:t>】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E5990-1F71-C5D0-1E46-F2F514B5DD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挽回祭</a:t>
            </a: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Propitiation</a:t>
            </a:r>
            <a:r>
              <a:rPr lang="zh-CN" altLang="en-US" dirty="0"/>
              <a:t>）是指耶稣平息了神对我们犯罪的愤怒。我们与神的关系就和好了。</a:t>
            </a:r>
            <a:endParaRPr lang="en-SG" altLang="zh-CN" dirty="0"/>
          </a:p>
          <a:p>
            <a:r>
              <a:rPr lang="zh-CN" altLang="en-US" dirty="0"/>
              <a:t>赎罪祭（</a:t>
            </a:r>
            <a:r>
              <a:rPr lang="en-SG" dirty="0"/>
              <a:t>expiation</a:t>
            </a:r>
            <a:r>
              <a:rPr lang="zh-CN" altLang="en-US" dirty="0"/>
              <a:t>）和挽回祭</a:t>
            </a: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Propitiation</a:t>
            </a:r>
            <a:r>
              <a:rPr lang="zh-CN" altLang="en-US" dirty="0"/>
              <a:t>）是赎罪的两面性。</a:t>
            </a:r>
            <a:endParaRPr lang="en-SG" altLang="zh-CN" dirty="0"/>
          </a:p>
          <a:p>
            <a:r>
              <a:rPr lang="zh-CN" altLang="en-US" dirty="0"/>
              <a:t>出</a:t>
            </a:r>
            <a:r>
              <a:rPr lang="en-SG" altLang="zh-CN" dirty="0"/>
              <a:t>25</a:t>
            </a:r>
            <a:r>
              <a:rPr lang="zh-CN" altLang="en-US" dirty="0"/>
              <a:t>：</a:t>
            </a:r>
            <a:r>
              <a:rPr lang="en-SG" altLang="zh-CN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348907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E24A1-8122-31CF-A87D-73D1FB7D3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出 </a:t>
            </a:r>
            <a:r>
              <a:rPr lang="en-SG" altLang="zh-CN" dirty="0"/>
              <a:t>25</a:t>
            </a:r>
            <a:r>
              <a:rPr lang="zh-CN" altLang="en-US" dirty="0"/>
              <a:t>：</a:t>
            </a:r>
            <a:r>
              <a:rPr lang="en-SG" altLang="zh-CN" dirty="0"/>
              <a:t>17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3004E-F130-367B-715E-B3B105A136A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CN" altLang="en-US" dirty="0"/>
              <a:t>你要用纯金做</a:t>
            </a:r>
            <a:r>
              <a:rPr lang="zh-CN" altLang="en-US" b="1" dirty="0">
                <a:solidFill>
                  <a:srgbClr val="FF0000"/>
                </a:solidFill>
              </a:rPr>
              <a:t>施恩座</a:t>
            </a:r>
            <a:r>
              <a:rPr lang="zh-CN" altLang="en-US" dirty="0"/>
              <a:t>，长一百一十公分，宽六十六公分。（新译本）</a:t>
            </a:r>
            <a:endParaRPr lang="en-SG" altLang="zh-CN" dirty="0"/>
          </a:p>
          <a:p>
            <a:pPr marL="0" indent="0">
              <a:buNone/>
            </a:pPr>
            <a:endParaRPr lang="en-SG" altLang="zh-CN" dirty="0"/>
          </a:p>
          <a:p>
            <a:pPr marL="0" indent="0">
              <a:buNone/>
            </a:pPr>
            <a:r>
              <a:rPr lang="zh-CN" altLang="en-US" dirty="0"/>
              <a:t>英：</a:t>
            </a:r>
            <a:r>
              <a:rPr lang="en-SG" altLang="zh-CN" dirty="0"/>
              <a:t>mercy seat (ESV)</a:t>
            </a:r>
          </a:p>
          <a:p>
            <a:pPr marL="0" indent="0">
              <a:buNone/>
            </a:pPr>
            <a:r>
              <a:rPr lang="zh-CN" altLang="en-US" dirty="0"/>
              <a:t>希腊：</a:t>
            </a:r>
            <a:r>
              <a:rPr lang="en-US" altLang="zh-CN" dirty="0"/>
              <a:t>”</a:t>
            </a:r>
            <a:r>
              <a:rPr lang="en-US" altLang="zh-CN" dirty="0" err="1"/>
              <a:t>hilasmon</a:t>
            </a:r>
            <a:r>
              <a:rPr lang="en-US" altLang="zh-CN" dirty="0"/>
              <a:t>” - </a:t>
            </a:r>
            <a:r>
              <a:rPr lang="en-SG" altLang="zh-CN" dirty="0"/>
              <a:t>[place of] ”</a:t>
            </a:r>
            <a:r>
              <a:rPr lang="en-SG" altLang="zh-CN" dirty="0" err="1"/>
              <a:t>propiation</a:t>
            </a:r>
            <a:r>
              <a:rPr lang="en-SG" altLang="zh-CN" dirty="0"/>
              <a:t>” (</a:t>
            </a:r>
            <a:r>
              <a:rPr lang="zh-CN" altLang="en-US" dirty="0"/>
              <a:t>挽回祭的地方</a:t>
            </a:r>
            <a:r>
              <a:rPr lang="en-SG" altLang="zh-CN" dirty="0"/>
              <a:t>) (</a:t>
            </a:r>
            <a:r>
              <a:rPr lang="zh-CN" altLang="en-US" dirty="0"/>
              <a:t>七十士译本</a:t>
            </a:r>
            <a:r>
              <a:rPr lang="en-SG" altLang="zh-CN" dirty="0"/>
              <a:t>; LXX)</a:t>
            </a:r>
          </a:p>
          <a:p>
            <a:pPr marL="0" indent="0">
              <a:buNone/>
            </a:pPr>
            <a:r>
              <a:rPr lang="zh-CN" altLang="en-US" dirty="0"/>
              <a:t>希伯来：</a:t>
            </a:r>
            <a:r>
              <a:rPr lang="en-SG" altLang="zh-CN" dirty="0"/>
              <a:t>”</a:t>
            </a:r>
            <a:r>
              <a:rPr lang="en-SG" altLang="zh-CN" dirty="0" err="1"/>
              <a:t>kapporet</a:t>
            </a:r>
            <a:r>
              <a:rPr lang="en-SG" altLang="zh-CN" dirty="0"/>
              <a:t>” – [item which] covers sin (</a:t>
            </a:r>
            <a:r>
              <a:rPr lang="zh-CN" altLang="en-US" dirty="0"/>
              <a:t>赎罪祭的用物</a:t>
            </a:r>
            <a:r>
              <a:rPr lang="en-SG" altLang="zh-CN" dirty="0"/>
              <a:t>) (BHS)</a:t>
            </a:r>
          </a:p>
          <a:p>
            <a:r>
              <a:rPr lang="en-SG" altLang="zh-CN" dirty="0"/>
              <a:t>“</a:t>
            </a:r>
            <a:r>
              <a:rPr lang="en-SG" altLang="zh-CN" dirty="0" err="1"/>
              <a:t>kpr</a:t>
            </a:r>
            <a:r>
              <a:rPr lang="en-SG" altLang="zh-CN" dirty="0"/>
              <a:t> (</a:t>
            </a:r>
            <a:r>
              <a:rPr lang="he-IL" dirty="0"/>
              <a:t>כפר</a:t>
            </a:r>
            <a:r>
              <a:rPr lang="en-SG" altLang="zh-CN" dirty="0"/>
              <a:t>)” = </a:t>
            </a:r>
            <a:r>
              <a:rPr lang="zh-CN" altLang="en-US" dirty="0"/>
              <a:t>赎罪（动词）</a:t>
            </a:r>
            <a:endParaRPr lang="en-SG" altLang="zh-CN" dirty="0"/>
          </a:p>
          <a:p>
            <a:r>
              <a:rPr lang="zh-CN" altLang="en-US" dirty="0"/>
              <a:t>例：</a:t>
            </a:r>
            <a:r>
              <a:rPr lang="en-SG" altLang="zh-CN" dirty="0"/>
              <a:t>”</a:t>
            </a:r>
            <a:r>
              <a:rPr lang="en-US" dirty="0"/>
              <a:t>Yom Kippur” = </a:t>
            </a:r>
            <a:r>
              <a:rPr lang="zh-CN" altLang="en-US" dirty="0"/>
              <a:t>赎罪日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5125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48442-BDE3-1AFD-07BE-B8BE3839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975A3-914D-0647-1FC6-0101BFCF255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64000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D3E0E-05E8-E69B-60CE-C1FE522A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u="sng" dirty="0"/>
              <a:t>使徒信经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94EE0-19A5-3629-7A90-F7C245AAAD8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905000"/>
            <a:ext cx="10363826" cy="399607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b="1" u="sng" dirty="0"/>
              <a:t>（至今）</a:t>
            </a:r>
            <a:endParaRPr lang="en-SG" altLang="zh-CN" dirty="0"/>
          </a:p>
          <a:p>
            <a:pPr marL="0" indent="0">
              <a:buNone/>
            </a:pPr>
            <a:r>
              <a:rPr lang="zh-CN" altLang="en-US" dirty="0"/>
              <a:t>我信上帝，全能的父，创造天地的主。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我信我们的主耶稣基督，上帝独生的子；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因着圣灵感孕，从童贞女马利亚所生；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在本丢彼拉多手下受难，被钉在十字架上，</a:t>
            </a:r>
            <a:endParaRPr lang="en-SG" dirty="0"/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zh-CN" altLang="en-US" b="1" dirty="0"/>
              <a:t>现在：</a:t>
            </a:r>
            <a:endParaRPr lang="en-SG" altLang="zh-CN" b="1" dirty="0"/>
          </a:p>
          <a:p>
            <a:pPr marL="0" indent="0">
              <a:buNone/>
            </a:pPr>
            <a:r>
              <a:rPr lang="zh-CN" altLang="en-US" dirty="0"/>
              <a:t>降在阴间；</a:t>
            </a:r>
            <a:endParaRPr lang="en-SG" dirty="0"/>
          </a:p>
          <a:p>
            <a:pPr marL="0" indent="0">
              <a:buNone/>
            </a:pP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1778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D62A1-A328-2B0B-3D88-B9E953133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3D40E-3E51-A4B1-740F-94A72B6CD0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耶稣的死</a:t>
            </a:r>
            <a:r>
              <a:rPr lang="en-US" sz="4400" b="1" u="sng" dirty="0"/>
              <a:t> (2)</a:t>
            </a:r>
            <a:endParaRPr lang="en-SG" sz="4400" dirty="0"/>
          </a:p>
        </p:txBody>
      </p:sp>
    </p:spTree>
    <p:extLst>
      <p:ext uri="{BB962C8B-B14F-4D97-AF65-F5344CB8AC3E}">
        <p14:creationId xmlns:p14="http://schemas.microsoft.com/office/powerpoint/2010/main" val="185358763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2022</TotalTime>
  <Words>3623</Words>
  <Application>Microsoft Office PowerPoint</Application>
  <PresentationFormat>Widescreen</PresentationFormat>
  <Paragraphs>142</Paragraphs>
  <Slides>33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Aptos</vt:lpstr>
      <vt:lpstr>Arial</vt:lpstr>
      <vt:lpstr>Century Gothic</vt:lpstr>
      <vt:lpstr>Wingdings 3</vt:lpstr>
      <vt:lpstr>Wisp</vt:lpstr>
      <vt:lpstr>《海德堡要理问答》</vt:lpstr>
      <vt:lpstr>PowerPoint Presentation</vt:lpstr>
      <vt:lpstr>问答 37</vt:lpstr>
      <vt:lpstr>赎罪祭（expiation）</vt:lpstr>
      <vt:lpstr>挽回祭（Propitiation）-【 从第六课】</vt:lpstr>
      <vt:lpstr>出 25：17</vt:lpstr>
      <vt:lpstr>PowerPoint Presentation</vt:lpstr>
      <vt:lpstr>使徒信经</vt:lpstr>
      <vt:lpstr>PowerPoint Presentation</vt:lpstr>
      <vt:lpstr>问答 40</vt:lpstr>
      <vt:lpstr>问答 41</vt:lpstr>
      <vt:lpstr>1）基督必须受死；他被埋葬（问40–41）</vt:lpstr>
      <vt:lpstr>问答 43</vt:lpstr>
      <vt:lpstr>2）耶稣的死的第一个益处：重生（问43）</vt:lpstr>
      <vt:lpstr>西37：1-6</vt:lpstr>
      <vt:lpstr>西37：11-14</vt:lpstr>
      <vt:lpstr>2）耶稣的死的第一个益处：重生（问43）</vt:lpstr>
      <vt:lpstr>重生的使用法</vt:lpstr>
      <vt:lpstr>PowerPoint Presentation</vt:lpstr>
      <vt:lpstr>问答 44</vt:lpstr>
      <vt:lpstr>3）“降在阴间” 条文（问44） </vt:lpstr>
      <vt:lpstr>“降在阴间” 条文</vt:lpstr>
      <vt:lpstr>“降在阴间” 条文</vt:lpstr>
      <vt:lpstr>“降在阴间” 条文</vt:lpstr>
      <vt:lpstr>“降在阴间” 条文</vt:lpstr>
      <vt:lpstr>“降在阴间” 条文</vt:lpstr>
      <vt:lpstr>启1：17-18</vt:lpstr>
      <vt:lpstr>PowerPoint Presentation</vt:lpstr>
      <vt:lpstr>问答 40</vt:lpstr>
      <vt:lpstr>问答 41</vt:lpstr>
      <vt:lpstr>问答 43</vt:lpstr>
      <vt:lpstr>问答 44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420</cp:revision>
  <dcterms:created xsi:type="dcterms:W3CDTF">2026-02-20T15:54:38Z</dcterms:created>
  <dcterms:modified xsi:type="dcterms:W3CDTF">2026-05-16T13:47:44Z</dcterms:modified>
</cp:coreProperties>
</file>