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8"/>
  </p:notesMasterIdLst>
  <p:sldIdLst>
    <p:sldId id="256" r:id="rId2"/>
    <p:sldId id="257" r:id="rId3"/>
    <p:sldId id="549" r:id="rId4"/>
    <p:sldId id="375" r:id="rId5"/>
    <p:sldId id="570" r:id="rId6"/>
    <p:sldId id="528" r:id="rId7"/>
    <p:sldId id="546" r:id="rId8"/>
    <p:sldId id="490" r:id="rId9"/>
    <p:sldId id="509" r:id="rId10"/>
    <p:sldId id="576" r:id="rId11"/>
    <p:sldId id="572" r:id="rId12"/>
    <p:sldId id="573" r:id="rId13"/>
    <p:sldId id="574" r:id="rId14"/>
    <p:sldId id="575" r:id="rId15"/>
    <p:sldId id="579" r:id="rId16"/>
    <p:sldId id="486" r:id="rId17"/>
    <p:sldId id="571" r:id="rId18"/>
    <p:sldId id="577" r:id="rId19"/>
    <p:sldId id="580" r:id="rId20"/>
    <p:sldId id="551" r:id="rId21"/>
    <p:sldId id="584" r:id="rId22"/>
    <p:sldId id="581" r:id="rId23"/>
    <p:sldId id="582" r:id="rId24"/>
    <p:sldId id="590" r:id="rId25"/>
    <p:sldId id="591" r:id="rId26"/>
    <p:sldId id="592" r:id="rId27"/>
    <p:sldId id="593" r:id="rId28"/>
    <p:sldId id="583" r:id="rId29"/>
    <p:sldId id="578" r:id="rId30"/>
    <p:sldId id="568" r:id="rId31"/>
    <p:sldId id="585" r:id="rId32"/>
    <p:sldId id="586" r:id="rId33"/>
    <p:sldId id="587" r:id="rId34"/>
    <p:sldId id="588" r:id="rId35"/>
    <p:sldId id="589" r:id="rId36"/>
    <p:sldId id="49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Translated with the help of ChatGPT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0488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昏厥说 是回教神学家所持有的一种理论。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0397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782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箭头往哪儿？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69949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24/5/2026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第十五课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D1014-A126-BE96-5CB7-AFD4002D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u="sng" dirty="0"/>
              <a:t>1.1) </a:t>
            </a:r>
            <a:r>
              <a:rPr lang="zh-CN" altLang="en-US" u="sng" dirty="0"/>
              <a:t>为什么耶稣要复活呢？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0FC76-ACBC-CD18-B65C-38843A44781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林前</a:t>
            </a:r>
            <a:r>
              <a:rPr lang="en-SG" dirty="0"/>
              <a:t>15:17</a:t>
            </a:r>
            <a:r>
              <a:rPr lang="zh-CN" altLang="en-US" dirty="0"/>
              <a:t>：</a:t>
            </a:r>
            <a:r>
              <a:rPr lang="en-SG" dirty="0"/>
              <a:t>“</a:t>
            </a:r>
            <a:r>
              <a:rPr lang="zh-CN" altLang="en-US" dirty="0"/>
              <a:t>基督若没有复活，你们的信便是徒然，你们仍在罪里。</a:t>
            </a:r>
            <a:r>
              <a:rPr lang="en-SG" dirty="0"/>
              <a:t>”</a:t>
            </a:r>
          </a:p>
          <a:p>
            <a:r>
              <a:rPr lang="zh-CN" altLang="en-US" dirty="0"/>
              <a:t>若基督没有复活，就意味着上帝并没有悦纳他的献祭（来</a:t>
            </a:r>
            <a:r>
              <a:rPr lang="en-SG" dirty="0"/>
              <a:t>9:11–12</a:t>
            </a:r>
            <a:r>
              <a:rPr lang="zh-CN" altLang="en-US" dirty="0"/>
              <a:t>；利</a:t>
            </a:r>
            <a:r>
              <a:rPr lang="en-SG" dirty="0"/>
              <a:t>10:1–3</a:t>
            </a:r>
            <a:r>
              <a:rPr lang="zh-CN" altLang="en-US" dirty="0"/>
              <a:t>）。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15056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B079-B79F-724D-95F8-A73859BC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u="sng" dirty="0"/>
              <a:t>利</a:t>
            </a:r>
            <a:r>
              <a:rPr lang="en-SG" u="sng" dirty="0"/>
              <a:t>10:1–3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24042-38E4-AFB1-4284-36CDBE259E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96816" y="1633446"/>
            <a:ext cx="10363826" cy="52245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亚伦的儿子拿答和亚比户各拿着自己的香炉，盛上火，加上香，在耶和华面前献上</a:t>
            </a:r>
            <a:r>
              <a:rPr lang="zh-CN" altLang="en-US" dirty="0">
                <a:solidFill>
                  <a:srgbClr val="FF0000"/>
                </a:solidFill>
              </a:rPr>
              <a:t>怪火</a:t>
            </a:r>
            <a:r>
              <a:rPr lang="zh-CN" altLang="en-US" dirty="0"/>
              <a:t>，是耶和华没有命令他们献的。 </a:t>
            </a:r>
            <a:r>
              <a:rPr lang="en-US" altLang="zh-CN" b="1" baseline="30000" dirty="0"/>
              <a:t>2 </a:t>
            </a:r>
            <a:r>
              <a:rPr lang="zh-CN" altLang="en-US" dirty="0"/>
              <a:t>那时有火从耶和华面前出来，把他们烧灭，他们就死在耶和华面前。 </a:t>
            </a:r>
            <a:r>
              <a:rPr lang="en-US" altLang="zh-CN" b="1" baseline="30000" dirty="0"/>
              <a:t>3 </a:t>
            </a:r>
            <a:r>
              <a:rPr lang="zh-CN" altLang="en-US" dirty="0"/>
              <a:t>于是摩西对亚伦说：“这就是耶和华曾经告诉我们的，他说：</a:t>
            </a:r>
          </a:p>
          <a:p>
            <a:pPr marL="0" indent="0">
              <a:buNone/>
            </a:pPr>
            <a:r>
              <a:rPr lang="zh-CN" altLang="en-US" dirty="0"/>
              <a:t>‘在亲近我的人中，我要显为圣，在众人面前，我要得荣耀。’”</a:t>
            </a:r>
          </a:p>
          <a:p>
            <a:pPr marL="0" indent="0">
              <a:buNone/>
            </a:pPr>
            <a:r>
              <a:rPr lang="zh-CN" altLang="en-US" dirty="0"/>
              <a:t>亚伦就默然无语。（作者修订）</a:t>
            </a:r>
            <a:endParaRPr lang="en-SG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平常的火</a:t>
            </a:r>
            <a:r>
              <a:rPr lang="zh-CN" altLang="en-US" dirty="0"/>
              <a:t>（新译本）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凡 火 </a:t>
            </a:r>
            <a:r>
              <a:rPr lang="zh-CN" altLang="en-US" dirty="0"/>
              <a:t>（和合本）</a:t>
            </a:r>
            <a:endParaRPr lang="en-SG" altLang="zh-CN" dirty="0"/>
          </a:p>
          <a:p>
            <a:pPr marL="0" indent="0">
              <a:buNone/>
            </a:pPr>
            <a:r>
              <a:rPr lang="en-US" altLang="zh-CN" dirty="0"/>
              <a:t>Strange fire (ESV)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46225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ACDF-CEE9-F3B2-2C3F-5C03E524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利</a:t>
            </a:r>
            <a:r>
              <a:rPr lang="en-SG" u="sng" dirty="0"/>
              <a:t>10:1–3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FC0B-9829-28A2-DF3F-733FF8BC4A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怪火？</a:t>
            </a:r>
            <a:r>
              <a:rPr lang="zh-CN" altLang="en-US" dirty="0">
                <a:solidFill>
                  <a:schemeClr val="tx1"/>
                </a:solidFill>
              </a:rPr>
              <a:t>怪 </a:t>
            </a:r>
            <a:r>
              <a:rPr lang="en-SG" altLang="zh-CN" dirty="0">
                <a:solidFill>
                  <a:schemeClr val="tx1"/>
                </a:solidFill>
              </a:rPr>
              <a:t>- </a:t>
            </a:r>
            <a:r>
              <a:rPr lang="zh-CN" altLang="en-US" dirty="0">
                <a:solidFill>
                  <a:schemeClr val="tx1"/>
                </a:solidFill>
              </a:rPr>
              <a:t>希伯来语：</a:t>
            </a:r>
            <a:r>
              <a:rPr lang="en-US" altLang="zh-CN" dirty="0" err="1">
                <a:solidFill>
                  <a:schemeClr val="tx1"/>
                </a:solidFill>
              </a:rPr>
              <a:t>zarah</a:t>
            </a:r>
            <a:r>
              <a:rPr lang="en-US" altLang="zh-CN" dirty="0">
                <a:solidFill>
                  <a:schemeClr val="tx1"/>
                </a:solidFill>
              </a:rPr>
              <a:t> (</a:t>
            </a:r>
            <a:r>
              <a:rPr lang="he-IL" dirty="0"/>
              <a:t>זור</a:t>
            </a:r>
            <a:r>
              <a:rPr lang="en-US" altLang="zh-CN" dirty="0">
                <a:solidFill>
                  <a:schemeClr val="tx1"/>
                </a:solidFill>
              </a:rPr>
              <a:t>)  - </a:t>
            </a:r>
            <a:r>
              <a:rPr lang="zh-CN" altLang="en-US" dirty="0">
                <a:solidFill>
                  <a:schemeClr val="tx1"/>
                </a:solidFill>
              </a:rPr>
              <a:t>意识：</a:t>
            </a:r>
            <a:endParaRPr lang="en-SG" altLang="zh-CN" dirty="0">
              <a:solidFill>
                <a:schemeClr val="tx1"/>
              </a:solidFill>
            </a:endParaRPr>
          </a:p>
          <a:p>
            <a:pPr lvl="1"/>
            <a:r>
              <a:rPr lang="en-US" dirty="0"/>
              <a:t>“strange, different, heterogeneous, illicit,</a:t>
            </a:r>
            <a:r>
              <a:rPr lang="zh-CN" altLang="en-US" dirty="0"/>
              <a:t> </a:t>
            </a:r>
            <a:r>
              <a:rPr lang="en-US" altLang="zh-CN" dirty="0"/>
              <a:t>prohibited”</a:t>
            </a:r>
            <a:r>
              <a:rPr lang="zh-CN" altLang="en-US" dirty="0"/>
              <a:t> </a:t>
            </a:r>
            <a:r>
              <a:rPr lang="en-US" altLang="zh-CN" dirty="0"/>
              <a:t>(HALOT)</a:t>
            </a:r>
          </a:p>
          <a:p>
            <a:pPr lvl="1"/>
            <a:r>
              <a:rPr lang="zh-CN" altLang="en-US" dirty="0"/>
              <a:t>“奇怪，不同，不均匀，非法，被禁止”</a:t>
            </a:r>
            <a:r>
              <a:rPr lang="en-US" altLang="zh-CN" dirty="0"/>
              <a:t>(HALOT </a:t>
            </a:r>
            <a:r>
              <a:rPr lang="zh-CN" altLang="en-US" dirty="0"/>
              <a:t>词典）</a:t>
            </a:r>
            <a:endParaRPr lang="en-SG" altLang="zh-CN" dirty="0"/>
          </a:p>
          <a:p>
            <a:r>
              <a:rPr lang="zh-CN" altLang="en-US" dirty="0"/>
              <a:t>亚伦的儿子拿答和亚比户的祭物不被神悦纳，因为他们献上神没有命令他们献上的。</a:t>
            </a:r>
            <a:endParaRPr lang="en-SG" altLang="zh-CN" dirty="0"/>
          </a:p>
          <a:p>
            <a:r>
              <a:rPr lang="zh-CN" altLang="en-US" dirty="0"/>
              <a:t>祭物被悦纳与祭司的生命有联系。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5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0404B-B4AE-5836-8C67-58AAA885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来</a:t>
            </a:r>
            <a:r>
              <a:rPr lang="en-SG" u="sng" dirty="0"/>
              <a:t>9:11–12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59410-A506-7E17-21B7-2E61217C7CA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但 现 在 基 督 已 经 来 到 ， 作 了 将 来 美 事 的 大 祭 司 ， 经 过 那 更 大 更 全 备 的 帐 幕 ， 不 是 人 手 所 造 、 也 不 是 属 乎 这 世 界 的 ；</a:t>
            </a:r>
            <a:r>
              <a:rPr lang="en-US" altLang="zh-CN" b="1" baseline="30000" dirty="0"/>
              <a:t>12 </a:t>
            </a:r>
            <a:r>
              <a:rPr lang="zh-CN" altLang="en-US" dirty="0"/>
              <a:t>并 且 不 用 山 羊 和 牛 犊 的 血 ， 乃 用 自 己 的 血 ， 只 一 次 进 入 圣 所 ， 成 了 永 远 赎 罪 的 事 。（新译本）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83184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63802-2397-41FD-5C0F-56CC05BAD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来</a:t>
            </a:r>
            <a:r>
              <a:rPr lang="en-SG" u="sng" dirty="0"/>
              <a:t>9:11–12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965C0-A09B-00F0-5123-9796BDECE31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耶稣所献的祭物被神悦纳。他“成 了 永 远 赎 罪 的 事 ”</a:t>
            </a:r>
            <a:endParaRPr lang="en-SG" altLang="zh-CN" dirty="0"/>
          </a:p>
          <a:p>
            <a:r>
              <a:rPr lang="zh-CN" altLang="en-US" dirty="0"/>
              <a:t>如果不被悦纳，像亚伦的儿子拿答和亚比户一样，必持续在死的状态。</a:t>
            </a:r>
            <a:endParaRPr lang="en-SG" altLang="zh-CN" dirty="0"/>
          </a:p>
          <a:p>
            <a:r>
              <a:rPr lang="zh-CN" altLang="en-US" dirty="0"/>
              <a:t>耶稣就所以然不可继续在死亡之界。</a:t>
            </a:r>
            <a:endParaRPr lang="en-SG" altLang="zh-CN" dirty="0"/>
          </a:p>
          <a:p>
            <a:r>
              <a:rPr lang="zh-CN" altLang="en-US" dirty="0"/>
              <a:t>况且，死亡是罪的后果（罗</a:t>
            </a:r>
            <a:r>
              <a:rPr lang="en-SG" dirty="0"/>
              <a:t>5:12</a:t>
            </a:r>
            <a:r>
              <a:rPr lang="zh-CN" altLang="en-US" dirty="0"/>
              <a:t>） 。既然基督无罪，死亡不可扣留他。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55639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8B813-508E-2E2E-837B-9B16A2EBD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u="sng" dirty="0"/>
              <a:t>1.1) </a:t>
            </a:r>
            <a:r>
              <a:rPr lang="zh-CN" altLang="en-US" u="sng" dirty="0"/>
              <a:t>为什么耶稣要复活呢？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9C4FB-D208-130B-3F96-BB44EE644C2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耶稣没有复活讲明他没有赎我们的罪。赎罪失败。</a:t>
            </a:r>
            <a:endParaRPr lang="en-SG" altLang="zh-CN" dirty="0"/>
          </a:p>
          <a:p>
            <a:r>
              <a:rPr lang="zh-CN" altLang="en-US" dirty="0"/>
              <a:t>耶稣复活证明他的祭物被接纳，我们的罪被赎了。</a:t>
            </a:r>
            <a:endParaRPr lang="en-SG" altLang="zh-CN" dirty="0"/>
          </a:p>
          <a:p>
            <a:r>
              <a:rPr lang="zh-CN" altLang="en-US" dirty="0"/>
              <a:t>我们怎么知道上帝赦免我们呢？仰望那为你死而复活的耶稣。他的复活是给你盼望的。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2108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48A-F228-D825-DDF5-06B19F7A9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45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7834B-0E33-DF4D-6821-3C7C8502A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我们从基督的复活得了什么恩惠呢？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第一，祂藉着复活战胜了死亡，叫我们分享祂藉死为我们所取得的公义</a:t>
            </a:r>
            <a:r>
              <a:rPr lang="en-SG" dirty="0"/>
              <a:t> (1)</a:t>
            </a:r>
            <a:r>
              <a:rPr lang="zh-CN" altLang="en-US" dirty="0"/>
              <a:t>； 第二，我们现在也因祂复活的大能，得着新生命</a:t>
            </a:r>
            <a:r>
              <a:rPr lang="en-SG" dirty="0"/>
              <a:t> (2)</a:t>
            </a:r>
            <a:r>
              <a:rPr lang="zh-CN" altLang="en-US" dirty="0"/>
              <a:t>。第三，基督的复活成为我们将 来荣耀复活的确实保证</a:t>
            </a:r>
            <a:r>
              <a:rPr lang="en-SG" dirty="0"/>
              <a:t> (3)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25</a:t>
            </a:r>
            <a:r>
              <a:rPr lang="zh-CN" altLang="en-US" dirty="0"/>
              <a:t>；彼前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3-5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6</a:t>
            </a:r>
            <a:r>
              <a:rPr lang="zh-CN" altLang="en-US" dirty="0"/>
              <a:t>：</a:t>
            </a:r>
            <a:r>
              <a:rPr lang="en-SG" dirty="0"/>
              <a:t>5-8</a:t>
            </a:r>
            <a:r>
              <a:rPr lang="zh-CN" altLang="en-US" dirty="0"/>
              <a:t>；弗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4-6</a:t>
            </a:r>
            <a:r>
              <a:rPr lang="zh-CN" altLang="en-US" dirty="0"/>
              <a:t>；西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1-4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11</a:t>
            </a:r>
            <a:r>
              <a:rPr lang="zh-CN" altLang="en-US" dirty="0"/>
              <a:t>；林前</a:t>
            </a:r>
            <a:r>
              <a:rPr lang="en-SG" dirty="0"/>
              <a:t>15</a:t>
            </a:r>
            <a:r>
              <a:rPr lang="zh-CN" altLang="en-US" dirty="0"/>
              <a:t>：</a:t>
            </a:r>
            <a:r>
              <a:rPr lang="en-SG" dirty="0"/>
              <a:t>20-22</a:t>
            </a:r>
          </a:p>
        </p:txBody>
      </p:sp>
    </p:spTree>
    <p:extLst>
      <p:ext uri="{BB962C8B-B14F-4D97-AF65-F5344CB8AC3E}">
        <p14:creationId xmlns:p14="http://schemas.microsoft.com/office/powerpoint/2010/main" val="1797544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AD4C-87BD-4548-E6EB-5A10B9039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2</a:t>
            </a:r>
            <a:r>
              <a:rPr lang="zh-CN" altLang="en-US" dirty="0"/>
              <a:t>）基督的复活作为初熟的果子（问</a:t>
            </a:r>
            <a:r>
              <a:rPr lang="en-SG" dirty="0"/>
              <a:t>45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A2CBE-26FB-3B9F-B53B-5ED2EA7209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复活是对死亡的胜利。</a:t>
            </a:r>
            <a:endParaRPr lang="en-SG" dirty="0"/>
          </a:p>
          <a:p>
            <a:pPr lvl="0"/>
            <a:r>
              <a:rPr lang="zh-CN" altLang="en-US" dirty="0"/>
              <a:t>死亡是罪的后果（罗</a:t>
            </a:r>
            <a:r>
              <a:rPr lang="en-SG" dirty="0"/>
              <a:t>5:12</a:t>
            </a:r>
            <a:r>
              <a:rPr lang="zh-CN" altLang="en-US" dirty="0"/>
              <a:t>）；而战胜罪就带来对死亡的胜利。</a:t>
            </a:r>
            <a:endParaRPr lang="en-SG" dirty="0"/>
          </a:p>
          <a:p>
            <a:pPr lvl="0"/>
            <a:r>
              <a:rPr lang="zh-CN" altLang="en-US" dirty="0"/>
              <a:t>我们正在被带入新生命 </a:t>
            </a:r>
            <a:r>
              <a:rPr lang="en-SG" dirty="0"/>
              <a:t>— </a:t>
            </a:r>
            <a:r>
              <a:rPr lang="zh-CN" altLang="en-US" dirty="0"/>
              <a:t>重生乃是这新生命的预尝与凭据。</a:t>
            </a:r>
            <a:endParaRPr lang="en-SG" dirty="0"/>
          </a:p>
          <a:p>
            <a:pPr lvl="0"/>
            <a:r>
              <a:rPr lang="zh-CN" altLang="en-US" dirty="0"/>
              <a:t>基督的复活是初熟的果子；因此，我们的复活也是确定无疑的。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78474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6592A-8D80-7448-77C9-1CDB6D06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75AFB-8008-3A0E-A3A5-21AE405334E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24356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74FF5-1CAD-C97A-67B4-25FB8A753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B21E6-A903-5895-F601-A18AD85440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耶稣升天了</a:t>
            </a:r>
            <a:endParaRPr lang="en-SG" sz="4400" dirty="0"/>
          </a:p>
          <a:p>
            <a:pPr marL="0" indent="0" algn="ctr">
              <a:buNone/>
            </a:pP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165528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564A1-03E6-0322-8298-2E93BDC8A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F206-633B-38AB-8584-5F2915A2B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521EB-AB12-8487-35FB-FC792152C5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你怎理解祂 “升天” 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就是基督在门徒眼前从地上被接到天上</a:t>
            </a:r>
            <a:r>
              <a:rPr lang="en-SG" dirty="0"/>
              <a:t> (1)</a:t>
            </a:r>
            <a:r>
              <a:rPr lang="zh-CN" altLang="en-US" dirty="0"/>
              <a:t>，为我们的益处</a:t>
            </a:r>
            <a:r>
              <a:rPr lang="en-SG" dirty="0"/>
              <a:t> (2) </a:t>
            </a:r>
            <a:r>
              <a:rPr lang="zh-CN" altLang="en-US" dirty="0"/>
              <a:t>继续留在那里，直 到再来审判活人死人</a:t>
            </a:r>
            <a:r>
              <a:rPr lang="en-SG" dirty="0"/>
              <a:t> (3)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路</a:t>
            </a:r>
            <a:r>
              <a:rPr lang="en-SG" dirty="0"/>
              <a:t>24</a:t>
            </a:r>
            <a:r>
              <a:rPr lang="zh-CN" altLang="en-US" dirty="0"/>
              <a:t>：</a:t>
            </a:r>
            <a:r>
              <a:rPr lang="en-SG" dirty="0"/>
              <a:t>50-51</a:t>
            </a:r>
            <a:r>
              <a:rPr lang="zh-CN" altLang="en-US" dirty="0"/>
              <a:t>；徒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9-11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34</a:t>
            </a:r>
            <a:r>
              <a:rPr lang="zh-CN" altLang="en-US" dirty="0"/>
              <a:t>；来</a:t>
            </a:r>
            <a:r>
              <a:rPr lang="en-SG" dirty="0"/>
              <a:t>9:11</a:t>
            </a:r>
            <a:r>
              <a:rPr lang="zh-CN" altLang="en-US" dirty="0"/>
              <a:t>，</a:t>
            </a:r>
            <a:r>
              <a:rPr lang="en-SG" dirty="0"/>
              <a:t>24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24</a:t>
            </a:r>
            <a:r>
              <a:rPr lang="zh-CN" altLang="en-US" dirty="0"/>
              <a:t>：</a:t>
            </a:r>
            <a:r>
              <a:rPr lang="en-SG" dirty="0"/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60529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84404-BA9B-CD04-AD05-805C6AF7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3</a:t>
            </a:r>
            <a:r>
              <a:rPr lang="zh-CN" altLang="en-US" dirty="0"/>
              <a:t>）耶稣身体升天了（问</a:t>
            </a:r>
            <a:r>
              <a:rPr lang="en-SG" dirty="0"/>
              <a:t>46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4AFA-83CC-ED59-4C88-A90C28BB9A3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耶稣是在身体上升天的。</a:t>
            </a:r>
            <a:endParaRPr lang="en-SG" dirty="0"/>
          </a:p>
          <a:p>
            <a:pPr lvl="0"/>
            <a:r>
              <a:rPr lang="zh-CN" altLang="en-US" dirty="0"/>
              <a:t>耶稣如今在身体上位于天上。</a:t>
            </a:r>
            <a:endParaRPr lang="en-SG" dirty="0"/>
          </a:p>
          <a:p>
            <a:pPr lvl="0"/>
            <a:r>
              <a:rPr lang="zh-CN" altLang="en-US" dirty="0"/>
              <a:t>直到最后审判之前，他一直会在天上。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7353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87191-696A-C83F-AB6E-49ADB57C6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9AF-1856-3B80-4DF5-7264F5D85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3DB95-5265-B92B-81A1-5A9EBEE4B1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按祂所应许的，基督岂不是要与我们同在（</a:t>
            </a:r>
            <a:r>
              <a:rPr lang="en-SG" dirty="0"/>
              <a:t>1</a:t>
            </a:r>
            <a:r>
              <a:rPr lang="zh-CN" altLang="en-US" dirty="0"/>
              <a:t>），直到世界的末了吗？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基督是真人，也是真神。按祂的人性而言，祂现在不在地上</a:t>
            </a:r>
            <a:r>
              <a:rPr lang="en-SG" dirty="0"/>
              <a:t> (2)</a:t>
            </a:r>
            <a:r>
              <a:rPr lang="zh-CN" altLang="en-US" dirty="0"/>
              <a:t>；但按祂的神 性、尊荣、恩典和圣灵而言，祂无时无刻不在我们中间</a:t>
            </a:r>
            <a:r>
              <a:rPr lang="en-SG" dirty="0"/>
              <a:t> (3)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28</a:t>
            </a:r>
            <a:r>
              <a:rPr lang="zh-CN" altLang="en-US" dirty="0"/>
              <a:t>：</a:t>
            </a:r>
            <a:r>
              <a:rPr lang="en-SG" dirty="0"/>
              <a:t>20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SG" dirty="0"/>
              <a:t> 16</a:t>
            </a:r>
            <a:r>
              <a:rPr lang="zh-CN" altLang="en-US" dirty="0"/>
              <a:t>：</a:t>
            </a:r>
            <a:r>
              <a:rPr lang="en-SG" dirty="0"/>
              <a:t>28</a:t>
            </a:r>
            <a:r>
              <a:rPr lang="zh-CN" altLang="en-US" dirty="0"/>
              <a:t>；徒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9-11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28</a:t>
            </a:r>
            <a:r>
              <a:rPr lang="zh-CN" altLang="en-US" dirty="0"/>
              <a:t>：</a:t>
            </a:r>
            <a:r>
              <a:rPr lang="en-SG" dirty="0"/>
              <a:t>18-20</a:t>
            </a:r>
            <a:r>
              <a:rPr lang="zh-CN" altLang="en-US" dirty="0"/>
              <a:t>；约</a:t>
            </a:r>
            <a:r>
              <a:rPr lang="en-SG" dirty="0"/>
              <a:t>14</a:t>
            </a:r>
            <a:r>
              <a:rPr lang="zh-CN" altLang="en-US" dirty="0"/>
              <a:t>：</a:t>
            </a:r>
            <a:r>
              <a:rPr lang="en-SG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598238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B11A8-AF96-32F5-F038-1E0BA0FFE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BC009-B35B-8E4C-B4ED-EDE883D3F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D32F3-AC3E-1EA4-4D95-7D1D6387FD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若说基督的人性不在其神性所到之处，这岂不是说祂的二性是彼此分开的 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绝非如此。因为神性是不受限制的，是无所不在的</a:t>
            </a:r>
            <a:r>
              <a:rPr lang="en-SG" dirty="0"/>
              <a:t> (1)</a:t>
            </a:r>
            <a:r>
              <a:rPr lang="zh-CN" altLang="en-US" dirty="0"/>
              <a:t>，就必然超乎其所取人性 的范围，但却依然与人性联合</a:t>
            </a:r>
            <a:r>
              <a:rPr lang="en-SG" dirty="0"/>
              <a:t> (2)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耶</a:t>
            </a:r>
            <a:r>
              <a:rPr lang="en-SG" dirty="0"/>
              <a:t>23</a:t>
            </a:r>
            <a:r>
              <a:rPr lang="zh-CN" altLang="en-US" dirty="0"/>
              <a:t>：</a:t>
            </a:r>
            <a:r>
              <a:rPr lang="en-SG" dirty="0"/>
              <a:t>23-24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28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；西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9</a:t>
            </a: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89177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2E43-C00D-BA90-73E5-E987688C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）基督如今的同在与不在（问</a:t>
            </a:r>
            <a:r>
              <a:rPr lang="en-SG" dirty="0"/>
              <a:t>47–48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088A9-7B83-4C98-DF19-5E5C07579E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“同在”</a:t>
            </a:r>
            <a:r>
              <a:rPr lang="en-SG" altLang="zh-CN" dirty="0"/>
              <a:t>- </a:t>
            </a:r>
            <a:r>
              <a:rPr lang="en-US" altLang="zh-CN" dirty="0"/>
              <a:t>Presence;</a:t>
            </a:r>
            <a:r>
              <a:rPr lang="zh-CN" altLang="en-US" dirty="0"/>
              <a:t>“不在”</a:t>
            </a:r>
            <a:r>
              <a:rPr lang="en-US" altLang="zh-CN" dirty="0"/>
              <a:t>-  Absence</a:t>
            </a:r>
            <a:endParaRPr lang="en-SG" altLang="zh-CN" dirty="0"/>
          </a:p>
          <a:p>
            <a:pPr lvl="0"/>
            <a:r>
              <a:rPr lang="zh-CN" altLang="en-US" dirty="0"/>
              <a:t>耶稣在身体上不在地上。</a:t>
            </a:r>
            <a:endParaRPr lang="en-SG" dirty="0"/>
          </a:p>
          <a:p>
            <a:pPr lvl="0"/>
            <a:r>
              <a:rPr lang="zh-CN" altLang="en-US" dirty="0"/>
              <a:t>他藉着圣灵与我们同在，但不是以身体的方式同在。</a:t>
            </a:r>
            <a:endParaRPr lang="en-SG" dirty="0"/>
          </a:p>
          <a:p>
            <a:pPr lvl="0"/>
            <a:r>
              <a:rPr lang="zh-CN" altLang="en-US" dirty="0"/>
              <a:t>这是如何理解的呢？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339096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E524-FF96-A05D-9FE6-B599615CC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4</a:t>
            </a:r>
            <a:r>
              <a:rPr lang="zh-CN" altLang="en-US" dirty="0"/>
              <a:t>）基督如今的同在与不在（问</a:t>
            </a:r>
            <a:r>
              <a:rPr lang="en-SG" dirty="0"/>
              <a:t>47–48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0794E-3966-40BF-1CE7-17330B089A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他仍然是神人二性的一位格（参第 </a:t>
            </a:r>
            <a:r>
              <a:rPr lang="en-SG" altLang="zh-CN" dirty="0"/>
              <a:t>7 </a:t>
            </a:r>
            <a:r>
              <a:rPr lang="zh-CN" altLang="en-US" dirty="0"/>
              <a:t>课）；他仍然完全是人，并且将永远如此。</a:t>
            </a:r>
            <a:endParaRPr lang="en-SG" dirty="0"/>
          </a:p>
          <a:p>
            <a:r>
              <a:rPr lang="zh-CN" altLang="en-US" dirty="0"/>
              <a:t>耶稣这一位格与我们同在；我们不应试图窥探二性本身，因为性情是在位格行动之下，而位格的行动高于性情（改革宗对 </a:t>
            </a:r>
            <a:r>
              <a:rPr lang="en-SG" i="1" dirty="0" err="1"/>
              <a:t>Communicatio</a:t>
            </a:r>
            <a:r>
              <a:rPr lang="en-SG" i="1" dirty="0"/>
              <a:t> </a:t>
            </a:r>
            <a:r>
              <a:rPr lang="en-SG" i="1" dirty="0" err="1"/>
              <a:t>Idiomatum</a:t>
            </a:r>
            <a:r>
              <a:rPr lang="en-US" altLang="zh-CN" dirty="0"/>
              <a:t>〔</a:t>
            </a:r>
            <a:r>
              <a:rPr lang="zh-CN" altLang="en-US" dirty="0"/>
              <a:t>属性相通</a:t>
            </a:r>
            <a:r>
              <a:rPr lang="en-US" altLang="zh-CN" dirty="0"/>
              <a:t>〕</a:t>
            </a:r>
            <a:r>
              <a:rPr lang="zh-CN" altLang="en-US" dirty="0"/>
              <a:t>的理解）。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55137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AD24-F0D3-F390-8A95-49A98C84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u="sng" dirty="0"/>
              <a:t>属性相通 </a:t>
            </a:r>
            <a:r>
              <a:rPr lang="en-US" altLang="zh-CN" u="sng" dirty="0"/>
              <a:t>(</a:t>
            </a:r>
            <a:r>
              <a:rPr lang="en-US" altLang="zh-CN" i="1" u="sng" dirty="0" err="1"/>
              <a:t>Communicatio</a:t>
            </a:r>
            <a:r>
              <a:rPr lang="en-US" altLang="zh-CN" i="1" u="sng" dirty="0"/>
              <a:t> </a:t>
            </a:r>
            <a:r>
              <a:rPr lang="en-US" altLang="zh-CN" i="1" u="sng" dirty="0" err="1"/>
              <a:t>Idiomatum</a:t>
            </a:r>
            <a:r>
              <a:rPr lang="en-US" altLang="zh-CN" u="sng" dirty="0"/>
              <a:t>)</a:t>
            </a:r>
            <a:endParaRPr lang="en-SG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59C1425-2281-7C8B-9B91-B5C690391EC8}"/>
              </a:ext>
            </a:extLst>
          </p:cNvPr>
          <p:cNvSpPr/>
          <p:nvPr/>
        </p:nvSpPr>
        <p:spPr>
          <a:xfrm>
            <a:off x="4529470" y="1905000"/>
            <a:ext cx="3104707" cy="93389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圣子的位格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64DB933-DF72-29DC-F9E4-B44BCED97114}"/>
              </a:ext>
            </a:extLst>
          </p:cNvPr>
          <p:cNvSpPr/>
          <p:nvPr/>
        </p:nvSpPr>
        <p:spPr>
          <a:xfrm>
            <a:off x="2247014" y="3552161"/>
            <a:ext cx="3104707" cy="93389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神性</a:t>
            </a:r>
            <a:endParaRPr lang="en-S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50900E0-5823-681F-8380-1B710F292FCD}"/>
              </a:ext>
            </a:extLst>
          </p:cNvPr>
          <p:cNvSpPr/>
          <p:nvPr/>
        </p:nvSpPr>
        <p:spPr>
          <a:xfrm>
            <a:off x="7403805" y="3552160"/>
            <a:ext cx="3104707" cy="93389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人性</a:t>
            </a:r>
            <a:endParaRPr lang="en-SG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3BDE607-8566-5FD2-933E-523B1765FBB9}"/>
              </a:ext>
            </a:extLst>
          </p:cNvPr>
          <p:cNvCxnSpPr>
            <a:endCxn id="4" idx="3"/>
          </p:cNvCxnSpPr>
          <p:nvPr/>
        </p:nvCxnSpPr>
        <p:spPr>
          <a:xfrm flipV="1">
            <a:off x="4178595" y="2702128"/>
            <a:ext cx="805549" cy="85003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90D5994-5AAB-9AB4-59C8-842773EE0206}"/>
              </a:ext>
            </a:extLst>
          </p:cNvPr>
          <p:cNvCxnSpPr>
            <a:endCxn id="4" idx="5"/>
          </p:cNvCxnSpPr>
          <p:nvPr/>
        </p:nvCxnSpPr>
        <p:spPr>
          <a:xfrm flipH="1" flipV="1">
            <a:off x="7179503" y="2702128"/>
            <a:ext cx="890609" cy="85003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CDD5B1D-E1CB-E780-9564-C648E362484E}"/>
              </a:ext>
            </a:extLst>
          </p:cNvPr>
          <p:cNvCxnSpPr/>
          <p:nvPr/>
        </p:nvCxnSpPr>
        <p:spPr>
          <a:xfrm>
            <a:off x="5507665" y="4040372"/>
            <a:ext cx="1671838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Multiplication Sign 14">
            <a:extLst>
              <a:ext uri="{FF2B5EF4-FFF2-40B4-BE49-F238E27FC236}">
                <a16:creationId xmlns:a16="http://schemas.microsoft.com/office/drawing/2014/main" id="{7737EBAE-BBB7-AF6F-D6C6-994EC783FDE6}"/>
              </a:ext>
            </a:extLst>
          </p:cNvPr>
          <p:cNvSpPr/>
          <p:nvPr/>
        </p:nvSpPr>
        <p:spPr>
          <a:xfrm>
            <a:off x="6130932" y="3662916"/>
            <a:ext cx="425303" cy="754912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3C2F19-C0BE-4A3B-D9D9-5FF78E27AF12}"/>
              </a:ext>
            </a:extLst>
          </p:cNvPr>
          <p:cNvSpPr txBox="1"/>
          <p:nvPr/>
        </p:nvSpPr>
        <p:spPr>
          <a:xfrm>
            <a:off x="1013637" y="4528585"/>
            <a:ext cx="111783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耶稣可从神性的角度来看或实行。也可从人性的角度来看或实行。同样是一个位格 （</a:t>
            </a:r>
            <a:r>
              <a:rPr lang="en-US" altLang="zh-CN" sz="2800" dirty="0"/>
              <a:t>same person</a:t>
            </a:r>
            <a:r>
              <a:rPr lang="zh-CN" altLang="en-US" sz="2800" dirty="0"/>
              <a:t>）。可是，我们不可论从耶稣做什么，就是本性的发作（本性没有作什么）。也不可讲神性的潜能以人性来实行。（路德教的误解）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38212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03AA3-298C-9BD7-96CB-02E9EF124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4</a:t>
            </a:r>
            <a:r>
              <a:rPr lang="zh-CN" altLang="en-US" dirty="0"/>
              <a:t>）基督如今的同在与不在（问</a:t>
            </a:r>
            <a:r>
              <a:rPr lang="en-SG" dirty="0"/>
              <a:t>47–48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15ECA-4A0C-17AB-714C-5FBD03A8118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我们常常谈论耶稣借着圣灵的同在。</a:t>
            </a:r>
            <a:endParaRPr lang="en-SG" dirty="0"/>
          </a:p>
          <a:p>
            <a:pPr lvl="0"/>
            <a:r>
              <a:rPr lang="zh-CN" altLang="en-US" dirty="0"/>
              <a:t>但我们很少谈论耶稣如今的不在。</a:t>
            </a:r>
            <a:endParaRPr lang="en-SG" dirty="0"/>
          </a:p>
          <a:p>
            <a:pPr lvl="1"/>
            <a:r>
              <a:rPr lang="zh-CN" altLang="en-US" dirty="0"/>
              <a:t>这意味着什么？这意味着这里不是我们的家。</a:t>
            </a:r>
            <a:endParaRPr lang="en-SG" dirty="0"/>
          </a:p>
          <a:p>
            <a:pPr lvl="1"/>
            <a:r>
              <a:rPr lang="zh-CN" altLang="en-US" dirty="0"/>
              <a:t>这里不是我们安逸栖息之处。</a:t>
            </a:r>
            <a:endParaRPr lang="en-SG" dirty="0"/>
          </a:p>
          <a:p>
            <a:pPr lvl="1"/>
            <a:r>
              <a:rPr lang="zh-CN" altLang="en-US" dirty="0"/>
              <a:t>基督徒切切盼望耶稣再来。</a:t>
            </a:r>
            <a:r>
              <a:rPr lang="en-SG" dirty="0"/>
              <a:t>“</a:t>
            </a:r>
            <a:r>
              <a:rPr lang="zh-CN" altLang="en-US" dirty="0"/>
              <a:t>马拉拿他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/>
              <a:t>”Maranatha” – </a:t>
            </a:r>
            <a:r>
              <a:rPr lang="zh-CN" altLang="en-US" dirty="0"/>
              <a:t>“主，来吧”</a:t>
            </a:r>
            <a:r>
              <a:rPr lang="en-SG" dirty="0"/>
              <a:t>;  </a:t>
            </a:r>
            <a:r>
              <a:rPr lang="zh-CN" altLang="en-US" dirty="0"/>
              <a:t>林前</a:t>
            </a:r>
            <a:r>
              <a:rPr lang="en-SG" dirty="0"/>
              <a:t>16:22</a:t>
            </a:r>
            <a:r>
              <a:rPr lang="zh-CN" altLang="en-US" dirty="0"/>
              <a:t>）。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70000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98B7C-59CE-07A2-10C7-5108431DC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DA7E-AF9A-D5CF-BD03-6901B5186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E48E4-A33C-77DF-0184-C31430FCAF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我们从基督升天得了什么益处？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第一，祂在天上祂父面前作我们的代求者</a:t>
            </a:r>
            <a:r>
              <a:rPr lang="en-SG" dirty="0"/>
              <a:t> (1)</a:t>
            </a:r>
            <a:r>
              <a:rPr lang="zh-CN" altLang="en-US" dirty="0"/>
              <a:t>。</a:t>
            </a:r>
            <a:r>
              <a:rPr lang="en-SG" dirty="0"/>
              <a:t> </a:t>
            </a:r>
            <a:r>
              <a:rPr lang="zh-CN" altLang="en-US" dirty="0"/>
              <a:t>第二，我们的主耶稣基督的肉身在 天上，这就确实保证，基督作为我们的头，也要把我们这些作祂肢体的带到祂那里 去</a:t>
            </a:r>
            <a:r>
              <a:rPr lang="en-SG" dirty="0"/>
              <a:t> (2)</a:t>
            </a:r>
            <a:r>
              <a:rPr lang="zh-CN" altLang="en-US" dirty="0"/>
              <a:t>；第三，祂差遣圣灵作为保证</a:t>
            </a:r>
            <a:r>
              <a:rPr lang="en-SG" dirty="0"/>
              <a:t> (3)</a:t>
            </a:r>
            <a:r>
              <a:rPr lang="zh-CN" altLang="en-US" dirty="0"/>
              <a:t>，藉着圣灵的能力，我们不求地上的事，但求 天上的事，那里有基督坐在上帝的右边</a:t>
            </a:r>
            <a:r>
              <a:rPr lang="en-SG" dirty="0"/>
              <a:t> (4)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罗</a:t>
            </a:r>
            <a:r>
              <a:rPr lang="en-US" dirty="0"/>
              <a:t>8</a:t>
            </a:r>
            <a:r>
              <a:rPr lang="zh-CN" altLang="en-US" dirty="0"/>
              <a:t>：</a:t>
            </a:r>
            <a:r>
              <a:rPr lang="en-US" dirty="0"/>
              <a:t>34</a:t>
            </a:r>
            <a:r>
              <a:rPr lang="zh-CN" altLang="en-US" dirty="0"/>
              <a:t>；约壹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1</a:t>
            </a:r>
            <a:r>
              <a:rPr lang="en-US" altLang="zh-CN" dirty="0"/>
              <a:t>【</a:t>
            </a:r>
            <a:r>
              <a:rPr lang="en-US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US" dirty="0"/>
              <a:t>14</a:t>
            </a:r>
            <a:r>
              <a:rPr lang="zh-CN" altLang="en-US" dirty="0"/>
              <a:t>：</a:t>
            </a:r>
            <a:r>
              <a:rPr lang="en-US" dirty="0"/>
              <a:t>2</a:t>
            </a:r>
            <a:r>
              <a:rPr lang="zh-CN" altLang="en-US" dirty="0"/>
              <a:t>；弗</a:t>
            </a:r>
            <a:r>
              <a:rPr lang="en-US" dirty="0"/>
              <a:t>2</a:t>
            </a:r>
            <a:r>
              <a:rPr lang="zh-CN" altLang="en-US" dirty="0"/>
              <a:t>：</a:t>
            </a:r>
            <a:r>
              <a:rPr lang="en-US" dirty="0"/>
              <a:t>4-6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约</a:t>
            </a:r>
            <a:r>
              <a:rPr lang="en-US" dirty="0"/>
              <a:t>14</a:t>
            </a:r>
            <a:r>
              <a:rPr lang="zh-CN" altLang="en-US" dirty="0"/>
              <a:t>：</a:t>
            </a:r>
            <a:r>
              <a:rPr lang="en-US" dirty="0"/>
              <a:t>16</a:t>
            </a:r>
            <a:r>
              <a:rPr lang="zh-CN" altLang="en-US" dirty="0"/>
              <a:t>；林后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21-22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西</a:t>
            </a:r>
            <a:r>
              <a:rPr lang="en-US" dirty="0"/>
              <a:t>3</a:t>
            </a:r>
            <a:r>
              <a:rPr lang="zh-CN" altLang="en-US" dirty="0"/>
              <a:t>：</a:t>
            </a:r>
            <a:r>
              <a:rPr lang="en-US" dirty="0"/>
              <a:t>1-4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298459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171E4-16E9-E8D2-7436-B8C23F432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336" y="624110"/>
            <a:ext cx="10154276" cy="1280890"/>
          </a:xfrm>
        </p:spPr>
        <p:txBody>
          <a:bodyPr>
            <a:normAutofit fontScale="90000"/>
          </a:bodyPr>
          <a:lstStyle/>
          <a:p>
            <a:r>
              <a:rPr lang="en-SG" dirty="0"/>
              <a:t>5</a:t>
            </a:r>
            <a:r>
              <a:rPr lang="zh-CN" altLang="en-US" dirty="0"/>
              <a:t>）基督既已升天，如今所能发生的事（问</a:t>
            </a:r>
            <a:r>
              <a:rPr lang="en-SG" dirty="0"/>
              <a:t>49</a:t>
            </a:r>
            <a:r>
              <a:rPr lang="zh-CN" altLang="en-US" dirty="0"/>
              <a:t>）</a:t>
            </a:r>
            <a:br>
              <a:rPr lang="en-SG" dirty="0"/>
            </a:b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B5556-9BD3-2786-3397-50EA62CF45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耶稣如今在天上为我们代求。（例：罗</a:t>
            </a:r>
            <a:r>
              <a:rPr lang="en-SG" altLang="zh-CN" dirty="0"/>
              <a:t>8</a:t>
            </a:r>
            <a:r>
              <a:rPr lang="zh-CN" altLang="en-US" dirty="0"/>
              <a:t>：</a:t>
            </a:r>
            <a:r>
              <a:rPr lang="en-SG" altLang="zh-CN" dirty="0"/>
              <a:t>34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我们可以确信自己将与上帝同在，因为基督的人性就是我们将在那里作为确据。</a:t>
            </a:r>
            <a:endParaRPr lang="en-SG" dirty="0"/>
          </a:p>
          <a:p>
            <a:pPr lvl="0"/>
            <a:r>
              <a:rPr lang="zh-CN" altLang="en-US" dirty="0"/>
              <a:t>圣灵如今与我们同在。（约</a:t>
            </a:r>
            <a:r>
              <a:rPr lang="en-SG" altLang="zh-CN" dirty="0"/>
              <a:t>16</a:t>
            </a:r>
            <a:r>
              <a:rPr lang="zh-CN" altLang="en-US" dirty="0"/>
              <a:t>：</a:t>
            </a:r>
            <a:r>
              <a:rPr lang="en-SG" altLang="zh-CN" dirty="0"/>
              <a:t>7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我们如今寻求天上的事，就是基督所在之处。（西</a:t>
            </a:r>
            <a:r>
              <a:rPr lang="en-US" dirty="0"/>
              <a:t>3</a:t>
            </a:r>
            <a:r>
              <a:rPr lang="zh-CN" altLang="en-US" dirty="0"/>
              <a:t>：</a:t>
            </a:r>
            <a:r>
              <a:rPr lang="en-US" dirty="0"/>
              <a:t>1-4 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1646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B49D0-C509-0CF3-5EFE-D24FAA04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B086-7B4C-D4CE-C5B8-D112DC79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赎罪祭（</a:t>
            </a:r>
            <a:r>
              <a:rPr lang="en-SG" altLang="zh-CN" dirty="0"/>
              <a:t>expiation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4CD49-C4EC-FBE0-A440-32FD709AF1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57261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赎罪祭（</a:t>
            </a:r>
            <a:r>
              <a:rPr lang="en-SG" dirty="0"/>
              <a:t>expiation</a:t>
            </a:r>
            <a:r>
              <a:rPr lang="zh-CN" altLang="en-US" dirty="0"/>
              <a:t>）是指耶稣担当世人的罪，并为这些罪而死的教义。</a:t>
            </a:r>
            <a:endParaRPr lang="en-SG" dirty="0"/>
          </a:p>
          <a:p>
            <a:r>
              <a:rPr lang="zh-CN" altLang="en-US" dirty="0"/>
              <a:t>“赎罪祭” 这个词汇源自希伯来语中“遮盖罪”的观念。你的罪被赦免了，神不在追讨你的罪债。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09983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06606-01E0-4DB0-156E-E15F3F0CB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A18BB-9DB5-6175-1837-055D55B35F5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4401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B5BA5-4A20-AC6A-78FC-4312C5559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DC69-704D-121C-DC95-8B7D98615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45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477D-8354-4E9F-BAF6-18B8A91050F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我们从基督的复活得了什么恩惠呢？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第一，祂藉着复活战胜了死亡，叫我们分享祂藉死为我们所取得的公义； 第二，我们现在也因祂复活的大能，得着新生命。第三，基督的复活成为我们将 来荣耀复活的确实保证。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388310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7D469-423D-9DE8-3A4C-B4D5338B0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E782-EC3A-8046-62F5-F05BEF9BD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46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3E8A2-770B-8990-892F-2F38A975B7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你怎理解祂 “升天” 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就是基督在门徒眼前从地上被接到天上，为我们的益处继续留在那里，直 到再来审判活人死人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010750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92208-D402-7A5F-953F-FD63BEF0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27C5-949A-23B8-C9B3-A5AEB211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47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A299F-B354-9E13-ED65-F1165DB4EC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按祂所应许的，基督岂不是要与我们同在，直到世界的末了吗？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 </a:t>
            </a: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基督是真人，也是真神。按祂的人性而言，祂现在不在地上</a:t>
            </a:r>
            <a:r>
              <a:rPr lang="en-SG" dirty="0"/>
              <a:t> </a:t>
            </a:r>
            <a:r>
              <a:rPr lang="zh-CN" altLang="en-US" dirty="0"/>
              <a:t>；但按祂的神 性、尊荣、恩典和圣灵而言，祂无时无刻不在我们中间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74475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1240C-DFFA-0A52-594F-041876B19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3597B-E22C-09AD-C7E4-169225F7C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48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E9459-3C31-A716-5E9C-B927BF5244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若说基督的人性不在其神性所到之处，这岂不是说祂的二性是彼此分开的 吗？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绝非如此。因为神性是不受限制的，是无所不在的，就必然超乎其所取人性 的范围，但却依然与人性联合。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354840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FC048-29B6-6A85-4203-3C2B95D49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41AE-4BFE-E5D6-CCD1-6F4DAAB4E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3052964" cy="928243"/>
          </a:xfrm>
        </p:spPr>
        <p:txBody>
          <a:bodyPr/>
          <a:lstStyle/>
          <a:p>
            <a:r>
              <a:rPr lang="zh-CN" altLang="en-US" u="sng" dirty="0"/>
              <a:t>问答 </a:t>
            </a:r>
            <a:r>
              <a:rPr lang="en-SG" altLang="zh-CN" u="sng" dirty="0"/>
              <a:t>49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DCADB-54FF-8769-781A-B36FEA8038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552354"/>
            <a:ext cx="10920263" cy="503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49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我们从基督升天得了什么益处？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第一，祂在天上祂父面前作我们的代求者</a:t>
            </a:r>
            <a:r>
              <a:rPr lang="en-SG" dirty="0"/>
              <a:t> </a:t>
            </a:r>
            <a:r>
              <a:rPr lang="zh-CN" altLang="en-US" dirty="0"/>
              <a:t>。</a:t>
            </a:r>
            <a:r>
              <a:rPr lang="en-SG" dirty="0"/>
              <a:t> </a:t>
            </a:r>
            <a:r>
              <a:rPr lang="zh-CN" altLang="en-US" dirty="0"/>
              <a:t>第二，我们的主耶稣基督的肉身在 天上，这就确实保证，基督作为我们的头，也要把我们这些作祂肢体的带到祂那里 去</a:t>
            </a:r>
            <a:r>
              <a:rPr lang="en-SG" dirty="0"/>
              <a:t> </a:t>
            </a:r>
            <a:r>
              <a:rPr lang="zh-CN" altLang="en-US" dirty="0"/>
              <a:t>；第三，祂差遣圣灵作为保证</a:t>
            </a:r>
            <a:r>
              <a:rPr lang="en-SG" dirty="0"/>
              <a:t> </a:t>
            </a:r>
            <a:r>
              <a:rPr lang="zh-CN" altLang="en-US" dirty="0"/>
              <a:t>，藉着圣灵的能力，我们不求地上的事，但求 天上的事，那里有基督坐在上帝的右边</a:t>
            </a:r>
            <a:r>
              <a:rPr lang="en-SG" dirty="0"/>
              <a:t> </a:t>
            </a:r>
            <a:r>
              <a:rPr lang="zh-CN" altLang="en-US" dirty="0"/>
              <a:t>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875316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0CCE-48E7-CB75-362C-38D502B1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7C26-3DAE-092D-37B8-0ED9388D7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913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60AA1-7E43-D551-0A4E-2E20915FA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9A70-EC1F-35B3-B947-4C4E9529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挽回祭（</a:t>
            </a:r>
            <a:r>
              <a:rPr lang="en-US" altLang="zh-CN" dirty="0"/>
              <a:t>Propitiation</a:t>
            </a:r>
            <a:r>
              <a:rPr lang="zh-CN" altLang="en-US" dirty="0"/>
              <a:t>）</a:t>
            </a:r>
            <a:r>
              <a:rPr lang="en-SG" altLang="zh-CN" dirty="0"/>
              <a:t>-</a:t>
            </a:r>
            <a:r>
              <a:rPr lang="en-US" altLang="zh-CN" dirty="0"/>
              <a:t>【</a:t>
            </a:r>
            <a:r>
              <a:rPr lang="en-SG" altLang="zh-CN" dirty="0"/>
              <a:t> </a:t>
            </a:r>
            <a:r>
              <a:rPr lang="zh-CN" altLang="en-US" dirty="0"/>
              <a:t>从第六课</a:t>
            </a:r>
            <a:r>
              <a:rPr lang="en-US" altLang="zh-CN" dirty="0"/>
              <a:t>】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E5990-1F71-C5D0-1E46-F2F514B5DD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挽回祭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Propitiation</a:t>
            </a:r>
            <a:r>
              <a:rPr lang="zh-CN" altLang="en-US" dirty="0"/>
              <a:t>）是指耶稣平息了神对我们犯罪的愤怒。我们与神的关系就和好了。</a:t>
            </a:r>
            <a:endParaRPr lang="en-SG" altLang="zh-CN" dirty="0"/>
          </a:p>
          <a:p>
            <a:r>
              <a:rPr lang="zh-CN" altLang="en-US" dirty="0"/>
              <a:t>赎罪祭（</a:t>
            </a:r>
            <a:r>
              <a:rPr lang="en-SG" dirty="0"/>
              <a:t>expiation</a:t>
            </a:r>
            <a:r>
              <a:rPr lang="zh-CN" altLang="en-US" dirty="0"/>
              <a:t>）和挽回祭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Propitiation</a:t>
            </a:r>
            <a:r>
              <a:rPr lang="zh-CN" altLang="en-US" dirty="0"/>
              <a:t>）是赎罪的两面性。</a:t>
            </a:r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334890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D83E8-97D7-6315-EF35-BD679DBD7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53C7A-8B6B-7F1B-477A-69265CB11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32550"/>
          </a:xfrm>
        </p:spPr>
        <p:txBody>
          <a:bodyPr/>
          <a:lstStyle/>
          <a:p>
            <a:r>
              <a:rPr lang="en-SG" u="sng" dirty="0"/>
              <a:t>“</a:t>
            </a:r>
            <a:r>
              <a:rPr lang="zh-CN" altLang="en-US" u="sng" dirty="0"/>
              <a:t>降在阴间</a:t>
            </a:r>
            <a:r>
              <a:rPr lang="en-SG" u="sng" dirty="0"/>
              <a:t>” </a:t>
            </a:r>
            <a:r>
              <a:rPr lang="zh-CN" altLang="en-US" u="sng" dirty="0"/>
              <a:t>条文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56CD5-6FED-A6F7-2A54-D3E2E354A5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6150"/>
            <a:ext cx="10363826" cy="41750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我们应当如何理解它的意思？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1</a:t>
            </a:r>
            <a:r>
              <a:rPr lang="zh-CN" altLang="en-US" dirty="0"/>
              <a:t>） 基督在十字架上承受了地狱般的痛苦（</a:t>
            </a:r>
            <a:r>
              <a:rPr lang="en-US" altLang="zh-CN" dirty="0"/>
              <a:t>《</a:t>
            </a:r>
            <a:r>
              <a:rPr lang="zh-CN" altLang="en-US" dirty="0"/>
              <a:t>海德堡要理问答</a:t>
            </a:r>
            <a:r>
              <a:rPr lang="en-US" altLang="zh-CN" dirty="0"/>
              <a:t>》</a:t>
            </a:r>
            <a:r>
              <a:rPr lang="zh-CN" altLang="en-US" dirty="0"/>
              <a:t>问</a:t>
            </a:r>
            <a:r>
              <a:rPr lang="en-SG" dirty="0"/>
              <a:t>44</a:t>
            </a:r>
            <a:r>
              <a:rPr lang="zh-CN" altLang="en-US" dirty="0"/>
              <a:t>）</a:t>
            </a:r>
            <a:endParaRPr lang="en-SG" dirty="0"/>
          </a:p>
          <a:p>
            <a:pPr marL="0" indent="0">
              <a:buNone/>
            </a:pPr>
            <a:r>
              <a:rPr lang="en-SG" dirty="0"/>
              <a:t>2</a:t>
            </a:r>
            <a:r>
              <a:rPr lang="zh-CN" altLang="en-US" dirty="0"/>
              <a:t>） 基督被埋葬，并处于死亡状态三天（</a:t>
            </a:r>
            <a:r>
              <a:rPr lang="en-US" altLang="zh-CN" dirty="0"/>
              <a:t>《</a:t>
            </a:r>
            <a:r>
              <a:rPr lang="zh-CN" altLang="en-US" dirty="0"/>
              <a:t>威斯敏斯特大要理问答</a:t>
            </a:r>
            <a:r>
              <a:rPr lang="en-US" altLang="zh-CN" dirty="0"/>
              <a:t>》</a:t>
            </a:r>
            <a:r>
              <a:rPr lang="zh-CN" altLang="en-US" dirty="0"/>
              <a:t>问</a:t>
            </a:r>
            <a:r>
              <a:rPr lang="en-SG" dirty="0"/>
              <a:t>50</a:t>
            </a:r>
            <a:r>
              <a:rPr lang="zh-CN" altLang="en-US" dirty="0"/>
              <a:t>）</a:t>
            </a:r>
            <a:endParaRPr lang="en-SG" dirty="0"/>
          </a:p>
          <a:p>
            <a:r>
              <a:rPr lang="zh-CN" altLang="en-US" dirty="0"/>
              <a:t>哪一种解释是正确的？两者都是。基督的 </a:t>
            </a:r>
            <a:r>
              <a:rPr lang="en-SG" dirty="0"/>
              <a:t>“</a:t>
            </a:r>
            <a:r>
              <a:rPr lang="zh-CN" altLang="en-US" dirty="0"/>
              <a:t>降卑</a:t>
            </a:r>
            <a:r>
              <a:rPr lang="en-SG" dirty="0"/>
              <a:t>” </a:t>
            </a:r>
            <a:r>
              <a:rPr lang="zh-CN" altLang="en-US" dirty="0"/>
              <a:t>从十字架开始，并持续到他被埋葬期间。</a:t>
            </a:r>
            <a:r>
              <a:rPr lang="en-SG" dirty="0"/>
              <a:t>“</a:t>
            </a:r>
            <a:r>
              <a:rPr lang="zh-CN" altLang="en-US" dirty="0"/>
              <a:t>降在阴间</a:t>
            </a:r>
            <a:r>
              <a:rPr lang="en-SG" dirty="0"/>
              <a:t>” </a:t>
            </a:r>
            <a:r>
              <a:rPr lang="zh-CN" altLang="en-US" dirty="0"/>
              <a:t>的重点在于基督在十字架与埋葬中地位上的象征性</a:t>
            </a:r>
            <a:r>
              <a:rPr lang="zh-CN" altLang="en-US" dirty="0">
                <a:solidFill>
                  <a:srgbClr val="FF0000"/>
                </a:solidFill>
              </a:rPr>
              <a:t>降</a:t>
            </a:r>
            <a:r>
              <a:rPr lang="zh-CN" altLang="en-US" dirty="0"/>
              <a:t>卑，以及那如同地狱一般的痛苦。</a:t>
            </a:r>
            <a:endParaRPr lang="en-US" altLang="zh-CN" dirty="0"/>
          </a:p>
          <a:p>
            <a:r>
              <a:rPr lang="zh-CN" altLang="en-US" dirty="0"/>
              <a:t>在基督被埋葬时，他的状态</a:t>
            </a:r>
            <a:r>
              <a:rPr lang="zh-CN" altLang="en-US" dirty="0">
                <a:solidFill>
                  <a:srgbClr val="FF0000"/>
                </a:solidFill>
              </a:rPr>
              <a:t>如同</a:t>
            </a:r>
            <a:r>
              <a:rPr lang="zh-CN" altLang="en-US" dirty="0"/>
              <a:t>那些落在死亡权势之下的人；他的身体被黑暗与朽坏所笼罩，没有光明，也没有生命。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31983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8442-BDE3-1AFD-07BE-B8BE3839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75A3-914D-0647-1FC6-0101BFCF255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4000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3E0E-05E8-E69B-60CE-C1FE522A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u="sng" dirty="0"/>
              <a:t>使徒信经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94EE0-19A5-3629-7A90-F7C245AAAD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9027" y="1430965"/>
            <a:ext cx="10363826" cy="4310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b="1" u="sng" dirty="0"/>
              <a:t>（至今）</a:t>
            </a:r>
            <a:endParaRPr lang="en-SG" altLang="zh-CN" dirty="0"/>
          </a:p>
          <a:p>
            <a:pPr marL="0" indent="0">
              <a:buNone/>
            </a:pPr>
            <a:r>
              <a:rPr lang="zh-CN" altLang="en-US" dirty="0"/>
              <a:t>我信上帝，全能的父，创造天地的主。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我信我们的主耶稣基督，上帝独生的子；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因着圣灵感孕，从童贞女马利亚所生；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在本丢彼拉多手下受难，被钉在十字架上，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降在阴间；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b="1" dirty="0"/>
              <a:t>现在：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第三天从死人中复活；升天</a:t>
            </a:r>
            <a:endParaRPr lang="en-SG" altLang="zh-CN" b="1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177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D62A1-A328-2B0B-3D88-B9E953133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3D40E-3E51-A4B1-740F-94A72B6CD0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耶稣的复活</a:t>
            </a:r>
            <a:endParaRPr lang="en-SG" altLang="zh-CN" sz="4400" b="1" u="sng" dirty="0"/>
          </a:p>
          <a:p>
            <a:pPr marL="0" indent="0" algn="ctr">
              <a:buNone/>
            </a:pPr>
            <a:r>
              <a:rPr lang="en-SG" sz="4400" b="1" u="sng" dirty="0"/>
              <a:t>(Resurrection)</a:t>
            </a:r>
            <a:endParaRPr lang="en-SG" sz="4400" dirty="0"/>
          </a:p>
          <a:p>
            <a:pPr marL="0" indent="0" algn="ctr">
              <a:buNone/>
            </a:pP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1853587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28BC-2BD5-B1C2-4BA5-44F7BFD4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1</a:t>
            </a:r>
            <a:r>
              <a:rPr lang="zh-CN" altLang="en-US" dirty="0"/>
              <a:t>）基督身体性的复活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7494-8A7C-A95B-7C3E-91A18FD1131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4516944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耶稣藉着圣灵的大能，在身体上复活。</a:t>
            </a:r>
            <a:endParaRPr lang="en-SG" dirty="0"/>
          </a:p>
          <a:p>
            <a:pPr lvl="0"/>
            <a:r>
              <a:rPr lang="zh-CN" altLang="en-US" dirty="0"/>
              <a:t>这件事发生在历史之中，并且可以从历史加以推论。</a:t>
            </a:r>
            <a:endParaRPr lang="en-SG" dirty="0"/>
          </a:p>
          <a:p>
            <a:pPr lvl="1"/>
            <a:r>
              <a:rPr lang="zh-CN" altLang="en-US" dirty="0"/>
              <a:t>耶稣复活后只向少数见证人显现。（</a:t>
            </a:r>
            <a:r>
              <a:rPr lang="en-SG" dirty="0"/>
              <a:t>500+ </a:t>
            </a:r>
            <a:r>
              <a:rPr lang="zh-CN" altLang="en-US" dirty="0"/>
              <a:t>人；林前</a:t>
            </a:r>
            <a:r>
              <a:rPr lang="en-US" dirty="0"/>
              <a:t>15</a:t>
            </a:r>
            <a:r>
              <a:rPr lang="zh-CN" altLang="en-US" dirty="0"/>
              <a:t>：</a:t>
            </a:r>
            <a:r>
              <a:rPr lang="en-US" dirty="0"/>
              <a:t>6</a:t>
            </a:r>
            <a:r>
              <a:rPr lang="zh-CN" altLang="en-US" dirty="0"/>
              <a:t>）</a:t>
            </a:r>
            <a:endParaRPr lang="en-SG" dirty="0"/>
          </a:p>
          <a:p>
            <a:pPr lvl="1"/>
            <a:r>
              <a:rPr lang="zh-CN" altLang="en-US" dirty="0"/>
              <a:t>但耶稣的复活之所以得到证明，是因为唯有复活这一解释，才能合理说明空坟墓、使徒们的勇敢无惧，以及基督教在受逼迫之下仍迅速传播。</a:t>
            </a:r>
            <a:endParaRPr lang="en-SG" dirty="0"/>
          </a:p>
          <a:p>
            <a:pPr lvl="1"/>
            <a:r>
              <a:rPr lang="zh-CN" altLang="en-US" dirty="0"/>
              <a:t>例：</a:t>
            </a:r>
            <a:r>
              <a:rPr lang="en-US" dirty="0"/>
              <a:t>The Case for Christ, by Lee Strobel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8337194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2186</TotalTime>
  <Words>3217</Words>
  <Application>Microsoft Office PowerPoint</Application>
  <PresentationFormat>Widescreen</PresentationFormat>
  <Paragraphs>147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赎罪祭（expiation）</vt:lpstr>
      <vt:lpstr>挽回祭（Propitiation）-【 从第六课】</vt:lpstr>
      <vt:lpstr>“降在阴间” 条文</vt:lpstr>
      <vt:lpstr>PowerPoint Presentation</vt:lpstr>
      <vt:lpstr>使徒信经</vt:lpstr>
      <vt:lpstr>PowerPoint Presentation</vt:lpstr>
      <vt:lpstr>1）基督身体性的复活</vt:lpstr>
      <vt:lpstr>1.1) 为什么耶稣要复活呢？</vt:lpstr>
      <vt:lpstr>利10:1–3</vt:lpstr>
      <vt:lpstr>利10:1–3</vt:lpstr>
      <vt:lpstr>来9:11–12</vt:lpstr>
      <vt:lpstr>来9:11–12</vt:lpstr>
      <vt:lpstr>1.1) 为什么耶稣要复活呢？</vt:lpstr>
      <vt:lpstr>问答 45</vt:lpstr>
      <vt:lpstr>2）基督的复活作为初熟的果子（问45）</vt:lpstr>
      <vt:lpstr>PowerPoint Presentation</vt:lpstr>
      <vt:lpstr>PowerPoint Presentation</vt:lpstr>
      <vt:lpstr>问答 46</vt:lpstr>
      <vt:lpstr>3）耶稣身体升天了（问46）</vt:lpstr>
      <vt:lpstr>问答 47</vt:lpstr>
      <vt:lpstr>问答 48</vt:lpstr>
      <vt:lpstr>4）基督如今的同在与不在（问47–48）</vt:lpstr>
      <vt:lpstr>4）基督如今的同在与不在（问47–48）</vt:lpstr>
      <vt:lpstr>属性相通 (Communicatio Idiomatum)</vt:lpstr>
      <vt:lpstr>4）基督如今的同在与不在（问47–48）</vt:lpstr>
      <vt:lpstr>问答 49</vt:lpstr>
      <vt:lpstr>5）基督既已升天，如今所能发生的事（问49） </vt:lpstr>
      <vt:lpstr>PowerPoint Presentation</vt:lpstr>
      <vt:lpstr>问答 45</vt:lpstr>
      <vt:lpstr>问答 46</vt:lpstr>
      <vt:lpstr>问答 47</vt:lpstr>
      <vt:lpstr>问答 48</vt:lpstr>
      <vt:lpstr>问答 49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453</cp:revision>
  <dcterms:created xsi:type="dcterms:W3CDTF">2026-02-20T15:54:38Z</dcterms:created>
  <dcterms:modified xsi:type="dcterms:W3CDTF">2026-05-24T12:49:41Z</dcterms:modified>
</cp:coreProperties>
</file>