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34"/>
  </p:notesMasterIdLst>
  <p:sldIdLst>
    <p:sldId id="256" r:id="rId2"/>
    <p:sldId id="257" r:id="rId3"/>
    <p:sldId id="528" r:id="rId4"/>
    <p:sldId id="279" r:id="rId5"/>
    <p:sldId id="280" r:id="rId6"/>
    <p:sldId id="609" r:id="rId7"/>
    <p:sldId id="591" r:id="rId8"/>
    <p:sldId id="592" r:id="rId9"/>
    <p:sldId id="590" r:id="rId10"/>
    <p:sldId id="546" r:id="rId11"/>
    <p:sldId id="608" r:id="rId12"/>
    <p:sldId id="599" r:id="rId13"/>
    <p:sldId id="598" r:id="rId14"/>
    <p:sldId id="600" r:id="rId15"/>
    <p:sldId id="568" r:id="rId16"/>
    <p:sldId id="593" r:id="rId17"/>
    <p:sldId id="601" r:id="rId18"/>
    <p:sldId id="604" r:id="rId19"/>
    <p:sldId id="594" r:id="rId20"/>
    <p:sldId id="595" r:id="rId21"/>
    <p:sldId id="602" r:id="rId22"/>
    <p:sldId id="596" r:id="rId23"/>
    <p:sldId id="603" r:id="rId24"/>
    <p:sldId id="605" r:id="rId25"/>
    <p:sldId id="597" r:id="rId26"/>
    <p:sldId id="606" r:id="rId27"/>
    <p:sldId id="607" r:id="rId28"/>
    <p:sldId id="585" r:id="rId29"/>
    <p:sldId id="586" r:id="rId30"/>
    <p:sldId id="587" r:id="rId31"/>
    <p:sldId id="588" r:id="rId32"/>
    <p:sldId id="495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87451" autoAdjust="0"/>
  </p:normalViewPr>
  <p:slideViewPr>
    <p:cSldViewPr snapToGrid="0">
      <p:cViewPr varScale="1">
        <p:scale>
          <a:sx n="72" d="100"/>
          <a:sy n="72" d="100"/>
        </p:scale>
        <p:origin x="94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D01CF-8226-4138-BA91-AA815486FF39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252B9-0E5F-437C-981D-C152E4FC622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86363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1899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17486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6487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24621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1758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7429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8024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01439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226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58289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35355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41045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60958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61676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46499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5944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86130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7F853-D65B-4124-AD04-090B068EE373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83906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2501C-754D-04BA-1028-5B9EB977B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2522" y="1015650"/>
            <a:ext cx="8689976" cy="2509213"/>
          </a:xfrm>
        </p:spPr>
        <p:txBody>
          <a:bodyPr/>
          <a:lstStyle/>
          <a:p>
            <a:r>
              <a:rPr lang="en-US" altLang="zh-CN" b="1" u="sng" dirty="0"/>
              <a:t>《</a:t>
            </a:r>
            <a:r>
              <a:rPr lang="zh-CN" altLang="en-US" b="1" u="sng" dirty="0"/>
              <a:t>海德堡要理问答</a:t>
            </a:r>
            <a:r>
              <a:rPr lang="en-US" altLang="zh-CN" b="1" u="sng" dirty="0"/>
              <a:t>》</a:t>
            </a:r>
            <a:endParaRPr lang="en-S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7D8567-91FC-2C6F-5B46-CB8AE3C47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7195" y="3777918"/>
            <a:ext cx="4694089" cy="1134324"/>
          </a:xfrm>
        </p:spPr>
        <p:txBody>
          <a:bodyPr>
            <a:normAutofit/>
          </a:bodyPr>
          <a:lstStyle/>
          <a:p>
            <a:r>
              <a:rPr lang="zh-CN" altLang="en-US" sz="3600" dirty="0"/>
              <a:t>第十六课</a:t>
            </a:r>
            <a:endParaRPr lang="en-SG" sz="3600" dirty="0"/>
          </a:p>
        </p:txBody>
      </p:sp>
    </p:spTree>
    <p:extLst>
      <p:ext uri="{BB962C8B-B14F-4D97-AF65-F5344CB8AC3E}">
        <p14:creationId xmlns:p14="http://schemas.microsoft.com/office/powerpoint/2010/main" val="1214682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D3E0E-05E8-E69B-60CE-C1FE522AA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b="1" u="sng" dirty="0"/>
              <a:t>使徒信经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94EE0-19A5-3629-7A90-F7C245AAAD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9027" y="1430964"/>
            <a:ext cx="10363826" cy="51505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1" u="sng" dirty="0"/>
              <a:t>（至今）</a:t>
            </a:r>
            <a:endParaRPr lang="en-SG" altLang="zh-CN" dirty="0"/>
          </a:p>
          <a:p>
            <a:pPr marL="0" indent="0">
              <a:buNone/>
            </a:pPr>
            <a:r>
              <a:rPr lang="zh-CN" altLang="en-US" dirty="0"/>
              <a:t>我信上帝，全能的父，创造天地的主。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我信我们的主耶稣基督，上帝独生的子；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因着圣灵感孕，从童贞女马利亚所生；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在本丢彼拉多手下受难，被钉在十字架上，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降在阴间；第三天从死人中复活；升天</a:t>
            </a:r>
            <a:endParaRPr lang="en-SG" altLang="zh-CN" b="1" dirty="0"/>
          </a:p>
          <a:p>
            <a:pPr marL="0" indent="0">
              <a:buNone/>
            </a:pPr>
            <a:endParaRPr lang="en-SG" dirty="0"/>
          </a:p>
          <a:p>
            <a:pPr marL="0" indent="0">
              <a:buNone/>
            </a:pPr>
            <a:r>
              <a:rPr lang="zh-CN" altLang="en-US" b="1" dirty="0"/>
              <a:t>现在：</a:t>
            </a:r>
            <a:endParaRPr lang="en-US" altLang="zh-CN" b="1" dirty="0"/>
          </a:p>
          <a:p>
            <a:pPr marL="0" indent="0">
              <a:buNone/>
            </a:pPr>
            <a:r>
              <a:rPr lang="zh-CN" altLang="en-US" dirty="0"/>
              <a:t>坐在全能父上帝的右边；将来必从那里降临，审判活人、死人。</a:t>
            </a:r>
            <a:endParaRPr lang="en-SG" dirty="0"/>
          </a:p>
          <a:p>
            <a:pPr marL="0" indent="0">
              <a:buNone/>
            </a:pP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1778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04CE3-0296-20D9-F2DC-ABA29D1FC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0BE78-7463-4B77-F1B4-ACD8CEFDA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700" y="113747"/>
            <a:ext cx="8911687" cy="1280890"/>
          </a:xfrm>
        </p:spPr>
        <p:txBody>
          <a:bodyPr/>
          <a:lstStyle/>
          <a:p>
            <a:pPr algn="ctr"/>
            <a:r>
              <a:rPr lang="zh-CN" altLang="en-US" b="1" u="sng" dirty="0"/>
              <a:t>课题</a:t>
            </a:r>
            <a:endParaRPr lang="en-SG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77CB8-01A2-E23B-48B7-5565F9929A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5613" y="1101819"/>
            <a:ext cx="10363826" cy="440584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16"/>
            </a:pPr>
            <a:r>
              <a:rPr lang="zh-CN" altLang="en-US" sz="3200" dirty="0"/>
              <a:t>耶稣坐着宝座；末后的审判</a:t>
            </a:r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2462618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874D5-5EE0-1AD1-6868-8A433ABFB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CACE0-2371-C792-C084-A804D13273F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800" b="1" u="sng" dirty="0"/>
              <a:t>耶稣坐着宝座统治着</a:t>
            </a:r>
            <a:endParaRPr lang="en-SG" sz="4800" dirty="0"/>
          </a:p>
        </p:txBody>
      </p:sp>
    </p:spTree>
    <p:extLst>
      <p:ext uri="{BB962C8B-B14F-4D97-AF65-F5344CB8AC3E}">
        <p14:creationId xmlns:p14="http://schemas.microsoft.com/office/powerpoint/2010/main" val="954373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C9CCE-F74F-2DFE-8AD4-F0D69223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173EA-A73E-FB7F-CECF-96517515C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50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20059-0442-2CD6-2EC6-3E176D90B9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50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为何加上 “坐在上帝的右边” 呢？ 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因为基督升到天上，为的是作为教会的元首到父那里</a:t>
            </a:r>
            <a:r>
              <a:rPr lang="en-SG" dirty="0"/>
              <a:t> (1)</a:t>
            </a:r>
            <a:r>
              <a:rPr lang="zh-CN" altLang="en-US" dirty="0"/>
              <a:t>，父藉着祂统管万有</a:t>
            </a:r>
            <a:r>
              <a:rPr lang="en-SG" dirty="0"/>
              <a:t> (2)</a:t>
            </a:r>
            <a:r>
              <a:rPr lang="zh-CN" altLang="en-US" dirty="0"/>
              <a:t>。 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1</a:t>
            </a:r>
            <a:r>
              <a:rPr lang="en-US" altLang="zh-CN" dirty="0"/>
              <a:t>】</a:t>
            </a:r>
            <a:r>
              <a:rPr lang="zh-CN" altLang="en-US" dirty="0"/>
              <a:t>弗</a:t>
            </a:r>
            <a:r>
              <a:rPr lang="en-SG" dirty="0"/>
              <a:t>1</a:t>
            </a:r>
            <a:r>
              <a:rPr lang="zh-CN" altLang="en-US" dirty="0"/>
              <a:t>：</a:t>
            </a:r>
            <a:r>
              <a:rPr lang="en-SG" dirty="0"/>
              <a:t>20-23</a:t>
            </a:r>
            <a:r>
              <a:rPr lang="zh-CN" altLang="en-US" dirty="0"/>
              <a:t>；西</a:t>
            </a:r>
            <a:r>
              <a:rPr lang="en-SG" dirty="0"/>
              <a:t>1</a:t>
            </a:r>
            <a:r>
              <a:rPr lang="zh-CN" altLang="en-US" dirty="0"/>
              <a:t>：</a:t>
            </a:r>
            <a:r>
              <a:rPr lang="en-SG" dirty="0"/>
              <a:t>18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2</a:t>
            </a:r>
            <a:r>
              <a:rPr lang="en-US" altLang="zh-CN" dirty="0"/>
              <a:t>】</a:t>
            </a:r>
            <a:r>
              <a:rPr lang="zh-CN" altLang="en-US" dirty="0"/>
              <a:t>诗</a:t>
            </a:r>
            <a:r>
              <a:rPr lang="en-US" dirty="0"/>
              <a:t>110:1</a:t>
            </a:r>
            <a:r>
              <a:rPr lang="zh-CN" altLang="en-US" dirty="0"/>
              <a:t>；约</a:t>
            </a:r>
            <a:r>
              <a:rPr lang="en-SG" dirty="0"/>
              <a:t>5</a:t>
            </a:r>
            <a:r>
              <a:rPr lang="zh-CN" altLang="en-US" dirty="0"/>
              <a:t>：</a:t>
            </a:r>
            <a:r>
              <a:rPr lang="en-SG" dirty="0"/>
              <a:t>22</a:t>
            </a:r>
            <a:r>
              <a:rPr lang="zh-CN" altLang="en-US" dirty="0"/>
              <a:t>，</a:t>
            </a:r>
            <a:r>
              <a:rPr lang="en-SG" dirty="0"/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3862924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BF6BD-F785-6ECD-6C9C-01E488F98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709A9-546B-876B-8022-BE2C8E38B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51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3611A-2920-4909-A7FC-5C2869FCB1B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51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我们从元首基督的这种荣耀得着什么益处呢？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第一</a:t>
            </a:r>
            <a:r>
              <a:rPr lang="en-SG" dirty="0"/>
              <a:t>, </a:t>
            </a:r>
            <a:r>
              <a:rPr lang="zh-CN" altLang="en-US" dirty="0"/>
              <a:t>祂藉着他的圣灵，把属天的美德浇灌在我们这些作为祂的肢体的人身上</a:t>
            </a:r>
            <a:r>
              <a:rPr lang="en-SG" dirty="0"/>
              <a:t> (1); </a:t>
            </a:r>
            <a:r>
              <a:rPr lang="zh-CN" altLang="en-US" dirty="0"/>
              <a:t>第二</a:t>
            </a:r>
            <a:r>
              <a:rPr lang="en-SG" dirty="0"/>
              <a:t>, </a:t>
            </a:r>
            <a:r>
              <a:rPr lang="zh-CN" altLang="en-US" dirty="0"/>
              <a:t>祂借着祂的大能，护卫并保守我们</a:t>
            </a:r>
            <a:r>
              <a:rPr lang="en-SG" dirty="0"/>
              <a:t>, </a:t>
            </a:r>
            <a:r>
              <a:rPr lang="zh-CN" altLang="en-US" dirty="0"/>
              <a:t>抵挡祂一切的仇敌</a:t>
            </a:r>
            <a:r>
              <a:rPr lang="en-SG" dirty="0"/>
              <a:t> (2)</a:t>
            </a:r>
            <a:r>
              <a:rPr lang="zh-CN" altLang="en-US" dirty="0"/>
              <a:t>。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1</a:t>
            </a:r>
            <a:r>
              <a:rPr lang="en-US" altLang="zh-CN" dirty="0"/>
              <a:t>】</a:t>
            </a:r>
            <a:r>
              <a:rPr lang="zh-CN" altLang="en-US" dirty="0"/>
              <a:t>弗</a:t>
            </a:r>
            <a:r>
              <a:rPr lang="en-SG" dirty="0"/>
              <a:t>4:7-12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2</a:t>
            </a:r>
            <a:r>
              <a:rPr lang="en-US" altLang="zh-CN" dirty="0"/>
              <a:t>】</a:t>
            </a:r>
            <a:r>
              <a:rPr lang="zh-CN" altLang="en-US" dirty="0"/>
              <a:t>诗</a:t>
            </a:r>
            <a:r>
              <a:rPr lang="en-SG" dirty="0"/>
              <a:t>2</a:t>
            </a:r>
            <a:r>
              <a:rPr lang="zh-CN" altLang="en-US" dirty="0"/>
              <a:t>：</a:t>
            </a:r>
            <a:r>
              <a:rPr lang="en-SG" dirty="0"/>
              <a:t>9</a:t>
            </a:r>
            <a:r>
              <a:rPr lang="zh-CN" altLang="en-US" dirty="0"/>
              <a:t>；</a:t>
            </a:r>
            <a:r>
              <a:rPr lang="en-SG" dirty="0"/>
              <a:t>110</a:t>
            </a:r>
            <a:r>
              <a:rPr lang="zh-CN" altLang="en-US" dirty="0"/>
              <a:t>：</a:t>
            </a:r>
            <a:r>
              <a:rPr lang="en-SG" dirty="0"/>
              <a:t>1-2</a:t>
            </a:r>
            <a:r>
              <a:rPr lang="zh-CN" altLang="en-US" dirty="0"/>
              <a:t>；林前</a:t>
            </a:r>
            <a:r>
              <a:rPr lang="en-SG" dirty="0"/>
              <a:t>15</a:t>
            </a:r>
            <a:r>
              <a:rPr lang="zh-CN" altLang="en-US" dirty="0"/>
              <a:t>：</a:t>
            </a:r>
            <a:r>
              <a:rPr lang="en-SG" dirty="0"/>
              <a:t>25-26</a:t>
            </a:r>
            <a:r>
              <a:rPr lang="zh-CN" altLang="en-US" dirty="0"/>
              <a:t>；启</a:t>
            </a:r>
            <a:r>
              <a:rPr lang="en-SG" dirty="0"/>
              <a:t>19</a:t>
            </a:r>
            <a:r>
              <a:rPr lang="zh-CN" altLang="en-US" dirty="0"/>
              <a:t>：</a:t>
            </a:r>
            <a:r>
              <a:rPr lang="en-SG" dirty="0"/>
              <a:t>11-16</a:t>
            </a:r>
          </a:p>
        </p:txBody>
      </p:sp>
    </p:spTree>
    <p:extLst>
      <p:ext uri="{BB962C8B-B14F-4D97-AF65-F5344CB8AC3E}">
        <p14:creationId xmlns:p14="http://schemas.microsoft.com/office/powerpoint/2010/main" val="231362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06606-01E0-4DB0-156E-E15F3F0CB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u="sng" dirty="0"/>
              <a:t>1</a:t>
            </a:r>
            <a:r>
              <a:rPr lang="zh-CN" altLang="en-US" u="sng" dirty="0"/>
              <a:t>）基督坐在父的右边（问</a:t>
            </a:r>
            <a:r>
              <a:rPr lang="en-SG" u="sng" dirty="0"/>
              <a:t>50–51</a:t>
            </a:r>
            <a:r>
              <a:rPr lang="zh-CN" altLang="en-US" u="sng" dirty="0"/>
              <a:t>）</a:t>
            </a:r>
            <a:endParaRPr lang="en-SG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A18BB-9DB5-6175-1837-055D55B35F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SG" dirty="0"/>
              <a:t>“</a:t>
            </a:r>
            <a:r>
              <a:rPr lang="zh-CN" altLang="en-US" dirty="0"/>
              <a:t>坐下</a:t>
            </a:r>
            <a:r>
              <a:rPr lang="en-SG" dirty="0"/>
              <a:t>” </a:t>
            </a:r>
            <a:r>
              <a:rPr lang="zh-CN" altLang="en-US" dirty="0"/>
              <a:t>这一行动象征统治与审判。</a:t>
            </a:r>
            <a:endParaRPr lang="en-SG" dirty="0"/>
          </a:p>
          <a:p>
            <a:pPr lvl="0"/>
            <a:r>
              <a:rPr lang="en-SG" dirty="0"/>
              <a:t>“</a:t>
            </a:r>
            <a:r>
              <a:rPr lang="zh-CN" altLang="en-US" dirty="0"/>
              <a:t>右边</a:t>
            </a:r>
            <a:r>
              <a:rPr lang="en-SG" dirty="0"/>
              <a:t>” </a:t>
            </a:r>
            <a:r>
              <a:rPr lang="zh-CN" altLang="en-US" dirty="0"/>
              <a:t>是权柄与能力的位置。</a:t>
            </a:r>
            <a:endParaRPr lang="en-SG" dirty="0"/>
          </a:p>
          <a:p>
            <a:pPr lvl="0"/>
            <a:r>
              <a:rPr lang="zh-CN" altLang="en-US" dirty="0"/>
              <a:t>耶稣如今作为教会的元首掌权。</a:t>
            </a:r>
            <a:endParaRPr lang="en-SG" dirty="0"/>
          </a:p>
          <a:p>
            <a:pPr lvl="0"/>
            <a:r>
              <a:rPr lang="zh-CN" altLang="en-US" dirty="0"/>
              <a:t>他是受造界的君王，如今也是教会的君王。</a:t>
            </a:r>
            <a:endParaRPr lang="en-SG" dirty="0"/>
          </a:p>
          <a:p>
            <a:pPr lvl="0"/>
            <a:r>
              <a:rPr lang="zh-CN" altLang="en-US" dirty="0"/>
              <a:t>作为统治我们的君王，他赐给我们礼物（恩赐）。</a:t>
            </a:r>
            <a:endParaRPr lang="en-SG" dirty="0"/>
          </a:p>
          <a:p>
            <a:pPr lvl="0"/>
            <a:r>
              <a:rPr lang="zh-CN" altLang="en-US" dirty="0"/>
              <a:t>作为统治我们的君王，他保护我们。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84401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04797-CA5B-B62C-560A-AFEC5011A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FAA9A-378E-4671-5A01-57D5126A29F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78308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D8F9C-A172-6A6D-2402-C9B0E7F33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41FC0-EF5B-E993-52E7-B3E1D539D30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800" b="1" u="sng" dirty="0"/>
              <a:t>末后的审判</a:t>
            </a:r>
            <a:endParaRPr lang="en-SG" sz="4800" dirty="0"/>
          </a:p>
        </p:txBody>
      </p:sp>
    </p:spTree>
    <p:extLst>
      <p:ext uri="{BB962C8B-B14F-4D97-AF65-F5344CB8AC3E}">
        <p14:creationId xmlns:p14="http://schemas.microsoft.com/office/powerpoint/2010/main" val="2278090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0E7D6-3B8C-B77D-4141-1856ED1F4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572FA-D7B4-E6D7-BF67-67460C53A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52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48195-685F-2C03-D1EF-B8084FBF357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52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基督 “将来必从那里降临，审判活人死人</a:t>
            </a:r>
            <a:r>
              <a:rPr lang="en-SG" dirty="0"/>
              <a:t>,” </a:t>
            </a:r>
            <a:r>
              <a:rPr lang="zh-CN" altLang="en-US" dirty="0"/>
              <a:t>这对你有什么安慰？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使我在诸般的忧愁和逼迫之中，昂首仰望将来必要从天降临，施行审判的那一 位，祂曾在上帝的审判台前，代我献上了自己，除去了我一切的咒诅</a:t>
            </a:r>
            <a:r>
              <a:rPr lang="en-SG" dirty="0"/>
              <a:t> (1)</a:t>
            </a:r>
            <a:r>
              <a:rPr lang="zh-CN" altLang="en-US" dirty="0"/>
              <a:t>；那时，祂 要判定祂和我一切的仇敌有罪，把他们撇弃在永远的沈沦中（</a:t>
            </a:r>
            <a:r>
              <a:rPr lang="en-SG" dirty="0"/>
              <a:t>2</a:t>
            </a:r>
            <a:r>
              <a:rPr lang="zh-CN" altLang="en-US" dirty="0"/>
              <a:t>），却要把我和一切选民 都带到祂自己那里，享受天上的福乐和荣耀</a:t>
            </a:r>
            <a:r>
              <a:rPr lang="en-SG" dirty="0"/>
              <a:t> (3)</a:t>
            </a:r>
            <a:r>
              <a:rPr lang="zh-CN" altLang="en-US" dirty="0"/>
              <a:t>。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1</a:t>
            </a:r>
            <a:r>
              <a:rPr lang="en-US" altLang="zh-CN" dirty="0"/>
              <a:t>】</a:t>
            </a:r>
            <a:r>
              <a:rPr lang="zh-CN" altLang="en-US" dirty="0"/>
              <a:t>路</a:t>
            </a:r>
            <a:r>
              <a:rPr lang="en-SG" dirty="0"/>
              <a:t>21</a:t>
            </a:r>
            <a:r>
              <a:rPr lang="zh-CN" altLang="en-US" dirty="0"/>
              <a:t>：</a:t>
            </a:r>
            <a:r>
              <a:rPr lang="en-SG" dirty="0"/>
              <a:t>28</a:t>
            </a:r>
            <a:r>
              <a:rPr lang="zh-CN" altLang="en-US" dirty="0"/>
              <a:t>；罗</a:t>
            </a:r>
            <a:r>
              <a:rPr lang="en-SG" dirty="0"/>
              <a:t>8</a:t>
            </a:r>
            <a:r>
              <a:rPr lang="zh-CN" altLang="en-US" dirty="0"/>
              <a:t>：</a:t>
            </a:r>
            <a:r>
              <a:rPr lang="en-SG" dirty="0"/>
              <a:t>22-25</a:t>
            </a:r>
            <a:r>
              <a:rPr lang="zh-CN" altLang="en-US" dirty="0"/>
              <a:t>；多</a:t>
            </a:r>
            <a:r>
              <a:rPr lang="en-SG" dirty="0"/>
              <a:t>2</a:t>
            </a:r>
            <a:r>
              <a:rPr lang="zh-CN" altLang="en-US" dirty="0"/>
              <a:t>：</a:t>
            </a:r>
            <a:r>
              <a:rPr lang="en-SG" dirty="0"/>
              <a:t>13</a:t>
            </a:r>
            <a:r>
              <a:rPr lang="zh-CN" altLang="en-US" dirty="0"/>
              <a:t>，</a:t>
            </a:r>
            <a:r>
              <a:rPr lang="en-SG" dirty="0"/>
              <a:t>14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2</a:t>
            </a:r>
            <a:r>
              <a:rPr lang="en-US" altLang="zh-CN" dirty="0"/>
              <a:t>】</a:t>
            </a:r>
            <a:r>
              <a:rPr lang="zh-CN" altLang="en-US" dirty="0"/>
              <a:t>太</a:t>
            </a:r>
            <a:r>
              <a:rPr lang="en-SG" dirty="0"/>
              <a:t>25</a:t>
            </a:r>
            <a:r>
              <a:rPr lang="zh-CN" altLang="en-US" dirty="0"/>
              <a:t>：</a:t>
            </a:r>
            <a:r>
              <a:rPr lang="en-SG" dirty="0"/>
              <a:t>41</a:t>
            </a:r>
            <a:r>
              <a:rPr lang="zh-CN" altLang="en-US" dirty="0"/>
              <a:t>；帖前</a:t>
            </a:r>
            <a:r>
              <a:rPr lang="en-SG" dirty="0"/>
              <a:t>4</a:t>
            </a:r>
            <a:r>
              <a:rPr lang="zh-CN" altLang="en-US" dirty="0"/>
              <a:t>：</a:t>
            </a:r>
            <a:r>
              <a:rPr lang="en-SG" dirty="0"/>
              <a:t>16-18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3</a:t>
            </a:r>
            <a:r>
              <a:rPr lang="en-US" altLang="zh-CN" dirty="0"/>
              <a:t>】</a:t>
            </a:r>
            <a:r>
              <a:rPr lang="zh-CN" altLang="en-US" dirty="0"/>
              <a:t>帖后</a:t>
            </a:r>
            <a:r>
              <a:rPr lang="en-SG" dirty="0"/>
              <a:t>1</a:t>
            </a:r>
            <a:r>
              <a:rPr lang="zh-CN" altLang="en-US" dirty="0"/>
              <a:t>：</a:t>
            </a:r>
            <a:r>
              <a:rPr lang="en-SG" dirty="0"/>
              <a:t>6-10</a:t>
            </a:r>
            <a:r>
              <a:rPr lang="zh-CN" altLang="en-US" dirty="0"/>
              <a:t>；来</a:t>
            </a:r>
            <a:r>
              <a:rPr lang="en-SG" dirty="0"/>
              <a:t>9</a:t>
            </a:r>
            <a:r>
              <a:rPr lang="zh-CN" altLang="en-US" dirty="0"/>
              <a:t>：</a:t>
            </a:r>
            <a:r>
              <a:rPr lang="en-SG" dirty="0"/>
              <a:t>28</a:t>
            </a:r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5193914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762E-57AE-D4D3-A8F1-4989D696C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u="sng" dirty="0"/>
              <a:t>2</a:t>
            </a:r>
            <a:r>
              <a:rPr lang="zh-CN" altLang="en-US" u="sng" dirty="0"/>
              <a:t>）基督启动末后的审判（问</a:t>
            </a:r>
            <a:r>
              <a:rPr lang="en-SG" u="sng" dirty="0"/>
              <a:t>52</a:t>
            </a:r>
            <a:r>
              <a:rPr lang="zh-CN" altLang="en-US" u="sng" dirty="0"/>
              <a:t>）</a:t>
            </a:r>
            <a:endParaRPr lang="en-SG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3F6E3-B8EB-D30F-ECE3-B6012421FF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4918" y="1716946"/>
            <a:ext cx="10363826" cy="342410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zh-CN" altLang="en-US" dirty="0"/>
              <a:t>基督是开启末后审判的那一位。</a:t>
            </a:r>
            <a:endParaRPr lang="en-SG" dirty="0"/>
          </a:p>
          <a:p>
            <a:pPr lvl="1"/>
            <a:r>
              <a:rPr lang="zh-CN" altLang="en-US" dirty="0"/>
              <a:t>那日子的时间惟独上帝知道；但圣子按其在地上的人性而言，并不知道。（可</a:t>
            </a:r>
            <a:r>
              <a:rPr lang="en-SG" dirty="0"/>
              <a:t>13</a:t>
            </a:r>
            <a:r>
              <a:rPr lang="zh-CN" altLang="en-US" dirty="0"/>
              <a:t>：</a:t>
            </a:r>
            <a:r>
              <a:rPr lang="en-SG" dirty="0"/>
              <a:t>32</a:t>
            </a:r>
            <a:r>
              <a:rPr lang="zh-CN" altLang="en-US" dirty="0"/>
              <a:t>）</a:t>
            </a:r>
            <a:endParaRPr lang="en-SG" dirty="0"/>
          </a:p>
          <a:p>
            <a:pPr lvl="1"/>
            <a:r>
              <a:rPr lang="zh-CN" altLang="en-US" dirty="0"/>
              <a:t>基督就是那将要再来的审判者。</a:t>
            </a:r>
            <a:endParaRPr lang="en-SG" dirty="0"/>
          </a:p>
          <a:p>
            <a:pPr lvl="0"/>
            <a:r>
              <a:rPr lang="zh-CN" altLang="en-US" dirty="0"/>
              <a:t>基督按着自己的功劳审判义人。</a:t>
            </a:r>
            <a:endParaRPr lang="en-SG" dirty="0"/>
          </a:p>
          <a:p>
            <a:pPr lvl="0"/>
            <a:r>
              <a:rPr lang="zh-CN" altLang="en-US" dirty="0"/>
              <a:t>基督按着恶人的行为审判恶人。</a:t>
            </a:r>
            <a:endParaRPr lang="en-SG" altLang="zh-CN" dirty="0"/>
          </a:p>
          <a:p>
            <a:pPr lvl="1"/>
            <a:r>
              <a:rPr lang="zh-CN" altLang="en-US" dirty="0"/>
              <a:t>他审判他和我们的仇敌。</a:t>
            </a:r>
            <a:endParaRPr lang="en-SG" dirty="0"/>
          </a:p>
          <a:p>
            <a:r>
              <a:rPr lang="zh-CN" altLang="en-US" dirty="0"/>
              <a:t>基督将万有交付于父。（林前</a:t>
            </a:r>
            <a:r>
              <a:rPr lang="en-US" dirty="0"/>
              <a:t>15</a:t>
            </a:r>
            <a:r>
              <a:rPr lang="zh-CN" altLang="en-US" dirty="0"/>
              <a:t>：</a:t>
            </a:r>
            <a:r>
              <a:rPr lang="en-US" dirty="0"/>
              <a:t>28</a:t>
            </a:r>
            <a:r>
              <a:rPr lang="zh-CN" altLang="en-US" dirty="0"/>
              <a:t>）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150741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91C7F-CD16-9F15-D7A9-1E611E46A5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800" b="1" u="sng" dirty="0"/>
              <a:t>复习</a:t>
            </a:r>
            <a:endParaRPr lang="en-SG" sz="4800" dirty="0"/>
          </a:p>
        </p:txBody>
      </p:sp>
    </p:spTree>
    <p:extLst>
      <p:ext uri="{BB962C8B-B14F-4D97-AF65-F5344CB8AC3E}">
        <p14:creationId xmlns:p14="http://schemas.microsoft.com/office/powerpoint/2010/main" val="3008666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27DAD-2766-224B-9F16-0A564AA9B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17A1D-63E2-E902-9685-4219379B10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01033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B0EA9-210D-7741-BF51-F49A91818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D9058-4677-29A4-92C4-C3386CA971A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800" b="1" u="sng" dirty="0"/>
              <a:t>基督的工作</a:t>
            </a:r>
          </a:p>
        </p:txBody>
      </p:sp>
    </p:spTree>
    <p:extLst>
      <p:ext uri="{BB962C8B-B14F-4D97-AF65-F5344CB8AC3E}">
        <p14:creationId xmlns:p14="http://schemas.microsoft.com/office/powerpoint/2010/main" val="732835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E52F6-969B-CC0D-93A3-8372FEF60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u="sng" dirty="0"/>
              <a:t>3</a:t>
            </a:r>
            <a:r>
              <a:rPr lang="zh-CN" altLang="en-US" u="sng" dirty="0"/>
              <a:t>）基督在救恩中的工作</a:t>
            </a:r>
            <a:endParaRPr lang="en-SG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A8C43-586C-E313-1284-F583FE2D59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zh-CN" altLang="en-US" dirty="0"/>
              <a:t>救赎已成就了。</a:t>
            </a:r>
            <a:endParaRPr lang="en-SG" dirty="0"/>
          </a:p>
          <a:p>
            <a:pPr lvl="0"/>
            <a:r>
              <a:rPr lang="zh-CN" altLang="en-US" dirty="0"/>
              <a:t>基督工作的焦点是救赎，虽然三一上帝都参与其中。</a:t>
            </a:r>
            <a:endParaRPr lang="en-SG" dirty="0"/>
          </a:p>
          <a:p>
            <a:pPr lvl="0"/>
            <a:r>
              <a:rPr lang="zh-CN" altLang="en-US" dirty="0"/>
              <a:t>基督的赎罪工作是救赎工作的一部分。赎罪的工作在十字架上结束；耶稣的救赎工作则在他第二次降临时才完成。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454319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36FE0-A966-ECD6-3121-12968B6E4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F2318-6FA4-6CD5-DDBA-D66E0D3900A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800" b="1" u="sng" dirty="0"/>
              <a:t>圣灵</a:t>
            </a:r>
            <a:endParaRPr lang="en-SG" sz="4800" dirty="0"/>
          </a:p>
        </p:txBody>
      </p:sp>
    </p:spTree>
    <p:extLst>
      <p:ext uri="{BB962C8B-B14F-4D97-AF65-F5344CB8AC3E}">
        <p14:creationId xmlns:p14="http://schemas.microsoft.com/office/powerpoint/2010/main" val="3857051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0A4F9-9ABF-9463-F4C1-1B68C32C0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40F16-56B2-024F-8B97-06900834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53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807C4-0A2C-D95F-45F8-13370CC16A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53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论到圣灵，你相信什么呢？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第一，我相信圣灵与圣父、圣子同为永恒的真神</a:t>
            </a:r>
            <a:r>
              <a:rPr lang="en-SG" dirty="0"/>
              <a:t> (1)</a:t>
            </a:r>
            <a:r>
              <a:rPr lang="zh-CN" altLang="en-US" dirty="0"/>
              <a:t>；第二，祂是赐给我的</a:t>
            </a:r>
            <a:r>
              <a:rPr lang="en-SG" dirty="0"/>
              <a:t> (2)</a:t>
            </a:r>
            <a:r>
              <a:rPr lang="zh-CN" altLang="en-US" dirty="0"/>
              <a:t>，祂用真信心使我与基督及其一切恩惠有份</a:t>
            </a:r>
            <a:r>
              <a:rPr lang="en-SG" dirty="0"/>
              <a:t> (3)</a:t>
            </a:r>
            <a:r>
              <a:rPr lang="zh-CN" altLang="en-US" dirty="0"/>
              <a:t>，为的是安慰我</a:t>
            </a:r>
            <a:r>
              <a:rPr lang="en-SG" dirty="0"/>
              <a:t> (4)</a:t>
            </a:r>
            <a:r>
              <a:rPr lang="zh-CN" altLang="en-US" dirty="0"/>
              <a:t>，永远与我同在</a:t>
            </a:r>
            <a:r>
              <a:rPr lang="en-SG" dirty="0"/>
              <a:t> (5)</a:t>
            </a:r>
            <a:r>
              <a:rPr lang="zh-CN" altLang="en-US" dirty="0"/>
              <a:t>。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US" dirty="0"/>
              <a:t>1</a:t>
            </a:r>
            <a:r>
              <a:rPr lang="en-US" altLang="zh-CN" dirty="0"/>
              <a:t>】</a:t>
            </a:r>
            <a:r>
              <a:rPr lang="zh-CN" altLang="en-US" dirty="0"/>
              <a:t>创</a:t>
            </a:r>
            <a:r>
              <a:rPr lang="en-US" dirty="0"/>
              <a:t>1</a:t>
            </a:r>
            <a:r>
              <a:rPr lang="zh-CN" altLang="en-US" dirty="0"/>
              <a:t>：</a:t>
            </a:r>
            <a:r>
              <a:rPr lang="en-US" dirty="0"/>
              <a:t>1</a:t>
            </a:r>
            <a:r>
              <a:rPr lang="zh-CN" altLang="en-US" dirty="0"/>
              <a:t>；太</a:t>
            </a:r>
            <a:r>
              <a:rPr lang="en-US" dirty="0"/>
              <a:t>28</a:t>
            </a:r>
            <a:r>
              <a:rPr lang="zh-CN" altLang="en-US" dirty="0"/>
              <a:t>：</a:t>
            </a:r>
            <a:r>
              <a:rPr lang="en-US" dirty="0"/>
              <a:t>19</a:t>
            </a:r>
            <a:r>
              <a:rPr lang="zh-CN" altLang="en-US" dirty="0"/>
              <a:t>；徒</a:t>
            </a:r>
            <a:r>
              <a:rPr lang="en-US" dirty="0"/>
              <a:t>5</a:t>
            </a:r>
            <a:r>
              <a:rPr lang="zh-CN" altLang="en-US" dirty="0"/>
              <a:t>：</a:t>
            </a:r>
            <a:r>
              <a:rPr lang="en-US" dirty="0"/>
              <a:t>3</a:t>
            </a:r>
            <a:r>
              <a:rPr lang="zh-CN" altLang="en-US" dirty="0"/>
              <a:t>；林前</a:t>
            </a:r>
            <a:r>
              <a:rPr lang="en-US" dirty="0"/>
              <a:t>3</a:t>
            </a:r>
            <a:r>
              <a:rPr lang="zh-CN" altLang="en-US" dirty="0"/>
              <a:t>：</a:t>
            </a:r>
            <a:r>
              <a:rPr lang="en-US" dirty="0"/>
              <a:t>16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US" dirty="0"/>
              <a:t>2</a:t>
            </a:r>
            <a:r>
              <a:rPr lang="en-US" altLang="zh-CN" dirty="0"/>
              <a:t>】</a:t>
            </a:r>
            <a:r>
              <a:rPr lang="zh-CN" altLang="en-US" dirty="0"/>
              <a:t>林前</a:t>
            </a:r>
            <a:r>
              <a:rPr lang="en-US" dirty="0"/>
              <a:t>6</a:t>
            </a:r>
            <a:r>
              <a:rPr lang="zh-CN" altLang="en-US" dirty="0"/>
              <a:t>：</a:t>
            </a:r>
            <a:r>
              <a:rPr lang="en-US" dirty="0"/>
              <a:t>19</a:t>
            </a:r>
            <a:r>
              <a:rPr lang="zh-CN" altLang="en-US" dirty="0"/>
              <a:t>；加</a:t>
            </a:r>
            <a:r>
              <a:rPr lang="en-US" dirty="0"/>
              <a:t>4</a:t>
            </a:r>
            <a:r>
              <a:rPr lang="zh-CN" altLang="en-US" dirty="0"/>
              <a:t>：</a:t>
            </a:r>
            <a:r>
              <a:rPr lang="en-US" dirty="0"/>
              <a:t>6</a:t>
            </a:r>
            <a:r>
              <a:rPr lang="zh-CN" altLang="en-US" dirty="0"/>
              <a:t>；弗</a:t>
            </a:r>
            <a:r>
              <a:rPr lang="en-US" dirty="0"/>
              <a:t>1</a:t>
            </a:r>
            <a:r>
              <a:rPr lang="zh-CN" altLang="en-US" dirty="0"/>
              <a:t>：</a:t>
            </a:r>
            <a:r>
              <a:rPr lang="en-US" dirty="0"/>
              <a:t>13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US" dirty="0"/>
              <a:t>3</a:t>
            </a:r>
            <a:r>
              <a:rPr lang="en-US" altLang="zh-CN" dirty="0"/>
              <a:t>】</a:t>
            </a:r>
            <a:r>
              <a:rPr lang="zh-CN" altLang="en-US" dirty="0"/>
              <a:t>加</a:t>
            </a:r>
            <a:r>
              <a:rPr lang="en-US" dirty="0"/>
              <a:t>3</a:t>
            </a:r>
            <a:r>
              <a:rPr lang="zh-CN" altLang="en-US" dirty="0"/>
              <a:t>：</a:t>
            </a:r>
            <a:r>
              <a:rPr lang="en-US" dirty="0"/>
              <a:t>14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US" dirty="0"/>
              <a:t>4</a:t>
            </a:r>
            <a:r>
              <a:rPr lang="en-US" altLang="zh-CN" dirty="0"/>
              <a:t>】</a:t>
            </a:r>
            <a:r>
              <a:rPr lang="zh-CN" altLang="en-US" dirty="0"/>
              <a:t>徒</a:t>
            </a:r>
            <a:r>
              <a:rPr lang="en-US" dirty="0"/>
              <a:t>9</a:t>
            </a:r>
            <a:r>
              <a:rPr lang="zh-CN" altLang="en-US" dirty="0"/>
              <a:t>：</a:t>
            </a:r>
            <a:r>
              <a:rPr lang="en-US" dirty="0"/>
              <a:t>31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US" dirty="0"/>
              <a:t>5</a:t>
            </a:r>
            <a:r>
              <a:rPr lang="en-US" altLang="zh-CN" dirty="0"/>
              <a:t>】</a:t>
            </a:r>
            <a:r>
              <a:rPr lang="zh-CN" altLang="en-US" dirty="0"/>
              <a:t>约</a:t>
            </a:r>
            <a:r>
              <a:rPr lang="en-US" dirty="0"/>
              <a:t>14</a:t>
            </a:r>
            <a:r>
              <a:rPr lang="zh-CN" altLang="en-US" dirty="0"/>
              <a:t>：</a:t>
            </a:r>
            <a:r>
              <a:rPr lang="en-US" dirty="0"/>
              <a:t>16</a:t>
            </a:r>
            <a:r>
              <a:rPr lang="zh-CN" altLang="en-US" dirty="0"/>
              <a:t>，</a:t>
            </a:r>
            <a:r>
              <a:rPr lang="en-US" dirty="0"/>
              <a:t>17</a:t>
            </a:r>
            <a:r>
              <a:rPr lang="zh-CN" altLang="en-US" dirty="0"/>
              <a:t>；约壹</a:t>
            </a:r>
            <a:r>
              <a:rPr lang="en-US" dirty="0"/>
              <a:t>4</a:t>
            </a:r>
            <a:r>
              <a:rPr lang="zh-CN" altLang="en-US" dirty="0"/>
              <a:t>：</a:t>
            </a:r>
            <a:r>
              <a:rPr lang="en-US" dirty="0"/>
              <a:t>13</a:t>
            </a:r>
            <a:endParaRPr lang="en-SG" dirty="0"/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3619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950B7-2FA9-D50C-8E54-93D4F29F7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u="sng" dirty="0"/>
              <a:t>4</a:t>
            </a:r>
            <a:r>
              <a:rPr lang="zh-CN" altLang="en-US" u="sng" dirty="0"/>
              <a:t>）三位一体的第三个位格（问</a:t>
            </a:r>
            <a:r>
              <a:rPr lang="en-SG" u="sng" dirty="0"/>
              <a:t>53a</a:t>
            </a:r>
            <a:r>
              <a:rPr lang="zh-CN" altLang="en-US" u="sng" dirty="0"/>
              <a:t>）</a:t>
            </a:r>
            <a:endParaRPr lang="en-SG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87385-449D-022D-73A6-2D87B3852BC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zh-CN" altLang="en-US" dirty="0"/>
              <a:t>圣灵与父和子同等，并且同永恒。</a:t>
            </a:r>
            <a:endParaRPr lang="en-SG" dirty="0"/>
          </a:p>
          <a:p>
            <a:pPr lvl="0"/>
            <a:r>
              <a:rPr lang="zh-CN" altLang="en-US" dirty="0"/>
              <a:t>他被称为 </a:t>
            </a:r>
            <a:r>
              <a:rPr lang="en-SG" dirty="0"/>
              <a:t>“</a:t>
            </a:r>
            <a:r>
              <a:rPr lang="zh-CN" altLang="en-US" dirty="0"/>
              <a:t>灵</a:t>
            </a:r>
            <a:r>
              <a:rPr lang="en-SG" dirty="0"/>
              <a:t>”</a:t>
            </a:r>
            <a:r>
              <a:rPr lang="zh-CN" altLang="en-US" dirty="0"/>
              <a:t>，因为他的工作是隐秘的，如同风一般。他是 </a:t>
            </a:r>
            <a:r>
              <a:rPr lang="en-SG" dirty="0"/>
              <a:t>“</a:t>
            </a:r>
            <a:r>
              <a:rPr lang="zh-CN" altLang="en-US" dirty="0"/>
              <a:t>三一中的隐藏位格</a:t>
            </a:r>
            <a:r>
              <a:rPr lang="en-SG" dirty="0"/>
              <a:t>”</a:t>
            </a:r>
            <a:r>
              <a:rPr lang="zh-CN" altLang="en-US" dirty="0"/>
              <a:t>，却同样是上帝，也同样是真实的位格。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63819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7C314-9287-0C79-033C-EC2C4DA6F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u="sng" dirty="0"/>
              <a:t>4</a:t>
            </a:r>
            <a:r>
              <a:rPr lang="zh-CN" altLang="en-US" u="sng" dirty="0"/>
              <a:t>）三位一体的第三个位格（问</a:t>
            </a:r>
            <a:r>
              <a:rPr lang="en-SG" u="sng" dirty="0"/>
              <a:t>53a</a:t>
            </a:r>
            <a:r>
              <a:rPr lang="zh-CN" altLang="en-US" u="sng" dirty="0"/>
              <a:t>）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ED089-EF65-54A1-77B0-A4AF4FA85BF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zh-CN" altLang="en-US" dirty="0"/>
              <a:t>圣灵既是上帝，与父和子的不同之处在于：（</a:t>
            </a:r>
            <a:r>
              <a:rPr lang="en-SG" dirty="0"/>
              <a:t>1</a:t>
            </a:r>
            <a:r>
              <a:rPr lang="zh-CN" altLang="en-US" dirty="0"/>
              <a:t>）他是不同的位格；（</a:t>
            </a:r>
            <a:r>
              <a:rPr lang="en-SG" dirty="0"/>
              <a:t>2</a:t>
            </a:r>
            <a:r>
              <a:rPr lang="zh-CN" altLang="en-US" dirty="0"/>
              <a:t>）他的工作是隐秘，较不彰显。仅此而已。</a:t>
            </a:r>
            <a:endParaRPr lang="en-SG" dirty="0"/>
          </a:p>
          <a:p>
            <a:pPr lvl="1"/>
            <a:r>
              <a:rPr lang="zh-CN" altLang="en-US" dirty="0"/>
              <a:t>认为圣灵比父和子更有恩慈、更亲密，是一种错误。</a:t>
            </a:r>
            <a:endParaRPr lang="en-SG" dirty="0"/>
          </a:p>
          <a:p>
            <a:pPr lvl="1"/>
            <a:r>
              <a:rPr lang="zh-CN" altLang="en-US" dirty="0"/>
              <a:t>将三一上帝的三个位格彼此对立起来，也是一种错误。若父以某种方式施行审判，圣灵也同样如此。圣灵也是圣洁的，并且恨恶罪恶。</a:t>
            </a:r>
            <a:endParaRPr lang="en-SG" dirty="0"/>
          </a:p>
          <a:p>
            <a:pPr lvl="1"/>
            <a:r>
              <a:rPr lang="zh-CN" altLang="en-US" dirty="0"/>
              <a:t>圣灵的忿怒是真实的；他曾击杀亚拿尼亚和撒非喇</a:t>
            </a:r>
            <a:r>
              <a:rPr lang="en-SG" dirty="0"/>
              <a:t>(</a:t>
            </a:r>
            <a:r>
              <a:rPr lang="en-SG" sz="800" dirty="0" err="1"/>
              <a:t>lǎ</a:t>
            </a:r>
            <a:r>
              <a:rPr lang="en-SG" dirty="0"/>
              <a:t>)</a:t>
            </a:r>
            <a:r>
              <a:rPr lang="zh-CN" altLang="en-US" dirty="0"/>
              <a:t>（</a:t>
            </a:r>
            <a:r>
              <a:rPr lang="en-SG" dirty="0"/>
              <a:t>“</a:t>
            </a:r>
            <a:r>
              <a:rPr lang="zh-CN" altLang="en-US" dirty="0"/>
              <a:t>被圣灵击倒</a:t>
            </a:r>
            <a:r>
              <a:rPr lang="en-SG" dirty="0"/>
              <a:t>”</a:t>
            </a:r>
            <a:r>
              <a:rPr lang="zh-CN" altLang="en-US" dirty="0"/>
              <a:t>；徒</a:t>
            </a:r>
            <a:r>
              <a:rPr lang="en-SG" dirty="0"/>
              <a:t>5:1–10</a:t>
            </a:r>
            <a:r>
              <a:rPr lang="zh-CN" altLang="en-US" dirty="0"/>
              <a:t>）。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97351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8DC46-4E77-8A86-62F7-8B5AF71C8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AE4B9-5045-FBFB-0C43-8E1D339379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132265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B5BA5-4A20-AC6A-78FC-4312C5559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3DC69-704D-121C-DC95-8B7D98615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50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B477D-8354-4E9F-BAF6-18B8A91050F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50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为何加上 “坐在上帝的右边” 呢？ 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因为基督升到天上，为的是作为教会的元首到父那里，父藉着祂统管万有。 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38831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7D469-423D-9DE8-3A4C-B4D5338B0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1E782-EC3A-8046-62F5-F05BEF9BD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51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3E8A2-770B-8990-892F-2F38A975B7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51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我们从元首基督的这种荣耀得着什么益处呢？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第一</a:t>
            </a:r>
            <a:r>
              <a:rPr lang="en-SG" dirty="0"/>
              <a:t>, </a:t>
            </a:r>
            <a:r>
              <a:rPr lang="zh-CN" altLang="en-US" dirty="0"/>
              <a:t>祂藉着他的圣灵，把属天的美德浇灌在我们这些作为祂的肢体的人身上</a:t>
            </a:r>
            <a:r>
              <a:rPr lang="en-SG" dirty="0"/>
              <a:t>; </a:t>
            </a:r>
            <a:r>
              <a:rPr lang="zh-CN" altLang="en-US" dirty="0"/>
              <a:t>第二</a:t>
            </a:r>
            <a:r>
              <a:rPr lang="en-SG" dirty="0"/>
              <a:t>, </a:t>
            </a:r>
            <a:r>
              <a:rPr lang="zh-CN" altLang="en-US" dirty="0"/>
              <a:t>祂借着祂的大能，护卫并保守我们</a:t>
            </a:r>
            <a:r>
              <a:rPr lang="en-SG" dirty="0"/>
              <a:t>, </a:t>
            </a:r>
            <a:r>
              <a:rPr lang="zh-CN" altLang="en-US" dirty="0"/>
              <a:t>抵挡祂一切的仇敌。</a:t>
            </a:r>
            <a:endParaRPr lang="en-SG" dirty="0"/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101075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48442-BDE3-1AFD-07BE-B8BE3839F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700" y="113747"/>
            <a:ext cx="8911687" cy="1280890"/>
          </a:xfrm>
        </p:spPr>
        <p:txBody>
          <a:bodyPr/>
          <a:lstStyle/>
          <a:p>
            <a:pPr algn="ctr"/>
            <a:r>
              <a:rPr lang="zh-CN" altLang="en-US" b="1" u="sng" dirty="0"/>
              <a:t>课题</a:t>
            </a:r>
            <a:endParaRPr lang="en-SG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975A3-914D-0647-1FC6-0101BFCF25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02561" y="1165613"/>
            <a:ext cx="10363826" cy="387422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sz="3200" dirty="0"/>
              <a:t>教会历史与背景</a:t>
            </a:r>
            <a:endParaRPr lang="en-SG" altLang="zh-CN" sz="3200" dirty="0"/>
          </a:p>
          <a:p>
            <a:pPr marL="514350" indent="-514350">
              <a:buFont typeface="+mj-lt"/>
              <a:buAutoNum type="arabicPeriod"/>
            </a:pPr>
            <a:r>
              <a:rPr lang="zh-CN" altLang="en-US" sz="3200" dirty="0"/>
              <a:t>海德堡要理问答的引言 （问</a:t>
            </a:r>
            <a:r>
              <a:rPr lang="en-SG" altLang="zh-CN" sz="3200" dirty="0"/>
              <a:t>1-2</a:t>
            </a:r>
            <a:r>
              <a:rPr lang="zh-CN" altLang="en-US" sz="3200" dirty="0"/>
              <a:t>）</a:t>
            </a:r>
            <a:endParaRPr lang="en-SG" altLang="zh-CN" sz="3200" dirty="0"/>
          </a:p>
          <a:p>
            <a:pPr marL="514350" indent="-514350">
              <a:buFont typeface="+mj-lt"/>
              <a:buAutoNum type="arabicPeriod"/>
            </a:pPr>
            <a:r>
              <a:rPr lang="zh-CN" altLang="en-US" sz="3200" dirty="0">
                <a:solidFill>
                  <a:schemeClr val="bg2"/>
                </a:solidFill>
              </a:rPr>
              <a:t>创造和律法（问</a:t>
            </a:r>
            <a:r>
              <a:rPr lang="en-SG" altLang="zh-CN" sz="3200" dirty="0">
                <a:solidFill>
                  <a:schemeClr val="bg2"/>
                </a:solidFill>
              </a:rPr>
              <a:t>3-7</a:t>
            </a:r>
            <a:r>
              <a:rPr lang="zh-CN" altLang="en-US" sz="3200" dirty="0">
                <a:solidFill>
                  <a:schemeClr val="bg2"/>
                </a:solidFill>
              </a:rPr>
              <a:t>）</a:t>
            </a:r>
            <a:endParaRPr lang="en-SG" altLang="zh-CN" sz="32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200" dirty="0">
                <a:solidFill>
                  <a:schemeClr val="bg2"/>
                </a:solidFill>
              </a:rPr>
              <a:t>罪，律法与审判；律法的功用（问</a:t>
            </a:r>
            <a:r>
              <a:rPr lang="en-SG" altLang="zh-CN" sz="3200" dirty="0">
                <a:solidFill>
                  <a:schemeClr val="bg2"/>
                </a:solidFill>
              </a:rPr>
              <a:t>8-11</a:t>
            </a:r>
            <a:r>
              <a:rPr lang="zh-CN" altLang="en-US" sz="3200" dirty="0">
                <a:solidFill>
                  <a:schemeClr val="bg2"/>
                </a:solidFill>
              </a:rPr>
              <a:t>）</a:t>
            </a:r>
            <a:endParaRPr lang="en-SG" altLang="zh-CN" sz="3200" dirty="0">
              <a:solidFill>
                <a:schemeClr val="bg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3200" dirty="0">
                <a:solidFill>
                  <a:schemeClr val="bg2"/>
                </a:solidFill>
              </a:rPr>
              <a:t>律法与基督作救赎主的必要性（问</a:t>
            </a:r>
            <a:r>
              <a:rPr lang="en-SG" altLang="zh-CN" sz="3200" dirty="0">
                <a:solidFill>
                  <a:schemeClr val="bg2"/>
                </a:solidFill>
              </a:rPr>
              <a:t>12-14</a:t>
            </a:r>
            <a:r>
              <a:rPr lang="zh-CN" altLang="en-US" sz="3200" dirty="0">
                <a:solidFill>
                  <a:schemeClr val="bg2"/>
                </a:solidFill>
              </a:rPr>
              <a:t>）</a:t>
            </a:r>
            <a:endParaRPr lang="en-US" altLang="zh-CN" sz="3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0003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92208-D402-7A5F-953F-FD63BEF0E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B27C5-949A-23B8-C9B3-A5AEB211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52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A299F-B354-9E13-ED65-F1165DB4EC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52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基督 “将来必从那里降临，审判活人死人</a:t>
            </a:r>
            <a:r>
              <a:rPr lang="en-SG" dirty="0"/>
              <a:t>,” </a:t>
            </a:r>
            <a:r>
              <a:rPr lang="zh-CN" altLang="en-US" dirty="0"/>
              <a:t>这对你有什么安慰？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使我在诸般的忧愁和逼迫之中，昂首仰望将来必要从天降临，施行审判的那一 位，祂曾在上帝的审判台前，代我献上了自己，除去了我一切的咒诅</a:t>
            </a:r>
            <a:r>
              <a:rPr lang="en-SG" dirty="0"/>
              <a:t> </a:t>
            </a:r>
            <a:r>
              <a:rPr lang="zh-CN" altLang="en-US" dirty="0"/>
              <a:t>；那时，祂 要判定祂和我一切的仇敌有罪，把他们撇弃在永远的沈沦中，却要把我和一切选民 都带到祂自己那里，享受天上的福乐和荣耀。</a:t>
            </a:r>
            <a:endParaRPr lang="en-SG" dirty="0"/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744755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1240C-DFFA-0A52-594F-041876B19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3597B-E22C-09AD-C7E4-169225F7C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53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E9459-3C31-A716-5E9C-B927BF5244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53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论到圣灵，你相信什么呢？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第一，我相信圣灵与圣父、圣子同为永恒的真神</a:t>
            </a:r>
            <a:r>
              <a:rPr lang="en-SG" dirty="0"/>
              <a:t> </a:t>
            </a:r>
            <a:r>
              <a:rPr lang="zh-CN" altLang="en-US" dirty="0"/>
              <a:t>；第二，祂是赐给我的</a:t>
            </a:r>
            <a:r>
              <a:rPr lang="en-SG" dirty="0"/>
              <a:t> </a:t>
            </a:r>
            <a:r>
              <a:rPr lang="zh-CN" altLang="en-US" dirty="0"/>
              <a:t>，祂用真信心使我与基督及其一切恩惠有份，为的是安慰我</a:t>
            </a:r>
            <a:r>
              <a:rPr lang="en-SG" dirty="0"/>
              <a:t> </a:t>
            </a:r>
            <a:r>
              <a:rPr lang="zh-CN" altLang="en-US" dirty="0"/>
              <a:t>，永远与我同在</a:t>
            </a:r>
            <a:r>
              <a:rPr lang="en-SG" dirty="0"/>
              <a:t> </a:t>
            </a:r>
            <a:r>
              <a:rPr lang="zh-CN" altLang="en-US" dirty="0"/>
              <a:t>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35484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60CCE-48E7-CB75-362C-38D502B1A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D7C26-3DAE-092D-37B8-0ED9388D77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49138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B783B-2109-27FC-C405-8EEF6DCF6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/>
              <a:t>问答 </a:t>
            </a:r>
            <a:r>
              <a:rPr lang="en-SG" altLang="zh-CN" sz="4000" b="1" dirty="0"/>
              <a:t>1</a:t>
            </a:r>
            <a:endParaRPr lang="en-SG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6ABD9-C20A-D714-5393-BAB87C466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61" y="2015732"/>
            <a:ext cx="11267768" cy="36378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2800" dirty="0"/>
              <a:t>一问：你无论是生是死，唯一的安慰是什么？</a:t>
            </a:r>
            <a:endParaRPr lang="en-SG" sz="2800" dirty="0"/>
          </a:p>
          <a:p>
            <a:pPr marL="0" indent="0">
              <a:buNone/>
            </a:pPr>
            <a:r>
              <a:rPr lang="zh-CN" altLang="en-US" sz="2800" dirty="0"/>
              <a:t>答：我无论是生是死，身体灵魂皆非己有，而是属于我信实的救主耶稣基督。他用宝血完全补偿了我一切的罪债，并且救我脱离了魔鬼的一切的权势；因此，他保守我，若非天父允许，我的头发一根也不会掉下；他叫万事互相效力，使我得救。故此，他藉圣灵也使我有永生的确信，并且使我从此以后甘心乐意地为他而活。</a:t>
            </a:r>
            <a:endParaRPr lang="en-SG" sz="2800" dirty="0"/>
          </a:p>
        </p:txBody>
      </p:sp>
    </p:spTree>
    <p:extLst>
      <p:ext uri="{BB962C8B-B14F-4D97-AF65-F5344CB8AC3E}">
        <p14:creationId xmlns:p14="http://schemas.microsoft.com/office/powerpoint/2010/main" val="2294496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E7D39-8044-724B-BFAB-4643E8AA9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0B5E9-4057-BDC2-8828-6258A3027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dirty="0"/>
              <a:t>问答 </a:t>
            </a:r>
            <a:r>
              <a:rPr lang="en-SG" altLang="zh-CN" sz="4000" b="1" dirty="0"/>
              <a:t>2</a:t>
            </a:r>
            <a:endParaRPr lang="en-SG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1FCE-0513-2F26-76EF-708F0C85C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61" y="2015732"/>
            <a:ext cx="11267768" cy="36378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2800" dirty="0"/>
              <a:t>二问：你无论是生是死，要享有这种安慰，有多少事情必须知道呢？</a:t>
            </a:r>
            <a:endParaRPr lang="en-SG" sz="2800" dirty="0"/>
          </a:p>
          <a:p>
            <a:pPr marL="0" indent="0">
              <a:buNone/>
            </a:pPr>
            <a:r>
              <a:rPr lang="zh-CN" altLang="en-US" sz="2800" dirty="0"/>
              <a:t>答：有三件事：第一，我的罪恶和愁苦有多大 ；第二，我当怎样从自己一切罪恶和愁苦中得拯救；第三，我当怎样为这样的拯救感谢上帝。</a:t>
            </a:r>
            <a:endParaRPr lang="en-SG" sz="2800" dirty="0"/>
          </a:p>
        </p:txBody>
      </p:sp>
    </p:spTree>
    <p:extLst>
      <p:ext uri="{BB962C8B-B14F-4D97-AF65-F5344CB8AC3E}">
        <p14:creationId xmlns:p14="http://schemas.microsoft.com/office/powerpoint/2010/main" val="1865074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70D2D-1C17-1A0F-6E48-10A77C981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26169-2E5C-7117-8948-8519EED9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700" y="113747"/>
            <a:ext cx="8911687" cy="1280890"/>
          </a:xfrm>
        </p:spPr>
        <p:txBody>
          <a:bodyPr/>
          <a:lstStyle/>
          <a:p>
            <a:pPr algn="ctr"/>
            <a:r>
              <a:rPr lang="zh-CN" altLang="en-US" b="1" u="sng" dirty="0"/>
              <a:t>课题</a:t>
            </a:r>
            <a:endParaRPr lang="en-SG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CB26C-DDDC-8B3F-349B-643EEBEC78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02561" y="1165613"/>
            <a:ext cx="10363826" cy="387422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sz="3200" dirty="0"/>
              <a:t>教会历史与背景</a:t>
            </a:r>
            <a:endParaRPr lang="en-SG" altLang="zh-CN" sz="3200" dirty="0"/>
          </a:p>
          <a:p>
            <a:pPr marL="514350" indent="-514350">
              <a:buFont typeface="+mj-lt"/>
              <a:buAutoNum type="arabicPeriod"/>
            </a:pPr>
            <a:r>
              <a:rPr lang="zh-CN" altLang="en-US" sz="3200" dirty="0"/>
              <a:t>海德堡要理问答的引言 （问</a:t>
            </a:r>
            <a:r>
              <a:rPr lang="en-SG" altLang="zh-CN" sz="3200" dirty="0"/>
              <a:t>1-2</a:t>
            </a:r>
            <a:r>
              <a:rPr lang="zh-CN" altLang="en-US" sz="3200" dirty="0"/>
              <a:t>）</a:t>
            </a:r>
            <a:endParaRPr lang="en-SG" altLang="zh-CN" sz="3200" dirty="0"/>
          </a:p>
          <a:p>
            <a:pPr marL="514350" indent="-514350">
              <a:buFont typeface="+mj-lt"/>
              <a:buAutoNum type="arabicPeriod"/>
            </a:pPr>
            <a:r>
              <a:rPr lang="zh-CN" altLang="en-US" sz="3200" dirty="0"/>
              <a:t>创造和律法（问</a:t>
            </a:r>
            <a:r>
              <a:rPr lang="en-SG" altLang="zh-CN" sz="3200" dirty="0"/>
              <a:t>3-7</a:t>
            </a:r>
            <a:r>
              <a:rPr lang="zh-CN" altLang="en-US" sz="3200" dirty="0"/>
              <a:t>）</a:t>
            </a:r>
            <a:endParaRPr lang="en-SG" altLang="zh-CN" sz="3200" dirty="0"/>
          </a:p>
          <a:p>
            <a:pPr marL="514350" indent="-514350">
              <a:buFont typeface="+mj-lt"/>
              <a:buAutoNum type="arabicPeriod"/>
            </a:pPr>
            <a:r>
              <a:rPr lang="zh-CN" altLang="en-US" sz="3200" dirty="0"/>
              <a:t>罪，律法与审判；律法的功用（问</a:t>
            </a:r>
            <a:r>
              <a:rPr lang="en-SG" altLang="zh-CN" sz="3200" dirty="0"/>
              <a:t>8-11</a:t>
            </a:r>
            <a:r>
              <a:rPr lang="zh-CN" altLang="en-US" sz="3200" dirty="0"/>
              <a:t>）</a:t>
            </a:r>
            <a:endParaRPr lang="en-SG" altLang="zh-CN" sz="3200" dirty="0"/>
          </a:p>
          <a:p>
            <a:pPr marL="514350" indent="-514350">
              <a:buFont typeface="+mj-lt"/>
              <a:buAutoNum type="arabicPeriod"/>
            </a:pPr>
            <a:r>
              <a:rPr lang="zh-CN" altLang="en-US" sz="3200" dirty="0"/>
              <a:t>律法与基督作救赎主的必要性（问</a:t>
            </a:r>
            <a:r>
              <a:rPr lang="en-SG" altLang="zh-CN" sz="3200" dirty="0"/>
              <a:t>12-14</a:t>
            </a:r>
            <a:r>
              <a:rPr lang="zh-CN" altLang="en-US" sz="3200" dirty="0"/>
              <a:t>）</a:t>
            </a:r>
            <a:endParaRPr lang="en-US" altLang="zh-CN" sz="3200" dirty="0"/>
          </a:p>
        </p:txBody>
      </p:sp>
    </p:spTree>
    <p:extLst>
      <p:ext uri="{BB962C8B-B14F-4D97-AF65-F5344CB8AC3E}">
        <p14:creationId xmlns:p14="http://schemas.microsoft.com/office/powerpoint/2010/main" val="3389375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89BD1-F52A-A330-2119-6B05749D5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F46DD-1754-BFBD-F96A-1F426FE69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700" y="113747"/>
            <a:ext cx="8911687" cy="1280890"/>
          </a:xfrm>
        </p:spPr>
        <p:txBody>
          <a:bodyPr/>
          <a:lstStyle/>
          <a:p>
            <a:pPr algn="ctr"/>
            <a:r>
              <a:rPr lang="zh-CN" altLang="en-US" b="1" u="sng" dirty="0"/>
              <a:t>课题</a:t>
            </a:r>
            <a:endParaRPr lang="en-SG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405BC-8277-3A5A-A1FA-F0CE6349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5613" y="1101819"/>
            <a:ext cx="10363826" cy="303424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zh-CN" altLang="en-US" sz="3200" dirty="0"/>
              <a:t>基督的神人二性；挽回祭（问</a:t>
            </a:r>
            <a:r>
              <a:rPr lang="en-SG" altLang="zh-CN" sz="3200" dirty="0"/>
              <a:t>15-19</a:t>
            </a:r>
            <a:r>
              <a:rPr lang="zh-CN" altLang="en-US" sz="3200" dirty="0"/>
              <a:t>）</a:t>
            </a:r>
            <a:endParaRPr lang="en-SG" altLang="zh-CN" sz="3200" dirty="0"/>
          </a:p>
          <a:p>
            <a:pPr marL="514350" indent="-514350">
              <a:buFont typeface="+mj-lt"/>
              <a:buAutoNum type="arabicPeriod" startAt="6"/>
            </a:pPr>
            <a:r>
              <a:rPr lang="zh-CN" altLang="en-US" sz="3200" dirty="0"/>
              <a:t>基督的神人二性（教义与历史）；信心（问</a:t>
            </a:r>
            <a:r>
              <a:rPr lang="en-SG" altLang="zh-CN" sz="3200" dirty="0"/>
              <a:t>19-21</a:t>
            </a:r>
            <a:r>
              <a:rPr lang="zh-CN" altLang="en-US" sz="3200" dirty="0"/>
              <a:t>）</a:t>
            </a:r>
            <a:endParaRPr lang="en-SG" altLang="zh-CN" sz="3200" dirty="0"/>
          </a:p>
          <a:p>
            <a:pPr marL="514350" indent="-514350">
              <a:buFont typeface="+mj-lt"/>
              <a:buAutoNum type="arabicPeriod" startAt="6"/>
            </a:pPr>
            <a:r>
              <a:rPr lang="zh-CN" altLang="en-US" sz="3200" dirty="0"/>
              <a:t>信心的内容；三一神论（问</a:t>
            </a:r>
            <a:r>
              <a:rPr lang="en-SG" altLang="zh-CN" sz="3200" dirty="0"/>
              <a:t>22-25</a:t>
            </a:r>
            <a:r>
              <a:rPr lang="zh-CN" altLang="en-US" sz="3200" dirty="0"/>
              <a:t>）</a:t>
            </a:r>
            <a:endParaRPr lang="en-SG" altLang="zh-CN" sz="3200" dirty="0"/>
          </a:p>
          <a:p>
            <a:pPr marL="514350" indent="-514350">
              <a:buFont typeface="+mj-lt"/>
              <a:buAutoNum type="arabicPeriod" startAt="6"/>
            </a:pPr>
            <a:r>
              <a:rPr lang="zh-CN" altLang="en-US" sz="3200" dirty="0"/>
              <a:t>三一神论；创世论（问</a:t>
            </a:r>
            <a:r>
              <a:rPr lang="en-SG" altLang="zh-CN" sz="3200" dirty="0"/>
              <a:t>25</a:t>
            </a:r>
            <a:r>
              <a:rPr lang="zh-CN" altLang="en-US" sz="3200" dirty="0"/>
              <a:t>）</a:t>
            </a:r>
            <a:endParaRPr lang="en-SG" altLang="zh-CN" sz="3200" dirty="0"/>
          </a:p>
          <a:p>
            <a:pPr marL="514350" indent="-514350">
              <a:buFont typeface="+mj-lt"/>
              <a:buAutoNum type="arabicPeriod" startAt="6"/>
            </a:pPr>
            <a:r>
              <a:rPr lang="zh-CN" altLang="en-US" sz="3200" dirty="0"/>
              <a:t>创世论与进化论</a:t>
            </a:r>
            <a:endParaRPr lang="en-SG" altLang="zh-CN" sz="3200" dirty="0"/>
          </a:p>
          <a:p>
            <a:pPr marL="0" indent="0">
              <a:buNone/>
            </a:pPr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3945575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4160A-0D01-7745-EB9A-A4563A4B6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AE773-757D-E8D8-050F-2A4F1503C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700" y="113747"/>
            <a:ext cx="8911687" cy="1280890"/>
          </a:xfrm>
        </p:spPr>
        <p:txBody>
          <a:bodyPr/>
          <a:lstStyle/>
          <a:p>
            <a:pPr algn="ctr"/>
            <a:r>
              <a:rPr lang="zh-CN" altLang="en-US" b="1" u="sng" dirty="0"/>
              <a:t>课题</a:t>
            </a:r>
            <a:endParaRPr lang="en-SG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15B73-5B5F-0727-5EDD-FB92E8FCA1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5613" y="1101819"/>
            <a:ext cx="10363826" cy="440584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11"/>
            </a:pPr>
            <a:r>
              <a:rPr lang="zh-CN" altLang="en-US" sz="3200" dirty="0"/>
              <a:t>护理论；神迹；耶稣的名 （问</a:t>
            </a:r>
            <a:r>
              <a:rPr lang="en-SG" altLang="zh-CN" sz="3200" dirty="0"/>
              <a:t>27-30</a:t>
            </a:r>
            <a:r>
              <a:rPr lang="zh-CN" altLang="en-US" sz="3200" dirty="0"/>
              <a:t>；</a:t>
            </a:r>
            <a:r>
              <a:rPr lang="en-SG" altLang="zh-CN" sz="3200" dirty="0"/>
              <a:t>32</a:t>
            </a:r>
            <a:r>
              <a:rPr lang="zh-CN" altLang="en-US" sz="3200" dirty="0"/>
              <a:t>，</a:t>
            </a:r>
            <a:r>
              <a:rPr lang="en-SG" altLang="zh-CN" sz="3200" dirty="0"/>
              <a:t>34</a:t>
            </a:r>
            <a:r>
              <a:rPr lang="zh-CN" altLang="en-US" sz="3200" dirty="0"/>
              <a:t>）</a:t>
            </a:r>
            <a:endParaRPr lang="en-SG" altLang="zh-CN" sz="3200" dirty="0"/>
          </a:p>
          <a:p>
            <a:pPr marL="514350" indent="-514350">
              <a:buFont typeface="+mj-lt"/>
              <a:buAutoNum type="arabicPeriod" startAt="11"/>
            </a:pPr>
            <a:r>
              <a:rPr lang="zh-CN" altLang="en-US" sz="3200" dirty="0"/>
              <a:t>“基督”</a:t>
            </a:r>
            <a:r>
              <a:rPr lang="en-SG" sz="3200" dirty="0"/>
              <a:t> </a:t>
            </a:r>
            <a:r>
              <a:rPr lang="zh-CN" altLang="en-US" sz="3200" dirty="0"/>
              <a:t>这一称号；基督的三职位（先知、祭司和君王）（问</a:t>
            </a:r>
            <a:r>
              <a:rPr lang="en-SG" altLang="zh-CN" sz="3200" dirty="0"/>
              <a:t>31</a:t>
            </a:r>
            <a:r>
              <a:rPr lang="zh-CN" altLang="en-US" sz="3200" dirty="0"/>
              <a:t>， </a:t>
            </a:r>
            <a:r>
              <a:rPr lang="en-SG" altLang="zh-CN" sz="3200" dirty="0"/>
              <a:t>33</a:t>
            </a:r>
            <a:r>
              <a:rPr lang="zh-CN" altLang="en-US" sz="3200" dirty="0"/>
              <a:t>）</a:t>
            </a:r>
            <a:endParaRPr lang="en-SG" altLang="zh-CN" sz="3200" dirty="0"/>
          </a:p>
          <a:p>
            <a:pPr marL="514350" indent="-514350">
              <a:buFont typeface="+mj-lt"/>
              <a:buAutoNum type="arabicPeriod" startAt="11"/>
            </a:pPr>
            <a:r>
              <a:rPr lang="zh-CN" altLang="en-US" sz="3200" dirty="0"/>
              <a:t>耶稣道成肉身；受苦与死亡；赎罪祭（问</a:t>
            </a:r>
            <a:r>
              <a:rPr lang="en-SG" altLang="zh-CN" sz="3200" dirty="0"/>
              <a:t>35-39</a:t>
            </a:r>
            <a:r>
              <a:rPr lang="zh-CN" altLang="en-US" sz="3200" dirty="0"/>
              <a:t>）</a:t>
            </a:r>
            <a:endParaRPr lang="en-SG" altLang="zh-CN" sz="3200" dirty="0"/>
          </a:p>
          <a:p>
            <a:pPr marL="514350" indent="-514350">
              <a:buFont typeface="+mj-lt"/>
              <a:buAutoNum type="arabicPeriod" startAt="11"/>
            </a:pPr>
            <a:r>
              <a:rPr lang="zh-CN" altLang="en-US" sz="3200" dirty="0"/>
              <a:t>耶稣埋葬，降在阴间（问</a:t>
            </a:r>
            <a:r>
              <a:rPr lang="en-SG" altLang="zh-CN" sz="3200" dirty="0"/>
              <a:t>40-41</a:t>
            </a:r>
            <a:r>
              <a:rPr lang="zh-CN" altLang="en-US" sz="3200" dirty="0"/>
              <a:t>，</a:t>
            </a:r>
            <a:r>
              <a:rPr lang="en-SG" altLang="zh-CN" sz="3200" dirty="0"/>
              <a:t>43</a:t>
            </a:r>
            <a:r>
              <a:rPr lang="zh-CN" altLang="en-US" sz="3200" dirty="0"/>
              <a:t>，</a:t>
            </a:r>
            <a:r>
              <a:rPr lang="en-SG" altLang="zh-CN" sz="3200" dirty="0"/>
              <a:t>44</a:t>
            </a:r>
            <a:r>
              <a:rPr lang="zh-CN" altLang="en-US" sz="3200" dirty="0"/>
              <a:t>）</a:t>
            </a:r>
            <a:endParaRPr lang="en-SG" altLang="zh-CN" sz="3200" dirty="0"/>
          </a:p>
          <a:p>
            <a:pPr marL="514350" indent="-514350">
              <a:buFont typeface="+mj-lt"/>
              <a:buAutoNum type="arabicPeriod" startAt="11"/>
            </a:pPr>
            <a:r>
              <a:rPr lang="zh-CN" altLang="en-US" sz="3200" dirty="0"/>
              <a:t>耶稣复活与升天（问</a:t>
            </a:r>
            <a:r>
              <a:rPr lang="en-SG" altLang="zh-CN" sz="3200" dirty="0"/>
              <a:t>45-49</a:t>
            </a:r>
            <a:r>
              <a:rPr lang="zh-CN" altLang="en-US" sz="3200" dirty="0"/>
              <a:t>）</a:t>
            </a:r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1152889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F551C-B0F8-6B14-6272-DB559182E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DD319-70C6-D4B0-6AF9-C995A76BA1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361505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2366</TotalTime>
  <Words>2342</Words>
  <Application>Microsoft Office PowerPoint</Application>
  <PresentationFormat>Widescreen</PresentationFormat>
  <Paragraphs>112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Aptos</vt:lpstr>
      <vt:lpstr>Arial</vt:lpstr>
      <vt:lpstr>Century Gothic</vt:lpstr>
      <vt:lpstr>Wingdings 3</vt:lpstr>
      <vt:lpstr>Wisp</vt:lpstr>
      <vt:lpstr>《海德堡要理问答》</vt:lpstr>
      <vt:lpstr>PowerPoint Presentation</vt:lpstr>
      <vt:lpstr>课题</vt:lpstr>
      <vt:lpstr>问答 1</vt:lpstr>
      <vt:lpstr>问答 2</vt:lpstr>
      <vt:lpstr>课题</vt:lpstr>
      <vt:lpstr>课题</vt:lpstr>
      <vt:lpstr>课题</vt:lpstr>
      <vt:lpstr>PowerPoint Presentation</vt:lpstr>
      <vt:lpstr>使徒信经</vt:lpstr>
      <vt:lpstr>课题</vt:lpstr>
      <vt:lpstr>PowerPoint Presentation</vt:lpstr>
      <vt:lpstr>问答 50</vt:lpstr>
      <vt:lpstr>问答 51</vt:lpstr>
      <vt:lpstr>1）基督坐在父的右边（问50–51）</vt:lpstr>
      <vt:lpstr>PowerPoint Presentation</vt:lpstr>
      <vt:lpstr>PowerPoint Presentation</vt:lpstr>
      <vt:lpstr>问答 52</vt:lpstr>
      <vt:lpstr>2）基督启动末后的审判（问52）</vt:lpstr>
      <vt:lpstr>PowerPoint Presentation</vt:lpstr>
      <vt:lpstr>PowerPoint Presentation</vt:lpstr>
      <vt:lpstr>3）基督在救恩中的工作</vt:lpstr>
      <vt:lpstr>PowerPoint Presentation</vt:lpstr>
      <vt:lpstr>问答 53</vt:lpstr>
      <vt:lpstr>4）三位一体的第三个位格（问53a）</vt:lpstr>
      <vt:lpstr>4）三位一体的第三个位格（问53a）</vt:lpstr>
      <vt:lpstr>PowerPoint Presentation</vt:lpstr>
      <vt:lpstr>问答 50</vt:lpstr>
      <vt:lpstr>问答 51</vt:lpstr>
      <vt:lpstr>问答 52</vt:lpstr>
      <vt:lpstr>问答 53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C</dc:creator>
  <cp:lastModifiedBy>Daniel C</cp:lastModifiedBy>
  <cp:revision>476</cp:revision>
  <dcterms:created xsi:type="dcterms:W3CDTF">2026-02-20T15:54:38Z</dcterms:created>
  <dcterms:modified xsi:type="dcterms:W3CDTF">2026-08-15T16:54:24Z</dcterms:modified>
</cp:coreProperties>
</file>