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41"/>
  </p:notesMasterIdLst>
  <p:sldIdLst>
    <p:sldId id="256" r:id="rId2"/>
    <p:sldId id="257" r:id="rId3"/>
    <p:sldId id="610" r:id="rId4"/>
    <p:sldId id="646" r:id="rId5"/>
    <p:sldId id="648" r:id="rId6"/>
    <p:sldId id="649" r:id="rId7"/>
    <p:sldId id="590" r:id="rId8"/>
    <p:sldId id="546" r:id="rId9"/>
    <p:sldId id="608" r:id="rId10"/>
    <p:sldId id="599" r:id="rId11"/>
    <p:sldId id="605" r:id="rId12"/>
    <p:sldId id="651" r:id="rId13"/>
    <p:sldId id="568" r:id="rId14"/>
    <p:sldId id="657" r:id="rId15"/>
    <p:sldId id="658" r:id="rId16"/>
    <p:sldId id="659" r:id="rId17"/>
    <p:sldId id="607" r:id="rId18"/>
    <p:sldId id="674" r:id="rId19"/>
    <p:sldId id="665" r:id="rId20"/>
    <p:sldId id="661" r:id="rId21"/>
    <p:sldId id="666" r:id="rId22"/>
    <p:sldId id="675" r:id="rId23"/>
    <p:sldId id="676" r:id="rId24"/>
    <p:sldId id="662" r:id="rId25"/>
    <p:sldId id="663" r:id="rId26"/>
    <p:sldId id="667" r:id="rId27"/>
    <p:sldId id="614" r:id="rId28"/>
    <p:sldId id="495" r:id="rId29"/>
    <p:sldId id="655" r:id="rId30"/>
    <p:sldId id="652" r:id="rId31"/>
    <p:sldId id="653" r:id="rId32"/>
    <p:sldId id="613" r:id="rId33"/>
    <p:sldId id="669" r:id="rId34"/>
    <p:sldId id="670" r:id="rId35"/>
    <p:sldId id="668" r:id="rId36"/>
    <p:sldId id="671" r:id="rId37"/>
    <p:sldId id="672" r:id="rId38"/>
    <p:sldId id="673" r:id="rId39"/>
    <p:sldId id="654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86013" autoAdjust="0"/>
  </p:normalViewPr>
  <p:slideViewPr>
    <p:cSldViewPr snapToGrid="0">
      <p:cViewPr varScale="1">
        <p:scale>
          <a:sx n="71" d="100"/>
          <a:sy n="71" d="100"/>
        </p:scale>
        <p:origin x="9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D01CF-8226-4138-BA91-AA815486FF39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A252B9-0E5F-437C-981D-C152E4FC622E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86363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G" dirty="0"/>
              <a:t>(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252B9-0E5F-437C-981D-C152E4FC622E}" type="slidenum">
              <a:rPr lang="en-SG" smtClean="0"/>
              <a:t>11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53200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许多宗派是历史的遗迹。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252B9-0E5F-437C-981D-C152E4FC622E}" type="slidenum">
              <a:rPr lang="en-SG" smtClean="0"/>
              <a:t>19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51723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异端</a:t>
            </a:r>
            <a:r>
              <a:rPr lang="en-US" altLang="zh-CN" dirty="0"/>
              <a:t>: Heresy</a:t>
            </a:r>
          </a:p>
          <a:p>
            <a:r>
              <a:rPr lang="zh-CN" altLang="en-US" dirty="0"/>
              <a:t>重大错误</a:t>
            </a:r>
            <a:r>
              <a:rPr lang="en-US" altLang="zh-CN" dirty="0"/>
              <a:t>: Serious error</a:t>
            </a:r>
          </a:p>
          <a:p>
            <a:r>
              <a:rPr lang="zh-CN" altLang="en-US" dirty="0"/>
              <a:t>次要错误</a:t>
            </a:r>
            <a:r>
              <a:rPr lang="en-US" altLang="zh-CN" dirty="0"/>
              <a:t>: Minor error</a:t>
            </a:r>
          </a:p>
          <a:p>
            <a:r>
              <a:rPr lang="zh-CN" altLang="en-US" dirty="0"/>
              <a:t>意见上的差异</a:t>
            </a:r>
            <a:r>
              <a:rPr lang="en-US" altLang="zh-CN" dirty="0"/>
              <a:t>: Differences of opinion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252B9-0E5F-437C-981D-C152E4FC622E}" type="slidenum">
              <a:rPr lang="en-SG" smtClean="0"/>
              <a:t>20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93337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2196C-F178-6B67-906B-A42BE2C93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41AE4C-F50E-887E-7050-946785CDB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E918CB-F65D-89D2-16E2-C7D7DFBB3E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耶和华见证人否定耶稣是神。</a:t>
            </a:r>
            <a:endParaRPr lang="en-SG" altLang="zh-CN" dirty="0"/>
          </a:p>
          <a:p>
            <a:r>
              <a:rPr lang="zh-CN" altLang="en-US" dirty="0"/>
              <a:t>摩门教相信耶和华是住在一个星球和管理地球的神；耶稣是他的肉体的儿子。每个魔门教徒可以进化成神，肉体的死后可变成另一个星球的神。</a:t>
            </a:r>
            <a:endParaRPr lang="en-SG" altLang="zh-CN" dirty="0"/>
          </a:p>
          <a:p>
            <a:r>
              <a:rPr lang="zh-CN" altLang="en-US" dirty="0"/>
              <a:t>东方闪电（全能神教会）相信耶稣轮回生为一个中国女人。他们也拒绝三一神论。</a:t>
            </a:r>
            <a:endParaRPr lang="en-SG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72C66-EBED-5B44-C281-5BA688CABC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252B9-0E5F-437C-981D-C152E4FC622E}" type="slidenum">
              <a:rPr lang="en-SG" smtClean="0"/>
              <a:t>21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5661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历代大公会议：尼西亚（</a:t>
            </a:r>
            <a:r>
              <a:rPr lang="en-SG" altLang="zh-CN" dirty="0"/>
              <a:t>325AD)</a:t>
            </a:r>
            <a:r>
              <a:rPr lang="zh-CN" altLang="en-US" dirty="0"/>
              <a:t>，君士坦丁堡（</a:t>
            </a:r>
            <a:r>
              <a:rPr lang="en-SG" altLang="zh-CN" dirty="0"/>
              <a:t>381</a:t>
            </a:r>
            <a:r>
              <a:rPr lang="en-US" altLang="zh-CN" dirty="0"/>
              <a:t>AD</a:t>
            </a:r>
            <a:r>
              <a:rPr lang="zh-CN" altLang="en-US" dirty="0"/>
              <a:t>），以弗所（</a:t>
            </a:r>
            <a:r>
              <a:rPr lang="en-SG" altLang="zh-CN" dirty="0"/>
              <a:t>431</a:t>
            </a:r>
            <a:r>
              <a:rPr lang="en-US" altLang="zh-CN" dirty="0"/>
              <a:t>AD</a:t>
            </a:r>
            <a:r>
              <a:rPr lang="zh-CN" altLang="en-US" dirty="0"/>
              <a:t>），</a:t>
            </a:r>
            <a:r>
              <a:rPr lang="en-SG" dirty="0" err="1"/>
              <a:t>迦克墩</a:t>
            </a:r>
            <a:r>
              <a:rPr lang="zh-CN" altLang="en-US" dirty="0"/>
              <a:t>（</a:t>
            </a:r>
            <a:r>
              <a:rPr lang="en-SG" altLang="zh-CN" dirty="0"/>
              <a:t>451</a:t>
            </a:r>
            <a:r>
              <a:rPr lang="en-US" altLang="zh-CN" dirty="0"/>
              <a:t>AD</a:t>
            </a:r>
            <a:r>
              <a:rPr lang="zh-CN" altLang="en-US" dirty="0"/>
              <a:t>）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252B9-0E5F-437C-981D-C152E4FC622E}" type="slidenum">
              <a:rPr lang="en-SG" smtClean="0"/>
              <a:t>24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92465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EBFAB-1DB6-DEB1-D7A8-A481770E2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1128DA-4D14-B8B1-590D-82B0432ECB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63005A-E26C-23ED-5D91-8082BEB27A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G" dirty="0"/>
              <a:t>(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6C742-3F81-55BF-9FE3-EB00BACAAA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A252B9-0E5F-437C-981D-C152E4FC622E}" type="slidenum">
              <a:rPr lang="en-SG" smtClean="0"/>
              <a:t>33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504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1899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1748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6487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24621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1758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7429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8024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01439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226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5828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35355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4104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6095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61676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46499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5944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86130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7F853-D65B-4124-AD04-090B068EE373}" type="datetimeFigureOut">
              <a:rPr lang="en-SG" smtClean="0"/>
              <a:t>15/9/2026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265B753-CBFF-4D09-8016-9D5DEABD864D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83906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2501C-754D-04BA-1028-5B9EB977B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2522" y="1015650"/>
            <a:ext cx="8689976" cy="2509213"/>
          </a:xfrm>
        </p:spPr>
        <p:txBody>
          <a:bodyPr/>
          <a:lstStyle/>
          <a:p>
            <a:r>
              <a:rPr lang="en-US" altLang="zh-CN" b="1" u="sng" dirty="0"/>
              <a:t>《</a:t>
            </a:r>
            <a:r>
              <a:rPr lang="zh-CN" altLang="en-US" b="1" u="sng" dirty="0"/>
              <a:t>海德堡要理问答</a:t>
            </a:r>
            <a:r>
              <a:rPr lang="en-US" altLang="zh-CN" b="1" u="sng" dirty="0"/>
              <a:t>》</a:t>
            </a:r>
            <a:endParaRPr lang="en-S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7D8567-91FC-2C6F-5B46-CB8AE3C47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7195" y="3777918"/>
            <a:ext cx="4694089" cy="1134324"/>
          </a:xfrm>
        </p:spPr>
        <p:txBody>
          <a:bodyPr>
            <a:normAutofit/>
          </a:bodyPr>
          <a:lstStyle/>
          <a:p>
            <a:r>
              <a:rPr lang="zh-CN" altLang="en-US" sz="3600" dirty="0"/>
              <a:t>第十九课</a:t>
            </a:r>
            <a:endParaRPr lang="en-SG" sz="3600" dirty="0"/>
          </a:p>
        </p:txBody>
      </p:sp>
    </p:spTree>
    <p:extLst>
      <p:ext uri="{BB962C8B-B14F-4D97-AF65-F5344CB8AC3E}">
        <p14:creationId xmlns:p14="http://schemas.microsoft.com/office/powerpoint/2010/main" val="1214682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874D5-5EE0-1AD1-6868-8A433ABFB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CACE0-2371-C792-C084-A804D13273F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400" b="1" u="sng" dirty="0"/>
              <a:t>教会</a:t>
            </a:r>
            <a:endParaRPr lang="en-SG" sz="4400" dirty="0"/>
          </a:p>
        </p:txBody>
      </p:sp>
    </p:spTree>
    <p:extLst>
      <p:ext uri="{BB962C8B-B14F-4D97-AF65-F5344CB8AC3E}">
        <p14:creationId xmlns:p14="http://schemas.microsoft.com/office/powerpoint/2010/main" val="954373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0A4F9-9ABF-9463-F4C1-1B68C32C0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40F16-56B2-024F-8B97-06900834F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175" y="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54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807C4-0A2C-D95F-45F8-13370CC16A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7711" y="746572"/>
            <a:ext cx="10920263" cy="5923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54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论到 “圣而公之教会</a:t>
            </a:r>
            <a:r>
              <a:rPr lang="en-SG" dirty="0"/>
              <a:t>,” </a:t>
            </a:r>
            <a:r>
              <a:rPr lang="zh-CN" altLang="en-US" dirty="0"/>
              <a:t>你相信什么呢？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我相信这教会就是上帝的儿子</a:t>
            </a:r>
            <a:r>
              <a:rPr lang="en-SG" dirty="0"/>
              <a:t> (3)</a:t>
            </a:r>
            <a:r>
              <a:rPr lang="zh-CN" altLang="en-US" dirty="0"/>
              <a:t>，从全人类当中</a:t>
            </a:r>
            <a:r>
              <a:rPr lang="en-SG" dirty="0"/>
              <a:t> (1)</a:t>
            </a:r>
            <a:r>
              <a:rPr lang="zh-CN" altLang="en-US" dirty="0"/>
              <a:t>，自世界之始至世界之末 </a:t>
            </a:r>
            <a:r>
              <a:rPr lang="en-SG" dirty="0"/>
              <a:t>(2)</a:t>
            </a:r>
            <a:r>
              <a:rPr lang="zh-CN" altLang="en-US" dirty="0"/>
              <a:t>，藉着祂的圣灵和圣言（</a:t>
            </a:r>
            <a:r>
              <a:rPr lang="en-SG" dirty="0"/>
              <a:t>4</a:t>
            </a:r>
            <a:r>
              <a:rPr lang="zh-CN" altLang="en-US" dirty="0"/>
              <a:t>），为自己聚集、护卫并保守（</a:t>
            </a:r>
            <a:r>
              <a:rPr lang="en-SG" dirty="0"/>
              <a:t>5</a:t>
            </a:r>
            <a:r>
              <a:rPr lang="zh-CN" altLang="en-US" dirty="0"/>
              <a:t>）的一群</a:t>
            </a:r>
            <a:r>
              <a:rPr lang="zh-CN" altLang="en-US" dirty="0">
                <a:solidFill>
                  <a:srgbClr val="FF0000"/>
                </a:solidFill>
              </a:rPr>
              <a:t>得 享永生</a:t>
            </a:r>
            <a:r>
              <a:rPr lang="zh-CN" altLang="en-US" dirty="0"/>
              <a:t>的选民（</a:t>
            </a:r>
            <a:r>
              <a:rPr lang="en-SG" dirty="0"/>
              <a:t>6</a:t>
            </a:r>
            <a:r>
              <a:rPr lang="zh-CN" altLang="en-US" dirty="0"/>
              <a:t>），并且使他们在真道上同归于一</a:t>
            </a:r>
            <a:r>
              <a:rPr lang="en-SG" dirty="0"/>
              <a:t> (7)</a:t>
            </a:r>
            <a:r>
              <a:rPr lang="zh-CN" altLang="en-US" dirty="0"/>
              <a:t>；并且我是，也永远是这团体里 活泼的一员（</a:t>
            </a:r>
            <a:r>
              <a:rPr lang="en-SG" dirty="0"/>
              <a:t>8</a:t>
            </a:r>
            <a:r>
              <a:rPr lang="zh-CN" altLang="en-US" dirty="0"/>
              <a:t>）。 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3</a:t>
            </a:r>
            <a:r>
              <a:rPr lang="en-US" altLang="zh-CN" dirty="0"/>
              <a:t>】</a:t>
            </a:r>
            <a:r>
              <a:rPr lang="zh-CN" altLang="en-US" dirty="0"/>
              <a:t>约</a:t>
            </a:r>
            <a:r>
              <a:rPr lang="en-SG" dirty="0"/>
              <a:t>10</a:t>
            </a:r>
            <a:r>
              <a:rPr lang="zh-CN" altLang="en-US" dirty="0"/>
              <a:t>：</a:t>
            </a:r>
            <a:r>
              <a:rPr lang="en-SG" dirty="0"/>
              <a:t>11</a:t>
            </a:r>
            <a:r>
              <a:rPr lang="zh-CN" altLang="en-US" dirty="0"/>
              <a:t>；徒</a:t>
            </a:r>
            <a:r>
              <a:rPr lang="en-SG" dirty="0"/>
              <a:t>20</a:t>
            </a:r>
            <a:r>
              <a:rPr lang="zh-CN" altLang="en-US" dirty="0"/>
              <a:t>：</a:t>
            </a:r>
            <a:r>
              <a:rPr lang="en-SG" dirty="0"/>
              <a:t>28</a:t>
            </a:r>
            <a:r>
              <a:rPr lang="zh-CN" altLang="en-US" dirty="0"/>
              <a:t>；西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18 </a:t>
            </a:r>
            <a:r>
              <a:rPr lang="en-US" altLang="zh-CN" dirty="0"/>
              <a:t>【</a:t>
            </a:r>
            <a:r>
              <a:rPr lang="en-SG" dirty="0"/>
              <a:t>1</a:t>
            </a:r>
            <a:r>
              <a:rPr lang="en-US" altLang="zh-CN" dirty="0"/>
              <a:t>】</a:t>
            </a:r>
            <a:r>
              <a:rPr lang="zh-CN" altLang="en-US" dirty="0"/>
              <a:t>启</a:t>
            </a:r>
            <a:r>
              <a:rPr lang="en-SG" dirty="0"/>
              <a:t>5</a:t>
            </a:r>
            <a:r>
              <a:rPr lang="zh-CN" altLang="en-US" dirty="0"/>
              <a:t>：</a:t>
            </a:r>
            <a:r>
              <a:rPr lang="en-SG" dirty="0"/>
              <a:t>9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2</a:t>
            </a:r>
            <a:r>
              <a:rPr lang="en-US" altLang="zh-CN" dirty="0"/>
              <a:t>】</a:t>
            </a:r>
            <a:r>
              <a:rPr lang="zh-CN" altLang="en-US" dirty="0"/>
              <a:t>创</a:t>
            </a:r>
            <a:r>
              <a:rPr lang="en-SG" dirty="0"/>
              <a:t>26</a:t>
            </a:r>
            <a:r>
              <a:rPr lang="zh-CN" altLang="en-US" dirty="0"/>
              <a:t>：</a:t>
            </a:r>
            <a:r>
              <a:rPr lang="en-SG" dirty="0"/>
              <a:t>4</a:t>
            </a:r>
            <a:r>
              <a:rPr lang="zh-CN" altLang="en-US" dirty="0"/>
              <a:t>；启</a:t>
            </a:r>
            <a:r>
              <a:rPr lang="en-SG" dirty="0"/>
              <a:t>5</a:t>
            </a:r>
            <a:r>
              <a:rPr lang="zh-CN" altLang="en-US" dirty="0"/>
              <a:t>：</a:t>
            </a:r>
            <a:r>
              <a:rPr lang="en-SG" dirty="0"/>
              <a:t>9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4</a:t>
            </a:r>
            <a:r>
              <a:rPr lang="en-US" altLang="zh-CN" dirty="0"/>
              <a:t>】</a:t>
            </a:r>
            <a:r>
              <a:rPr lang="zh-CN" altLang="en-US" dirty="0"/>
              <a:t>赛</a:t>
            </a:r>
            <a:r>
              <a:rPr lang="en-SG" dirty="0"/>
              <a:t>59</a:t>
            </a:r>
            <a:r>
              <a:rPr lang="zh-CN" altLang="en-US" dirty="0"/>
              <a:t>：</a:t>
            </a:r>
            <a:r>
              <a:rPr lang="en-SG" dirty="0"/>
              <a:t>21</a:t>
            </a:r>
            <a:r>
              <a:rPr lang="zh-CN" altLang="en-US" dirty="0"/>
              <a:t>；罗</a:t>
            </a:r>
            <a:r>
              <a:rPr lang="en-SG" dirty="0"/>
              <a:t>10</a:t>
            </a:r>
            <a:r>
              <a:rPr lang="zh-CN" altLang="en-US" dirty="0"/>
              <a:t>：</a:t>
            </a:r>
            <a:r>
              <a:rPr lang="en-SG" dirty="0"/>
              <a:t>14-17</a:t>
            </a:r>
            <a:r>
              <a:rPr lang="zh-CN" altLang="en-US" dirty="0"/>
              <a:t>；弗</a:t>
            </a:r>
            <a:r>
              <a:rPr lang="en-SG" dirty="0"/>
              <a:t>5</a:t>
            </a:r>
            <a:r>
              <a:rPr lang="zh-CN" altLang="en-US" dirty="0"/>
              <a:t>：</a:t>
            </a:r>
            <a:r>
              <a:rPr lang="en-SG" dirty="0"/>
              <a:t>26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5</a:t>
            </a:r>
            <a:r>
              <a:rPr lang="en-US" altLang="zh-CN" dirty="0"/>
              <a:t>】</a:t>
            </a:r>
            <a:r>
              <a:rPr lang="zh-CN" altLang="en-US" dirty="0"/>
              <a:t>太</a:t>
            </a:r>
            <a:r>
              <a:rPr lang="en-SG" dirty="0"/>
              <a:t>16</a:t>
            </a:r>
            <a:r>
              <a:rPr lang="zh-CN" altLang="en-US" dirty="0"/>
              <a:t>：</a:t>
            </a:r>
            <a:r>
              <a:rPr lang="en-SG" dirty="0"/>
              <a:t>18</a:t>
            </a:r>
            <a:r>
              <a:rPr lang="zh-CN" altLang="en-US" dirty="0"/>
              <a:t>；约</a:t>
            </a:r>
            <a:r>
              <a:rPr lang="en-SG" dirty="0"/>
              <a:t>10</a:t>
            </a:r>
            <a:r>
              <a:rPr lang="zh-CN" altLang="en-US" dirty="0"/>
              <a:t>：</a:t>
            </a:r>
            <a:r>
              <a:rPr lang="en-SG" dirty="0"/>
              <a:t>28-30 	</a:t>
            </a:r>
            <a:r>
              <a:rPr lang="en-US" altLang="zh-CN" dirty="0"/>
              <a:t>【</a:t>
            </a:r>
            <a:r>
              <a:rPr lang="en-SG" dirty="0"/>
              <a:t>6</a:t>
            </a:r>
            <a:r>
              <a:rPr lang="en-US" altLang="zh-CN" dirty="0"/>
              <a:t>】</a:t>
            </a:r>
            <a:r>
              <a:rPr lang="zh-CN" altLang="en-US" dirty="0"/>
              <a:t>弗</a:t>
            </a:r>
            <a:r>
              <a:rPr lang="en-SG" dirty="0"/>
              <a:t>4</a:t>
            </a:r>
            <a:r>
              <a:rPr lang="zh-CN" altLang="en-US" dirty="0"/>
              <a:t>：</a:t>
            </a:r>
            <a:r>
              <a:rPr lang="en-SG" dirty="0"/>
              <a:t>3-6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7</a:t>
            </a:r>
            <a:r>
              <a:rPr lang="en-US" altLang="zh-CN" dirty="0"/>
              <a:t>】</a:t>
            </a:r>
            <a:r>
              <a:rPr lang="zh-CN" altLang="en-US" dirty="0"/>
              <a:t>约</a:t>
            </a:r>
            <a:r>
              <a:rPr lang="en-SG" dirty="0"/>
              <a:t>10</a:t>
            </a:r>
            <a:r>
              <a:rPr lang="zh-CN" altLang="en-US" dirty="0"/>
              <a:t>：</a:t>
            </a:r>
            <a:r>
              <a:rPr lang="en-SG" dirty="0"/>
              <a:t>28-30</a:t>
            </a:r>
            <a:r>
              <a:rPr lang="zh-CN" altLang="en-US" dirty="0"/>
              <a:t>；</a:t>
            </a:r>
            <a:r>
              <a:rPr lang="en-SG" dirty="0"/>
              <a:t> 17</a:t>
            </a:r>
            <a:r>
              <a:rPr lang="zh-CN" altLang="en-US" dirty="0"/>
              <a:t>：</a:t>
            </a:r>
            <a:r>
              <a:rPr lang="en-SG" dirty="0"/>
              <a:t>20-21</a:t>
            </a:r>
            <a:r>
              <a:rPr lang="zh-CN" altLang="en-US" dirty="0"/>
              <a:t>；徒</a:t>
            </a:r>
            <a:r>
              <a:rPr lang="en-SG" dirty="0"/>
              <a:t>2</a:t>
            </a:r>
            <a:r>
              <a:rPr lang="zh-CN" altLang="en-US" dirty="0"/>
              <a:t>：</a:t>
            </a:r>
            <a:r>
              <a:rPr lang="en-SG" dirty="0"/>
              <a:t>42-47</a:t>
            </a:r>
            <a:r>
              <a:rPr lang="zh-CN" altLang="en-US" dirty="0"/>
              <a:t>；林前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10-13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8</a:t>
            </a:r>
            <a:r>
              <a:rPr lang="en-US" altLang="zh-CN" dirty="0"/>
              <a:t>】</a:t>
            </a:r>
            <a:r>
              <a:rPr lang="zh-CN" altLang="en-US" dirty="0"/>
              <a:t>诗</a:t>
            </a:r>
            <a:r>
              <a:rPr lang="en-SG" dirty="0"/>
              <a:t>23</a:t>
            </a:r>
            <a:r>
              <a:rPr lang="zh-CN" altLang="en-US" dirty="0"/>
              <a:t>：</a:t>
            </a:r>
            <a:r>
              <a:rPr lang="en-SG" dirty="0"/>
              <a:t>6</a:t>
            </a:r>
            <a:r>
              <a:rPr lang="zh-CN" altLang="en-US" dirty="0"/>
              <a:t>；林前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4-9</a:t>
            </a:r>
            <a:r>
              <a:rPr lang="zh-CN" altLang="en-US" dirty="0"/>
              <a:t>；彼前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3-5</a:t>
            </a:r>
          </a:p>
        </p:txBody>
      </p:sp>
    </p:spTree>
    <p:extLst>
      <p:ext uri="{BB962C8B-B14F-4D97-AF65-F5344CB8AC3E}">
        <p14:creationId xmlns:p14="http://schemas.microsoft.com/office/powerpoint/2010/main" val="2011461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2306F-369B-E5F4-371B-C9F6653E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0CF80-F82D-F05A-9015-7B5C40509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55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55572-E61F-0072-6A78-5442BB626F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55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对于 “我信圣徒相通</a:t>
            </a:r>
            <a:r>
              <a:rPr lang="en-SG" dirty="0"/>
              <a:t>,” </a:t>
            </a:r>
            <a:r>
              <a:rPr lang="zh-CN" altLang="en-US" dirty="0"/>
              <a:t>你是怎样理解的？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第一，所有信徒都是基督的肢体，因而与祂及其一切的丰富和恩赐有份</a:t>
            </a:r>
            <a:r>
              <a:rPr lang="en-SG" dirty="0"/>
              <a:t> (1)</a:t>
            </a:r>
            <a:r>
              <a:rPr lang="zh-CN" altLang="en-US" dirty="0"/>
              <a:t>；第 二，每个信徒都有责任自觉地甘心乐意地使用自己的恩赐，使其他肢体得益处，得 救恩</a:t>
            </a:r>
            <a:r>
              <a:rPr lang="en-SG" dirty="0"/>
              <a:t> (2)</a:t>
            </a:r>
            <a:r>
              <a:rPr lang="zh-CN" altLang="en-US" dirty="0"/>
              <a:t>。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1</a:t>
            </a:r>
            <a:r>
              <a:rPr lang="en-US" altLang="zh-CN" dirty="0"/>
              <a:t>】</a:t>
            </a:r>
            <a:r>
              <a:rPr lang="zh-CN" altLang="en-US" dirty="0"/>
              <a:t>林前</a:t>
            </a:r>
            <a:r>
              <a:rPr lang="en-SG" dirty="0"/>
              <a:t>12</a:t>
            </a:r>
            <a:r>
              <a:rPr lang="zh-CN" altLang="en-US" dirty="0"/>
              <a:t>：</a:t>
            </a:r>
            <a:r>
              <a:rPr lang="en-SG" dirty="0"/>
              <a:t>12</a:t>
            </a:r>
            <a:r>
              <a:rPr lang="zh-CN" altLang="en-US" dirty="0"/>
              <a:t>，</a:t>
            </a:r>
            <a:r>
              <a:rPr lang="en-SG" dirty="0"/>
              <a:t>13</a:t>
            </a:r>
            <a:r>
              <a:rPr lang="zh-CN" altLang="en-US" dirty="0"/>
              <a:t>；约壹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3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2</a:t>
            </a:r>
            <a:r>
              <a:rPr lang="en-US" altLang="zh-CN" dirty="0"/>
              <a:t>】</a:t>
            </a:r>
            <a:r>
              <a:rPr lang="zh-CN" altLang="en-US" dirty="0"/>
              <a:t>罗</a:t>
            </a:r>
            <a:r>
              <a:rPr lang="en-SG" dirty="0"/>
              <a:t>12</a:t>
            </a:r>
            <a:r>
              <a:rPr lang="zh-CN" altLang="en-US" dirty="0"/>
              <a:t>：</a:t>
            </a:r>
            <a:r>
              <a:rPr lang="en-SG" dirty="0"/>
              <a:t>4-8</a:t>
            </a:r>
            <a:r>
              <a:rPr lang="zh-CN" altLang="en-US" dirty="0"/>
              <a:t>；林前</a:t>
            </a:r>
            <a:r>
              <a:rPr lang="en-SG" dirty="0"/>
              <a:t>12</a:t>
            </a:r>
            <a:r>
              <a:rPr lang="zh-CN" altLang="en-US" dirty="0"/>
              <a:t>：</a:t>
            </a:r>
            <a:r>
              <a:rPr lang="en-SG" dirty="0"/>
              <a:t>4-8</a:t>
            </a:r>
          </a:p>
        </p:txBody>
      </p:sp>
    </p:spTree>
    <p:extLst>
      <p:ext uri="{BB962C8B-B14F-4D97-AF65-F5344CB8AC3E}">
        <p14:creationId xmlns:p14="http://schemas.microsoft.com/office/powerpoint/2010/main" val="177309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06606-01E0-4DB0-156E-E15F3F0CB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1) </a:t>
            </a:r>
            <a:r>
              <a:rPr lang="zh-CN" altLang="en-US" dirty="0"/>
              <a:t>教会是上帝百姓的聚会（问</a:t>
            </a:r>
            <a:r>
              <a:rPr lang="en-SG" dirty="0"/>
              <a:t>55</a:t>
            </a:r>
            <a:r>
              <a:rPr lang="zh-CN" altLang="en-US" dirty="0"/>
              <a:t>、</a:t>
            </a:r>
            <a:r>
              <a:rPr lang="en-SG" dirty="0"/>
              <a:t>56</a:t>
            </a:r>
            <a:r>
              <a:rPr lang="zh-CN" altLang="en-US" dirty="0"/>
              <a:t>）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A18BB-9DB5-6175-1837-055D55B35F5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zh-CN" altLang="en-US" dirty="0"/>
              <a:t>只有一个上帝的百姓。</a:t>
            </a:r>
            <a:endParaRPr lang="en-SG" dirty="0"/>
          </a:p>
          <a:p>
            <a:pPr lvl="1"/>
            <a:r>
              <a:rPr lang="zh-CN" altLang="en-US" dirty="0"/>
              <a:t>旧约的信徒和新约的信徒是以同样的方式得救的，就是相信那位施行救赎的上帝。旧约信徒是从远处仰望未来的救赎；而我们则回头看已经在耶稣基督里成就并完成的救赎。</a:t>
            </a:r>
            <a:endParaRPr lang="en-SG" dirty="0"/>
          </a:p>
          <a:p>
            <a:pPr lvl="1"/>
            <a:r>
              <a:rPr lang="zh-CN" altLang="en-US" dirty="0"/>
              <a:t>来</a:t>
            </a:r>
            <a:r>
              <a:rPr lang="en-SG" dirty="0"/>
              <a:t>1:1–2</a:t>
            </a:r>
          </a:p>
        </p:txBody>
      </p:sp>
    </p:spTree>
    <p:extLst>
      <p:ext uri="{BB962C8B-B14F-4D97-AF65-F5344CB8AC3E}">
        <p14:creationId xmlns:p14="http://schemas.microsoft.com/office/powerpoint/2010/main" val="1884401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D3C83-7E35-6030-AA97-96378358A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8D80E-8BF3-D680-C050-D3FD6F53C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1) </a:t>
            </a:r>
            <a:r>
              <a:rPr lang="zh-CN" altLang="en-US" dirty="0"/>
              <a:t>教会是上帝百姓的聚会（问</a:t>
            </a:r>
            <a:r>
              <a:rPr lang="en-SG" dirty="0"/>
              <a:t>55</a:t>
            </a:r>
            <a:r>
              <a:rPr lang="zh-CN" altLang="en-US" dirty="0"/>
              <a:t>、</a:t>
            </a:r>
            <a:r>
              <a:rPr lang="en-SG" dirty="0"/>
              <a:t>56</a:t>
            </a:r>
            <a:r>
              <a:rPr lang="zh-CN" altLang="en-US" dirty="0"/>
              <a:t>）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B9D17-E7E0-0C10-D666-3DC3B786AFF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zh-CN" altLang="en-US" dirty="0"/>
              <a:t>我们是上帝为救恩所拣选的。</a:t>
            </a:r>
            <a:endParaRPr lang="en-SG" dirty="0"/>
          </a:p>
          <a:p>
            <a:pPr lvl="0"/>
            <a:r>
              <a:rPr lang="zh-CN" altLang="en-US" dirty="0"/>
              <a:t>圣灵与圣道一同作工，建立教会（聚集、保守并护卫教会）。</a:t>
            </a:r>
            <a:endParaRPr lang="en-SG" dirty="0"/>
          </a:p>
          <a:p>
            <a:pPr lvl="0"/>
            <a:r>
              <a:rPr lang="zh-CN" altLang="en-US" dirty="0"/>
              <a:t>基督徒在同一个信仰里合而为一（参 弗</a:t>
            </a:r>
            <a:r>
              <a:rPr lang="en-SG" dirty="0"/>
              <a:t>4:5</a:t>
            </a:r>
            <a:r>
              <a:rPr lang="zh-CN" altLang="en-US" dirty="0"/>
              <a:t>）。</a:t>
            </a:r>
            <a:endParaRPr lang="en-SG" dirty="0"/>
          </a:p>
          <a:p>
            <a:r>
              <a:rPr lang="zh-CN" altLang="en-US" dirty="0"/>
              <a:t>我们属于教会，是为了彼此造就。（罗</a:t>
            </a:r>
            <a:r>
              <a:rPr lang="en-SG" dirty="0"/>
              <a:t>12</a:t>
            </a:r>
            <a:r>
              <a:rPr lang="zh-CN" altLang="en-US" dirty="0"/>
              <a:t>：</a:t>
            </a:r>
            <a:r>
              <a:rPr lang="en-SG" dirty="0"/>
              <a:t>4-8</a:t>
            </a:r>
            <a:r>
              <a:rPr lang="zh-CN" altLang="en-US" dirty="0"/>
              <a:t>；林前</a:t>
            </a:r>
            <a:r>
              <a:rPr lang="en-SG" dirty="0"/>
              <a:t>12</a:t>
            </a:r>
            <a:r>
              <a:rPr lang="zh-CN" altLang="en-US" dirty="0"/>
              <a:t>：</a:t>
            </a:r>
            <a:r>
              <a:rPr lang="en-SG" dirty="0"/>
              <a:t>4-8</a:t>
            </a:r>
            <a:r>
              <a:rPr lang="zh-CN" altLang="en-US" dirty="0"/>
              <a:t>）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12460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27687-8C4D-09E8-A4F3-5E76119F8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823B7-83AB-0DB9-C55F-2DA470A1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1) </a:t>
            </a:r>
            <a:r>
              <a:rPr lang="zh-CN" altLang="en-US" dirty="0"/>
              <a:t>教会是上帝百姓的聚会（问</a:t>
            </a:r>
            <a:r>
              <a:rPr lang="en-SG" dirty="0"/>
              <a:t>55</a:t>
            </a:r>
            <a:r>
              <a:rPr lang="zh-CN" altLang="en-US" dirty="0"/>
              <a:t>、</a:t>
            </a:r>
            <a:r>
              <a:rPr lang="en-SG" dirty="0"/>
              <a:t>56</a:t>
            </a:r>
            <a:r>
              <a:rPr lang="zh-CN" altLang="en-US" dirty="0"/>
              <a:t>）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D2245-11DE-F0F8-DDFC-1609D76F80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zh-CN" altLang="en-US" dirty="0"/>
              <a:t>教会既是有机体，也是组织。</a:t>
            </a:r>
            <a:endParaRPr lang="en-SG" dirty="0"/>
          </a:p>
          <a:p>
            <a:pPr lvl="1"/>
            <a:r>
              <a:rPr lang="zh-CN" altLang="en-US" dirty="0"/>
              <a:t>教会是一个身体 </a:t>
            </a:r>
            <a:r>
              <a:rPr lang="en-SG" dirty="0"/>
              <a:t>— </a:t>
            </a:r>
            <a:r>
              <a:rPr lang="zh-CN" altLang="en-US" dirty="0"/>
              <a:t>它具有有机性（林前</a:t>
            </a:r>
            <a:r>
              <a:rPr lang="en-SG" dirty="0"/>
              <a:t>12:12</a:t>
            </a:r>
            <a:r>
              <a:rPr lang="zh-CN" altLang="en-US" dirty="0"/>
              <a:t>；弗</a:t>
            </a:r>
            <a:r>
              <a:rPr lang="en-SG" dirty="0"/>
              <a:t>4:15–16</a:t>
            </a:r>
            <a:r>
              <a:rPr lang="zh-CN" altLang="en-US" dirty="0"/>
              <a:t>）。</a:t>
            </a:r>
            <a:endParaRPr lang="en-SG" dirty="0"/>
          </a:p>
          <a:p>
            <a:pPr lvl="1"/>
            <a:r>
              <a:rPr lang="zh-CN" altLang="en-US" dirty="0"/>
              <a:t>教会设有职分，具有一定的架构 </a:t>
            </a:r>
            <a:r>
              <a:rPr lang="en-SG" dirty="0"/>
              <a:t>— </a:t>
            </a:r>
            <a:r>
              <a:rPr lang="zh-CN" altLang="en-US" dirty="0"/>
              <a:t>因此它也是一个组织（弗</a:t>
            </a:r>
            <a:r>
              <a:rPr lang="en-SG" dirty="0"/>
              <a:t>4:11</a:t>
            </a:r>
            <a:r>
              <a:rPr lang="zh-CN" altLang="en-US" dirty="0"/>
              <a:t>；提前</a:t>
            </a:r>
            <a:r>
              <a:rPr lang="en-SG" dirty="0"/>
              <a:t>3:1–9</a:t>
            </a:r>
            <a:r>
              <a:rPr lang="zh-CN" altLang="en-US" dirty="0"/>
              <a:t>；多</a:t>
            </a:r>
            <a:r>
              <a:rPr lang="en-SG" dirty="0"/>
              <a:t>1:6–9</a:t>
            </a:r>
            <a:r>
              <a:rPr lang="zh-CN" altLang="en-US" dirty="0"/>
              <a:t>）。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40912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4660A-563B-CFEC-86D6-81314F891F6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如果耶稣祈求圣父叫信徒合而为一（约</a:t>
            </a:r>
            <a:r>
              <a:rPr lang="en-SG" altLang="zh-CN" dirty="0"/>
              <a:t>17</a:t>
            </a:r>
            <a:r>
              <a:rPr lang="zh-CN" altLang="en-US" dirty="0"/>
              <a:t>：</a:t>
            </a:r>
            <a:r>
              <a:rPr lang="en-SG" altLang="zh-CN" dirty="0"/>
              <a:t>11</a:t>
            </a:r>
            <a:r>
              <a:rPr lang="zh-CN" altLang="en-US" dirty="0"/>
              <a:t>），可现在教会里这么多纷争，耶稣的祈求是否无效？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806907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8DC46-4E77-8A86-62F7-8B5AF71C8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dirty="0"/>
              <a:t>2</a:t>
            </a:r>
            <a:r>
              <a:rPr lang="zh-CN" altLang="en-US" dirty="0"/>
              <a:t>）有形教会与无形教会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AE4B9-5045-FBFB-0C43-8E1D339379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zh-CN" altLang="en-US" dirty="0"/>
              <a:t>有形教会</a:t>
            </a:r>
            <a:endParaRPr lang="en-SG" dirty="0"/>
          </a:p>
          <a:p>
            <a:pPr lvl="1"/>
            <a:r>
              <a:rPr lang="zh-CN" altLang="en-US" dirty="0"/>
              <a:t>有形教会是指我们在外在层面所看见的教会。</a:t>
            </a:r>
            <a:endParaRPr lang="en-SG" altLang="zh-CN" dirty="0"/>
          </a:p>
          <a:p>
            <a:pPr lvl="1"/>
            <a:r>
              <a:rPr lang="zh-CN" altLang="en-US" dirty="0"/>
              <a:t>有形教会里可有许多假信徒。（太</a:t>
            </a:r>
            <a:r>
              <a:rPr lang="en-US" dirty="0"/>
              <a:t>13</a:t>
            </a:r>
            <a:r>
              <a:rPr lang="zh-CN" altLang="en-US" dirty="0"/>
              <a:t>：</a:t>
            </a:r>
            <a:r>
              <a:rPr lang="en-US" dirty="0"/>
              <a:t>24-30</a:t>
            </a:r>
            <a:r>
              <a:rPr lang="zh-CN" altLang="en-US" dirty="0"/>
              <a:t>）</a:t>
            </a:r>
            <a:endParaRPr lang="en-SG" dirty="0"/>
          </a:p>
          <a:p>
            <a:pPr lvl="0"/>
            <a:r>
              <a:rPr lang="zh-CN" altLang="en-US" dirty="0"/>
              <a:t>无形教会</a:t>
            </a:r>
            <a:endParaRPr lang="en-SG" dirty="0"/>
          </a:p>
          <a:p>
            <a:pPr lvl="1"/>
            <a:r>
              <a:rPr lang="zh-CN" altLang="en-US" dirty="0"/>
              <a:t>无形教会只包括上帝所拣选的人，就是那些真信靠上帝的人。</a:t>
            </a:r>
            <a:endParaRPr lang="en-SG" dirty="0"/>
          </a:p>
          <a:p>
            <a:r>
              <a:rPr lang="zh-CN" altLang="en-US" dirty="0"/>
              <a:t>教会并不是两个教会，而是从不同角度来看同一个教会。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613226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0687A-24B4-7198-23A4-D87F1C0C1D4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zh-CN" altLang="en-US" dirty="0"/>
              <a:t>宗派是否符合耶稣的祈求呢？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15445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F01C6-0421-781F-897A-4ED6F4900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B0238-797D-CC65-F887-28E328A3A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197" y="365926"/>
            <a:ext cx="8164723" cy="909956"/>
          </a:xfrm>
        </p:spPr>
        <p:txBody>
          <a:bodyPr>
            <a:normAutofit fontScale="90000"/>
          </a:bodyPr>
          <a:lstStyle/>
          <a:p>
            <a:r>
              <a:rPr lang="en-SG" dirty="0"/>
              <a:t>3</a:t>
            </a:r>
            <a:r>
              <a:rPr lang="zh-CN" altLang="en-US" dirty="0"/>
              <a:t>）宗派（</a:t>
            </a:r>
            <a:r>
              <a:rPr lang="en-US" altLang="zh-CN" dirty="0"/>
              <a:t>Denominations</a:t>
            </a:r>
            <a:r>
              <a:rPr lang="zh-CN" altLang="en-US" dirty="0"/>
              <a:t>）与教会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213D3-ED6C-EEB1-B7D5-701840697E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275882"/>
            <a:ext cx="10363826" cy="54691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zh-CN" altLang="en-US" dirty="0"/>
              <a:t>什么是宗派？</a:t>
            </a:r>
            <a:endParaRPr lang="en-SG" dirty="0"/>
          </a:p>
          <a:p>
            <a:pPr lvl="0"/>
            <a:r>
              <a:rPr lang="zh-CN" altLang="en-US" dirty="0"/>
              <a:t>有些人认为，我们都是基督徒，而宗派只是人为组成的团体，因此在某种程度上是不好的。</a:t>
            </a:r>
            <a:endParaRPr lang="en-US" altLang="zh-CN" dirty="0"/>
          </a:p>
          <a:p>
            <a:r>
              <a:rPr lang="zh-CN" altLang="en-US" dirty="0"/>
              <a:t>其他人则认为，宗派不过是基督教的不同口味。每个人都可以随意挑选自己喜欢的</a:t>
            </a:r>
            <a:r>
              <a:rPr lang="en-SG" dirty="0"/>
              <a:t>“</a:t>
            </a:r>
            <a:r>
              <a:rPr lang="zh-CN" altLang="en-US" dirty="0"/>
              <a:t>口味</a:t>
            </a:r>
            <a:r>
              <a:rPr lang="en-SG" dirty="0"/>
              <a:t>”</a:t>
            </a:r>
            <a:r>
              <a:rPr lang="zh-CN" altLang="en-US" dirty="0"/>
              <a:t>。</a:t>
            </a:r>
            <a:endParaRPr lang="en-SG" dirty="0"/>
          </a:p>
          <a:p>
            <a:pPr lvl="0"/>
            <a:r>
              <a:rPr lang="zh-CN" altLang="en-US" dirty="0"/>
              <a:t>虽然宗派确实是人为形成的，但不能因此认为宗派只是一些违背信仰合一的分裂。</a:t>
            </a:r>
            <a:endParaRPr lang="en-SG" dirty="0"/>
          </a:p>
          <a:p>
            <a:pPr lvl="0"/>
            <a:r>
              <a:rPr lang="zh-CN" altLang="en-US" dirty="0"/>
              <a:t>相反，从历史的角度来看，我们应当理解，宗派是人试图建立并持守同一基督教信仰的努力。</a:t>
            </a:r>
            <a:endParaRPr lang="en-SG" altLang="zh-CN" dirty="0"/>
          </a:p>
          <a:p>
            <a:pPr lvl="1"/>
            <a:r>
              <a:rPr lang="zh-CN" altLang="en-US" dirty="0"/>
              <a:t>参 林前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12 </a:t>
            </a:r>
            <a:r>
              <a:rPr lang="en-US" altLang="zh-CN" dirty="0"/>
              <a:t>– </a:t>
            </a:r>
            <a:r>
              <a:rPr lang="zh-CN" altLang="en-US" dirty="0"/>
              <a:t>我跟随耶稣</a:t>
            </a:r>
            <a:endParaRPr lang="en-SG" altLang="zh-CN" dirty="0"/>
          </a:p>
          <a:p>
            <a:r>
              <a:rPr lang="zh-CN" altLang="en-US" dirty="0"/>
              <a:t>当不同宗派之间的差异并非出于罪时，是因为我们对圣经中某些教义有不同的解释。</a:t>
            </a:r>
            <a:endParaRPr lang="en-SG" dirty="0"/>
          </a:p>
          <a:p>
            <a:pPr lvl="1"/>
            <a:endParaRPr lang="en-SG" altLang="zh-CN" dirty="0"/>
          </a:p>
        </p:txBody>
      </p:sp>
    </p:spTree>
    <p:extLst>
      <p:ext uri="{BB962C8B-B14F-4D97-AF65-F5344CB8AC3E}">
        <p14:creationId xmlns:p14="http://schemas.microsoft.com/office/powerpoint/2010/main" val="1189540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91C7F-CD16-9F15-D7A9-1E611E46A5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800" b="1" u="sng" dirty="0"/>
              <a:t>复习</a:t>
            </a:r>
            <a:endParaRPr lang="en-SG" sz="4800" dirty="0"/>
          </a:p>
        </p:txBody>
      </p:sp>
    </p:spTree>
    <p:extLst>
      <p:ext uri="{BB962C8B-B14F-4D97-AF65-F5344CB8AC3E}">
        <p14:creationId xmlns:p14="http://schemas.microsoft.com/office/powerpoint/2010/main" val="30086660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06C48-9900-F188-AD6C-940FA5C04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u="sng" dirty="0"/>
              <a:t>基督教与异端的问题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3130D-D3A3-67B9-E044-FE28A5A94A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3167" y="1528894"/>
            <a:ext cx="11091760" cy="4704996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dirty="0"/>
              <a:t>从中世纪时期（</a:t>
            </a:r>
            <a:r>
              <a:rPr lang="en-US" altLang="zh-CN" dirty="0"/>
              <a:t>Medieval Period</a:t>
            </a:r>
            <a:r>
              <a:rPr lang="zh-CN" altLang="en-US" dirty="0"/>
              <a:t>）到早期近代时期（</a:t>
            </a:r>
            <a:r>
              <a:rPr lang="en-US" altLang="zh-CN" dirty="0"/>
              <a:t>Early Modern Period</a:t>
            </a:r>
            <a:r>
              <a:rPr lang="zh-CN" altLang="en-US" dirty="0"/>
              <a:t>），基督徒实际上认为，重大的教义分歧应当受到死刑的惩罚。</a:t>
            </a:r>
            <a:endParaRPr lang="en-SG" dirty="0"/>
          </a:p>
          <a:p>
            <a:r>
              <a:rPr lang="en-SG" dirty="0"/>
              <a:t>“</a:t>
            </a:r>
            <a:r>
              <a:rPr lang="zh-CN" altLang="en-US" dirty="0"/>
              <a:t>宁可处死一个异端主义者，也不要让那会毁灭灵魂的错误传播，使更多人下地狱。</a:t>
            </a:r>
            <a:r>
              <a:rPr lang="en-SG" dirty="0"/>
              <a:t>”</a:t>
            </a:r>
          </a:p>
          <a:p>
            <a:r>
              <a:rPr lang="zh-CN" altLang="en-US" dirty="0"/>
              <a:t>我们必须明白，严重的异端教导确实可以使持守这些教导的人显明自己没有得救（加</a:t>
            </a:r>
            <a:r>
              <a:rPr lang="en-SG" dirty="0"/>
              <a:t>1:9</a:t>
            </a:r>
            <a:r>
              <a:rPr lang="zh-CN" altLang="en-US" dirty="0"/>
              <a:t>）。这并不是说一个人原本已经得救，后来因为异端而失去救恩；而是说，严重的异端会显明一个人的不信（西</a:t>
            </a:r>
            <a:r>
              <a:rPr lang="en-SG" dirty="0"/>
              <a:t>1:21–23</a:t>
            </a:r>
            <a:r>
              <a:rPr lang="zh-CN" altLang="en-US" dirty="0"/>
              <a:t>）。</a:t>
            </a:r>
            <a:endParaRPr lang="en-SG" dirty="0"/>
          </a:p>
          <a:p>
            <a:r>
              <a:rPr lang="zh-CN" altLang="en-US" dirty="0"/>
              <a:t>今天，我们却容易走向另一个极端：一个人只要声称自己相信耶稣，就几乎可以相信任何教义，而福音派基督徒仍然认为这个人已经得救。</a:t>
            </a:r>
            <a:endParaRPr lang="en-SG" dirty="0"/>
          </a:p>
          <a:p>
            <a:r>
              <a:rPr lang="zh-CN" altLang="en-US" dirty="0"/>
              <a:t>我们需要获得属灵的智慧，能够分辨异端、重大错误、次要错误以及意见上的差异。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51701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16881F-B1EF-8535-4FED-367CB6FE1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2C170-3462-B709-19D5-F7CBCD9B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u="sng" dirty="0"/>
              <a:t>基督教与异端的问题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A2C64-043D-05F2-2281-E0D26DDA93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3167" y="1528894"/>
            <a:ext cx="11091760" cy="4704996"/>
          </a:xfrm>
        </p:spPr>
        <p:txBody>
          <a:bodyPr>
            <a:normAutofit/>
          </a:bodyPr>
          <a:lstStyle/>
          <a:p>
            <a:pPr lvl="0"/>
            <a:r>
              <a:rPr lang="zh-CN" altLang="en-US" dirty="0"/>
              <a:t>基督教宗派：如果一个宗派是真正的基督教，就算存在重大错误，仍可能被视为在基督教的范围内。但任何自称为基督教的教会，只要宣认异端，就不能再被视为基督教会。</a:t>
            </a:r>
            <a:endParaRPr lang="en-SG" dirty="0"/>
          </a:p>
          <a:p>
            <a:pPr lvl="1"/>
            <a:r>
              <a:rPr lang="zh-CN" altLang="en-US" dirty="0"/>
              <a:t>因此，我们拒绝承认耶和华见证人、摩门教、东方闪电（全能神教会）以及类似的团体。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33539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F3CB6-88C0-C634-84D5-8326407E1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例：</a:t>
            </a:r>
            <a:r>
              <a:rPr lang="zh-CN" altLang="en-US" b="1" dirty="0"/>
              <a:t>中华归正长老会区会宪章，修订第一稿</a:t>
            </a:r>
            <a:br>
              <a:rPr lang="en-SG" dirty="0"/>
            </a:b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CA9C4-FCBC-3BA5-F79E-7A2647493A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SG" altLang="zh-CN" b="1" dirty="0"/>
              <a:t>17-4. </a:t>
            </a:r>
            <a:r>
              <a:rPr lang="zh-CN" altLang="en-US" dirty="0"/>
              <a:t>教会根据三一论、基督论、救恩论和末世论的基本教义来判断异端。凡否认</a:t>
            </a:r>
            <a:r>
              <a:rPr lang="en-US" altLang="zh-CN" dirty="0"/>
              <a:t>《</a:t>
            </a:r>
            <a:r>
              <a:rPr lang="zh-CN" altLang="en-US" dirty="0"/>
              <a:t>使徒信经</a:t>
            </a:r>
            <a:r>
              <a:rPr lang="en-US" altLang="zh-CN" dirty="0"/>
              <a:t>》</a:t>
            </a:r>
            <a:r>
              <a:rPr lang="zh-CN" altLang="en-US" dirty="0"/>
              <a:t>和</a:t>
            </a:r>
            <a:r>
              <a:rPr lang="en-US" altLang="zh-CN" dirty="0"/>
              <a:t>《</a:t>
            </a:r>
            <a:r>
              <a:rPr lang="zh-CN" altLang="en-US" dirty="0"/>
              <a:t>尼西亚信经</a:t>
            </a:r>
            <a:r>
              <a:rPr lang="en-US" altLang="zh-CN" dirty="0"/>
              <a:t>》</a:t>
            </a:r>
            <a:r>
              <a:rPr lang="zh-CN" altLang="en-US" dirty="0"/>
              <a:t>（林前</a:t>
            </a:r>
            <a:r>
              <a:rPr lang="en-US" dirty="0"/>
              <a:t>15:3-4</a:t>
            </a:r>
            <a:r>
              <a:rPr lang="zh-CN" altLang="en-US" dirty="0"/>
              <a:t>），或不承认基督有完全的上帝性和完全的人性（约</a:t>
            </a:r>
            <a:r>
              <a:rPr lang="en-US" dirty="0"/>
              <a:t>1:1</a:t>
            </a:r>
            <a:r>
              <a:rPr lang="zh-CN" altLang="en-US" dirty="0"/>
              <a:t>；约一</a:t>
            </a:r>
            <a:r>
              <a:rPr lang="en-US" dirty="0"/>
              <a:t>4:1-3</a:t>
            </a:r>
            <a:r>
              <a:rPr lang="zh-CN" altLang="en-US" dirty="0"/>
              <a:t>），或不承认基督的受死与复活是唯一的救赎之道（约</a:t>
            </a:r>
            <a:r>
              <a:rPr lang="en-US" dirty="0"/>
              <a:t>14:6</a:t>
            </a:r>
            <a:r>
              <a:rPr lang="zh-CN" altLang="en-US" dirty="0"/>
              <a:t>；徒</a:t>
            </a:r>
            <a:r>
              <a:rPr lang="en-US" dirty="0"/>
              <a:t>4:12</a:t>
            </a:r>
            <a:r>
              <a:rPr lang="zh-CN" altLang="en-US" dirty="0"/>
              <a:t>），或不承认圣父、圣子、圣灵是三位一体、同尊同荣之独一上帝（太</a:t>
            </a:r>
            <a:r>
              <a:rPr lang="en-US" dirty="0"/>
              <a:t>28:19</a:t>
            </a:r>
            <a:r>
              <a:rPr lang="zh-CN" altLang="en-US" dirty="0"/>
              <a:t>；林后</a:t>
            </a:r>
            <a:r>
              <a:rPr lang="en-US" dirty="0"/>
              <a:t>13:14</a:t>
            </a:r>
            <a:r>
              <a:rPr lang="zh-CN" altLang="en-US" dirty="0"/>
              <a:t>），或否定对基督的信心是得救的唯一管道（罗</a:t>
            </a:r>
            <a:r>
              <a:rPr lang="en-US" dirty="0"/>
              <a:t>10:10</a:t>
            </a:r>
            <a:r>
              <a:rPr lang="zh-CN" altLang="en-US" dirty="0"/>
              <a:t>；约</a:t>
            </a:r>
            <a:r>
              <a:rPr lang="en-US" dirty="0"/>
              <a:t>3:16</a:t>
            </a:r>
            <a:r>
              <a:rPr lang="zh-CN" altLang="en-US" dirty="0"/>
              <a:t>），或否认末日审判、身体复活（启</a:t>
            </a:r>
            <a:r>
              <a:rPr lang="en-US" dirty="0"/>
              <a:t>20:12</a:t>
            </a:r>
            <a:r>
              <a:rPr lang="zh-CN" altLang="en-US" dirty="0"/>
              <a:t>；约</a:t>
            </a:r>
            <a:r>
              <a:rPr lang="en-US" dirty="0"/>
              <a:t>12:48</a:t>
            </a:r>
            <a:r>
              <a:rPr lang="zh-CN" altLang="en-US" dirty="0"/>
              <a:t>；林前</a:t>
            </a:r>
            <a:r>
              <a:rPr lang="en-US" dirty="0"/>
              <a:t>15:13-14</a:t>
            </a:r>
            <a:r>
              <a:rPr lang="zh-CN" altLang="en-US" dirty="0"/>
              <a:t>），或宣称主基督已来的（太</a:t>
            </a:r>
            <a:r>
              <a:rPr lang="en-US" dirty="0"/>
              <a:t>24:36</a:t>
            </a:r>
            <a:r>
              <a:rPr lang="zh-CN" altLang="en-US" dirty="0"/>
              <a:t>；路</a:t>
            </a:r>
            <a:r>
              <a:rPr lang="en-US" dirty="0"/>
              <a:t>12:39-40</a:t>
            </a:r>
            <a:r>
              <a:rPr lang="zh-CN" altLang="en-US" dirty="0"/>
              <a:t>），都是另传一个福音的异端（加</a:t>
            </a:r>
            <a:r>
              <a:rPr lang="en-US" dirty="0"/>
              <a:t>4:14</a:t>
            </a:r>
            <a:r>
              <a:rPr lang="zh-CN" altLang="en-US" dirty="0"/>
              <a:t>）。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68908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EDA86-0949-C48D-91FD-478A67B2E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例：</a:t>
            </a:r>
            <a:r>
              <a:rPr lang="zh-CN" altLang="en-US" b="1" dirty="0"/>
              <a:t>中华归正长老会区会宪章，修订第一稿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24084-67F3-26F6-C0B7-D4F5AEF7859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SG" altLang="zh-CN" b="1" dirty="0"/>
              <a:t>17-5. </a:t>
            </a:r>
            <a:r>
              <a:rPr lang="zh-CN" altLang="en-US" dirty="0"/>
              <a:t>本区会认定下列的派别为异端：“东方闪电”（全能神教）、“摩门教”、“耶和华见证人”、“基督教科学会”、“真耶稣教会”、“三赎基督”（二两粮）、“三班仆人”、“灵灵教”、“统一教”、“上帝母亲”、“耶稣青年会”、“新天地”及其他异端。在没有成立总会之前，对其他异端的认定，应当经中华归正长老会团契作出审慎与合一的判断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86748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98ADA-0D2F-2FA0-3960-20FDE07E8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u="sng" dirty="0"/>
              <a:t>我们应当如何处理教义上的分歧？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1CCBF-F9A1-AF43-8A01-8365557DAE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6955" y="1528894"/>
            <a:ext cx="10363826" cy="500099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首先，我们需要辨明这究竟属于哪一种分歧。这需要智慧，有时也需要寻求牧者的辅导。</a:t>
            </a:r>
            <a:endParaRPr lang="en-SG" dirty="0"/>
          </a:p>
          <a:p>
            <a:r>
              <a:rPr lang="zh-CN" altLang="en-US" dirty="0"/>
              <a:t>对于次要的差异，我们应当彼此尊重，允许彼此持不同意见。</a:t>
            </a:r>
            <a:endParaRPr lang="en-SG" dirty="0"/>
          </a:p>
          <a:p>
            <a:r>
              <a:rPr lang="zh-CN" altLang="en-US" dirty="0"/>
              <a:t>有些差异虽然不是非常重大，却会影响教会的生活，例如婴儿是否应当受洗。这类差异可能意味着我们需要分属不同的教会，但我们仍然可以彼此视为基督徒。</a:t>
            </a:r>
            <a:endParaRPr lang="en-SG" dirty="0"/>
          </a:p>
          <a:p>
            <a:r>
              <a:rPr lang="zh-CN" altLang="en-US" dirty="0"/>
              <a:t>当分歧属于重大问题，并且被视为已经接近异端时，应当首先向教会的牧师和长老寻求指导。</a:t>
            </a:r>
            <a:endParaRPr lang="en-SG" dirty="0"/>
          </a:p>
          <a:p>
            <a:r>
              <a:rPr lang="zh-CN" altLang="en-US" dirty="0"/>
              <a:t>对于那些在教会历代大公会议中被明确谴责的教义，我们可以有把握地说：这些属于异端。但这样做的目的，是呼召人悔改，而不是定罪某个人。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93775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7B15E-4582-DF8D-8B3B-2C73CDAAC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3011D-CF6D-846F-D2CE-936A07826C9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32216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D0E78-9BC5-38CC-A7C9-CA6F1CA45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4AB4E-7A61-52F8-31C8-D2318A8F7CE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400" b="1" u="sng" dirty="0"/>
              <a:t>身体的复活</a:t>
            </a:r>
            <a:endParaRPr lang="en-SG" sz="4400" dirty="0"/>
          </a:p>
        </p:txBody>
      </p:sp>
    </p:spTree>
    <p:extLst>
      <p:ext uri="{BB962C8B-B14F-4D97-AF65-F5344CB8AC3E}">
        <p14:creationId xmlns:p14="http://schemas.microsoft.com/office/powerpoint/2010/main" val="115076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92A9F-A370-BA4B-20A8-B4032F838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860E5-2011-EB9F-FCAD-BED9F7846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42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5B565-70B2-3963-D68F-3DCFC1BEFB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42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基督既为我们死了，为何我们还要死呢？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我们的死不是补偿我们的罪，而是废止罪，并进入永生</a:t>
            </a:r>
            <a:r>
              <a:rPr lang="en-SG" dirty="0"/>
              <a:t> (1)</a:t>
            </a:r>
            <a:r>
              <a:rPr lang="zh-CN" altLang="en-US" dirty="0"/>
              <a:t>。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1</a:t>
            </a:r>
            <a:r>
              <a:rPr lang="en-US" altLang="zh-CN" dirty="0"/>
              <a:t>】</a:t>
            </a:r>
            <a:r>
              <a:rPr lang="zh-CN" altLang="en-US" dirty="0"/>
              <a:t>约</a:t>
            </a:r>
            <a:r>
              <a:rPr lang="en-SG" dirty="0"/>
              <a:t>5</a:t>
            </a:r>
            <a:r>
              <a:rPr lang="zh-CN" altLang="en-US" dirty="0"/>
              <a:t>：</a:t>
            </a:r>
            <a:r>
              <a:rPr lang="en-SG" dirty="0"/>
              <a:t>24</a:t>
            </a:r>
            <a:r>
              <a:rPr lang="zh-CN" altLang="en-US" dirty="0"/>
              <a:t>；腓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21-23</a:t>
            </a:r>
            <a:r>
              <a:rPr lang="zh-CN" altLang="en-US" dirty="0"/>
              <a:t>；林前</a:t>
            </a:r>
            <a:r>
              <a:rPr lang="en-SG" dirty="0"/>
              <a:t>15</a:t>
            </a:r>
            <a:r>
              <a:rPr lang="zh-CN" altLang="en-US" dirty="0"/>
              <a:t>：</a:t>
            </a:r>
            <a:r>
              <a:rPr lang="en-SG" dirty="0"/>
              <a:t>42-49</a:t>
            </a:r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40230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60CCE-48E7-CB75-362C-38D502B1A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57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D7C26-3DAE-092D-37B8-0ED9388D77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SG" dirty="0"/>
              <a:t>57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“我信身体复活”，这带给你什么安慰呢？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在我死后，不仅我的灵魂立刻被带到我的元首基督那里</a:t>
            </a:r>
            <a:r>
              <a:rPr lang="en-SG" dirty="0"/>
              <a:t> (1)</a:t>
            </a:r>
            <a:r>
              <a:rPr lang="zh-CN" altLang="en-US" dirty="0"/>
              <a:t>，我的身体也要因基 督的大能活过来，与我的灵魂再次联合，并要与基督荣耀的身体相似</a:t>
            </a:r>
            <a:r>
              <a:rPr lang="en-SG" dirty="0"/>
              <a:t> (2)</a:t>
            </a:r>
            <a:r>
              <a:rPr lang="zh-CN" altLang="en-US" dirty="0"/>
              <a:t>。 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1</a:t>
            </a:r>
            <a:r>
              <a:rPr lang="en-US" altLang="zh-CN" dirty="0"/>
              <a:t>】</a:t>
            </a:r>
            <a:r>
              <a:rPr lang="zh-CN" altLang="en-US" dirty="0"/>
              <a:t>腓</a:t>
            </a:r>
            <a:r>
              <a:rPr lang="en-SG" dirty="0"/>
              <a:t>1</a:t>
            </a:r>
            <a:r>
              <a:rPr lang="zh-CN" altLang="en-US" dirty="0"/>
              <a:t>：</a:t>
            </a:r>
            <a:r>
              <a:rPr lang="en-SG" dirty="0"/>
              <a:t>21-23</a:t>
            </a:r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SG" dirty="0"/>
              <a:t>2</a:t>
            </a:r>
            <a:r>
              <a:rPr lang="en-US" altLang="zh-CN" dirty="0"/>
              <a:t>】</a:t>
            </a:r>
            <a:r>
              <a:rPr lang="zh-CN" altLang="en-US" dirty="0"/>
              <a:t>伯</a:t>
            </a:r>
            <a:r>
              <a:rPr lang="en-SG" dirty="0"/>
              <a:t>19</a:t>
            </a:r>
            <a:r>
              <a:rPr lang="zh-CN" altLang="en-US" dirty="0"/>
              <a:t>：</a:t>
            </a:r>
            <a:r>
              <a:rPr lang="en-SG" dirty="0"/>
              <a:t>25-27</a:t>
            </a:r>
            <a:r>
              <a:rPr lang="zh-CN" altLang="en-US" dirty="0"/>
              <a:t>；林前</a:t>
            </a:r>
            <a:r>
              <a:rPr lang="en-SG" dirty="0"/>
              <a:t>15</a:t>
            </a:r>
            <a:r>
              <a:rPr lang="zh-CN" altLang="en-US" dirty="0"/>
              <a:t>：</a:t>
            </a:r>
            <a:r>
              <a:rPr lang="en-SG" dirty="0"/>
              <a:t>42-46</a:t>
            </a:r>
            <a:r>
              <a:rPr lang="zh-CN" altLang="en-US" dirty="0"/>
              <a:t>，</a:t>
            </a:r>
            <a:r>
              <a:rPr lang="en-SG" dirty="0"/>
              <a:t>53-54</a:t>
            </a:r>
            <a:r>
              <a:rPr lang="zh-CN" altLang="en-US" dirty="0"/>
              <a:t>；腓</a:t>
            </a:r>
            <a:r>
              <a:rPr lang="en-SG" dirty="0"/>
              <a:t>3</a:t>
            </a:r>
            <a:r>
              <a:rPr lang="zh-CN" altLang="en-US" dirty="0"/>
              <a:t>：</a:t>
            </a:r>
            <a:r>
              <a:rPr lang="en-SG" dirty="0"/>
              <a:t>21</a:t>
            </a:r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149138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287A1-2690-BFD8-027F-BB0890C50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09F66-DF6B-8D3F-428B-EAAF961BB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58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6A9FE-6FA0-F45B-154A-07E1D27C9E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SG" dirty="0"/>
              <a:t>58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“我信永生”，你从中得着什么安慰呢？ 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既然我现在从心里就已经开始经历到那永恒的快乐</a:t>
            </a:r>
            <a:r>
              <a:rPr lang="en-SG" dirty="0"/>
              <a:t> (1)</a:t>
            </a:r>
            <a:r>
              <a:rPr lang="zh-CN" altLang="en-US" dirty="0"/>
              <a:t>，此生之后我也要得着那 眼睛未曾看见，耳朵未曾听见，人心也未曾想到的完全的福乐，并在其中永远地赞 美上帝</a:t>
            </a:r>
            <a:r>
              <a:rPr lang="en-SG" dirty="0"/>
              <a:t> (2)</a:t>
            </a:r>
            <a:r>
              <a:rPr lang="zh-CN" altLang="en-US" dirty="0"/>
              <a:t>。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US" dirty="0"/>
              <a:t>1</a:t>
            </a:r>
            <a:r>
              <a:rPr lang="en-US" altLang="zh-CN" dirty="0"/>
              <a:t>】</a:t>
            </a:r>
            <a:r>
              <a:rPr lang="zh-CN" altLang="en-US" dirty="0"/>
              <a:t>约</a:t>
            </a:r>
            <a:r>
              <a:rPr lang="en-US" dirty="0"/>
              <a:t>17</a:t>
            </a:r>
            <a:r>
              <a:rPr lang="zh-CN" altLang="en-US" dirty="0"/>
              <a:t>：</a:t>
            </a:r>
            <a:r>
              <a:rPr lang="en-US" dirty="0"/>
              <a:t>3</a:t>
            </a:r>
            <a:endParaRPr lang="en-SG" dirty="0"/>
          </a:p>
          <a:p>
            <a:pPr marL="0" indent="0">
              <a:buNone/>
            </a:pPr>
            <a:r>
              <a:rPr lang="en-US" altLang="zh-CN" dirty="0"/>
              <a:t>【</a:t>
            </a:r>
            <a:r>
              <a:rPr lang="en-US" dirty="0"/>
              <a:t>2</a:t>
            </a:r>
            <a:r>
              <a:rPr lang="en-US" altLang="zh-CN" dirty="0"/>
              <a:t>】</a:t>
            </a:r>
            <a:r>
              <a:rPr lang="zh-CN" altLang="en-US" dirty="0"/>
              <a:t>约</a:t>
            </a:r>
            <a:r>
              <a:rPr lang="en-US" dirty="0"/>
              <a:t>17</a:t>
            </a:r>
            <a:r>
              <a:rPr lang="zh-CN" altLang="en-US" dirty="0"/>
              <a:t>：</a:t>
            </a:r>
            <a:r>
              <a:rPr lang="en-US" dirty="0"/>
              <a:t>24</a:t>
            </a:r>
            <a:r>
              <a:rPr lang="zh-CN" altLang="en-US" dirty="0"/>
              <a:t>；林前</a:t>
            </a:r>
            <a:r>
              <a:rPr lang="en-US" dirty="0"/>
              <a:t>2</a:t>
            </a:r>
            <a:r>
              <a:rPr lang="zh-CN" altLang="en-US" dirty="0"/>
              <a:t>：</a:t>
            </a:r>
            <a:r>
              <a:rPr lang="en-US" dirty="0"/>
              <a:t>9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46766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0290E-08A4-371B-0124-1CF14B248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DEBE-EFC5-2223-E0DC-A60C1E5E2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53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95C896-F1DD-2FF9-8125-663AA3C3B7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53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论到圣灵，你相信什么呢？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第一，我相信圣灵与圣父、圣子同为永恒的真神</a:t>
            </a:r>
            <a:r>
              <a:rPr lang="en-SG" dirty="0"/>
              <a:t> </a:t>
            </a:r>
            <a:r>
              <a:rPr lang="zh-CN" altLang="en-US" dirty="0"/>
              <a:t>；第二，祂是赐给我的</a:t>
            </a:r>
            <a:r>
              <a:rPr lang="en-SG" dirty="0"/>
              <a:t> </a:t>
            </a:r>
            <a:r>
              <a:rPr lang="zh-CN" altLang="en-US" dirty="0"/>
              <a:t>，祂用真信心使我与基督及其一切恩惠有份，为的是安慰我</a:t>
            </a:r>
            <a:r>
              <a:rPr lang="en-SG" dirty="0"/>
              <a:t> </a:t>
            </a:r>
            <a:r>
              <a:rPr lang="zh-CN" altLang="en-US" dirty="0"/>
              <a:t>，永远与我同在</a:t>
            </a:r>
            <a:r>
              <a:rPr lang="en-SG" dirty="0"/>
              <a:t> </a:t>
            </a:r>
            <a:r>
              <a:rPr lang="zh-CN" altLang="en-US" dirty="0"/>
              <a:t>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47386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926F6-B6D7-32E3-A0D6-89502E4F8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046" y="624110"/>
            <a:ext cx="9331566" cy="1312266"/>
          </a:xfrm>
        </p:spPr>
        <p:txBody>
          <a:bodyPr>
            <a:normAutofit/>
          </a:bodyPr>
          <a:lstStyle/>
          <a:p>
            <a:r>
              <a:rPr lang="en-SG" dirty="0"/>
              <a:t>4</a:t>
            </a:r>
            <a:r>
              <a:rPr lang="zh-CN" altLang="en-US" dirty="0"/>
              <a:t>）身体的复活与新天新地（问</a:t>
            </a:r>
            <a:r>
              <a:rPr lang="en-SG" dirty="0"/>
              <a:t>42</a:t>
            </a:r>
            <a:r>
              <a:rPr lang="zh-CN" altLang="en-US" dirty="0"/>
              <a:t>、</a:t>
            </a:r>
            <a:r>
              <a:rPr lang="en-SG" dirty="0"/>
              <a:t>57</a:t>
            </a:r>
            <a:r>
              <a:rPr lang="zh-CN" altLang="en-US" dirty="0"/>
              <a:t>、</a:t>
            </a:r>
            <a:r>
              <a:rPr lang="en-SG" dirty="0"/>
              <a:t>58</a:t>
            </a:r>
            <a:r>
              <a:rPr lang="zh-CN" altLang="en-US" dirty="0"/>
              <a:t>）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79A5D-A965-52D3-71D0-AAE08E132D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087496"/>
          </a:xfrm>
        </p:spPr>
        <p:txBody>
          <a:bodyPr>
            <a:normAutofit fontScale="92500"/>
          </a:bodyPr>
          <a:lstStyle/>
          <a:p>
            <a:pPr lvl="0"/>
            <a:r>
              <a:rPr lang="zh-CN" altLang="en-US" dirty="0"/>
              <a:t>所有人都会死，因为死亡是罪所带来的后果（罗</a:t>
            </a:r>
            <a:r>
              <a:rPr lang="en-SG" dirty="0"/>
              <a:t>5:12</a:t>
            </a:r>
            <a:r>
              <a:rPr lang="zh-CN" altLang="en-US" dirty="0"/>
              <a:t>）。</a:t>
            </a:r>
            <a:endParaRPr lang="en-SG" dirty="0"/>
          </a:p>
          <a:p>
            <a:pPr lvl="1"/>
            <a:r>
              <a:rPr lang="zh-CN" altLang="en-US" dirty="0"/>
              <a:t>我们一次死去，为要与基督同在。</a:t>
            </a:r>
            <a:endParaRPr lang="en-SG" dirty="0"/>
          </a:p>
          <a:p>
            <a:pPr lvl="1"/>
            <a:r>
              <a:rPr lang="zh-CN" altLang="en-US" dirty="0"/>
              <a:t>我们的灵魂将与身体重新联合（身体的复活），并且像基督那荣耀的复活身体一样，成为荣耀的身体。</a:t>
            </a:r>
            <a:endParaRPr lang="en-SG" dirty="0"/>
          </a:p>
          <a:p>
            <a:pPr lvl="0"/>
            <a:r>
              <a:rPr lang="zh-CN" altLang="en-US" dirty="0"/>
              <a:t>不只是我们的灵魂得以存留，我们还会得着一个全新的复活身体。</a:t>
            </a:r>
            <a:endParaRPr lang="en-US" altLang="zh-CN" dirty="0"/>
          </a:p>
          <a:p>
            <a:pPr lvl="0"/>
            <a:r>
              <a:rPr lang="zh-CN" altLang="en-US" dirty="0"/>
              <a:t>林前</a:t>
            </a:r>
            <a:r>
              <a:rPr lang="en-SG" dirty="0"/>
              <a:t>15</a:t>
            </a:r>
            <a:r>
              <a:rPr lang="zh-CN" altLang="en-US" dirty="0"/>
              <a:t>：</a:t>
            </a:r>
            <a:r>
              <a:rPr lang="en-SG" dirty="0"/>
              <a:t>42-46</a:t>
            </a:r>
            <a:r>
              <a:rPr lang="zh-CN" altLang="en-US" dirty="0"/>
              <a:t>，</a:t>
            </a:r>
            <a:r>
              <a:rPr lang="en-SG" dirty="0"/>
              <a:t>53-54</a:t>
            </a:r>
          </a:p>
          <a:p>
            <a:pPr lvl="0"/>
            <a:r>
              <a:rPr lang="zh-CN" altLang="en-US" dirty="0"/>
              <a:t>复活的身体会是什么样子？我们并不知道，但我们知道它是荣耀的、无罪的、健康的、完全的，并且仍然能够被认出是你自己。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42043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D87E-B880-FB0C-1916-F692625C2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641C6-06AB-3C22-E156-85961F0C165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28704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24A09-DBCF-776C-3F25-B5AC02CD3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C4F20-17EC-55AF-1C27-3BDAE9E70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53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215E2-5BDE-4F69-C934-B72BA2F506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53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论到圣灵，你相信什么呢？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第一，我相信圣灵与圣父、圣子同为永恒的真神</a:t>
            </a:r>
            <a:r>
              <a:rPr lang="en-SG" dirty="0"/>
              <a:t> </a:t>
            </a:r>
            <a:r>
              <a:rPr lang="zh-CN" altLang="en-US" dirty="0"/>
              <a:t>；第二，祂是赐给我的</a:t>
            </a:r>
            <a:r>
              <a:rPr lang="en-SG" dirty="0"/>
              <a:t> </a:t>
            </a:r>
            <a:r>
              <a:rPr lang="zh-CN" altLang="en-US" dirty="0"/>
              <a:t>，祂用真信心使我与基督及其一切恩惠有份，为的是安慰我</a:t>
            </a:r>
            <a:r>
              <a:rPr lang="en-SG" dirty="0"/>
              <a:t> </a:t>
            </a:r>
            <a:r>
              <a:rPr lang="zh-CN" altLang="en-US" dirty="0"/>
              <a:t>，永远与我同在</a:t>
            </a:r>
            <a:r>
              <a:rPr lang="en-SG" dirty="0"/>
              <a:t> </a:t>
            </a:r>
            <a:r>
              <a:rPr lang="zh-CN" altLang="en-US" dirty="0"/>
              <a:t>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437349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63C18-1EAF-906B-6E93-D058AB1B3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5BCFF-631B-1E9E-4321-85C1ABD33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7175" y="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54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0EB8D-CDB5-467C-74BA-DAF27BCCC1D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7711" y="746572"/>
            <a:ext cx="10920263" cy="5923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54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论到 “圣而公之教会</a:t>
            </a:r>
            <a:r>
              <a:rPr lang="en-SG" dirty="0"/>
              <a:t>,” </a:t>
            </a:r>
            <a:r>
              <a:rPr lang="zh-CN" altLang="en-US" dirty="0"/>
              <a:t>你相信什么呢？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我相信这教会就是上帝的儿子，从全人类当中，自世界之始至世界之末，藉着祂的圣灵和圣言，为自己聚集、护卫并保守的一群</a:t>
            </a:r>
            <a:r>
              <a:rPr lang="zh-CN" altLang="en-US" dirty="0">
                <a:solidFill>
                  <a:srgbClr val="FF0000"/>
                </a:solidFill>
              </a:rPr>
              <a:t>得 享永生</a:t>
            </a:r>
            <a:r>
              <a:rPr lang="zh-CN" altLang="en-US" dirty="0"/>
              <a:t>的选民，并且使他们在真道上同归于一</a:t>
            </a:r>
            <a:r>
              <a:rPr lang="en-SG" dirty="0"/>
              <a:t> </a:t>
            </a:r>
            <a:r>
              <a:rPr lang="zh-CN" altLang="en-US" dirty="0"/>
              <a:t>；并且我是，也永远是这团体里 活泼的一员。 </a:t>
            </a:r>
            <a:endParaRPr lang="en-SG" dirty="0"/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4346914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F6500-42B8-A1C3-3DEA-B51D139A8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FC413-2B33-E0B5-C1F4-E44DB6EA3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55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28D1F-B72F-32C8-4547-ED24BF47BC1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55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对于 “我信圣徒相通</a:t>
            </a:r>
            <a:r>
              <a:rPr lang="en-SG" dirty="0"/>
              <a:t>,” </a:t>
            </a:r>
            <a:r>
              <a:rPr lang="zh-CN" altLang="en-US" dirty="0"/>
              <a:t>你是怎样理解的？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第一，所有信徒都是基督的肢体，因而与祂及其一切的丰富和恩赐有份；第 二，每个信徒都有责任自觉地甘心乐意地使用自己的恩赐，使其他肢体得益处，得 救恩。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871239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92A9F-A370-BA4B-20A8-B4032F838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860E5-2011-EB9F-FCAD-BED9F7846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56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5B565-70B2-3963-D68F-3DCFC1BEFB1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56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论到 “我信罪得赦免</a:t>
            </a:r>
            <a:r>
              <a:rPr lang="en-SG" dirty="0"/>
              <a:t>,</a:t>
            </a:r>
            <a:r>
              <a:rPr lang="zh-CN" altLang="en-US" dirty="0"/>
              <a:t>” 你是怎样相信的？ 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我相信上帝因基督补罪的缘故，不再记念我的罪，也不记念我一生中必须与之 争战的罪性；反而仁慈地将基督的义归于我，使我永远不在上帝的审判台前被定 罪。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629162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1B293-5CAC-EA93-09AF-5E6F6913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BF563-D87B-3A95-7E25-8AB45B0C1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3052964" cy="928243"/>
          </a:xfrm>
        </p:spPr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42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2FC17-625E-AD5B-EFDF-037D571B1F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1552354"/>
            <a:ext cx="10920263" cy="503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42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基督既为我们死了，为何我们还要死呢？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我们的死不是补偿我们的罪，而是废止罪，并进入永生。</a:t>
            </a:r>
            <a:endParaRPr lang="en-SG" dirty="0"/>
          </a:p>
          <a:p>
            <a:pPr marL="0" indent="0">
              <a:buNone/>
            </a:pPr>
            <a:endParaRPr lang="en-SG" dirty="0"/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42789818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CD8C8-F007-9CB5-A493-B970B26D8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84F3-FA9A-B56D-18A0-F4553CD9A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57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B8277-84D1-AFEA-7DBF-AE8B70B8FA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SG" dirty="0"/>
              <a:t>57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“我信身体复活”，这带给你什么安慰呢？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在我死后，不仅我的灵魂立刻被带到我的元首基督那里，我的身体也要因基 督的大能活过来，与我的灵魂再次联合，并要与基督荣耀的身体相似</a:t>
            </a:r>
            <a:r>
              <a:rPr lang="en-SG" dirty="0"/>
              <a:t> </a:t>
            </a:r>
            <a:r>
              <a:rPr lang="zh-CN" altLang="en-US" dirty="0"/>
              <a:t>。 </a:t>
            </a:r>
            <a:endParaRPr lang="en-SG" dirty="0"/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7967054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8B13D-E429-FAFB-C369-487F4E262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9C9D6-E996-813F-B30C-5EFD2203D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u="sng" dirty="0"/>
              <a:t>问答 </a:t>
            </a:r>
            <a:r>
              <a:rPr lang="en-SG" altLang="zh-CN" u="sng" dirty="0"/>
              <a:t>58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7D498-1ECC-E0B9-29DB-D1E692DA301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SG" dirty="0"/>
              <a:t>58 </a:t>
            </a:r>
            <a:r>
              <a:rPr lang="zh-CN" altLang="en-US" dirty="0"/>
              <a:t>问</a:t>
            </a:r>
            <a:r>
              <a:rPr lang="en-SG" dirty="0"/>
              <a:t>: </a:t>
            </a:r>
            <a:r>
              <a:rPr lang="zh-CN" altLang="en-US" dirty="0"/>
              <a:t>“我信永生”，你从中得着什么安慰呢？ 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答</a:t>
            </a:r>
            <a:r>
              <a:rPr lang="en-SG" dirty="0"/>
              <a:t>: </a:t>
            </a:r>
            <a:r>
              <a:rPr lang="zh-CN" altLang="en-US" dirty="0"/>
              <a:t>既然我现在从心里就已经开始经历到那永恒的快乐，此生之后我也要得着那 眼睛未曾看见，耳朵未曾听见，人心也未曾想到的完全的福乐，并在其中永远地赞 美上帝</a:t>
            </a:r>
            <a:r>
              <a:rPr lang="en-SG" dirty="0"/>
              <a:t> </a:t>
            </a:r>
            <a:r>
              <a:rPr lang="zh-CN" altLang="en-US" dirty="0"/>
              <a:t>。</a:t>
            </a:r>
            <a:endParaRPr lang="en-SG" dirty="0"/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459946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F21D8-A897-0FF9-5B79-F7426507F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E7315-2492-39F7-FE45-0078EB4E513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94960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AACA0-C554-0E71-457B-CF1BDDFAE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特定的记号恩赐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54F09-8121-A40B-D976-90DCCBBB032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zh-CN" altLang="en-US" dirty="0"/>
              <a:t>结论：从神学上来说，我们不能断定某些恩赐（记号恩赐）已经完全停止，因为圣经并没有这样教导。然而，如果记号恩赐的主要目的已经大致达成，那么它们在今天就应当是非常罕见的。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489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7AB64-FC41-D804-7197-940F3C93C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8CF7E-994D-E361-5E5B-3DC3C9EF27B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400" b="1" u="sng" dirty="0"/>
              <a:t>圣灵与教会（问</a:t>
            </a:r>
            <a:r>
              <a:rPr lang="en-US" sz="4400" b="1" u="sng" dirty="0"/>
              <a:t>53</a:t>
            </a:r>
            <a:r>
              <a:rPr lang="zh-CN" altLang="en-US" sz="4400" b="1" u="sng" dirty="0"/>
              <a:t>，</a:t>
            </a:r>
            <a:r>
              <a:rPr lang="en-US" sz="4400" b="1" u="sng" dirty="0"/>
              <a:t>54</a:t>
            </a:r>
            <a:r>
              <a:rPr lang="zh-CN" altLang="en-US" sz="4400" b="1" u="sng" dirty="0"/>
              <a:t>）</a:t>
            </a:r>
            <a:endParaRPr lang="en-SG" sz="4400" dirty="0"/>
          </a:p>
        </p:txBody>
      </p:sp>
    </p:spTree>
    <p:extLst>
      <p:ext uri="{BB962C8B-B14F-4D97-AF65-F5344CB8AC3E}">
        <p14:creationId xmlns:p14="http://schemas.microsoft.com/office/powerpoint/2010/main" val="3367576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00F01-2275-C7BD-A8E8-2E20E3CB7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41271-5DEE-4134-7E30-F01CEAE31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u="sng" dirty="0"/>
              <a:t>圣灵的恩赐是为着教会的</a:t>
            </a:r>
            <a:endParaRPr lang="en-SG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DF7A9-EAF9-AE3C-F3B2-1286727311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zh-CN" altLang="en-US" dirty="0"/>
              <a:t>恩赐是为了造就教会而赐下的（参 林前</a:t>
            </a:r>
            <a:r>
              <a:rPr lang="en-SG" dirty="0"/>
              <a:t>14:17–19</a:t>
            </a:r>
            <a:r>
              <a:rPr lang="zh-CN" altLang="en-US" dirty="0"/>
              <a:t>）。它们不是 </a:t>
            </a:r>
            <a:r>
              <a:rPr lang="en-SG" dirty="0"/>
              <a:t>“</a:t>
            </a:r>
            <a:r>
              <a:rPr lang="zh-CN" altLang="en-US" dirty="0"/>
              <a:t>个人造就</a:t>
            </a:r>
            <a:r>
              <a:rPr lang="en-SG" dirty="0"/>
              <a:t>” </a:t>
            </a:r>
            <a:r>
              <a:rPr lang="zh-CN" altLang="en-US" dirty="0"/>
              <a:t>的恩赐。</a:t>
            </a:r>
            <a:endParaRPr lang="en-SG" dirty="0"/>
          </a:p>
          <a:p>
            <a:pPr lvl="0"/>
            <a:r>
              <a:rPr lang="zh-CN" altLang="en-US" dirty="0"/>
              <a:t>这是上帝赐给我们的，为要使我们彼此造就，并建立教会。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51503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F551C-B0F8-6B14-6272-DB559182E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DD319-70C6-D4B0-6AF9-C995A76BA15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3615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D3E0E-05E8-E69B-60CE-C1FE522AA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6719" y="113747"/>
            <a:ext cx="8911687" cy="1280890"/>
          </a:xfrm>
        </p:spPr>
        <p:txBody>
          <a:bodyPr>
            <a:normAutofit/>
          </a:bodyPr>
          <a:lstStyle/>
          <a:p>
            <a:r>
              <a:rPr lang="zh-CN" altLang="en-US" b="1" u="sng" dirty="0"/>
              <a:t>使徒信经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94EE0-19A5-3629-7A90-F7C245AAAD8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3090" y="870150"/>
            <a:ext cx="10363826" cy="57880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b="1" u="sng" dirty="0"/>
              <a:t>（至今）</a:t>
            </a:r>
            <a:endParaRPr lang="en-SG" altLang="zh-CN" dirty="0"/>
          </a:p>
          <a:p>
            <a:pPr marL="0" indent="0">
              <a:buNone/>
            </a:pPr>
            <a:r>
              <a:rPr lang="zh-CN" altLang="en-US" dirty="0"/>
              <a:t>我信上帝，全能的父，创造天地的主。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我信我们的主耶稣基督，上帝独生的子；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因着圣灵感孕，从童贞女马利亚所生；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在本丢彼拉多手下受难，被钉在十字架上，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降在阴间；第三天从死人中复活；升天，坐在全能父上帝的右边；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将来必从那里降临，审判活人、死人。</a:t>
            </a:r>
            <a:endParaRPr lang="en-SG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SG" dirty="0"/>
          </a:p>
          <a:p>
            <a:pPr marL="0" indent="0">
              <a:buNone/>
            </a:pPr>
            <a:r>
              <a:rPr lang="zh-CN" altLang="en-US" b="1" dirty="0"/>
              <a:t>现在：</a:t>
            </a:r>
            <a:endParaRPr lang="en-SG" dirty="0"/>
          </a:p>
          <a:p>
            <a:pPr marL="0" indent="0">
              <a:buNone/>
            </a:pPr>
            <a:r>
              <a:rPr lang="zh-CN" altLang="en-US" dirty="0"/>
              <a:t>我信圣灵；我信圣而公之教会；我信圣徒相通；我信罪得赦免；我信身体复活；我信永生。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51778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04CE3-0296-20D9-F2DC-ABA29D1FC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0BE78-7463-4B77-F1B4-ACD8CEFDA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4700" y="113747"/>
            <a:ext cx="8911687" cy="1280890"/>
          </a:xfrm>
        </p:spPr>
        <p:txBody>
          <a:bodyPr/>
          <a:lstStyle/>
          <a:p>
            <a:pPr algn="ctr"/>
            <a:r>
              <a:rPr lang="zh-CN" altLang="en-US" b="1" u="sng" dirty="0"/>
              <a:t>课题</a:t>
            </a:r>
            <a:endParaRPr lang="en-SG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77CB8-01A2-E23B-48B7-5565F9929A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25613" y="1101819"/>
            <a:ext cx="10363826" cy="440584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19"/>
            </a:pPr>
            <a:r>
              <a:rPr lang="zh-CN" altLang="en-US" sz="3200" dirty="0"/>
              <a:t> 有形与无形的教会；我们的永生与复活</a:t>
            </a: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246261831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4291</TotalTime>
  <Words>4001</Words>
  <Application>Microsoft Office PowerPoint</Application>
  <PresentationFormat>Widescreen</PresentationFormat>
  <Paragraphs>149</Paragraphs>
  <Slides>39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Aptos</vt:lpstr>
      <vt:lpstr>Arial</vt:lpstr>
      <vt:lpstr>Century Gothic</vt:lpstr>
      <vt:lpstr>Wingdings 3</vt:lpstr>
      <vt:lpstr>Wisp</vt:lpstr>
      <vt:lpstr>《海德堡要理问答》</vt:lpstr>
      <vt:lpstr>PowerPoint Presentation</vt:lpstr>
      <vt:lpstr>问答 53</vt:lpstr>
      <vt:lpstr>特定的记号恩赐</vt:lpstr>
      <vt:lpstr>PowerPoint Presentation</vt:lpstr>
      <vt:lpstr>圣灵的恩赐是为着教会的</vt:lpstr>
      <vt:lpstr>PowerPoint Presentation</vt:lpstr>
      <vt:lpstr>使徒信经</vt:lpstr>
      <vt:lpstr>课题</vt:lpstr>
      <vt:lpstr>PowerPoint Presentation</vt:lpstr>
      <vt:lpstr>问答 54</vt:lpstr>
      <vt:lpstr>问答 55</vt:lpstr>
      <vt:lpstr>1) 教会是上帝百姓的聚会（问55、56）</vt:lpstr>
      <vt:lpstr>1) 教会是上帝百姓的聚会（问55、56）</vt:lpstr>
      <vt:lpstr>1) 教会是上帝百姓的聚会（问55、56）</vt:lpstr>
      <vt:lpstr>PowerPoint Presentation</vt:lpstr>
      <vt:lpstr>2）有形教会与无形教会</vt:lpstr>
      <vt:lpstr>PowerPoint Presentation</vt:lpstr>
      <vt:lpstr>3）宗派（Denominations）与教会</vt:lpstr>
      <vt:lpstr>基督教与异端的问题</vt:lpstr>
      <vt:lpstr>基督教与异端的问题</vt:lpstr>
      <vt:lpstr>例：中华归正长老会区会宪章，修订第一稿 </vt:lpstr>
      <vt:lpstr>例：中华归正长老会区会宪章，修订第一稿</vt:lpstr>
      <vt:lpstr>我们应当如何处理教义上的分歧？</vt:lpstr>
      <vt:lpstr>PowerPoint Presentation</vt:lpstr>
      <vt:lpstr>PowerPoint Presentation</vt:lpstr>
      <vt:lpstr>问答 42</vt:lpstr>
      <vt:lpstr>问答 57</vt:lpstr>
      <vt:lpstr>问答 58</vt:lpstr>
      <vt:lpstr>4）身体的复活与新天新地（问42、57、58）</vt:lpstr>
      <vt:lpstr>PowerPoint Presentation</vt:lpstr>
      <vt:lpstr>问答 53</vt:lpstr>
      <vt:lpstr>问答 54</vt:lpstr>
      <vt:lpstr>问答 55</vt:lpstr>
      <vt:lpstr>问答 56</vt:lpstr>
      <vt:lpstr>问答 42</vt:lpstr>
      <vt:lpstr>问答 57</vt:lpstr>
      <vt:lpstr>问答 58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C</dc:creator>
  <cp:lastModifiedBy>Daniel C</cp:lastModifiedBy>
  <cp:revision>615</cp:revision>
  <dcterms:created xsi:type="dcterms:W3CDTF">2026-02-20T15:54:38Z</dcterms:created>
  <dcterms:modified xsi:type="dcterms:W3CDTF">2026-09-15T03:45:00Z</dcterms:modified>
</cp:coreProperties>
</file>