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3"/>
  </p:notesMasterIdLst>
  <p:sldIdLst>
    <p:sldId id="256" r:id="rId2"/>
    <p:sldId id="257" r:id="rId3"/>
    <p:sldId id="678" r:id="rId4"/>
    <p:sldId id="677" r:id="rId5"/>
    <p:sldId id="652" r:id="rId6"/>
    <p:sldId id="590" r:id="rId7"/>
    <p:sldId id="608" r:id="rId8"/>
    <p:sldId id="599" r:id="rId9"/>
    <p:sldId id="605" r:id="rId10"/>
    <p:sldId id="679" r:id="rId11"/>
    <p:sldId id="680" r:id="rId12"/>
    <p:sldId id="681" r:id="rId13"/>
    <p:sldId id="682" r:id="rId14"/>
    <p:sldId id="653" r:id="rId15"/>
    <p:sldId id="687" r:id="rId16"/>
    <p:sldId id="688" r:id="rId17"/>
    <p:sldId id="689" r:id="rId18"/>
    <p:sldId id="690" r:id="rId19"/>
    <p:sldId id="691" r:id="rId20"/>
    <p:sldId id="692" r:id="rId21"/>
    <p:sldId id="699" r:id="rId22"/>
    <p:sldId id="693" r:id="rId23"/>
    <p:sldId id="694" r:id="rId24"/>
    <p:sldId id="695" r:id="rId25"/>
    <p:sldId id="696" r:id="rId26"/>
    <p:sldId id="697" r:id="rId27"/>
    <p:sldId id="698" r:id="rId28"/>
    <p:sldId id="683" r:id="rId29"/>
    <p:sldId id="684" r:id="rId30"/>
    <p:sldId id="685" r:id="rId31"/>
    <p:sldId id="65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0850" autoAdjust="0"/>
  </p:normalViewPr>
  <p:slideViewPr>
    <p:cSldViewPr snapToGrid="0">
      <p:cViewPr varScale="1">
        <p:scale>
          <a:sx n="75" d="100"/>
          <a:sy n="75" d="100"/>
        </p:scale>
        <p:origin x="81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FD01CF-8226-4138-BA91-AA815486FF39}" type="datetimeFigureOut">
              <a:rPr lang="en-SG" smtClean="0"/>
              <a:t>20/9/2026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252B9-0E5F-437C-981D-C152E4FC622E}" type="slidenum">
              <a:rPr lang="en-SG" smtClean="0"/>
              <a:t>‹#›</a:t>
            </a:fld>
            <a:endParaRPr lang="en-SG"/>
          </a:p>
        </p:txBody>
      </p:sp>
    </p:spTree>
    <p:extLst>
      <p:ext uri="{BB962C8B-B14F-4D97-AF65-F5344CB8AC3E}">
        <p14:creationId xmlns:p14="http://schemas.microsoft.com/office/powerpoint/2010/main" val="198636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9A697-7DC3-26D2-9CE0-C8239129B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CFE7B-F112-5ED7-CE25-158A12FF2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E2E0B-5269-463D-B608-6470753FDBC7}"/>
              </a:ext>
            </a:extLst>
          </p:cNvPr>
          <p:cNvSpPr>
            <a:spLocks noGrp="1"/>
          </p:cNvSpPr>
          <p:nvPr>
            <p:ph type="body" idx="1"/>
          </p:nvPr>
        </p:nvSpPr>
        <p:spPr/>
        <p:txBody>
          <a:bodyPr/>
          <a:lstStyle/>
          <a:p>
            <a:r>
              <a:rPr lang="en-SG" dirty="0"/>
              <a:t>(</a:t>
            </a:r>
          </a:p>
        </p:txBody>
      </p:sp>
      <p:sp>
        <p:nvSpPr>
          <p:cNvPr id="4" name="Slide Number Placeholder 3">
            <a:extLst>
              <a:ext uri="{FF2B5EF4-FFF2-40B4-BE49-F238E27FC236}">
                <a16:creationId xmlns:a16="http://schemas.microsoft.com/office/drawing/2014/main" id="{238B0CB9-38F2-8F73-54CA-9482C8A290AC}"/>
              </a:ext>
            </a:extLst>
          </p:cNvPr>
          <p:cNvSpPr>
            <a:spLocks noGrp="1"/>
          </p:cNvSpPr>
          <p:nvPr>
            <p:ph type="sldNum" sz="quarter" idx="5"/>
          </p:nvPr>
        </p:nvSpPr>
        <p:spPr/>
        <p:txBody>
          <a:bodyPr/>
          <a:lstStyle/>
          <a:p>
            <a:fld id="{6EA252B9-0E5F-437C-981D-C152E4FC622E}" type="slidenum">
              <a:rPr lang="en-SG" smtClean="0"/>
              <a:t>3</a:t>
            </a:fld>
            <a:endParaRPr lang="en-SG"/>
          </a:p>
        </p:txBody>
      </p:sp>
    </p:spTree>
    <p:extLst>
      <p:ext uri="{BB962C8B-B14F-4D97-AF65-F5344CB8AC3E}">
        <p14:creationId xmlns:p14="http://schemas.microsoft.com/office/powerpoint/2010/main" val="1943963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8F11-9EF9-9E76-1F8A-98D2BBAB8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14107-C74D-8B68-46DB-0D3E5DEE2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6A1A9-0007-48EC-034E-890A618ECAEE}"/>
              </a:ext>
            </a:extLst>
          </p:cNvPr>
          <p:cNvSpPr>
            <a:spLocks noGrp="1"/>
          </p:cNvSpPr>
          <p:nvPr>
            <p:ph type="body" idx="1"/>
          </p:nvPr>
        </p:nvSpPr>
        <p:spPr/>
        <p:txBody>
          <a:bodyPr/>
          <a:lstStyle/>
          <a:p>
            <a:r>
              <a:rPr lang="zh-CN" altLang="en-US" dirty="0"/>
              <a:t>历代大公会议：尼西亚（</a:t>
            </a:r>
            <a:r>
              <a:rPr lang="en-SG" altLang="zh-CN" dirty="0"/>
              <a:t>325AD)</a:t>
            </a:r>
            <a:r>
              <a:rPr lang="zh-CN" altLang="en-US" dirty="0"/>
              <a:t>，君士坦丁堡（</a:t>
            </a:r>
            <a:r>
              <a:rPr lang="en-SG" altLang="zh-CN" dirty="0"/>
              <a:t>381</a:t>
            </a:r>
            <a:r>
              <a:rPr lang="en-US" altLang="zh-CN" dirty="0"/>
              <a:t>AD</a:t>
            </a:r>
            <a:r>
              <a:rPr lang="zh-CN" altLang="en-US" dirty="0"/>
              <a:t>），以弗所（</a:t>
            </a:r>
            <a:r>
              <a:rPr lang="en-SG" altLang="zh-CN" dirty="0"/>
              <a:t>431</a:t>
            </a:r>
            <a:r>
              <a:rPr lang="en-US" altLang="zh-CN" dirty="0"/>
              <a:t>AD</a:t>
            </a:r>
            <a:r>
              <a:rPr lang="zh-CN" altLang="en-US" dirty="0"/>
              <a:t>），</a:t>
            </a:r>
            <a:r>
              <a:rPr lang="en-SG" dirty="0" err="1"/>
              <a:t>迦克墩</a:t>
            </a:r>
            <a:r>
              <a:rPr lang="zh-CN" altLang="en-US" dirty="0"/>
              <a:t>（</a:t>
            </a:r>
            <a:r>
              <a:rPr lang="en-SG" altLang="zh-CN" dirty="0"/>
              <a:t>451</a:t>
            </a:r>
            <a:r>
              <a:rPr lang="en-US" altLang="zh-CN" dirty="0"/>
              <a:t>AD</a:t>
            </a:r>
            <a:r>
              <a:rPr lang="zh-CN" altLang="en-US" dirty="0"/>
              <a:t>）</a:t>
            </a:r>
            <a:endParaRPr lang="en-SG" dirty="0"/>
          </a:p>
        </p:txBody>
      </p:sp>
      <p:sp>
        <p:nvSpPr>
          <p:cNvPr id="4" name="Slide Number Placeholder 3">
            <a:extLst>
              <a:ext uri="{FF2B5EF4-FFF2-40B4-BE49-F238E27FC236}">
                <a16:creationId xmlns:a16="http://schemas.microsoft.com/office/drawing/2014/main" id="{A60D8865-2AF2-C646-C3D6-855C494BD23D}"/>
              </a:ext>
            </a:extLst>
          </p:cNvPr>
          <p:cNvSpPr>
            <a:spLocks noGrp="1"/>
          </p:cNvSpPr>
          <p:nvPr>
            <p:ph type="sldNum" sz="quarter" idx="5"/>
          </p:nvPr>
        </p:nvSpPr>
        <p:spPr/>
        <p:txBody>
          <a:bodyPr/>
          <a:lstStyle/>
          <a:p>
            <a:fld id="{6EA252B9-0E5F-437C-981D-C152E4FC622E}" type="slidenum">
              <a:rPr lang="en-SG" smtClean="0"/>
              <a:t>4</a:t>
            </a:fld>
            <a:endParaRPr lang="en-SG"/>
          </a:p>
        </p:txBody>
      </p:sp>
    </p:spTree>
    <p:extLst>
      <p:ext uri="{BB962C8B-B14F-4D97-AF65-F5344CB8AC3E}">
        <p14:creationId xmlns:p14="http://schemas.microsoft.com/office/powerpoint/2010/main" val="131610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a:t>
            </a:r>
          </a:p>
        </p:txBody>
      </p:sp>
      <p:sp>
        <p:nvSpPr>
          <p:cNvPr id="4" name="Slide Number Placeholder 3"/>
          <p:cNvSpPr>
            <a:spLocks noGrp="1"/>
          </p:cNvSpPr>
          <p:nvPr>
            <p:ph type="sldNum" sz="quarter" idx="5"/>
          </p:nvPr>
        </p:nvSpPr>
        <p:spPr/>
        <p:txBody>
          <a:bodyPr/>
          <a:lstStyle/>
          <a:p>
            <a:fld id="{6EA252B9-0E5F-437C-981D-C152E4FC622E}" type="slidenum">
              <a:rPr lang="en-SG" smtClean="0"/>
              <a:t>9</a:t>
            </a:fld>
            <a:endParaRPr lang="en-SG"/>
          </a:p>
        </p:txBody>
      </p:sp>
    </p:spTree>
    <p:extLst>
      <p:ext uri="{BB962C8B-B14F-4D97-AF65-F5344CB8AC3E}">
        <p14:creationId xmlns:p14="http://schemas.microsoft.com/office/powerpoint/2010/main" val="3053200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The doctrine of purgatory is argued from a wrong interpretation of verses in the Apocrypha, specially 2 Maccabees 12: 43-45. This doctrine teaches that since only those who are perfect and holy can enter before God, many ordinary believers who die without being sufficiently purified from sin do not qualify for immediate entrance into heaven. Instead, they must first go through purgatory where their imperfections are cleansed with fire before they can be admitted into heaven. Only the saints with their merits would achieve complete purification and can skip purgatory.</a:t>
            </a:r>
          </a:p>
          <a:p>
            <a:r>
              <a:rPr lang="en-SG" dirty="0" err="1"/>
              <a:t>炼狱</a:t>
            </a:r>
            <a:r>
              <a:rPr lang="en-SG" dirty="0"/>
              <a:t> </a:t>
            </a:r>
            <a:r>
              <a:rPr lang="zh-CN" altLang="en-US" dirty="0"/>
              <a:t>（</a:t>
            </a:r>
            <a:r>
              <a:rPr lang="en-SG" altLang="zh-CN" dirty="0"/>
              <a:t>Purgatory</a:t>
            </a:r>
            <a:r>
              <a:rPr lang="zh-CN" altLang="en-US" dirty="0"/>
              <a:t>）</a:t>
            </a:r>
            <a:r>
              <a:rPr lang="en-SG" dirty="0" err="1"/>
              <a:t>的教义，是根据对《次经</a:t>
            </a:r>
            <a:r>
              <a:rPr lang="en-SG" dirty="0"/>
              <a:t>》</a:t>
            </a:r>
            <a:r>
              <a:rPr lang="zh-CN" altLang="en-US" dirty="0"/>
              <a:t>（</a:t>
            </a:r>
            <a:r>
              <a:rPr lang="en-SG" altLang="zh-CN" dirty="0"/>
              <a:t>Apocrypha</a:t>
            </a:r>
            <a:r>
              <a:rPr lang="zh-CN" altLang="en-US" dirty="0"/>
              <a:t>）</a:t>
            </a:r>
            <a:r>
              <a:rPr lang="en-SG" dirty="0"/>
              <a:t>经文的错误解释而建立的，特别是《马加比后书》12:43–45。这一教义认为，既然只有完全且圣洁的人才能来到上帝面前，许多普通信徒在死时若尚未得到充分的洁净，就没有资格立即进入天堂。相反，他们必须先经过炼狱，在那里借着火炼净他们的不完全，之后才能被接纳进入天堂。只有那些具有足够功德的圣徒</a:t>
            </a:r>
            <a:r>
              <a:rPr lang="zh-CN" altLang="en-US" dirty="0"/>
              <a:t>（</a:t>
            </a:r>
            <a:r>
              <a:rPr lang="en-SG" altLang="zh-CN" dirty="0"/>
              <a:t>”saints”</a:t>
            </a:r>
            <a:r>
              <a:rPr lang="zh-CN" altLang="en-US" dirty="0"/>
              <a:t>）</a:t>
            </a:r>
            <a:r>
              <a:rPr lang="en-SG" dirty="0"/>
              <a:t>，</a:t>
            </a:r>
            <a:r>
              <a:rPr lang="en-SG" dirty="0" err="1"/>
              <a:t>才能达到完全的洁净，因此可以免去炼狱</a:t>
            </a:r>
            <a:r>
              <a:rPr lang="en-SG" dirty="0"/>
              <a:t>。</a:t>
            </a:r>
          </a:p>
          <a:p>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17</a:t>
            </a:fld>
            <a:endParaRPr lang="en-SG"/>
          </a:p>
        </p:txBody>
      </p:sp>
    </p:spTree>
    <p:extLst>
      <p:ext uri="{BB962C8B-B14F-4D97-AF65-F5344CB8AC3E}">
        <p14:creationId xmlns:p14="http://schemas.microsoft.com/office/powerpoint/2010/main" val="4194308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实在论派 （</a:t>
            </a:r>
            <a:r>
              <a:rPr kumimoji="0" lang="en-US" altLang="zh-CN"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Realism</a:t>
            </a:r>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）与唯名论派 （</a:t>
            </a:r>
            <a:r>
              <a:rPr kumimoji="0" lang="en-US" altLang="zh-CN"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Nominalism</a:t>
            </a:r>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a:t>
            </a:r>
            <a:endParaRPr lang="en-SG" b="0" dirty="0"/>
          </a:p>
        </p:txBody>
      </p:sp>
      <p:sp>
        <p:nvSpPr>
          <p:cNvPr id="4" name="Slide Number Placeholder 3"/>
          <p:cNvSpPr>
            <a:spLocks noGrp="1"/>
          </p:cNvSpPr>
          <p:nvPr>
            <p:ph type="sldNum" sz="quarter" idx="5"/>
          </p:nvPr>
        </p:nvSpPr>
        <p:spPr/>
        <p:txBody>
          <a:bodyPr/>
          <a:lstStyle/>
          <a:p>
            <a:fld id="{6EA252B9-0E5F-437C-981D-C152E4FC622E}" type="slidenum">
              <a:rPr lang="en-SG" smtClean="0"/>
              <a:t>18</a:t>
            </a:fld>
            <a:endParaRPr lang="en-SG"/>
          </a:p>
        </p:txBody>
      </p:sp>
    </p:spTree>
    <p:extLst>
      <p:ext uri="{BB962C8B-B14F-4D97-AF65-F5344CB8AC3E}">
        <p14:creationId xmlns:p14="http://schemas.microsoft.com/office/powerpoint/2010/main" val="377031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F22A-5760-8562-6D3A-7C6DF6B4C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A511D-0609-26E6-7C7F-334196F29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4DC74-D57E-2EAF-4F02-EFAF36F1335B}"/>
              </a:ext>
            </a:extLst>
          </p:cNvPr>
          <p:cNvSpPr>
            <a:spLocks noGrp="1"/>
          </p:cNvSpPr>
          <p:nvPr>
            <p:ph type="body" idx="1"/>
          </p:nvPr>
        </p:nvSpPr>
        <p:spPr/>
        <p:txBody>
          <a:bodyPr/>
          <a:lstStyle/>
          <a:p>
            <a:r>
              <a:rPr lang="en-SG" dirty="0"/>
              <a:t>(</a:t>
            </a:r>
          </a:p>
        </p:txBody>
      </p:sp>
      <p:sp>
        <p:nvSpPr>
          <p:cNvPr id="4" name="Slide Number Placeholder 3">
            <a:extLst>
              <a:ext uri="{FF2B5EF4-FFF2-40B4-BE49-F238E27FC236}">
                <a16:creationId xmlns:a16="http://schemas.microsoft.com/office/drawing/2014/main" id="{B657301F-B1B9-4D56-4CAA-32C6354EF527}"/>
              </a:ext>
            </a:extLst>
          </p:cNvPr>
          <p:cNvSpPr>
            <a:spLocks noGrp="1"/>
          </p:cNvSpPr>
          <p:nvPr>
            <p:ph type="sldNum" sz="quarter" idx="5"/>
          </p:nvPr>
        </p:nvSpPr>
        <p:spPr/>
        <p:txBody>
          <a:bodyPr/>
          <a:lstStyle/>
          <a:p>
            <a:fld id="{6EA252B9-0E5F-437C-981D-C152E4FC622E}" type="slidenum">
              <a:rPr lang="en-SG" smtClean="0"/>
              <a:t>28</a:t>
            </a:fld>
            <a:endParaRPr lang="en-SG"/>
          </a:p>
        </p:txBody>
      </p:sp>
    </p:spTree>
    <p:extLst>
      <p:ext uri="{BB962C8B-B14F-4D97-AF65-F5344CB8AC3E}">
        <p14:creationId xmlns:p14="http://schemas.microsoft.com/office/powerpoint/2010/main" val="42156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018998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65828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63535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94104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37F853-D65B-4124-AD04-090B068EE373}" type="datetimeFigureOut">
              <a:rPr lang="en-SG" smtClean="0"/>
              <a:t>20/9/2026</a:t>
            </a:fld>
            <a:endParaRPr lang="en-SG"/>
          </a:p>
        </p:txBody>
      </p:sp>
      <p:sp>
        <p:nvSpPr>
          <p:cNvPr id="8" name="Footer Placeholder 7"/>
          <p:cNvSpPr>
            <a:spLocks noGrp="1"/>
          </p:cNvSpPr>
          <p:nvPr>
            <p:ph type="ftr" sz="quarter" idx="11"/>
          </p:nvPr>
        </p:nvSpPr>
        <p:spPr/>
        <p:txBody>
          <a:bodyPr/>
          <a:lstStyle/>
          <a:p>
            <a:endParaRPr lang="en-SG"/>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160958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37F853-D65B-4124-AD04-090B068EE373}" type="datetimeFigureOut">
              <a:rPr lang="en-SG" smtClean="0"/>
              <a:t>20/9/2026</a:t>
            </a:fld>
            <a:endParaRPr lang="en-SG"/>
          </a:p>
        </p:txBody>
      </p:sp>
      <p:sp>
        <p:nvSpPr>
          <p:cNvPr id="4" name="Footer Placeholder 3"/>
          <p:cNvSpPr>
            <a:spLocks noGrp="1"/>
          </p:cNvSpPr>
          <p:nvPr>
            <p:ph type="ftr" sz="quarter" idx="11"/>
          </p:nvPr>
        </p:nvSpPr>
        <p:spPr/>
        <p:txBody>
          <a:bodyPr/>
          <a:lstStyle/>
          <a:p>
            <a:endParaRPr lang="en-SG"/>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76167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7F853-D65B-4124-AD04-090B068EE373}" type="datetimeFigureOut">
              <a:rPr lang="en-SG" smtClean="0"/>
              <a:t>20/9/2026</a:t>
            </a:fld>
            <a:endParaRPr lang="en-SG"/>
          </a:p>
        </p:txBody>
      </p:sp>
      <p:sp>
        <p:nvSpPr>
          <p:cNvPr id="3" name="Footer Placeholder 2"/>
          <p:cNvSpPr>
            <a:spLocks noGrp="1"/>
          </p:cNvSpPr>
          <p:nvPr>
            <p:ph type="ftr" sz="quarter" idx="11"/>
          </p:nvPr>
        </p:nvSpPr>
        <p:spPr/>
        <p:txBody>
          <a:bodyPr/>
          <a:lstStyle/>
          <a:p>
            <a:endParaRPr lang="en-SG"/>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246499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35944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118613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191748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46487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724621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41758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20/9/2026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4742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08024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20/9/2026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601439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12" name="Content Placeholder 2"/>
          <p:cNvSpPr>
            <a:spLocks noGrp="1"/>
          </p:cNvSpPr>
          <p:nvPr>
            <p:ph sz="quarter" idx="13"/>
          </p:nvPr>
        </p:nvSpPr>
        <p:spPr>
          <a:xfrm>
            <a:off x="913774" y="2367092"/>
            <a:ext cx="10363826" cy="3424107"/>
          </a:xfrm>
        </p:spPr>
        <p:txBody>
          <a:bodyPr/>
          <a:lstStyle>
            <a:lvl1pPr>
              <a:defRPr sz="2800"/>
            </a:lvl1pPr>
            <a:lvl2pPr>
              <a:defRPr sz="2400"/>
            </a:lvl2pPr>
            <a:lvl3pPr>
              <a:defRPr sz="2000"/>
            </a:lvl3pPr>
            <a:lvl4pPr>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22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A37F853-D65B-4124-AD04-090B068EE373}" type="datetimeFigureOut">
              <a:rPr lang="en-SG" smtClean="0"/>
              <a:t>20/9/2026</a:t>
            </a:fld>
            <a:endParaRPr lang="en-SG"/>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SG"/>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265B753-CBFF-4D09-8016-9D5DEABD864D}" type="slidenum">
              <a:rPr lang="en-SG" smtClean="0"/>
              <a:t>‹#›</a:t>
            </a:fld>
            <a:endParaRPr lang="en-SG"/>
          </a:p>
        </p:txBody>
      </p:sp>
    </p:spTree>
    <p:extLst>
      <p:ext uri="{BB962C8B-B14F-4D97-AF65-F5344CB8AC3E}">
        <p14:creationId xmlns:p14="http://schemas.microsoft.com/office/powerpoint/2010/main" val="31839069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01C-754D-04BA-1028-5B9EB977B9D1}"/>
              </a:ext>
            </a:extLst>
          </p:cNvPr>
          <p:cNvSpPr>
            <a:spLocks noGrp="1"/>
          </p:cNvSpPr>
          <p:nvPr>
            <p:ph type="ctrTitle"/>
          </p:nvPr>
        </p:nvSpPr>
        <p:spPr>
          <a:xfrm>
            <a:off x="1662522" y="1015650"/>
            <a:ext cx="8689976" cy="2509213"/>
          </a:xfrm>
        </p:spPr>
        <p:txBody>
          <a:bodyPr/>
          <a:lstStyle/>
          <a:p>
            <a:r>
              <a:rPr lang="en-US" altLang="zh-CN" b="1" u="sng" dirty="0"/>
              <a:t>《</a:t>
            </a:r>
            <a:r>
              <a:rPr lang="zh-CN" altLang="en-US" b="1" u="sng" dirty="0"/>
              <a:t>海德堡要理问答</a:t>
            </a:r>
            <a:r>
              <a:rPr lang="en-US" altLang="zh-CN" b="1" u="sng" dirty="0"/>
              <a:t>》</a:t>
            </a:r>
            <a:endParaRPr lang="en-SG" dirty="0"/>
          </a:p>
        </p:txBody>
      </p:sp>
      <p:sp>
        <p:nvSpPr>
          <p:cNvPr id="3" name="Subtitle 2">
            <a:extLst>
              <a:ext uri="{FF2B5EF4-FFF2-40B4-BE49-F238E27FC236}">
                <a16:creationId xmlns:a16="http://schemas.microsoft.com/office/drawing/2014/main" id="{867D8567-91FC-2C6F-5B46-CB8AE3C47ABE}"/>
              </a:ext>
            </a:extLst>
          </p:cNvPr>
          <p:cNvSpPr>
            <a:spLocks noGrp="1"/>
          </p:cNvSpPr>
          <p:nvPr>
            <p:ph type="subTitle" idx="1"/>
          </p:nvPr>
        </p:nvSpPr>
        <p:spPr>
          <a:xfrm>
            <a:off x="2387195" y="3777918"/>
            <a:ext cx="4694089" cy="1134324"/>
          </a:xfrm>
        </p:spPr>
        <p:txBody>
          <a:bodyPr>
            <a:normAutofit/>
          </a:bodyPr>
          <a:lstStyle/>
          <a:p>
            <a:r>
              <a:rPr lang="zh-CN" altLang="en-US" sz="3600" dirty="0"/>
              <a:t>第二十课</a:t>
            </a:r>
            <a:endParaRPr lang="en-SG" sz="3600" dirty="0"/>
          </a:p>
        </p:txBody>
      </p:sp>
    </p:spTree>
    <p:extLst>
      <p:ext uri="{BB962C8B-B14F-4D97-AF65-F5344CB8AC3E}">
        <p14:creationId xmlns:p14="http://schemas.microsoft.com/office/powerpoint/2010/main" val="121468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791C7F-CD16-9F15-D7A9-1E611E46A543}"/>
              </a:ext>
            </a:extLst>
          </p:cNvPr>
          <p:cNvSpPr>
            <a:spLocks noGrp="1"/>
          </p:cNvSpPr>
          <p:nvPr>
            <p:ph sz="quarter" idx="13"/>
          </p:nvPr>
        </p:nvSpPr>
        <p:spPr/>
        <p:txBody>
          <a:bodyPr>
            <a:normAutofit/>
          </a:bodyPr>
          <a:lstStyle/>
          <a:p>
            <a:pPr marL="0" indent="0" algn="ctr">
              <a:buNone/>
            </a:pPr>
            <a:r>
              <a:rPr lang="zh-CN" altLang="en-US" sz="4800" b="1" u="sng" dirty="0"/>
              <a:t>复习</a:t>
            </a:r>
            <a:endParaRPr lang="en-SG" sz="4800" dirty="0"/>
          </a:p>
        </p:txBody>
      </p:sp>
    </p:spTree>
    <p:extLst>
      <p:ext uri="{BB962C8B-B14F-4D97-AF65-F5344CB8AC3E}">
        <p14:creationId xmlns:p14="http://schemas.microsoft.com/office/powerpoint/2010/main" val="3008666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80ECE-1880-4C1F-1572-B6B6CE5F68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77C81-FDF5-D463-F283-757238179BEC}"/>
              </a:ext>
            </a:extLst>
          </p:cNvPr>
          <p:cNvSpPr>
            <a:spLocks noGrp="1"/>
          </p:cNvSpPr>
          <p:nvPr>
            <p:ph type="title"/>
          </p:nvPr>
        </p:nvSpPr>
        <p:spPr>
          <a:xfrm>
            <a:off x="3647175" y="0"/>
            <a:ext cx="3052964" cy="928243"/>
          </a:xfrm>
        </p:spPr>
        <p:txBody>
          <a:bodyPr/>
          <a:lstStyle/>
          <a:p>
            <a:r>
              <a:rPr lang="zh-CN" altLang="en-US" u="sng" dirty="0"/>
              <a:t>问答 </a:t>
            </a:r>
            <a:r>
              <a:rPr lang="en-SG" altLang="zh-CN" u="sng" dirty="0"/>
              <a:t>54</a:t>
            </a:r>
            <a:endParaRPr lang="en-SG" dirty="0"/>
          </a:p>
        </p:txBody>
      </p:sp>
      <p:sp>
        <p:nvSpPr>
          <p:cNvPr id="3" name="Content Placeholder 2">
            <a:extLst>
              <a:ext uri="{FF2B5EF4-FFF2-40B4-BE49-F238E27FC236}">
                <a16:creationId xmlns:a16="http://schemas.microsoft.com/office/drawing/2014/main" id="{1F20EEA9-CB3B-4E36-47DE-F3E94C07FF77}"/>
              </a:ext>
            </a:extLst>
          </p:cNvPr>
          <p:cNvSpPr>
            <a:spLocks noGrp="1"/>
          </p:cNvSpPr>
          <p:nvPr>
            <p:ph sz="quarter" idx="13"/>
          </p:nvPr>
        </p:nvSpPr>
        <p:spPr>
          <a:xfrm>
            <a:off x="827711" y="746572"/>
            <a:ext cx="10920263" cy="5923169"/>
          </a:xfrm>
        </p:spPr>
        <p:txBody>
          <a:bodyPr>
            <a:normAutofit/>
          </a:bodyPr>
          <a:lstStyle/>
          <a:p>
            <a:pPr marL="0" indent="0">
              <a:buNone/>
            </a:pPr>
            <a:r>
              <a:rPr lang="en-SG" dirty="0"/>
              <a:t>54 </a:t>
            </a:r>
            <a:r>
              <a:rPr lang="zh-CN" altLang="en-US" dirty="0"/>
              <a:t>问</a:t>
            </a:r>
            <a:r>
              <a:rPr lang="en-SG" dirty="0"/>
              <a:t>: </a:t>
            </a:r>
            <a:r>
              <a:rPr lang="zh-CN" altLang="en-US" dirty="0"/>
              <a:t>论到 “圣而公之教会</a:t>
            </a:r>
            <a:r>
              <a:rPr lang="en-SG" dirty="0"/>
              <a:t>,” </a:t>
            </a:r>
            <a:r>
              <a:rPr lang="zh-CN" altLang="en-US" dirty="0"/>
              <a:t>你相信什么呢？</a:t>
            </a:r>
            <a:endParaRPr lang="en-SG" dirty="0"/>
          </a:p>
          <a:p>
            <a:pPr marL="0" indent="0">
              <a:buNone/>
            </a:pPr>
            <a:r>
              <a:rPr lang="zh-CN" altLang="en-US" dirty="0"/>
              <a:t>答</a:t>
            </a:r>
            <a:r>
              <a:rPr lang="en-SG" dirty="0"/>
              <a:t>: </a:t>
            </a:r>
            <a:r>
              <a:rPr lang="zh-CN" altLang="en-US" dirty="0"/>
              <a:t>我相信这教会就是上帝的儿子，从全人类当中，自世界之始至世界之末，藉着祂的圣灵和圣言，为自己聚集、护卫并保守的一群</a:t>
            </a:r>
            <a:r>
              <a:rPr lang="zh-CN" altLang="en-US" dirty="0">
                <a:solidFill>
                  <a:srgbClr val="FF0000"/>
                </a:solidFill>
              </a:rPr>
              <a:t>得 享永生</a:t>
            </a:r>
            <a:r>
              <a:rPr lang="zh-CN" altLang="en-US" dirty="0"/>
              <a:t>的选民，并且使他们在真道上同归于一</a:t>
            </a:r>
            <a:r>
              <a:rPr lang="en-SG" dirty="0"/>
              <a:t> </a:t>
            </a:r>
            <a:r>
              <a:rPr lang="zh-CN" altLang="en-US" dirty="0"/>
              <a:t>；并且我是，也永远是这团体里 活泼的一员。 </a:t>
            </a:r>
            <a:endParaRPr lang="en-SG" dirty="0"/>
          </a:p>
          <a:p>
            <a:pPr marL="0" indent="0">
              <a:buNone/>
            </a:pPr>
            <a:endParaRPr lang="en-SG" dirty="0"/>
          </a:p>
        </p:txBody>
      </p:sp>
    </p:spTree>
    <p:extLst>
      <p:ext uri="{BB962C8B-B14F-4D97-AF65-F5344CB8AC3E}">
        <p14:creationId xmlns:p14="http://schemas.microsoft.com/office/powerpoint/2010/main" val="2900665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8F32-E7EF-28F7-9969-CF05C4494E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3394F-0B19-529F-7B52-73190C6DEAE5}"/>
              </a:ext>
            </a:extLst>
          </p:cNvPr>
          <p:cNvSpPr>
            <a:spLocks noGrp="1"/>
          </p:cNvSpPr>
          <p:nvPr>
            <p:ph type="title"/>
          </p:nvPr>
        </p:nvSpPr>
        <p:spPr/>
        <p:txBody>
          <a:bodyPr>
            <a:normAutofit/>
          </a:bodyPr>
          <a:lstStyle/>
          <a:p>
            <a:r>
              <a:rPr lang="zh-CN" altLang="en-US" u="sng" dirty="0"/>
              <a:t>我们应当如何处理教义上的分歧？</a:t>
            </a:r>
            <a:endParaRPr lang="en-SG" dirty="0"/>
          </a:p>
        </p:txBody>
      </p:sp>
      <p:sp>
        <p:nvSpPr>
          <p:cNvPr id="3" name="Content Placeholder 2">
            <a:extLst>
              <a:ext uri="{FF2B5EF4-FFF2-40B4-BE49-F238E27FC236}">
                <a16:creationId xmlns:a16="http://schemas.microsoft.com/office/drawing/2014/main" id="{8924BF02-E22B-10F6-579B-1E928A25F20C}"/>
              </a:ext>
            </a:extLst>
          </p:cNvPr>
          <p:cNvSpPr>
            <a:spLocks noGrp="1"/>
          </p:cNvSpPr>
          <p:nvPr>
            <p:ph sz="quarter" idx="13"/>
          </p:nvPr>
        </p:nvSpPr>
        <p:spPr>
          <a:xfrm>
            <a:off x="816955" y="1528894"/>
            <a:ext cx="10363826" cy="5000998"/>
          </a:xfrm>
        </p:spPr>
        <p:txBody>
          <a:bodyPr>
            <a:normAutofit lnSpcReduction="10000"/>
          </a:bodyPr>
          <a:lstStyle/>
          <a:p>
            <a:r>
              <a:rPr lang="zh-CN" altLang="en-US" dirty="0"/>
              <a:t>首先，我们需要辨明这究竟属于哪一种分歧。这需要智慧，有时也需要寻求牧者的辅导。</a:t>
            </a:r>
            <a:endParaRPr lang="en-SG" dirty="0"/>
          </a:p>
          <a:p>
            <a:r>
              <a:rPr lang="zh-CN" altLang="en-US" dirty="0"/>
              <a:t>对于次要的差异，我们应当彼此尊重，允许彼此持不同意见。</a:t>
            </a:r>
            <a:endParaRPr lang="en-SG" dirty="0"/>
          </a:p>
          <a:p>
            <a:r>
              <a:rPr lang="zh-CN" altLang="en-US" dirty="0"/>
              <a:t>有些差异虽然不是非常重大，却会影响教会的生活，例如婴儿是否应当受洗。这类差异可能意味着我们需要分属不同的教会，但我们仍然可以彼此视为基督徒。</a:t>
            </a:r>
            <a:endParaRPr lang="en-SG" dirty="0"/>
          </a:p>
          <a:p>
            <a:r>
              <a:rPr lang="zh-CN" altLang="en-US" dirty="0"/>
              <a:t>当分歧属于重大问题，并且被视为已经接近异端时，应当首先向教会的牧师和长老寻求指导。</a:t>
            </a:r>
            <a:endParaRPr lang="en-SG" dirty="0"/>
          </a:p>
          <a:p>
            <a:r>
              <a:rPr lang="zh-CN" altLang="en-US" dirty="0"/>
              <a:t>对于那些在教会历代大公会议中被明确谴责的教义，我们可以有把握地说：这些属于异端。但这样做的目的，是呼召人悔改，而不是定罪某个人。</a:t>
            </a:r>
            <a:endParaRPr lang="en-SG" dirty="0"/>
          </a:p>
        </p:txBody>
      </p:sp>
    </p:spTree>
    <p:extLst>
      <p:ext uri="{BB962C8B-B14F-4D97-AF65-F5344CB8AC3E}">
        <p14:creationId xmlns:p14="http://schemas.microsoft.com/office/powerpoint/2010/main" val="1921332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26F6-B6D7-32E3-A0D6-89502E4F82DA}"/>
              </a:ext>
            </a:extLst>
          </p:cNvPr>
          <p:cNvSpPr>
            <a:spLocks noGrp="1"/>
          </p:cNvSpPr>
          <p:nvPr>
            <p:ph type="title"/>
          </p:nvPr>
        </p:nvSpPr>
        <p:spPr>
          <a:xfrm>
            <a:off x="2173046" y="624110"/>
            <a:ext cx="9331566" cy="1312266"/>
          </a:xfrm>
        </p:spPr>
        <p:txBody>
          <a:bodyPr>
            <a:normAutofit/>
          </a:bodyPr>
          <a:lstStyle/>
          <a:p>
            <a:r>
              <a:rPr lang="en-SG" dirty="0"/>
              <a:t>4</a:t>
            </a:r>
            <a:r>
              <a:rPr lang="zh-CN" altLang="en-US" dirty="0"/>
              <a:t>）身体的复活与新天新地（问</a:t>
            </a:r>
            <a:r>
              <a:rPr lang="en-SG" dirty="0"/>
              <a:t>42</a:t>
            </a:r>
            <a:r>
              <a:rPr lang="zh-CN" altLang="en-US" dirty="0"/>
              <a:t>、</a:t>
            </a:r>
            <a:r>
              <a:rPr lang="en-SG" dirty="0"/>
              <a:t>57</a:t>
            </a:r>
            <a:r>
              <a:rPr lang="zh-CN" altLang="en-US" dirty="0"/>
              <a:t>、</a:t>
            </a:r>
            <a:r>
              <a:rPr lang="en-SG" dirty="0"/>
              <a:t>58</a:t>
            </a:r>
            <a:r>
              <a:rPr lang="zh-CN" altLang="en-US" dirty="0"/>
              <a:t>）</a:t>
            </a:r>
            <a:endParaRPr lang="en-SG" dirty="0"/>
          </a:p>
        </p:txBody>
      </p:sp>
      <p:sp>
        <p:nvSpPr>
          <p:cNvPr id="3" name="Content Placeholder 2">
            <a:extLst>
              <a:ext uri="{FF2B5EF4-FFF2-40B4-BE49-F238E27FC236}">
                <a16:creationId xmlns:a16="http://schemas.microsoft.com/office/drawing/2014/main" id="{24679A5D-A965-52D3-71D0-AAE08E132D54}"/>
              </a:ext>
            </a:extLst>
          </p:cNvPr>
          <p:cNvSpPr>
            <a:spLocks noGrp="1"/>
          </p:cNvSpPr>
          <p:nvPr>
            <p:ph sz="quarter" idx="13"/>
          </p:nvPr>
        </p:nvSpPr>
        <p:spPr>
          <a:xfrm>
            <a:off x="913774" y="2367092"/>
            <a:ext cx="10363826" cy="4087496"/>
          </a:xfrm>
        </p:spPr>
        <p:txBody>
          <a:bodyPr>
            <a:normAutofit fontScale="92500"/>
          </a:bodyPr>
          <a:lstStyle/>
          <a:p>
            <a:pPr lvl="0"/>
            <a:r>
              <a:rPr lang="zh-CN" altLang="en-US" dirty="0"/>
              <a:t>所有人都会死，因为死亡是罪所带来的后果（罗</a:t>
            </a:r>
            <a:r>
              <a:rPr lang="en-SG" dirty="0"/>
              <a:t>5:12</a:t>
            </a:r>
            <a:r>
              <a:rPr lang="zh-CN" altLang="en-US" dirty="0"/>
              <a:t>）。</a:t>
            </a:r>
            <a:endParaRPr lang="en-SG" dirty="0"/>
          </a:p>
          <a:p>
            <a:pPr lvl="1"/>
            <a:r>
              <a:rPr lang="zh-CN" altLang="en-US" dirty="0"/>
              <a:t>我们一次死去，为要与基督同在。</a:t>
            </a:r>
            <a:endParaRPr lang="en-SG" dirty="0"/>
          </a:p>
          <a:p>
            <a:pPr lvl="1"/>
            <a:r>
              <a:rPr lang="zh-CN" altLang="en-US" dirty="0"/>
              <a:t>我们的灵魂将与身体重新联合（身体的复活），并且像基督那荣耀的复活身体一样，成为荣耀的身体。</a:t>
            </a:r>
            <a:endParaRPr lang="en-SG" dirty="0"/>
          </a:p>
          <a:p>
            <a:pPr lvl="0"/>
            <a:r>
              <a:rPr lang="zh-CN" altLang="en-US" dirty="0"/>
              <a:t>不只是我们的灵魂得以存留，我们还会得着一个全新的复活身体。</a:t>
            </a:r>
            <a:endParaRPr lang="en-US" altLang="zh-CN" dirty="0"/>
          </a:p>
          <a:p>
            <a:pPr lvl="0"/>
            <a:r>
              <a:rPr lang="zh-CN" altLang="en-US" dirty="0"/>
              <a:t>林前</a:t>
            </a:r>
            <a:r>
              <a:rPr lang="en-SG" dirty="0"/>
              <a:t>15</a:t>
            </a:r>
            <a:r>
              <a:rPr lang="zh-CN" altLang="en-US" dirty="0"/>
              <a:t>：</a:t>
            </a:r>
            <a:r>
              <a:rPr lang="en-SG" dirty="0"/>
              <a:t>42-46</a:t>
            </a:r>
            <a:r>
              <a:rPr lang="zh-CN" altLang="en-US" dirty="0"/>
              <a:t>，</a:t>
            </a:r>
            <a:r>
              <a:rPr lang="en-SG" dirty="0"/>
              <a:t>53-54</a:t>
            </a:r>
          </a:p>
          <a:p>
            <a:pPr lvl="0"/>
            <a:r>
              <a:rPr lang="zh-CN" altLang="en-US" dirty="0"/>
              <a:t>复活的身体会是什么样子？我们并不知道，但我们知道它是荣耀的、无罪的、健康的、完全的，并且仍然能够被认出是你自己。</a:t>
            </a:r>
            <a:endParaRPr lang="en-SG" dirty="0"/>
          </a:p>
        </p:txBody>
      </p:sp>
    </p:spTree>
    <p:extLst>
      <p:ext uri="{BB962C8B-B14F-4D97-AF65-F5344CB8AC3E}">
        <p14:creationId xmlns:p14="http://schemas.microsoft.com/office/powerpoint/2010/main" val="3442043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F551C-B0F8-6B14-6272-DB559182EA63}"/>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EECDD319-70C6-D4B0-6AF9-C995A76BA15A}"/>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353615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04CE3-0296-20D9-F2DC-ABA29D1FC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0BE78-7463-4B77-F1B4-ACD8CEFDA6C4}"/>
              </a:ext>
            </a:extLst>
          </p:cNvPr>
          <p:cNvSpPr>
            <a:spLocks noGrp="1"/>
          </p:cNvSpPr>
          <p:nvPr>
            <p:ph type="title"/>
          </p:nvPr>
        </p:nvSpPr>
        <p:spPr>
          <a:xfrm>
            <a:off x="2454700" y="113747"/>
            <a:ext cx="8911687" cy="1280890"/>
          </a:xfrm>
        </p:spPr>
        <p:txBody>
          <a:bodyPr/>
          <a:lstStyle/>
          <a:p>
            <a:pPr algn="ctr"/>
            <a:r>
              <a:rPr lang="zh-CN" altLang="en-US" b="1" u="sng" dirty="0"/>
              <a:t>课题</a:t>
            </a:r>
            <a:endParaRPr lang="en-SG" b="1" u="sng" dirty="0"/>
          </a:p>
        </p:txBody>
      </p:sp>
      <p:sp>
        <p:nvSpPr>
          <p:cNvPr id="3" name="Content Placeholder 2">
            <a:extLst>
              <a:ext uri="{FF2B5EF4-FFF2-40B4-BE49-F238E27FC236}">
                <a16:creationId xmlns:a16="http://schemas.microsoft.com/office/drawing/2014/main" id="{E7D77CB8-01A2-E23B-48B7-5565F9929A66}"/>
              </a:ext>
            </a:extLst>
          </p:cNvPr>
          <p:cNvSpPr>
            <a:spLocks noGrp="1"/>
          </p:cNvSpPr>
          <p:nvPr>
            <p:ph sz="quarter" idx="13"/>
          </p:nvPr>
        </p:nvSpPr>
        <p:spPr>
          <a:xfrm>
            <a:off x="825613" y="1101819"/>
            <a:ext cx="10363826" cy="4405846"/>
          </a:xfrm>
        </p:spPr>
        <p:txBody>
          <a:bodyPr>
            <a:noAutofit/>
          </a:bodyPr>
          <a:lstStyle/>
          <a:p>
            <a:pPr marL="514350" indent="-514350">
              <a:buFont typeface="+mj-lt"/>
              <a:buAutoNum type="arabicPeriod" startAt="20"/>
            </a:pPr>
            <a:r>
              <a:rPr lang="zh-CN" altLang="en-US" sz="3200" dirty="0"/>
              <a:t> 因信称义 （</a:t>
            </a:r>
            <a:r>
              <a:rPr lang="en-US" altLang="zh-CN" sz="3200" dirty="0"/>
              <a:t>1</a:t>
            </a:r>
            <a:r>
              <a:rPr lang="zh-CN" altLang="en-US" sz="3200" dirty="0"/>
              <a:t>）：惟独恩典，惟独信心</a:t>
            </a:r>
            <a:endParaRPr lang="en-SG" sz="3200" dirty="0"/>
          </a:p>
        </p:txBody>
      </p:sp>
    </p:spTree>
    <p:extLst>
      <p:ext uri="{BB962C8B-B14F-4D97-AF65-F5344CB8AC3E}">
        <p14:creationId xmlns:p14="http://schemas.microsoft.com/office/powerpoint/2010/main" val="2462618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74D5-5EE0-1AD1-6868-8A433ABFBD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CACE0-2371-C792-C084-A804D13273F5}"/>
              </a:ext>
            </a:extLst>
          </p:cNvPr>
          <p:cNvSpPr>
            <a:spLocks noGrp="1"/>
          </p:cNvSpPr>
          <p:nvPr>
            <p:ph sz="quarter" idx="13"/>
          </p:nvPr>
        </p:nvSpPr>
        <p:spPr/>
        <p:txBody>
          <a:bodyPr>
            <a:normAutofit/>
          </a:bodyPr>
          <a:lstStyle/>
          <a:p>
            <a:pPr marL="0" indent="0" algn="ctr">
              <a:buNone/>
            </a:pPr>
            <a:r>
              <a:rPr lang="zh-CN" altLang="en-US" sz="4400" b="1" u="sng" dirty="0"/>
              <a:t>称义</a:t>
            </a:r>
            <a:endParaRPr lang="en-SG" sz="4400" dirty="0"/>
          </a:p>
        </p:txBody>
      </p:sp>
    </p:spTree>
    <p:extLst>
      <p:ext uri="{BB962C8B-B14F-4D97-AF65-F5344CB8AC3E}">
        <p14:creationId xmlns:p14="http://schemas.microsoft.com/office/powerpoint/2010/main" val="954373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0A4F9-9ABF-9463-F4C1-1B68C32C0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40F16-56B2-024F-8B97-06900834F1A5}"/>
              </a:ext>
            </a:extLst>
          </p:cNvPr>
          <p:cNvSpPr>
            <a:spLocks noGrp="1"/>
          </p:cNvSpPr>
          <p:nvPr>
            <p:ph type="title"/>
          </p:nvPr>
        </p:nvSpPr>
        <p:spPr>
          <a:xfrm>
            <a:off x="3742425" y="500507"/>
            <a:ext cx="3052964" cy="928243"/>
          </a:xfrm>
        </p:spPr>
        <p:txBody>
          <a:bodyPr/>
          <a:lstStyle/>
          <a:p>
            <a:r>
              <a:rPr lang="zh-CN" altLang="en-US" u="sng" dirty="0"/>
              <a:t>问答 </a:t>
            </a:r>
            <a:r>
              <a:rPr lang="en-SG" altLang="zh-CN" u="sng" dirty="0"/>
              <a:t>59</a:t>
            </a:r>
            <a:endParaRPr lang="en-SG" dirty="0"/>
          </a:p>
        </p:txBody>
      </p:sp>
      <p:sp>
        <p:nvSpPr>
          <p:cNvPr id="3" name="Content Placeholder 2">
            <a:extLst>
              <a:ext uri="{FF2B5EF4-FFF2-40B4-BE49-F238E27FC236}">
                <a16:creationId xmlns:a16="http://schemas.microsoft.com/office/drawing/2014/main" id="{F9A807C4-0A2C-D95F-45F8-13370CC16AE5}"/>
              </a:ext>
            </a:extLst>
          </p:cNvPr>
          <p:cNvSpPr>
            <a:spLocks noGrp="1"/>
          </p:cNvSpPr>
          <p:nvPr>
            <p:ph sz="quarter" idx="13"/>
          </p:nvPr>
        </p:nvSpPr>
        <p:spPr>
          <a:xfrm>
            <a:off x="759693" y="1945153"/>
            <a:ext cx="10920263" cy="3884147"/>
          </a:xfrm>
        </p:spPr>
        <p:txBody>
          <a:bodyPr>
            <a:normAutofit/>
          </a:bodyPr>
          <a:lstStyle/>
          <a:p>
            <a:pPr marL="0" indent="0">
              <a:buNone/>
            </a:pPr>
            <a:r>
              <a:rPr lang="en-SG" dirty="0"/>
              <a:t>59 </a:t>
            </a:r>
            <a:r>
              <a:rPr lang="zh-CN" altLang="en-US" dirty="0"/>
              <a:t>问</a:t>
            </a:r>
            <a:r>
              <a:rPr lang="en-SG" dirty="0"/>
              <a:t>: </a:t>
            </a:r>
            <a:r>
              <a:rPr lang="zh-CN" altLang="en-US" dirty="0"/>
              <a:t>你相信以上这些信条，对你有何帮助呢？ </a:t>
            </a:r>
            <a:endParaRPr lang="en-SG" dirty="0"/>
          </a:p>
          <a:p>
            <a:pPr marL="0" indent="0">
              <a:buNone/>
            </a:pPr>
            <a:r>
              <a:rPr lang="zh-CN" altLang="en-US" dirty="0"/>
              <a:t>答</a:t>
            </a:r>
            <a:r>
              <a:rPr lang="en-SG" dirty="0"/>
              <a:t>: </a:t>
            </a:r>
            <a:r>
              <a:rPr lang="zh-CN" altLang="en-US" dirty="0"/>
              <a:t>这使我在上帝面前，在基督里称义，并且成为永生的承受者</a:t>
            </a:r>
            <a:r>
              <a:rPr lang="en-SG" dirty="0"/>
              <a:t> (1)</a:t>
            </a:r>
            <a:r>
              <a:rPr lang="zh-CN" altLang="en-US" dirty="0"/>
              <a:t>。 </a:t>
            </a:r>
            <a:endParaRPr lang="en-SG" dirty="0"/>
          </a:p>
          <a:p>
            <a:pPr marL="0" indent="0">
              <a:buNone/>
            </a:pPr>
            <a:r>
              <a:rPr lang="en-US" altLang="zh-CN" dirty="0"/>
              <a:t>【</a:t>
            </a:r>
            <a:r>
              <a:rPr lang="en-SG" dirty="0"/>
              <a:t>1</a:t>
            </a:r>
            <a:r>
              <a:rPr lang="en-US" altLang="zh-CN" dirty="0"/>
              <a:t>】</a:t>
            </a:r>
            <a:r>
              <a:rPr lang="zh-CN" altLang="en-US" dirty="0"/>
              <a:t>哈</a:t>
            </a:r>
            <a:r>
              <a:rPr lang="en-SG" dirty="0"/>
              <a:t>2</a:t>
            </a:r>
            <a:r>
              <a:rPr lang="zh-CN" altLang="en-US" dirty="0"/>
              <a:t>：</a:t>
            </a:r>
            <a:r>
              <a:rPr lang="en-SG" dirty="0"/>
              <a:t>4</a:t>
            </a:r>
            <a:r>
              <a:rPr lang="zh-CN" altLang="en-US" dirty="0"/>
              <a:t>；约</a:t>
            </a:r>
            <a:r>
              <a:rPr lang="en-SG" dirty="0"/>
              <a:t>3</a:t>
            </a:r>
            <a:r>
              <a:rPr lang="zh-CN" altLang="en-US" dirty="0"/>
              <a:t>：</a:t>
            </a:r>
            <a:r>
              <a:rPr lang="en-SG" dirty="0"/>
              <a:t>36</a:t>
            </a:r>
            <a:r>
              <a:rPr lang="zh-CN" altLang="en-US" dirty="0"/>
              <a:t>；罗</a:t>
            </a:r>
            <a:r>
              <a:rPr lang="en-SG" dirty="0"/>
              <a:t>1</a:t>
            </a:r>
            <a:r>
              <a:rPr lang="zh-CN" altLang="en-US" dirty="0"/>
              <a:t>：</a:t>
            </a:r>
            <a:r>
              <a:rPr lang="en-SG" dirty="0"/>
              <a:t>17</a:t>
            </a:r>
            <a:r>
              <a:rPr lang="zh-CN" altLang="en-US" dirty="0"/>
              <a:t>；</a:t>
            </a:r>
            <a:r>
              <a:rPr lang="en-SG" dirty="0"/>
              <a:t>5</a:t>
            </a:r>
            <a:r>
              <a:rPr lang="zh-CN" altLang="en-US" dirty="0"/>
              <a:t>：</a:t>
            </a:r>
            <a:r>
              <a:rPr lang="en-SG" dirty="0"/>
              <a:t>1</a:t>
            </a:r>
            <a:r>
              <a:rPr lang="zh-CN" altLang="en-US" dirty="0"/>
              <a:t>，</a:t>
            </a:r>
            <a:r>
              <a:rPr lang="en-SG" dirty="0"/>
              <a:t>2</a:t>
            </a:r>
          </a:p>
          <a:p>
            <a:pPr marL="0" indent="0">
              <a:buNone/>
            </a:pPr>
            <a:endParaRPr lang="en-SG" dirty="0"/>
          </a:p>
        </p:txBody>
      </p:sp>
    </p:spTree>
    <p:extLst>
      <p:ext uri="{BB962C8B-B14F-4D97-AF65-F5344CB8AC3E}">
        <p14:creationId xmlns:p14="http://schemas.microsoft.com/office/powerpoint/2010/main" val="2011461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1C60-1F9F-4EE9-A83A-A60FF8D8A5E2}"/>
              </a:ext>
            </a:extLst>
          </p:cNvPr>
          <p:cNvSpPr>
            <a:spLocks noGrp="1"/>
          </p:cNvSpPr>
          <p:nvPr>
            <p:ph type="title"/>
          </p:nvPr>
        </p:nvSpPr>
        <p:spPr/>
        <p:txBody>
          <a:bodyPr>
            <a:normAutofit/>
          </a:bodyPr>
          <a:lstStyle/>
          <a:p>
            <a:r>
              <a:rPr lang="en-SG" dirty="0"/>
              <a:t>1</a:t>
            </a:r>
            <a:r>
              <a:rPr lang="zh-CN" altLang="en-US" dirty="0"/>
              <a:t>）我们因信靠基督而得救（问</a:t>
            </a:r>
            <a:r>
              <a:rPr lang="en-SG" dirty="0"/>
              <a:t>59</a:t>
            </a:r>
            <a:r>
              <a:rPr lang="zh-CN" altLang="en-US" dirty="0"/>
              <a:t>）</a:t>
            </a:r>
            <a:endParaRPr lang="en-SG" dirty="0"/>
          </a:p>
        </p:txBody>
      </p:sp>
      <p:sp>
        <p:nvSpPr>
          <p:cNvPr id="3" name="Content Placeholder 2">
            <a:extLst>
              <a:ext uri="{FF2B5EF4-FFF2-40B4-BE49-F238E27FC236}">
                <a16:creationId xmlns:a16="http://schemas.microsoft.com/office/drawing/2014/main" id="{4DBB4BFF-9044-831E-F804-74F9464D2040}"/>
              </a:ext>
            </a:extLst>
          </p:cNvPr>
          <p:cNvSpPr>
            <a:spLocks noGrp="1"/>
          </p:cNvSpPr>
          <p:nvPr>
            <p:ph sz="quarter" idx="13"/>
          </p:nvPr>
        </p:nvSpPr>
        <p:spPr/>
        <p:txBody>
          <a:bodyPr/>
          <a:lstStyle/>
          <a:p>
            <a:r>
              <a:rPr lang="zh-CN" altLang="en-US" dirty="0"/>
              <a:t>正确的信仰 </a:t>
            </a:r>
            <a:r>
              <a:rPr lang="en-SG" dirty="0"/>
              <a:t>— </a:t>
            </a:r>
            <a:r>
              <a:rPr lang="zh-CN" altLang="en-US" dirty="0"/>
              <a:t>正如</a:t>
            </a:r>
            <a:r>
              <a:rPr lang="en-US" altLang="zh-CN" dirty="0"/>
              <a:t>《</a:t>
            </a:r>
            <a:r>
              <a:rPr lang="zh-CN" altLang="en-US" dirty="0"/>
              <a:t>使徒信经</a:t>
            </a:r>
            <a:r>
              <a:rPr lang="en-US" altLang="zh-CN" dirty="0"/>
              <a:t>》</a:t>
            </a:r>
            <a:r>
              <a:rPr lang="zh-CN" altLang="en-US" dirty="0"/>
              <a:t>所表达的信仰 </a:t>
            </a:r>
            <a:r>
              <a:rPr lang="en-SG" dirty="0"/>
              <a:t>— </a:t>
            </a:r>
            <a:r>
              <a:rPr lang="zh-CN" altLang="en-US" dirty="0"/>
              <a:t>使我们得着救恩。</a:t>
            </a:r>
            <a:endParaRPr lang="en-SG" dirty="0"/>
          </a:p>
        </p:txBody>
      </p:sp>
    </p:spTree>
    <p:extLst>
      <p:ext uri="{BB962C8B-B14F-4D97-AF65-F5344CB8AC3E}">
        <p14:creationId xmlns:p14="http://schemas.microsoft.com/office/powerpoint/2010/main" val="2498433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FBCD-7ACD-CD67-1FAB-A8D8FC3C87FF}"/>
              </a:ext>
            </a:extLst>
          </p:cNvPr>
          <p:cNvSpPr>
            <a:spLocks noGrp="1"/>
          </p:cNvSpPr>
          <p:nvPr>
            <p:ph type="title"/>
          </p:nvPr>
        </p:nvSpPr>
        <p:spPr>
          <a:xfrm>
            <a:off x="3650199" y="357410"/>
            <a:ext cx="2445801" cy="1014190"/>
          </a:xfrm>
        </p:spPr>
        <p:txBody>
          <a:bodyPr/>
          <a:lstStyle/>
          <a:p>
            <a:r>
              <a:rPr lang="zh-CN" altLang="en-US" u="sng" dirty="0"/>
              <a:t>问答 </a:t>
            </a:r>
            <a:r>
              <a:rPr lang="en-SG" altLang="zh-CN" u="sng" dirty="0"/>
              <a:t>60</a:t>
            </a:r>
            <a:endParaRPr lang="en-SG" dirty="0"/>
          </a:p>
        </p:txBody>
      </p:sp>
      <p:sp>
        <p:nvSpPr>
          <p:cNvPr id="3" name="Content Placeholder 2">
            <a:extLst>
              <a:ext uri="{FF2B5EF4-FFF2-40B4-BE49-F238E27FC236}">
                <a16:creationId xmlns:a16="http://schemas.microsoft.com/office/drawing/2014/main" id="{E259EF17-D698-D924-2A5C-0BE859AB37B8}"/>
              </a:ext>
            </a:extLst>
          </p:cNvPr>
          <p:cNvSpPr>
            <a:spLocks noGrp="1"/>
          </p:cNvSpPr>
          <p:nvPr>
            <p:ph sz="quarter" idx="13"/>
          </p:nvPr>
        </p:nvSpPr>
        <p:spPr>
          <a:xfrm>
            <a:off x="847099" y="1281242"/>
            <a:ext cx="10363826" cy="5219348"/>
          </a:xfrm>
        </p:spPr>
        <p:txBody>
          <a:bodyPr>
            <a:normAutofit fontScale="92500" lnSpcReduction="20000"/>
          </a:bodyPr>
          <a:lstStyle/>
          <a:p>
            <a:pPr marL="0" indent="0">
              <a:buNone/>
            </a:pPr>
            <a:r>
              <a:rPr lang="en-SG" dirty="0"/>
              <a:t>60 </a:t>
            </a:r>
            <a:r>
              <a:rPr lang="zh-CN" altLang="en-US" dirty="0"/>
              <a:t>问</a:t>
            </a:r>
            <a:r>
              <a:rPr lang="en-SG" dirty="0"/>
              <a:t>: </a:t>
            </a:r>
            <a:r>
              <a:rPr lang="zh-CN" altLang="en-US" dirty="0"/>
              <a:t>你怎样在上帝面前称义呢？ </a:t>
            </a:r>
            <a:endParaRPr lang="en-SG" dirty="0"/>
          </a:p>
          <a:p>
            <a:pPr marL="0" indent="0">
              <a:buNone/>
            </a:pPr>
            <a:r>
              <a:rPr lang="zh-CN" altLang="en-US" dirty="0"/>
              <a:t>答</a:t>
            </a:r>
            <a:r>
              <a:rPr lang="en-SG" dirty="0"/>
              <a:t>: </a:t>
            </a:r>
            <a:r>
              <a:rPr lang="zh-CN" altLang="en-US" dirty="0"/>
              <a:t>惟独藉着对耶稣基督的真信心</a:t>
            </a:r>
            <a:r>
              <a:rPr lang="en-SG" dirty="0"/>
              <a:t> (1)</a:t>
            </a:r>
            <a:r>
              <a:rPr lang="zh-CN" altLang="en-US" dirty="0"/>
              <a:t>。尽管我的良心控告我严重地干犯了上帝的一 切诫命，从来没有遵守其中任何一条</a:t>
            </a:r>
            <a:r>
              <a:rPr lang="en-SG" dirty="0"/>
              <a:t> (2)</a:t>
            </a:r>
            <a:r>
              <a:rPr lang="zh-CN" altLang="en-US" dirty="0"/>
              <a:t>，并且仍然倾向于各样的罪恶</a:t>
            </a:r>
            <a:r>
              <a:rPr lang="en-SG" dirty="0"/>
              <a:t> (3)</a:t>
            </a:r>
            <a:r>
              <a:rPr lang="zh-CN" altLang="en-US" dirty="0"/>
              <a:t>，然而上帝 出于白白的恩典</a:t>
            </a:r>
            <a:r>
              <a:rPr lang="en-SG" dirty="0"/>
              <a:t> (5)</a:t>
            </a:r>
            <a:r>
              <a:rPr lang="zh-CN" altLang="en-US" dirty="0"/>
              <a:t>，并非出于我的任何功德</a:t>
            </a:r>
            <a:r>
              <a:rPr lang="en-SG" dirty="0"/>
              <a:t> (4)</a:t>
            </a:r>
            <a:r>
              <a:rPr lang="zh-CN" altLang="en-US" dirty="0"/>
              <a:t>，将基督完全的补罪、公义和圣洁归 于我</a:t>
            </a:r>
            <a:r>
              <a:rPr lang="en-SG" dirty="0"/>
              <a:t> </a:t>
            </a:r>
            <a:r>
              <a:rPr lang="en-SG" dirty="0">
                <a:solidFill>
                  <a:schemeClr val="bg2"/>
                </a:solidFill>
              </a:rPr>
              <a:t>(6)</a:t>
            </a:r>
            <a:r>
              <a:rPr lang="zh-CN" altLang="en-US" dirty="0"/>
              <a:t>，好像我本来就没有罪，也从来没有犯过罪，又好像我自己作成了基督为我 所作成的一切顺服</a:t>
            </a:r>
            <a:r>
              <a:rPr lang="en-SG" dirty="0"/>
              <a:t> </a:t>
            </a:r>
            <a:r>
              <a:rPr lang="en-SG" dirty="0">
                <a:solidFill>
                  <a:schemeClr val="bg2"/>
                </a:solidFill>
              </a:rPr>
              <a:t>(7)</a:t>
            </a:r>
            <a:r>
              <a:rPr lang="zh-CN" altLang="en-US" dirty="0"/>
              <a:t>，只要我用信心接受这些恩惠就够了</a:t>
            </a:r>
            <a:r>
              <a:rPr lang="en-SG" dirty="0"/>
              <a:t> (8)</a:t>
            </a:r>
            <a:r>
              <a:rPr lang="zh-CN" altLang="en-US" dirty="0"/>
              <a:t>。 </a:t>
            </a:r>
            <a:endParaRPr lang="en-SG" dirty="0"/>
          </a:p>
          <a:p>
            <a:pPr marL="0" indent="0">
              <a:buNone/>
            </a:pPr>
            <a:r>
              <a:rPr lang="en-US" altLang="zh-CN" dirty="0"/>
              <a:t>【</a:t>
            </a:r>
            <a:r>
              <a:rPr lang="en-SG" dirty="0"/>
              <a:t>1</a:t>
            </a:r>
            <a:r>
              <a:rPr lang="en-US" altLang="zh-CN" dirty="0"/>
              <a:t>】</a:t>
            </a:r>
            <a:r>
              <a:rPr lang="zh-CN" altLang="en-US" dirty="0"/>
              <a:t>罗</a:t>
            </a:r>
            <a:r>
              <a:rPr lang="en-SG" dirty="0"/>
              <a:t>3</a:t>
            </a:r>
            <a:r>
              <a:rPr lang="zh-CN" altLang="en-US" dirty="0"/>
              <a:t>：</a:t>
            </a:r>
            <a:r>
              <a:rPr lang="en-SG" dirty="0"/>
              <a:t>21-26</a:t>
            </a:r>
            <a:r>
              <a:rPr lang="zh-CN" altLang="en-US" dirty="0"/>
              <a:t>；加</a:t>
            </a:r>
            <a:r>
              <a:rPr lang="en-SG" dirty="0"/>
              <a:t>2</a:t>
            </a:r>
            <a:r>
              <a:rPr lang="zh-CN" altLang="en-US" dirty="0"/>
              <a:t>：</a:t>
            </a:r>
            <a:r>
              <a:rPr lang="en-SG" dirty="0"/>
              <a:t>6</a:t>
            </a:r>
            <a:r>
              <a:rPr lang="zh-CN" altLang="en-US" dirty="0"/>
              <a:t>；弗</a:t>
            </a:r>
            <a:r>
              <a:rPr lang="en-SG" dirty="0"/>
              <a:t>2</a:t>
            </a:r>
            <a:r>
              <a:rPr lang="zh-CN" altLang="en-US" dirty="0"/>
              <a:t>：</a:t>
            </a:r>
            <a:r>
              <a:rPr lang="en-SG" dirty="0"/>
              <a:t>8-9</a:t>
            </a:r>
            <a:r>
              <a:rPr lang="zh-CN" altLang="en-US" dirty="0"/>
              <a:t>；腓</a:t>
            </a:r>
            <a:r>
              <a:rPr lang="en-SG" dirty="0"/>
              <a:t>3</a:t>
            </a:r>
            <a:r>
              <a:rPr lang="zh-CN" altLang="en-US" dirty="0"/>
              <a:t>：</a:t>
            </a:r>
            <a:r>
              <a:rPr lang="en-SG" dirty="0"/>
              <a:t>8-11 </a:t>
            </a:r>
            <a:r>
              <a:rPr lang="en-US" altLang="zh-CN" dirty="0"/>
              <a:t>【</a:t>
            </a:r>
            <a:r>
              <a:rPr lang="en-SG" dirty="0"/>
              <a:t>2</a:t>
            </a:r>
            <a:r>
              <a:rPr lang="en-US" altLang="zh-CN" dirty="0"/>
              <a:t>】</a:t>
            </a:r>
            <a:r>
              <a:rPr lang="zh-CN" altLang="en-US" dirty="0"/>
              <a:t>罗</a:t>
            </a:r>
            <a:r>
              <a:rPr lang="en-SG" dirty="0"/>
              <a:t>3</a:t>
            </a:r>
            <a:r>
              <a:rPr lang="zh-CN" altLang="en-US" dirty="0"/>
              <a:t>：</a:t>
            </a:r>
            <a:r>
              <a:rPr lang="en-SG" dirty="0"/>
              <a:t>9</a:t>
            </a:r>
            <a:r>
              <a:rPr lang="zh-CN" altLang="en-US" dirty="0"/>
              <a:t>，</a:t>
            </a:r>
            <a:r>
              <a:rPr lang="en-SG" dirty="0"/>
              <a:t>10</a:t>
            </a:r>
          </a:p>
          <a:p>
            <a:pPr marL="0" indent="0">
              <a:buNone/>
            </a:pPr>
            <a:r>
              <a:rPr lang="en-US" altLang="zh-CN" dirty="0"/>
              <a:t>【</a:t>
            </a:r>
            <a:r>
              <a:rPr lang="en-SG" dirty="0"/>
              <a:t>3</a:t>
            </a:r>
            <a:r>
              <a:rPr lang="en-US" altLang="zh-CN" dirty="0"/>
              <a:t>】</a:t>
            </a:r>
            <a:r>
              <a:rPr lang="zh-CN" altLang="en-US" dirty="0"/>
              <a:t>罗</a:t>
            </a:r>
            <a:r>
              <a:rPr lang="en-SG" dirty="0"/>
              <a:t>7</a:t>
            </a:r>
            <a:r>
              <a:rPr lang="zh-CN" altLang="en-US" dirty="0"/>
              <a:t>：</a:t>
            </a:r>
            <a:r>
              <a:rPr lang="en-SG" dirty="0"/>
              <a:t>23 	</a:t>
            </a:r>
            <a:r>
              <a:rPr lang="en-US" altLang="zh-CN" dirty="0"/>
              <a:t>【</a:t>
            </a:r>
            <a:r>
              <a:rPr lang="en-SG" dirty="0"/>
              <a:t>5</a:t>
            </a:r>
            <a:r>
              <a:rPr lang="en-US" altLang="zh-CN" dirty="0"/>
              <a:t>】</a:t>
            </a:r>
            <a:r>
              <a:rPr lang="zh-CN" altLang="en-US" dirty="0"/>
              <a:t>罗</a:t>
            </a:r>
            <a:r>
              <a:rPr lang="en-SG" dirty="0"/>
              <a:t>3</a:t>
            </a:r>
            <a:r>
              <a:rPr lang="zh-CN" altLang="en-US" dirty="0"/>
              <a:t>：</a:t>
            </a:r>
            <a:r>
              <a:rPr lang="en-SG" dirty="0"/>
              <a:t>24</a:t>
            </a:r>
            <a:r>
              <a:rPr lang="zh-CN" altLang="en-US" dirty="0"/>
              <a:t>；弗</a:t>
            </a:r>
            <a:r>
              <a:rPr lang="en-SG" dirty="0"/>
              <a:t>2</a:t>
            </a:r>
            <a:r>
              <a:rPr lang="zh-CN" altLang="en-US" dirty="0"/>
              <a:t>：</a:t>
            </a:r>
            <a:r>
              <a:rPr lang="en-SG" dirty="0"/>
              <a:t>8</a:t>
            </a:r>
          </a:p>
          <a:p>
            <a:pPr marL="0" indent="0">
              <a:buNone/>
            </a:pPr>
            <a:r>
              <a:rPr lang="en-US" altLang="zh-CN" dirty="0"/>
              <a:t>【</a:t>
            </a:r>
            <a:r>
              <a:rPr lang="en-SG" dirty="0"/>
              <a:t>4</a:t>
            </a:r>
            <a:r>
              <a:rPr lang="en-US" altLang="zh-CN" dirty="0"/>
              <a:t>】</a:t>
            </a:r>
            <a:r>
              <a:rPr lang="zh-CN" altLang="en-US" dirty="0"/>
              <a:t>申</a:t>
            </a:r>
            <a:r>
              <a:rPr lang="en-SG" dirty="0"/>
              <a:t>9</a:t>
            </a:r>
            <a:r>
              <a:rPr lang="zh-CN" altLang="en-US" dirty="0"/>
              <a:t>：</a:t>
            </a:r>
            <a:r>
              <a:rPr lang="en-SG" dirty="0"/>
              <a:t>6</a:t>
            </a:r>
            <a:r>
              <a:rPr lang="zh-CN" altLang="en-US" dirty="0"/>
              <a:t>；多</a:t>
            </a:r>
            <a:r>
              <a:rPr lang="en-SG" dirty="0"/>
              <a:t>3</a:t>
            </a:r>
            <a:r>
              <a:rPr lang="zh-CN" altLang="en-US" dirty="0"/>
              <a:t>：</a:t>
            </a:r>
            <a:r>
              <a:rPr lang="en-SG" dirty="0"/>
              <a:t>4</a:t>
            </a:r>
            <a:r>
              <a:rPr lang="zh-CN" altLang="en-US" dirty="0"/>
              <a:t>，</a:t>
            </a:r>
            <a:r>
              <a:rPr lang="en-SG" dirty="0"/>
              <a:t>5 </a:t>
            </a:r>
          </a:p>
          <a:p>
            <a:pPr marL="0" indent="0">
              <a:buNone/>
            </a:pPr>
            <a:r>
              <a:rPr lang="en-US" altLang="zh-CN" dirty="0">
                <a:solidFill>
                  <a:schemeClr val="bg2"/>
                </a:solidFill>
              </a:rPr>
              <a:t>【</a:t>
            </a:r>
            <a:r>
              <a:rPr lang="en-SG" dirty="0">
                <a:solidFill>
                  <a:schemeClr val="bg2"/>
                </a:solidFill>
              </a:rPr>
              <a:t>6</a:t>
            </a:r>
            <a:r>
              <a:rPr lang="en-US" altLang="zh-CN" dirty="0">
                <a:solidFill>
                  <a:schemeClr val="bg2"/>
                </a:solidFill>
              </a:rPr>
              <a:t>】</a:t>
            </a:r>
            <a:r>
              <a:rPr lang="zh-CN" altLang="en-US" dirty="0">
                <a:solidFill>
                  <a:schemeClr val="bg2"/>
                </a:solidFill>
              </a:rPr>
              <a:t>罗</a:t>
            </a:r>
            <a:r>
              <a:rPr lang="en-SG" dirty="0">
                <a:solidFill>
                  <a:schemeClr val="bg2"/>
                </a:solidFill>
              </a:rPr>
              <a:t>4</a:t>
            </a:r>
            <a:r>
              <a:rPr lang="zh-CN" altLang="en-US" dirty="0">
                <a:solidFill>
                  <a:schemeClr val="bg2"/>
                </a:solidFill>
              </a:rPr>
              <a:t>：</a:t>
            </a:r>
            <a:r>
              <a:rPr lang="en-SG" dirty="0">
                <a:solidFill>
                  <a:schemeClr val="bg2"/>
                </a:solidFill>
              </a:rPr>
              <a:t>3-5</a:t>
            </a:r>
            <a:r>
              <a:rPr lang="zh-CN" altLang="en-US" dirty="0">
                <a:solidFill>
                  <a:schemeClr val="bg2"/>
                </a:solidFill>
              </a:rPr>
              <a:t>；林后</a:t>
            </a:r>
            <a:r>
              <a:rPr lang="en-SG" dirty="0">
                <a:solidFill>
                  <a:schemeClr val="bg2"/>
                </a:solidFill>
              </a:rPr>
              <a:t>5</a:t>
            </a:r>
            <a:r>
              <a:rPr lang="zh-CN" altLang="en-US" dirty="0">
                <a:solidFill>
                  <a:schemeClr val="bg2"/>
                </a:solidFill>
              </a:rPr>
              <a:t>：</a:t>
            </a:r>
            <a:r>
              <a:rPr lang="en-SG" dirty="0">
                <a:solidFill>
                  <a:schemeClr val="bg2"/>
                </a:solidFill>
              </a:rPr>
              <a:t>17-19</a:t>
            </a:r>
            <a:r>
              <a:rPr lang="zh-CN" altLang="en-US" dirty="0">
                <a:solidFill>
                  <a:schemeClr val="bg2"/>
                </a:solidFill>
              </a:rPr>
              <a:t>；约壹</a:t>
            </a:r>
            <a:r>
              <a:rPr lang="en-SG" dirty="0">
                <a:solidFill>
                  <a:schemeClr val="bg2"/>
                </a:solidFill>
              </a:rPr>
              <a:t>2</a:t>
            </a:r>
            <a:r>
              <a:rPr lang="zh-CN" altLang="en-US" dirty="0">
                <a:solidFill>
                  <a:schemeClr val="bg2"/>
                </a:solidFill>
              </a:rPr>
              <a:t>：</a:t>
            </a:r>
            <a:r>
              <a:rPr lang="en-SG" dirty="0">
                <a:solidFill>
                  <a:schemeClr val="bg2"/>
                </a:solidFill>
              </a:rPr>
              <a:t>1-2</a:t>
            </a:r>
          </a:p>
          <a:p>
            <a:pPr marL="0" indent="0">
              <a:buNone/>
            </a:pPr>
            <a:r>
              <a:rPr lang="en-US" altLang="zh-CN" dirty="0">
                <a:solidFill>
                  <a:schemeClr val="bg2"/>
                </a:solidFill>
              </a:rPr>
              <a:t>【</a:t>
            </a:r>
            <a:r>
              <a:rPr lang="en-SG" dirty="0">
                <a:solidFill>
                  <a:schemeClr val="bg2"/>
                </a:solidFill>
              </a:rPr>
              <a:t>7</a:t>
            </a:r>
            <a:r>
              <a:rPr lang="en-US" altLang="zh-CN" dirty="0">
                <a:solidFill>
                  <a:schemeClr val="bg2"/>
                </a:solidFill>
              </a:rPr>
              <a:t>】</a:t>
            </a:r>
            <a:r>
              <a:rPr lang="zh-CN" altLang="en-US" dirty="0">
                <a:solidFill>
                  <a:schemeClr val="bg2"/>
                </a:solidFill>
              </a:rPr>
              <a:t>罗</a:t>
            </a:r>
            <a:r>
              <a:rPr lang="en-SG" dirty="0">
                <a:solidFill>
                  <a:schemeClr val="bg2"/>
                </a:solidFill>
              </a:rPr>
              <a:t>4</a:t>
            </a:r>
            <a:r>
              <a:rPr lang="zh-CN" altLang="en-US" dirty="0">
                <a:solidFill>
                  <a:schemeClr val="bg2"/>
                </a:solidFill>
              </a:rPr>
              <a:t>：</a:t>
            </a:r>
            <a:r>
              <a:rPr lang="en-SG" dirty="0">
                <a:solidFill>
                  <a:schemeClr val="bg2"/>
                </a:solidFill>
              </a:rPr>
              <a:t>24-25</a:t>
            </a:r>
            <a:r>
              <a:rPr lang="zh-CN" altLang="en-US" dirty="0">
                <a:solidFill>
                  <a:schemeClr val="bg2"/>
                </a:solidFill>
              </a:rPr>
              <a:t>；林后</a:t>
            </a:r>
            <a:r>
              <a:rPr lang="en-SG" dirty="0">
                <a:solidFill>
                  <a:schemeClr val="bg2"/>
                </a:solidFill>
              </a:rPr>
              <a:t>5</a:t>
            </a:r>
            <a:r>
              <a:rPr lang="zh-CN" altLang="en-US" dirty="0">
                <a:solidFill>
                  <a:schemeClr val="bg2"/>
                </a:solidFill>
              </a:rPr>
              <a:t>：</a:t>
            </a:r>
            <a:r>
              <a:rPr lang="en-SG" dirty="0">
                <a:solidFill>
                  <a:schemeClr val="bg2"/>
                </a:solidFill>
              </a:rPr>
              <a:t>21 </a:t>
            </a:r>
            <a:r>
              <a:rPr lang="en-US" altLang="zh-CN" dirty="0"/>
              <a:t>【</a:t>
            </a:r>
            <a:r>
              <a:rPr lang="en-SG" dirty="0"/>
              <a:t>8</a:t>
            </a:r>
            <a:r>
              <a:rPr lang="en-US" altLang="zh-CN" dirty="0"/>
              <a:t>】</a:t>
            </a:r>
            <a:r>
              <a:rPr lang="zh-CN" altLang="en-US" dirty="0"/>
              <a:t>约</a:t>
            </a:r>
            <a:r>
              <a:rPr lang="en-SG" dirty="0"/>
              <a:t>3</a:t>
            </a:r>
            <a:r>
              <a:rPr lang="zh-CN" altLang="en-US" dirty="0"/>
              <a:t>：</a:t>
            </a:r>
            <a:r>
              <a:rPr lang="en-SG" dirty="0"/>
              <a:t>18</a:t>
            </a:r>
            <a:r>
              <a:rPr lang="zh-CN" altLang="en-US" dirty="0"/>
              <a:t>；徒</a:t>
            </a:r>
            <a:r>
              <a:rPr lang="en-SG" dirty="0"/>
              <a:t>16</a:t>
            </a:r>
            <a:r>
              <a:rPr lang="zh-CN" altLang="en-US" dirty="0"/>
              <a:t>：</a:t>
            </a:r>
            <a:r>
              <a:rPr lang="en-SG" dirty="0"/>
              <a:t>30-31</a:t>
            </a:r>
            <a:r>
              <a:rPr lang="zh-CN" altLang="en-US" dirty="0"/>
              <a:t>；罗</a:t>
            </a:r>
            <a:r>
              <a:rPr lang="en-SG" dirty="0"/>
              <a:t>3</a:t>
            </a:r>
            <a:r>
              <a:rPr lang="zh-CN" altLang="en-US" dirty="0"/>
              <a:t>：</a:t>
            </a:r>
            <a:r>
              <a:rPr lang="en-SG" dirty="0"/>
              <a:t>22</a:t>
            </a:r>
            <a:r>
              <a:rPr lang="zh-CN" altLang="en-US" dirty="0"/>
              <a:t>，</a:t>
            </a:r>
            <a:r>
              <a:rPr lang="en-SG" dirty="0"/>
              <a:t>28</a:t>
            </a:r>
          </a:p>
          <a:p>
            <a:endParaRPr lang="en-SG" dirty="0"/>
          </a:p>
        </p:txBody>
      </p:sp>
    </p:spTree>
    <p:extLst>
      <p:ext uri="{BB962C8B-B14F-4D97-AF65-F5344CB8AC3E}">
        <p14:creationId xmlns:p14="http://schemas.microsoft.com/office/powerpoint/2010/main" val="317825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183-C185-5C2B-4646-B14EA195EEA2}"/>
              </a:ext>
            </a:extLst>
          </p:cNvPr>
          <p:cNvSpPr>
            <a:spLocks noGrp="1"/>
          </p:cNvSpPr>
          <p:nvPr>
            <p:ph type="title"/>
          </p:nvPr>
        </p:nvSpPr>
        <p:spPr>
          <a:xfrm>
            <a:off x="3983574" y="586010"/>
            <a:ext cx="2941101" cy="1147540"/>
          </a:xfrm>
        </p:spPr>
        <p:txBody>
          <a:bodyPr/>
          <a:lstStyle/>
          <a:p>
            <a:r>
              <a:rPr lang="zh-CN" altLang="en-US" u="sng" dirty="0"/>
              <a:t>问答 </a:t>
            </a:r>
            <a:r>
              <a:rPr lang="en-SG" altLang="zh-CN" u="sng" dirty="0"/>
              <a:t>61</a:t>
            </a:r>
            <a:endParaRPr lang="en-SG" dirty="0"/>
          </a:p>
        </p:txBody>
      </p:sp>
      <p:sp>
        <p:nvSpPr>
          <p:cNvPr id="3" name="Content Placeholder 2">
            <a:extLst>
              <a:ext uri="{FF2B5EF4-FFF2-40B4-BE49-F238E27FC236}">
                <a16:creationId xmlns:a16="http://schemas.microsoft.com/office/drawing/2014/main" id="{5FC8A6E1-5F8F-027D-4C7D-DB2E1C1595DD}"/>
              </a:ext>
            </a:extLst>
          </p:cNvPr>
          <p:cNvSpPr>
            <a:spLocks noGrp="1"/>
          </p:cNvSpPr>
          <p:nvPr>
            <p:ph sz="quarter" idx="13"/>
          </p:nvPr>
        </p:nvSpPr>
        <p:spPr/>
        <p:txBody>
          <a:bodyPr>
            <a:normAutofit lnSpcReduction="10000"/>
          </a:bodyPr>
          <a:lstStyle/>
          <a:p>
            <a:pPr marL="0" indent="0">
              <a:buNone/>
            </a:pPr>
            <a:r>
              <a:rPr lang="en-SG" dirty="0"/>
              <a:t>61 </a:t>
            </a:r>
            <a:r>
              <a:rPr lang="zh-CN" altLang="en-US" dirty="0"/>
              <a:t>问</a:t>
            </a:r>
            <a:r>
              <a:rPr lang="en-SG" dirty="0"/>
              <a:t>: </a:t>
            </a:r>
            <a:r>
              <a:rPr lang="zh-CN" altLang="en-US" dirty="0"/>
              <a:t>你为何说唯独因信称义呢？ </a:t>
            </a:r>
            <a:endParaRPr lang="en-SG" dirty="0"/>
          </a:p>
          <a:p>
            <a:pPr marL="0" indent="0">
              <a:buNone/>
            </a:pPr>
            <a:r>
              <a:rPr lang="zh-CN" altLang="en-US" dirty="0"/>
              <a:t>答</a:t>
            </a:r>
            <a:r>
              <a:rPr lang="en-SG" dirty="0"/>
              <a:t>: </a:t>
            </a:r>
            <a:r>
              <a:rPr lang="zh-CN" altLang="en-US" dirty="0"/>
              <a:t>我在上帝面前得蒙悦纳，并不是因为我的信心有什么价值；而是因为基督的补 赎、公义和圣洁，成为我在上帝面前的义</a:t>
            </a:r>
            <a:r>
              <a:rPr lang="en-SG" dirty="0"/>
              <a:t> </a:t>
            </a:r>
            <a:r>
              <a:rPr lang="en-SG" dirty="0">
                <a:solidFill>
                  <a:schemeClr val="bg2"/>
                </a:solidFill>
              </a:rPr>
              <a:t>(1)</a:t>
            </a:r>
            <a:r>
              <a:rPr lang="zh-CN" altLang="en-US" dirty="0"/>
              <a:t>。并且，我唯独藉着信心接受此义，使 它成为我自己的义，此外别无他法</a:t>
            </a:r>
            <a:r>
              <a:rPr lang="en-SG" dirty="0"/>
              <a:t> (2)</a:t>
            </a:r>
            <a:r>
              <a:rPr lang="zh-CN" altLang="en-US" dirty="0"/>
              <a:t>。</a:t>
            </a:r>
            <a:endParaRPr lang="en-SG" dirty="0"/>
          </a:p>
          <a:p>
            <a:pPr marL="0" indent="0">
              <a:buNone/>
            </a:pPr>
            <a:r>
              <a:rPr lang="en-US" altLang="zh-CN" dirty="0"/>
              <a:t>【</a:t>
            </a:r>
            <a:r>
              <a:rPr lang="en-SG" dirty="0"/>
              <a:t>1</a:t>
            </a:r>
            <a:r>
              <a:rPr lang="en-US" altLang="zh-CN" dirty="0"/>
              <a:t>】</a:t>
            </a:r>
            <a:r>
              <a:rPr lang="zh-CN" altLang="en-US" dirty="0">
                <a:solidFill>
                  <a:schemeClr val="bg2"/>
                </a:solidFill>
              </a:rPr>
              <a:t>林前</a:t>
            </a:r>
            <a:r>
              <a:rPr lang="en-SG" dirty="0">
                <a:solidFill>
                  <a:schemeClr val="bg2"/>
                </a:solidFill>
              </a:rPr>
              <a:t>1</a:t>
            </a:r>
            <a:r>
              <a:rPr lang="zh-CN" altLang="en-US" dirty="0">
                <a:solidFill>
                  <a:schemeClr val="bg2"/>
                </a:solidFill>
              </a:rPr>
              <a:t>：</a:t>
            </a:r>
            <a:r>
              <a:rPr lang="en-SG" dirty="0">
                <a:solidFill>
                  <a:schemeClr val="bg2"/>
                </a:solidFill>
              </a:rPr>
              <a:t>30-31</a:t>
            </a:r>
            <a:r>
              <a:rPr lang="zh-CN" altLang="en-US" dirty="0">
                <a:solidFill>
                  <a:schemeClr val="bg2"/>
                </a:solidFill>
              </a:rPr>
              <a:t>；</a:t>
            </a:r>
            <a:r>
              <a:rPr lang="en-SG" dirty="0">
                <a:solidFill>
                  <a:schemeClr val="bg2"/>
                </a:solidFill>
              </a:rPr>
              <a:t>2</a:t>
            </a:r>
            <a:r>
              <a:rPr lang="zh-CN" altLang="en-US" dirty="0">
                <a:solidFill>
                  <a:schemeClr val="bg2"/>
                </a:solidFill>
              </a:rPr>
              <a:t>：</a:t>
            </a:r>
            <a:r>
              <a:rPr lang="en-SG" dirty="0">
                <a:solidFill>
                  <a:schemeClr val="bg2"/>
                </a:solidFill>
              </a:rPr>
              <a:t>2</a:t>
            </a:r>
          </a:p>
          <a:p>
            <a:pPr marL="0" indent="0">
              <a:buNone/>
            </a:pPr>
            <a:r>
              <a:rPr lang="en-US" altLang="zh-CN" dirty="0"/>
              <a:t>【</a:t>
            </a:r>
            <a:r>
              <a:rPr lang="en-SG" dirty="0"/>
              <a:t>2</a:t>
            </a:r>
            <a:r>
              <a:rPr lang="en-US" altLang="zh-CN" dirty="0"/>
              <a:t>】</a:t>
            </a:r>
            <a:r>
              <a:rPr lang="zh-CN" altLang="en-US" dirty="0"/>
              <a:t>罗</a:t>
            </a:r>
            <a:r>
              <a:rPr lang="en-SG" dirty="0"/>
              <a:t>10</a:t>
            </a:r>
            <a:r>
              <a:rPr lang="zh-CN" altLang="en-US" dirty="0"/>
              <a:t>：</a:t>
            </a:r>
            <a:r>
              <a:rPr lang="en-SG" dirty="0"/>
              <a:t>10</a:t>
            </a:r>
            <a:r>
              <a:rPr lang="zh-CN" altLang="en-US" dirty="0"/>
              <a:t>；约壹</a:t>
            </a:r>
            <a:r>
              <a:rPr lang="en-SG" dirty="0"/>
              <a:t>5</a:t>
            </a:r>
            <a:r>
              <a:rPr lang="zh-CN" altLang="en-US" dirty="0"/>
              <a:t>：</a:t>
            </a:r>
            <a:r>
              <a:rPr lang="en-SG" dirty="0"/>
              <a:t>10-12</a:t>
            </a:r>
          </a:p>
          <a:p>
            <a:endParaRPr lang="en-SG" dirty="0"/>
          </a:p>
        </p:txBody>
      </p:sp>
    </p:spTree>
    <p:extLst>
      <p:ext uri="{BB962C8B-B14F-4D97-AF65-F5344CB8AC3E}">
        <p14:creationId xmlns:p14="http://schemas.microsoft.com/office/powerpoint/2010/main" val="3292376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C7FF-4F56-A252-7A86-6C103A8E9592}"/>
              </a:ext>
            </a:extLst>
          </p:cNvPr>
          <p:cNvSpPr>
            <a:spLocks noGrp="1"/>
          </p:cNvSpPr>
          <p:nvPr>
            <p:ph type="title"/>
          </p:nvPr>
        </p:nvSpPr>
        <p:spPr/>
        <p:txBody>
          <a:bodyPr>
            <a:normAutofit fontScale="90000"/>
          </a:bodyPr>
          <a:lstStyle/>
          <a:p>
            <a:r>
              <a:rPr lang="en-SG" dirty="0"/>
              <a:t>2</a:t>
            </a:r>
            <a:r>
              <a:rPr lang="zh-CN" altLang="en-US" dirty="0"/>
              <a:t>）我们唯独因恩典称义（</a:t>
            </a:r>
            <a:r>
              <a:rPr lang="en-SG" i="1" dirty="0"/>
              <a:t>Sola Gratia</a:t>
            </a:r>
            <a:r>
              <a:rPr lang="zh-CN" altLang="en-US" dirty="0"/>
              <a:t>）（问</a:t>
            </a:r>
            <a:r>
              <a:rPr lang="en-SG" dirty="0"/>
              <a:t>60</a:t>
            </a:r>
            <a:r>
              <a:rPr lang="zh-CN" altLang="en-US" dirty="0"/>
              <a:t>）</a:t>
            </a:r>
            <a:endParaRPr lang="en-SG" dirty="0"/>
          </a:p>
        </p:txBody>
      </p:sp>
      <p:sp>
        <p:nvSpPr>
          <p:cNvPr id="3" name="Content Placeholder 2">
            <a:extLst>
              <a:ext uri="{FF2B5EF4-FFF2-40B4-BE49-F238E27FC236}">
                <a16:creationId xmlns:a16="http://schemas.microsoft.com/office/drawing/2014/main" id="{E148FEAC-FB1B-FED9-CBFF-D5D05943700A}"/>
              </a:ext>
            </a:extLst>
          </p:cNvPr>
          <p:cNvSpPr>
            <a:spLocks noGrp="1"/>
          </p:cNvSpPr>
          <p:nvPr>
            <p:ph sz="quarter" idx="13"/>
          </p:nvPr>
        </p:nvSpPr>
        <p:spPr/>
        <p:txBody>
          <a:bodyPr/>
          <a:lstStyle/>
          <a:p>
            <a:pPr lvl="0"/>
            <a:r>
              <a:rPr lang="zh-CN" altLang="en-US" dirty="0"/>
              <a:t>上帝是那位拯救我们的上帝；我们无法拯救自己。（参见第五课）</a:t>
            </a:r>
            <a:endParaRPr lang="en-SG" dirty="0"/>
          </a:p>
          <a:p>
            <a:pPr lvl="1"/>
            <a:r>
              <a:rPr lang="zh-CN" altLang="en-US" dirty="0"/>
              <a:t>我们没有遵守上帝的诫命，并且倾向于行各样的恶事（脚注</a:t>
            </a:r>
            <a:r>
              <a:rPr lang="en-SG" dirty="0"/>
              <a:t>2</a:t>
            </a:r>
            <a:r>
              <a:rPr lang="zh-CN" altLang="en-US" dirty="0"/>
              <a:t>、</a:t>
            </a:r>
            <a:r>
              <a:rPr lang="en-SG" dirty="0"/>
              <a:t>3</a:t>
            </a:r>
            <a:r>
              <a:rPr lang="zh-CN" altLang="en-US" dirty="0"/>
              <a:t>）。</a:t>
            </a:r>
            <a:endParaRPr lang="en-SG" dirty="0"/>
          </a:p>
          <a:p>
            <a:r>
              <a:rPr lang="zh-CN" altLang="en-US" dirty="0"/>
              <a:t>我们要把目光转向我们之外的上帝（</a:t>
            </a:r>
            <a:r>
              <a:rPr lang="en-SG" i="1" dirty="0"/>
              <a:t>extra </a:t>
            </a:r>
            <a:r>
              <a:rPr lang="en-SG" i="1" dirty="0" err="1"/>
              <a:t>nos</a:t>
            </a:r>
            <a:r>
              <a:rPr lang="zh-CN" altLang="en-US" dirty="0"/>
              <a:t>）。</a:t>
            </a:r>
            <a:endParaRPr lang="en-SG" dirty="0"/>
          </a:p>
        </p:txBody>
      </p:sp>
    </p:spTree>
    <p:extLst>
      <p:ext uri="{BB962C8B-B14F-4D97-AF65-F5344CB8AC3E}">
        <p14:creationId xmlns:p14="http://schemas.microsoft.com/office/powerpoint/2010/main" val="134808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D87E-B880-FB0C-1916-F692625C2066}"/>
              </a:ext>
            </a:extLst>
          </p:cNvPr>
          <p:cNvSpPr>
            <a:spLocks noGrp="1"/>
          </p:cNvSpPr>
          <p:nvPr>
            <p:ph type="title"/>
          </p:nvPr>
        </p:nvSpPr>
        <p:spPr/>
        <p:txBody>
          <a:bodyPr/>
          <a:lstStyle/>
          <a:p>
            <a:r>
              <a:rPr lang="en-SG" dirty="0"/>
              <a:t>2</a:t>
            </a:r>
            <a:r>
              <a:rPr lang="zh-CN" altLang="en-US" dirty="0"/>
              <a:t>）我们唯独因恩典称义</a:t>
            </a:r>
            <a:endParaRPr lang="en-SG" dirty="0"/>
          </a:p>
        </p:txBody>
      </p:sp>
      <p:sp>
        <p:nvSpPr>
          <p:cNvPr id="3" name="Content Placeholder 2">
            <a:extLst>
              <a:ext uri="{FF2B5EF4-FFF2-40B4-BE49-F238E27FC236}">
                <a16:creationId xmlns:a16="http://schemas.microsoft.com/office/drawing/2014/main" id="{997641C6-06AB-3C22-E156-85961F0C1658}"/>
              </a:ext>
            </a:extLst>
          </p:cNvPr>
          <p:cNvSpPr>
            <a:spLocks noGrp="1"/>
          </p:cNvSpPr>
          <p:nvPr>
            <p:ph sz="quarter" idx="13"/>
          </p:nvPr>
        </p:nvSpPr>
        <p:spPr/>
        <p:txBody>
          <a:bodyPr/>
          <a:lstStyle/>
          <a:p>
            <a:pPr lvl="0"/>
            <a:r>
              <a:rPr lang="zh-CN" altLang="en-US" dirty="0"/>
              <a:t>因此，上帝的救恩完全出于恩典（脚注</a:t>
            </a:r>
            <a:r>
              <a:rPr lang="en-SG" dirty="0"/>
              <a:t>5</a:t>
            </a:r>
            <a:r>
              <a:rPr lang="zh-CN" altLang="en-US" dirty="0"/>
              <a:t>）。</a:t>
            </a:r>
            <a:endParaRPr lang="en-SG" dirty="0"/>
          </a:p>
          <a:p>
            <a:pPr lvl="1"/>
            <a:r>
              <a:rPr lang="zh-CN" altLang="en-US" dirty="0"/>
              <a:t>恩典意味着，上帝可以选择拯救，也可以选择不拯救。</a:t>
            </a:r>
            <a:endParaRPr lang="en-SG" dirty="0"/>
          </a:p>
          <a:p>
            <a:pPr lvl="1"/>
            <a:r>
              <a:rPr lang="zh-CN" altLang="en-US" dirty="0"/>
              <a:t>上帝可以选择拯救一个人，而不拯救另一个人。</a:t>
            </a:r>
            <a:endParaRPr lang="en-SG" dirty="0"/>
          </a:p>
          <a:p>
            <a:pPr lvl="1"/>
            <a:r>
              <a:rPr lang="zh-CN" altLang="en-US" dirty="0"/>
              <a:t>所谓 </a:t>
            </a:r>
            <a:r>
              <a:rPr lang="en-SG" dirty="0"/>
              <a:t>“</a:t>
            </a:r>
            <a:r>
              <a:rPr lang="zh-CN" altLang="en-US" dirty="0"/>
              <a:t>必须给予的恩典</a:t>
            </a:r>
            <a:r>
              <a:rPr lang="en-SG" dirty="0"/>
              <a:t>” </a:t>
            </a:r>
            <a:r>
              <a:rPr lang="zh-CN" altLang="en-US" dirty="0"/>
              <a:t>本身就是自相矛盾的。</a:t>
            </a:r>
            <a:endParaRPr lang="en-SG" dirty="0"/>
          </a:p>
          <a:p>
            <a:pPr lvl="1"/>
            <a:r>
              <a:rPr lang="zh-CN" altLang="en-US" dirty="0"/>
              <a:t>以恩典而言，并不存在所谓的 </a:t>
            </a:r>
            <a:r>
              <a:rPr lang="en-SG" dirty="0"/>
              <a:t>“</a:t>
            </a:r>
            <a:r>
              <a:rPr lang="zh-CN" altLang="en-US" dirty="0"/>
              <a:t>公平</a:t>
            </a:r>
            <a:r>
              <a:rPr lang="en-SG" dirty="0"/>
              <a:t>”</a:t>
            </a:r>
            <a:r>
              <a:rPr lang="zh-CN" altLang="en-US" dirty="0"/>
              <a:t>。</a:t>
            </a:r>
            <a:r>
              <a:rPr lang="en-SG" dirty="0"/>
              <a:t>“</a:t>
            </a:r>
            <a:r>
              <a:rPr lang="zh-CN" altLang="en-US" dirty="0"/>
              <a:t>公平</a:t>
            </a:r>
            <a:r>
              <a:rPr lang="en-SG" dirty="0"/>
              <a:t>” </a:t>
            </a:r>
            <a:r>
              <a:rPr lang="zh-CN" altLang="en-US" dirty="0"/>
              <a:t>意味着没有恩典，只有律法。</a:t>
            </a:r>
            <a:endParaRPr lang="en-SG" dirty="0"/>
          </a:p>
        </p:txBody>
      </p:sp>
    </p:spTree>
    <p:extLst>
      <p:ext uri="{BB962C8B-B14F-4D97-AF65-F5344CB8AC3E}">
        <p14:creationId xmlns:p14="http://schemas.microsoft.com/office/powerpoint/2010/main" val="2028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D17E3-F42F-EF5E-ED7B-69C65EC3E7CA}"/>
              </a:ext>
            </a:extLst>
          </p:cNvPr>
          <p:cNvSpPr>
            <a:spLocks noGrp="1"/>
          </p:cNvSpPr>
          <p:nvPr>
            <p:ph type="title"/>
          </p:nvPr>
        </p:nvSpPr>
        <p:spPr/>
        <p:txBody>
          <a:bodyPr/>
          <a:lstStyle/>
          <a:p>
            <a:r>
              <a:rPr lang="en-SG" dirty="0"/>
              <a:t>2</a:t>
            </a:r>
            <a:r>
              <a:rPr lang="zh-CN" altLang="en-US" dirty="0"/>
              <a:t>）我们唯独因恩典称义</a:t>
            </a:r>
            <a:endParaRPr lang="en-SG" dirty="0"/>
          </a:p>
        </p:txBody>
      </p:sp>
      <p:sp>
        <p:nvSpPr>
          <p:cNvPr id="3" name="Content Placeholder 2">
            <a:extLst>
              <a:ext uri="{FF2B5EF4-FFF2-40B4-BE49-F238E27FC236}">
                <a16:creationId xmlns:a16="http://schemas.microsoft.com/office/drawing/2014/main" id="{D7305FD8-DC28-DB9B-8A56-19A1B2D51FF3}"/>
              </a:ext>
            </a:extLst>
          </p:cNvPr>
          <p:cNvSpPr>
            <a:spLocks noGrp="1"/>
          </p:cNvSpPr>
          <p:nvPr>
            <p:ph sz="quarter" idx="13"/>
          </p:nvPr>
        </p:nvSpPr>
        <p:spPr/>
        <p:txBody>
          <a:bodyPr/>
          <a:lstStyle/>
          <a:p>
            <a:pPr lvl="0"/>
            <a:r>
              <a:rPr lang="zh-CN" altLang="en-US" dirty="0"/>
              <a:t>恩典与功德（</a:t>
            </a:r>
            <a:r>
              <a:rPr lang="en-SG" dirty="0"/>
              <a:t>merit</a:t>
            </a:r>
            <a:r>
              <a:rPr lang="zh-CN" altLang="en-US" dirty="0"/>
              <a:t>）相对立（脚注</a:t>
            </a:r>
            <a:r>
              <a:rPr lang="en-SG" dirty="0"/>
              <a:t>4</a:t>
            </a:r>
            <a:r>
              <a:rPr lang="zh-CN" altLang="en-US" dirty="0"/>
              <a:t>）。</a:t>
            </a:r>
            <a:endParaRPr lang="en-SG" dirty="0"/>
          </a:p>
          <a:p>
            <a:pPr lvl="1"/>
            <a:r>
              <a:rPr lang="zh-CN" altLang="en-US" dirty="0"/>
              <a:t>正如恩典不是 </a:t>
            </a:r>
            <a:r>
              <a:rPr lang="en-SG" dirty="0"/>
              <a:t>“</a:t>
            </a:r>
            <a:r>
              <a:rPr lang="zh-CN" altLang="en-US" dirty="0"/>
              <a:t>公平</a:t>
            </a:r>
            <a:r>
              <a:rPr lang="en-SG" dirty="0"/>
              <a:t>” </a:t>
            </a:r>
            <a:r>
              <a:rPr lang="zh-CN" altLang="en-US" dirty="0"/>
              <a:t>的，恩典也不可能靠赚取而得。</a:t>
            </a:r>
            <a:endParaRPr lang="en-SG" dirty="0"/>
          </a:p>
          <a:p>
            <a:r>
              <a:rPr lang="zh-CN" altLang="en-US" dirty="0"/>
              <a:t>恩典与中世纪的功德观相冲突。</a:t>
            </a:r>
            <a:endParaRPr lang="en-SG" dirty="0"/>
          </a:p>
        </p:txBody>
      </p:sp>
    </p:spTree>
    <p:extLst>
      <p:ext uri="{BB962C8B-B14F-4D97-AF65-F5344CB8AC3E}">
        <p14:creationId xmlns:p14="http://schemas.microsoft.com/office/powerpoint/2010/main" val="1661990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A258-284B-5CC9-6B69-FA55A7AB8EB1}"/>
              </a:ext>
            </a:extLst>
          </p:cNvPr>
          <p:cNvSpPr>
            <a:spLocks noGrp="1"/>
          </p:cNvSpPr>
          <p:nvPr>
            <p:ph type="title"/>
          </p:nvPr>
        </p:nvSpPr>
        <p:spPr/>
        <p:txBody>
          <a:bodyPr>
            <a:normAutofit/>
          </a:bodyPr>
          <a:lstStyle/>
          <a:p>
            <a:r>
              <a:rPr lang="zh-CN" altLang="en-US" u="sng" dirty="0"/>
              <a:t>中世纪晚期的功德观</a:t>
            </a:r>
            <a:endParaRPr lang="en-SG" dirty="0"/>
          </a:p>
        </p:txBody>
      </p:sp>
      <p:sp>
        <p:nvSpPr>
          <p:cNvPr id="3" name="Content Placeholder 2">
            <a:extLst>
              <a:ext uri="{FF2B5EF4-FFF2-40B4-BE49-F238E27FC236}">
                <a16:creationId xmlns:a16="http://schemas.microsoft.com/office/drawing/2014/main" id="{B95CB70D-9905-BCE5-AA10-2F8041D0648B}"/>
              </a:ext>
            </a:extLst>
          </p:cNvPr>
          <p:cNvSpPr>
            <a:spLocks noGrp="1"/>
          </p:cNvSpPr>
          <p:nvPr>
            <p:ph sz="quarter" idx="13"/>
          </p:nvPr>
        </p:nvSpPr>
        <p:spPr/>
        <p:txBody>
          <a:bodyPr>
            <a:normAutofit/>
          </a:bodyPr>
          <a:lstStyle/>
          <a:p>
            <a:pPr lvl="0"/>
            <a:r>
              <a:rPr lang="en-SG" dirty="0"/>
              <a:t>“</a:t>
            </a:r>
            <a:r>
              <a:rPr lang="zh-CN" altLang="en-US" dirty="0"/>
              <a:t>功德</a:t>
            </a:r>
            <a:r>
              <a:rPr lang="en-SG" dirty="0"/>
              <a:t>”</a:t>
            </a:r>
            <a:r>
              <a:rPr lang="zh-CN" altLang="en-US" dirty="0"/>
              <a:t>（</a:t>
            </a:r>
            <a:r>
              <a:rPr lang="en-US" altLang="zh-CN" dirty="0"/>
              <a:t>Merit</a:t>
            </a:r>
            <a:r>
              <a:rPr lang="zh-CN" altLang="en-US" dirty="0"/>
              <a:t>）</a:t>
            </a:r>
            <a:r>
              <a:rPr lang="en-SG" dirty="0"/>
              <a:t> </a:t>
            </a:r>
            <a:r>
              <a:rPr lang="zh-CN" altLang="en-US" dirty="0"/>
              <a:t>这一概念在中世纪时期逐渐形成，被理解为人通过有德行的生活和善行所赚取的一种积极的善。</a:t>
            </a:r>
            <a:endParaRPr lang="en-SG" dirty="0"/>
          </a:p>
          <a:p>
            <a:pPr lvl="0"/>
            <a:r>
              <a:rPr lang="zh-CN" altLang="en-US" dirty="0"/>
              <a:t>生活具有榜样性的基督徒，尤其是殉道者，被视为</a:t>
            </a:r>
            <a:r>
              <a:rPr lang="en-SG" dirty="0"/>
              <a:t>“</a:t>
            </a:r>
            <a:r>
              <a:rPr lang="zh-CN" altLang="en-US" dirty="0"/>
              <a:t>圣徒</a:t>
            </a:r>
            <a:r>
              <a:rPr lang="en-SG" dirty="0"/>
              <a:t>”</a:t>
            </a:r>
            <a:r>
              <a:rPr lang="zh-CN" altLang="en-US" dirty="0"/>
              <a:t>，即特别圣洁的人。</a:t>
            </a:r>
            <a:endParaRPr lang="en-SG" dirty="0"/>
          </a:p>
          <a:p>
            <a:pPr lvl="0"/>
            <a:r>
              <a:rPr lang="zh-CN" altLang="en-US" dirty="0"/>
              <a:t>圣徒因为被认为非常圣洁，所以拥有许多功德。</a:t>
            </a:r>
            <a:endParaRPr lang="en-SG" dirty="0"/>
          </a:p>
        </p:txBody>
      </p:sp>
    </p:spTree>
    <p:extLst>
      <p:ext uri="{BB962C8B-B14F-4D97-AF65-F5344CB8AC3E}">
        <p14:creationId xmlns:p14="http://schemas.microsoft.com/office/powerpoint/2010/main" val="33374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2D9D6-A31F-06CA-3481-C2A924E9FD71}"/>
              </a:ext>
            </a:extLst>
          </p:cNvPr>
          <p:cNvSpPr>
            <a:spLocks noGrp="1"/>
          </p:cNvSpPr>
          <p:nvPr>
            <p:ph type="title"/>
          </p:nvPr>
        </p:nvSpPr>
        <p:spPr>
          <a:xfrm>
            <a:off x="2527609" y="274438"/>
            <a:ext cx="8911687" cy="1280890"/>
          </a:xfrm>
        </p:spPr>
        <p:txBody>
          <a:bodyPr/>
          <a:lstStyle/>
          <a:p>
            <a:r>
              <a:rPr lang="zh-CN" altLang="en-US" u="sng" dirty="0"/>
              <a:t>中世纪晚期的功德观</a:t>
            </a:r>
            <a:endParaRPr lang="en-SG" dirty="0"/>
          </a:p>
        </p:txBody>
      </p:sp>
      <p:sp>
        <p:nvSpPr>
          <p:cNvPr id="3" name="Content Placeholder 2">
            <a:extLst>
              <a:ext uri="{FF2B5EF4-FFF2-40B4-BE49-F238E27FC236}">
                <a16:creationId xmlns:a16="http://schemas.microsoft.com/office/drawing/2014/main" id="{FC7D78B2-BD96-76DC-8F00-A62B96301FFE}"/>
              </a:ext>
            </a:extLst>
          </p:cNvPr>
          <p:cNvSpPr>
            <a:spLocks noGrp="1"/>
          </p:cNvSpPr>
          <p:nvPr>
            <p:ph sz="quarter" idx="13"/>
          </p:nvPr>
        </p:nvSpPr>
        <p:spPr>
          <a:xfrm>
            <a:off x="752704" y="1088798"/>
            <a:ext cx="10363826" cy="5339994"/>
          </a:xfrm>
        </p:spPr>
        <p:txBody>
          <a:bodyPr>
            <a:normAutofit/>
          </a:bodyPr>
          <a:lstStyle/>
          <a:p>
            <a:pPr lvl="0"/>
            <a:r>
              <a:rPr lang="zh-CN" altLang="en-US" dirty="0"/>
              <a:t>他们拥有如此多的功德，以至于逐渐形成了所谓的 </a:t>
            </a:r>
            <a:r>
              <a:rPr lang="en-SG" dirty="0"/>
              <a:t>“</a:t>
            </a:r>
            <a:r>
              <a:rPr lang="zh-CN" altLang="en-US" dirty="0"/>
              <a:t>功德宝库</a:t>
            </a:r>
            <a:r>
              <a:rPr lang="en-SG" dirty="0"/>
              <a:t>” </a:t>
            </a:r>
            <a:r>
              <a:rPr lang="zh-CN" altLang="en-US" dirty="0"/>
              <a:t>（</a:t>
            </a:r>
            <a:r>
              <a:rPr lang="en-SG" dirty="0"/>
              <a:t>Treasury of Merit</a:t>
            </a:r>
            <a:r>
              <a:rPr lang="zh-CN" altLang="en-US" dirty="0"/>
              <a:t>）这一观念。正如金钱可以存入银行一样，多余的功德也可以存入这个宝库，然后由教会将其中的功德分发给 </a:t>
            </a:r>
            <a:r>
              <a:rPr lang="en-SG" dirty="0"/>
              <a:t>“</a:t>
            </a:r>
            <a:r>
              <a:rPr lang="zh-CN" altLang="en-US" dirty="0"/>
              <a:t>普通人</a:t>
            </a:r>
            <a:r>
              <a:rPr lang="en-SG" dirty="0"/>
              <a:t>”</a:t>
            </a:r>
            <a:r>
              <a:rPr lang="zh-CN" altLang="en-US" dirty="0"/>
              <a:t>。</a:t>
            </a:r>
            <a:endParaRPr lang="en-SG" dirty="0"/>
          </a:p>
          <a:p>
            <a:pPr lvl="0"/>
            <a:r>
              <a:rPr lang="zh-CN" altLang="en-US" dirty="0"/>
              <a:t>这个 </a:t>
            </a:r>
            <a:r>
              <a:rPr lang="en-SG" dirty="0"/>
              <a:t>“</a:t>
            </a:r>
            <a:r>
              <a:rPr lang="zh-CN" altLang="en-US" dirty="0"/>
              <a:t>功德宝库</a:t>
            </a:r>
            <a:r>
              <a:rPr lang="en-SG" dirty="0"/>
              <a:t>” </a:t>
            </a:r>
            <a:r>
              <a:rPr lang="zh-CN" altLang="en-US" dirty="0"/>
              <a:t>的观念成为赎罪券 （</a:t>
            </a:r>
            <a:r>
              <a:rPr lang="en-SG" dirty="0"/>
              <a:t>Indulgences</a:t>
            </a:r>
            <a:r>
              <a:rPr lang="zh-CN" altLang="en-US" dirty="0"/>
              <a:t>）制度背后的基础。</a:t>
            </a:r>
            <a:r>
              <a:rPr lang="en-SG" dirty="0"/>
              <a:t>“</a:t>
            </a:r>
            <a:r>
              <a:rPr lang="zh-CN" altLang="en-US" dirty="0"/>
              <a:t>普通人</a:t>
            </a:r>
            <a:r>
              <a:rPr lang="en-SG" dirty="0"/>
              <a:t>”</a:t>
            </a:r>
            <a:r>
              <a:rPr lang="zh-CN" altLang="en-US" dirty="0"/>
              <a:t>可以向教会购买赎罪券，从这个功德宝库中 </a:t>
            </a:r>
            <a:r>
              <a:rPr lang="en-SG" dirty="0"/>
              <a:t>“</a:t>
            </a:r>
            <a:r>
              <a:rPr lang="zh-CN" altLang="en-US" dirty="0"/>
              <a:t>提取</a:t>
            </a:r>
            <a:r>
              <a:rPr lang="en-SG" dirty="0"/>
              <a:t>” </a:t>
            </a:r>
            <a:r>
              <a:rPr lang="zh-CN" altLang="en-US" dirty="0"/>
              <a:t>功德归给自己。</a:t>
            </a:r>
            <a:endParaRPr lang="en-SG" dirty="0"/>
          </a:p>
          <a:p>
            <a:pPr lvl="1"/>
            <a:r>
              <a:rPr lang="zh-CN" altLang="en-US" dirty="0"/>
              <a:t>路德的</a:t>
            </a:r>
            <a:r>
              <a:rPr lang="en-US" altLang="zh-CN" dirty="0"/>
              <a:t>《</a:t>
            </a:r>
            <a:r>
              <a:rPr lang="zh-CN" altLang="en-US" dirty="0"/>
              <a:t>九十五条论纲</a:t>
            </a:r>
            <a:r>
              <a:rPr lang="en-US" altLang="zh-CN" dirty="0"/>
              <a:t>》</a:t>
            </a:r>
            <a:r>
              <a:rPr lang="zh-CN" altLang="en-US" dirty="0"/>
              <a:t>，就是针对约翰</a:t>
            </a:r>
            <a:r>
              <a:rPr lang="en-SG" dirty="0"/>
              <a:t>·</a:t>
            </a:r>
            <a:r>
              <a:rPr lang="zh-CN" altLang="en-US" dirty="0"/>
              <a:t>台彻尔（</a:t>
            </a:r>
            <a:r>
              <a:rPr lang="en-SG" dirty="0"/>
              <a:t>Johann Tetzel</a:t>
            </a:r>
            <a:r>
              <a:rPr lang="zh-CN" altLang="en-US" dirty="0"/>
              <a:t>）在德国以特别粗俗的方式兜售赎罪券而提出的促销口号 </a:t>
            </a:r>
            <a:r>
              <a:rPr lang="en-SG" dirty="0"/>
              <a:t>— “</a:t>
            </a:r>
            <a:r>
              <a:rPr lang="zh-CN" altLang="en-US" dirty="0"/>
              <a:t>钱币投入箱中叮当响，炼狱灵魂立刻跳出来。</a:t>
            </a:r>
            <a:r>
              <a:rPr lang="en-SG" dirty="0"/>
              <a:t>” </a:t>
            </a:r>
            <a:r>
              <a:rPr lang="zh-CN" altLang="en-US" dirty="0"/>
              <a:t>（“</a:t>
            </a:r>
            <a:r>
              <a:rPr lang="en-SG" altLang="zh-CN" dirty="0"/>
              <a:t>When the coin in the coffer rings, the soul from purgatory springs”</a:t>
            </a:r>
            <a:r>
              <a:rPr lang="zh-CN" altLang="en-US" dirty="0"/>
              <a:t>）</a:t>
            </a:r>
            <a:endParaRPr lang="en-SG" dirty="0"/>
          </a:p>
          <a:p>
            <a:endParaRPr lang="en-SG" dirty="0"/>
          </a:p>
        </p:txBody>
      </p:sp>
    </p:spTree>
    <p:extLst>
      <p:ext uri="{BB962C8B-B14F-4D97-AF65-F5344CB8AC3E}">
        <p14:creationId xmlns:p14="http://schemas.microsoft.com/office/powerpoint/2010/main" val="2681097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A10D-FD1C-CE51-F557-7AE8A120BB40}"/>
              </a:ext>
            </a:extLst>
          </p:cNvPr>
          <p:cNvSpPr>
            <a:spLocks noGrp="1"/>
          </p:cNvSpPr>
          <p:nvPr>
            <p:ph type="title"/>
          </p:nvPr>
        </p:nvSpPr>
        <p:spPr/>
        <p:txBody>
          <a:bodyPr>
            <a:normAutofit/>
          </a:bodyPr>
          <a:lstStyle/>
          <a:p>
            <a:r>
              <a:rPr lang="zh-CN" altLang="en-US" u="sng" dirty="0"/>
              <a:t>唯独恩典（</a:t>
            </a:r>
            <a:r>
              <a:rPr lang="en-SG" i="1" u="sng" dirty="0"/>
              <a:t>Sola Gratia</a:t>
            </a:r>
            <a:r>
              <a:rPr lang="zh-CN" altLang="en-US" u="sng" dirty="0"/>
              <a:t>）</a:t>
            </a:r>
            <a:endParaRPr lang="en-SG" dirty="0"/>
          </a:p>
        </p:txBody>
      </p:sp>
      <p:sp>
        <p:nvSpPr>
          <p:cNvPr id="3" name="Content Placeholder 2">
            <a:extLst>
              <a:ext uri="{FF2B5EF4-FFF2-40B4-BE49-F238E27FC236}">
                <a16:creationId xmlns:a16="http://schemas.microsoft.com/office/drawing/2014/main" id="{5FE97286-DC43-888E-6A1E-E4AA863909AE}"/>
              </a:ext>
            </a:extLst>
          </p:cNvPr>
          <p:cNvSpPr>
            <a:spLocks noGrp="1"/>
          </p:cNvSpPr>
          <p:nvPr>
            <p:ph sz="quarter" idx="13"/>
          </p:nvPr>
        </p:nvSpPr>
        <p:spPr>
          <a:xfrm>
            <a:off x="687389" y="1528894"/>
            <a:ext cx="10363826" cy="4851586"/>
          </a:xfrm>
        </p:spPr>
        <p:txBody>
          <a:bodyPr>
            <a:normAutofit fontScale="92500" lnSpcReduction="10000"/>
          </a:bodyPr>
          <a:lstStyle/>
          <a:p>
            <a:pPr lvl="0"/>
            <a:r>
              <a:rPr lang="zh-CN" altLang="en-US" dirty="0"/>
              <a:t>宗教改革拒绝了这种将 </a:t>
            </a:r>
            <a:r>
              <a:rPr lang="en-SG" dirty="0"/>
              <a:t>“</a:t>
            </a:r>
            <a:r>
              <a:rPr lang="zh-CN" altLang="en-US" dirty="0"/>
              <a:t>功德</a:t>
            </a:r>
            <a:r>
              <a:rPr lang="en-SG" dirty="0"/>
              <a:t>” </a:t>
            </a:r>
            <a:r>
              <a:rPr lang="zh-CN" altLang="en-US" dirty="0"/>
              <a:t>视为救恩货币的观念。</a:t>
            </a:r>
            <a:endParaRPr lang="en-SG" dirty="0"/>
          </a:p>
          <a:p>
            <a:pPr lvl="0"/>
            <a:r>
              <a:rPr lang="zh-CN" altLang="en-US" dirty="0"/>
              <a:t>上帝的律法是完全的，因此，一切有德行的生活都只是人最低限度应当履行的要求；不存在所谓 </a:t>
            </a:r>
            <a:r>
              <a:rPr lang="en-SG" dirty="0"/>
              <a:t>“</a:t>
            </a:r>
            <a:r>
              <a:rPr lang="zh-CN" altLang="en-US" dirty="0"/>
              <a:t>多余的功德</a:t>
            </a:r>
            <a:r>
              <a:rPr lang="en-SG" dirty="0"/>
              <a:t>”</a:t>
            </a:r>
            <a:r>
              <a:rPr lang="zh-CN" altLang="en-US" dirty="0"/>
              <a:t>。</a:t>
            </a:r>
            <a:endParaRPr lang="en-SG" dirty="0"/>
          </a:p>
          <a:p>
            <a:pPr lvl="0"/>
            <a:r>
              <a:rPr lang="zh-CN" altLang="en-US" dirty="0"/>
              <a:t>人不可能在上帝面前赚取任何东西，因为我们不过是仆人，只是在履行自己应尽的责任。（路</a:t>
            </a:r>
            <a:r>
              <a:rPr lang="en-SG" dirty="0"/>
              <a:t> 17:7–10</a:t>
            </a:r>
            <a:r>
              <a:rPr lang="zh-CN" altLang="en-US" dirty="0"/>
              <a:t>）</a:t>
            </a:r>
            <a:endParaRPr lang="en-SG" dirty="0"/>
          </a:p>
          <a:p>
            <a:pPr lvl="0"/>
            <a:r>
              <a:rPr lang="zh-CN" altLang="en-US" dirty="0"/>
              <a:t>恩典不是一种 实物，而是一种心意或态度；因此，恩典并不是某个人自己里面 </a:t>
            </a:r>
            <a:r>
              <a:rPr lang="en-SG" dirty="0"/>
              <a:t>“</a:t>
            </a:r>
            <a:r>
              <a:rPr lang="zh-CN" altLang="en-US" dirty="0"/>
              <a:t>拥有</a:t>
            </a:r>
            <a:r>
              <a:rPr lang="en-SG" dirty="0"/>
              <a:t>”</a:t>
            </a:r>
            <a:r>
              <a:rPr lang="zh-CN" altLang="en-US" dirty="0"/>
              <a:t>或 </a:t>
            </a:r>
            <a:r>
              <a:rPr lang="en-SG" dirty="0"/>
              <a:t>“</a:t>
            </a:r>
            <a:r>
              <a:rPr lang="zh-CN" altLang="en-US" dirty="0"/>
              <a:t>不拥有</a:t>
            </a:r>
            <a:r>
              <a:rPr lang="en-SG" dirty="0"/>
              <a:t>”</a:t>
            </a:r>
            <a:r>
              <a:rPr lang="zh-CN" altLang="en-US" dirty="0"/>
              <a:t>的物体，而是向另一个人所表现出来的一种态度。</a:t>
            </a:r>
            <a:endParaRPr lang="en-SG" dirty="0"/>
          </a:p>
          <a:p>
            <a:pPr lvl="0"/>
            <a:r>
              <a:rPr lang="zh-CN" altLang="en-US" dirty="0"/>
              <a:t>恩典若要成为真正的恩典，就必然是人无法赚取的，也是 </a:t>
            </a:r>
            <a:r>
              <a:rPr lang="en-SG" dirty="0"/>
              <a:t>“</a:t>
            </a:r>
            <a:r>
              <a:rPr lang="zh-CN" altLang="en-US" dirty="0"/>
              <a:t>不公平</a:t>
            </a:r>
            <a:r>
              <a:rPr lang="en-SG" dirty="0"/>
              <a:t>” </a:t>
            </a:r>
            <a:r>
              <a:rPr lang="zh-CN" altLang="en-US" dirty="0"/>
              <a:t>的。（申</a:t>
            </a:r>
            <a:r>
              <a:rPr lang="en-SG" dirty="0"/>
              <a:t> 9:6</a:t>
            </a:r>
            <a:r>
              <a:rPr lang="zh-CN" altLang="en-US" dirty="0"/>
              <a:t>）</a:t>
            </a:r>
            <a:endParaRPr lang="en-SG" dirty="0"/>
          </a:p>
          <a:p>
            <a:pPr lvl="0"/>
            <a:r>
              <a:rPr lang="zh-CN" altLang="en-US" dirty="0"/>
              <a:t>因此，我们唯独靠上帝的恩典得救。</a:t>
            </a:r>
            <a:endParaRPr lang="en-SG" dirty="0"/>
          </a:p>
        </p:txBody>
      </p:sp>
    </p:spTree>
    <p:extLst>
      <p:ext uri="{BB962C8B-B14F-4D97-AF65-F5344CB8AC3E}">
        <p14:creationId xmlns:p14="http://schemas.microsoft.com/office/powerpoint/2010/main" val="104009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B659-29E1-90EE-537D-1D2A65D41870}"/>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7EED666A-9703-BB4E-D096-2E9C2733670D}"/>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107426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F244-1419-9CD3-A390-6423AB70D774}"/>
              </a:ext>
            </a:extLst>
          </p:cNvPr>
          <p:cNvSpPr>
            <a:spLocks noGrp="1"/>
          </p:cNvSpPr>
          <p:nvPr>
            <p:ph type="title"/>
          </p:nvPr>
        </p:nvSpPr>
        <p:spPr/>
        <p:txBody>
          <a:bodyPr>
            <a:normAutofit/>
          </a:bodyPr>
          <a:lstStyle/>
          <a:p>
            <a:r>
              <a:rPr lang="en-SG" dirty="0"/>
              <a:t>3</a:t>
            </a:r>
            <a:r>
              <a:rPr lang="zh-CN" altLang="en-US" dirty="0"/>
              <a:t>）我们唯独因信称义（</a:t>
            </a:r>
            <a:r>
              <a:rPr lang="en-SG" i="1" dirty="0"/>
              <a:t>Sola Fide</a:t>
            </a:r>
            <a:r>
              <a:rPr lang="zh-CN" altLang="en-US" dirty="0"/>
              <a:t>）</a:t>
            </a:r>
            <a:endParaRPr lang="en-SG" dirty="0"/>
          </a:p>
        </p:txBody>
      </p:sp>
      <p:sp>
        <p:nvSpPr>
          <p:cNvPr id="3" name="Content Placeholder 2">
            <a:extLst>
              <a:ext uri="{FF2B5EF4-FFF2-40B4-BE49-F238E27FC236}">
                <a16:creationId xmlns:a16="http://schemas.microsoft.com/office/drawing/2014/main" id="{3EF47283-621F-0890-8220-64BC0A323AF3}"/>
              </a:ext>
            </a:extLst>
          </p:cNvPr>
          <p:cNvSpPr>
            <a:spLocks noGrp="1"/>
          </p:cNvSpPr>
          <p:nvPr>
            <p:ph sz="quarter" idx="13"/>
          </p:nvPr>
        </p:nvSpPr>
        <p:spPr>
          <a:xfrm>
            <a:off x="832494" y="1808292"/>
            <a:ext cx="10363826" cy="4425598"/>
          </a:xfrm>
        </p:spPr>
        <p:txBody>
          <a:bodyPr>
            <a:normAutofit/>
          </a:bodyPr>
          <a:lstStyle/>
          <a:p>
            <a:pPr lvl="0"/>
            <a:r>
              <a:rPr lang="zh-CN" altLang="en-US" dirty="0"/>
              <a:t>信心是我们得着救恩的途径（脚注</a:t>
            </a:r>
            <a:r>
              <a:rPr lang="en-SG" dirty="0"/>
              <a:t>1</a:t>
            </a:r>
            <a:r>
              <a:rPr lang="zh-CN" altLang="en-US" dirty="0"/>
              <a:t>、</a:t>
            </a:r>
            <a:r>
              <a:rPr lang="en-SG" dirty="0"/>
              <a:t>8</a:t>
            </a:r>
            <a:r>
              <a:rPr lang="zh-CN" altLang="en-US" dirty="0"/>
              <a:t>）。</a:t>
            </a:r>
            <a:endParaRPr lang="en-SG" dirty="0"/>
          </a:p>
          <a:p>
            <a:pPr lvl="0"/>
            <a:r>
              <a:rPr lang="zh-CN" altLang="en-US" dirty="0"/>
              <a:t>什么是信心？</a:t>
            </a:r>
            <a:endParaRPr lang="en-SG" dirty="0"/>
          </a:p>
          <a:p>
            <a:pPr lvl="1"/>
            <a:r>
              <a:rPr lang="zh-CN" altLang="en-US" dirty="0"/>
              <a:t>参见第七课。</a:t>
            </a:r>
            <a:endParaRPr lang="en-SG" dirty="0"/>
          </a:p>
          <a:p>
            <a:pPr lvl="1"/>
            <a:r>
              <a:rPr lang="zh-CN" altLang="en-US" dirty="0"/>
              <a:t>信心是：</a:t>
            </a:r>
            <a:endParaRPr lang="en-SG" dirty="0"/>
          </a:p>
          <a:p>
            <a:pPr lvl="2"/>
            <a:r>
              <a:rPr lang="zh-CN" altLang="en-US" dirty="0"/>
              <a:t>（</a:t>
            </a:r>
            <a:r>
              <a:rPr lang="en-SG" dirty="0"/>
              <a:t>1</a:t>
            </a:r>
            <a:r>
              <a:rPr lang="zh-CN" altLang="en-US" dirty="0"/>
              <a:t>）确实的知识，以及</a:t>
            </a:r>
            <a:endParaRPr lang="en-SG" dirty="0"/>
          </a:p>
          <a:p>
            <a:pPr lvl="2"/>
            <a:r>
              <a:rPr lang="zh-CN" altLang="en-US" dirty="0"/>
              <a:t>（</a:t>
            </a:r>
            <a:r>
              <a:rPr lang="en-SG" dirty="0"/>
              <a:t>2</a:t>
            </a:r>
            <a:r>
              <a:rPr lang="zh-CN" altLang="en-US" dirty="0"/>
              <a:t>）真实的认可，</a:t>
            </a:r>
            <a:endParaRPr lang="en-SG" dirty="0"/>
          </a:p>
          <a:p>
            <a:pPr lvl="2"/>
            <a:r>
              <a:rPr lang="zh-CN" altLang="en-US" dirty="0"/>
              <a:t>（</a:t>
            </a:r>
            <a:r>
              <a:rPr lang="en-SG" dirty="0"/>
              <a:t>3</a:t>
            </a:r>
            <a:r>
              <a:rPr lang="zh-CN" altLang="en-US" dirty="0"/>
              <a:t>）并且这是发自内心的信靠（心里的认同）。</a:t>
            </a:r>
            <a:endParaRPr lang="en-SG" dirty="0"/>
          </a:p>
        </p:txBody>
      </p:sp>
    </p:spTree>
    <p:extLst>
      <p:ext uri="{BB962C8B-B14F-4D97-AF65-F5344CB8AC3E}">
        <p14:creationId xmlns:p14="http://schemas.microsoft.com/office/powerpoint/2010/main" val="604465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51872-1EC5-9098-624D-ADF3ABCE9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24CDF-CAA5-16F2-5A35-A96B412A8AB0}"/>
              </a:ext>
            </a:extLst>
          </p:cNvPr>
          <p:cNvSpPr>
            <a:spLocks noGrp="1"/>
          </p:cNvSpPr>
          <p:nvPr>
            <p:ph type="title"/>
          </p:nvPr>
        </p:nvSpPr>
        <p:spPr>
          <a:xfrm>
            <a:off x="3650199" y="357410"/>
            <a:ext cx="2445801" cy="1014190"/>
          </a:xfrm>
        </p:spPr>
        <p:txBody>
          <a:bodyPr/>
          <a:lstStyle/>
          <a:p>
            <a:r>
              <a:rPr lang="zh-CN" altLang="en-US" u="sng" dirty="0"/>
              <a:t>问答 </a:t>
            </a:r>
            <a:r>
              <a:rPr lang="en-SG" altLang="zh-CN" u="sng" dirty="0"/>
              <a:t>60</a:t>
            </a:r>
            <a:endParaRPr lang="en-SG" dirty="0"/>
          </a:p>
        </p:txBody>
      </p:sp>
      <p:sp>
        <p:nvSpPr>
          <p:cNvPr id="3" name="Content Placeholder 2">
            <a:extLst>
              <a:ext uri="{FF2B5EF4-FFF2-40B4-BE49-F238E27FC236}">
                <a16:creationId xmlns:a16="http://schemas.microsoft.com/office/drawing/2014/main" id="{1B59AA62-1221-A934-1AD0-D627E186C76F}"/>
              </a:ext>
            </a:extLst>
          </p:cNvPr>
          <p:cNvSpPr>
            <a:spLocks noGrp="1"/>
          </p:cNvSpPr>
          <p:nvPr>
            <p:ph sz="quarter" idx="13"/>
          </p:nvPr>
        </p:nvSpPr>
        <p:spPr>
          <a:xfrm>
            <a:off x="847099" y="1281242"/>
            <a:ext cx="10363826" cy="5219348"/>
          </a:xfrm>
        </p:spPr>
        <p:txBody>
          <a:bodyPr>
            <a:normAutofit fontScale="92500" lnSpcReduction="20000"/>
          </a:bodyPr>
          <a:lstStyle/>
          <a:p>
            <a:pPr marL="0" indent="0">
              <a:buNone/>
            </a:pPr>
            <a:r>
              <a:rPr lang="en-SG" dirty="0"/>
              <a:t>60 </a:t>
            </a:r>
            <a:r>
              <a:rPr lang="zh-CN" altLang="en-US" dirty="0"/>
              <a:t>问</a:t>
            </a:r>
            <a:r>
              <a:rPr lang="en-SG" dirty="0"/>
              <a:t>: </a:t>
            </a:r>
            <a:r>
              <a:rPr lang="zh-CN" altLang="en-US" dirty="0"/>
              <a:t>你怎样在上帝面前称义呢？ </a:t>
            </a:r>
            <a:endParaRPr lang="en-SG" dirty="0"/>
          </a:p>
          <a:p>
            <a:pPr marL="0" indent="0">
              <a:buNone/>
            </a:pPr>
            <a:r>
              <a:rPr lang="zh-CN" altLang="en-US" dirty="0"/>
              <a:t>答</a:t>
            </a:r>
            <a:r>
              <a:rPr lang="en-SG" dirty="0"/>
              <a:t>: </a:t>
            </a:r>
            <a:r>
              <a:rPr lang="zh-CN" altLang="en-US" dirty="0"/>
              <a:t>惟独藉着对耶稣基督的真信心</a:t>
            </a:r>
            <a:r>
              <a:rPr lang="en-SG" dirty="0"/>
              <a:t> (1)</a:t>
            </a:r>
            <a:r>
              <a:rPr lang="zh-CN" altLang="en-US" dirty="0"/>
              <a:t>。尽管我的良心控告我严重地干犯了上帝的一 切诫命，从来没有遵守其中任何一条</a:t>
            </a:r>
            <a:r>
              <a:rPr lang="en-SG" dirty="0"/>
              <a:t> (2)</a:t>
            </a:r>
            <a:r>
              <a:rPr lang="zh-CN" altLang="en-US" dirty="0"/>
              <a:t>，并且仍然倾向于各样的罪恶</a:t>
            </a:r>
            <a:r>
              <a:rPr lang="en-SG" dirty="0"/>
              <a:t> (3)</a:t>
            </a:r>
            <a:r>
              <a:rPr lang="zh-CN" altLang="en-US" dirty="0"/>
              <a:t>，然而上帝 出于白白的恩典</a:t>
            </a:r>
            <a:r>
              <a:rPr lang="en-SG" dirty="0"/>
              <a:t> (5)</a:t>
            </a:r>
            <a:r>
              <a:rPr lang="zh-CN" altLang="en-US" dirty="0"/>
              <a:t>，并非出于我的任何功德</a:t>
            </a:r>
            <a:r>
              <a:rPr lang="en-SG" dirty="0"/>
              <a:t> (4)</a:t>
            </a:r>
            <a:r>
              <a:rPr lang="zh-CN" altLang="en-US" dirty="0"/>
              <a:t>，将基督完全的补罪、公义和圣洁归 于我</a:t>
            </a:r>
            <a:r>
              <a:rPr lang="en-SG" dirty="0"/>
              <a:t> </a:t>
            </a:r>
            <a:r>
              <a:rPr lang="en-SG" dirty="0">
                <a:solidFill>
                  <a:schemeClr val="bg2"/>
                </a:solidFill>
              </a:rPr>
              <a:t>(6)</a:t>
            </a:r>
            <a:r>
              <a:rPr lang="zh-CN" altLang="en-US" dirty="0"/>
              <a:t>，好像我本来就没有罪，也从来没有犯过罪，又好像我自己作成了基督为我 所作成的一切顺服</a:t>
            </a:r>
            <a:r>
              <a:rPr lang="en-SG" dirty="0"/>
              <a:t> </a:t>
            </a:r>
            <a:r>
              <a:rPr lang="en-SG" dirty="0">
                <a:solidFill>
                  <a:schemeClr val="bg2"/>
                </a:solidFill>
              </a:rPr>
              <a:t>(7)</a:t>
            </a:r>
            <a:r>
              <a:rPr lang="zh-CN" altLang="en-US" dirty="0"/>
              <a:t>，只要我用信心接受这些恩惠就够了</a:t>
            </a:r>
            <a:r>
              <a:rPr lang="en-SG" dirty="0"/>
              <a:t> (8)</a:t>
            </a:r>
            <a:r>
              <a:rPr lang="zh-CN" altLang="en-US" dirty="0"/>
              <a:t>。 </a:t>
            </a:r>
            <a:endParaRPr lang="en-SG" dirty="0"/>
          </a:p>
          <a:p>
            <a:pPr marL="0" indent="0">
              <a:buNone/>
            </a:pPr>
            <a:r>
              <a:rPr lang="en-US" altLang="zh-CN" dirty="0"/>
              <a:t>【</a:t>
            </a:r>
            <a:r>
              <a:rPr lang="en-SG" dirty="0"/>
              <a:t>1</a:t>
            </a:r>
            <a:r>
              <a:rPr lang="en-US" altLang="zh-CN" dirty="0"/>
              <a:t>】</a:t>
            </a:r>
            <a:r>
              <a:rPr lang="zh-CN" altLang="en-US" dirty="0"/>
              <a:t>罗</a:t>
            </a:r>
            <a:r>
              <a:rPr lang="en-SG" dirty="0"/>
              <a:t>3</a:t>
            </a:r>
            <a:r>
              <a:rPr lang="zh-CN" altLang="en-US" dirty="0"/>
              <a:t>：</a:t>
            </a:r>
            <a:r>
              <a:rPr lang="en-SG" dirty="0"/>
              <a:t>21-26</a:t>
            </a:r>
            <a:r>
              <a:rPr lang="zh-CN" altLang="en-US" dirty="0"/>
              <a:t>；加</a:t>
            </a:r>
            <a:r>
              <a:rPr lang="en-SG" dirty="0"/>
              <a:t>2</a:t>
            </a:r>
            <a:r>
              <a:rPr lang="zh-CN" altLang="en-US" dirty="0"/>
              <a:t>：</a:t>
            </a:r>
            <a:r>
              <a:rPr lang="en-SG" dirty="0"/>
              <a:t>6</a:t>
            </a:r>
            <a:r>
              <a:rPr lang="zh-CN" altLang="en-US" dirty="0"/>
              <a:t>；弗</a:t>
            </a:r>
            <a:r>
              <a:rPr lang="en-SG" dirty="0"/>
              <a:t>2</a:t>
            </a:r>
            <a:r>
              <a:rPr lang="zh-CN" altLang="en-US" dirty="0"/>
              <a:t>：</a:t>
            </a:r>
            <a:r>
              <a:rPr lang="en-SG" dirty="0"/>
              <a:t>8-9</a:t>
            </a:r>
            <a:r>
              <a:rPr lang="zh-CN" altLang="en-US" dirty="0"/>
              <a:t>；腓</a:t>
            </a:r>
            <a:r>
              <a:rPr lang="en-SG" dirty="0"/>
              <a:t>3</a:t>
            </a:r>
            <a:r>
              <a:rPr lang="zh-CN" altLang="en-US" dirty="0"/>
              <a:t>：</a:t>
            </a:r>
            <a:r>
              <a:rPr lang="en-SG" dirty="0"/>
              <a:t>8-11 </a:t>
            </a:r>
            <a:r>
              <a:rPr lang="en-US" altLang="zh-CN" dirty="0"/>
              <a:t>【</a:t>
            </a:r>
            <a:r>
              <a:rPr lang="en-SG" dirty="0"/>
              <a:t>2</a:t>
            </a:r>
            <a:r>
              <a:rPr lang="en-US" altLang="zh-CN" dirty="0"/>
              <a:t>】</a:t>
            </a:r>
            <a:r>
              <a:rPr lang="zh-CN" altLang="en-US" dirty="0"/>
              <a:t>罗</a:t>
            </a:r>
            <a:r>
              <a:rPr lang="en-SG" dirty="0"/>
              <a:t>3</a:t>
            </a:r>
            <a:r>
              <a:rPr lang="zh-CN" altLang="en-US" dirty="0"/>
              <a:t>：</a:t>
            </a:r>
            <a:r>
              <a:rPr lang="en-SG" dirty="0"/>
              <a:t>9</a:t>
            </a:r>
            <a:r>
              <a:rPr lang="zh-CN" altLang="en-US" dirty="0"/>
              <a:t>，</a:t>
            </a:r>
            <a:r>
              <a:rPr lang="en-SG" dirty="0"/>
              <a:t>10</a:t>
            </a:r>
          </a:p>
          <a:p>
            <a:pPr marL="0" indent="0">
              <a:buNone/>
            </a:pPr>
            <a:r>
              <a:rPr lang="en-US" altLang="zh-CN" dirty="0"/>
              <a:t>【</a:t>
            </a:r>
            <a:r>
              <a:rPr lang="en-SG" dirty="0"/>
              <a:t>3</a:t>
            </a:r>
            <a:r>
              <a:rPr lang="en-US" altLang="zh-CN" dirty="0"/>
              <a:t>】</a:t>
            </a:r>
            <a:r>
              <a:rPr lang="zh-CN" altLang="en-US" dirty="0"/>
              <a:t>罗</a:t>
            </a:r>
            <a:r>
              <a:rPr lang="en-SG" dirty="0"/>
              <a:t>7</a:t>
            </a:r>
            <a:r>
              <a:rPr lang="zh-CN" altLang="en-US" dirty="0"/>
              <a:t>：</a:t>
            </a:r>
            <a:r>
              <a:rPr lang="en-SG" dirty="0"/>
              <a:t>23 	</a:t>
            </a:r>
            <a:r>
              <a:rPr lang="en-US" altLang="zh-CN" dirty="0"/>
              <a:t>【</a:t>
            </a:r>
            <a:r>
              <a:rPr lang="en-SG" dirty="0"/>
              <a:t>5</a:t>
            </a:r>
            <a:r>
              <a:rPr lang="en-US" altLang="zh-CN" dirty="0"/>
              <a:t>】</a:t>
            </a:r>
            <a:r>
              <a:rPr lang="zh-CN" altLang="en-US" dirty="0"/>
              <a:t>罗</a:t>
            </a:r>
            <a:r>
              <a:rPr lang="en-SG" dirty="0"/>
              <a:t>3</a:t>
            </a:r>
            <a:r>
              <a:rPr lang="zh-CN" altLang="en-US" dirty="0"/>
              <a:t>：</a:t>
            </a:r>
            <a:r>
              <a:rPr lang="en-SG" dirty="0"/>
              <a:t>24</a:t>
            </a:r>
            <a:r>
              <a:rPr lang="zh-CN" altLang="en-US" dirty="0"/>
              <a:t>；弗</a:t>
            </a:r>
            <a:r>
              <a:rPr lang="en-SG" dirty="0"/>
              <a:t>2</a:t>
            </a:r>
            <a:r>
              <a:rPr lang="zh-CN" altLang="en-US" dirty="0"/>
              <a:t>：</a:t>
            </a:r>
            <a:r>
              <a:rPr lang="en-SG" dirty="0"/>
              <a:t>8</a:t>
            </a:r>
          </a:p>
          <a:p>
            <a:pPr marL="0" indent="0">
              <a:buNone/>
            </a:pPr>
            <a:r>
              <a:rPr lang="en-US" altLang="zh-CN" dirty="0"/>
              <a:t>【</a:t>
            </a:r>
            <a:r>
              <a:rPr lang="en-SG" dirty="0"/>
              <a:t>4</a:t>
            </a:r>
            <a:r>
              <a:rPr lang="en-US" altLang="zh-CN" dirty="0"/>
              <a:t>】</a:t>
            </a:r>
            <a:r>
              <a:rPr lang="zh-CN" altLang="en-US" dirty="0"/>
              <a:t>申</a:t>
            </a:r>
            <a:r>
              <a:rPr lang="en-SG" dirty="0"/>
              <a:t>9</a:t>
            </a:r>
            <a:r>
              <a:rPr lang="zh-CN" altLang="en-US" dirty="0"/>
              <a:t>：</a:t>
            </a:r>
            <a:r>
              <a:rPr lang="en-SG" dirty="0"/>
              <a:t>6</a:t>
            </a:r>
            <a:r>
              <a:rPr lang="zh-CN" altLang="en-US" dirty="0"/>
              <a:t>；多</a:t>
            </a:r>
            <a:r>
              <a:rPr lang="en-SG" dirty="0"/>
              <a:t>3</a:t>
            </a:r>
            <a:r>
              <a:rPr lang="zh-CN" altLang="en-US" dirty="0"/>
              <a:t>：</a:t>
            </a:r>
            <a:r>
              <a:rPr lang="en-SG" dirty="0"/>
              <a:t>4</a:t>
            </a:r>
            <a:r>
              <a:rPr lang="zh-CN" altLang="en-US" dirty="0"/>
              <a:t>，</a:t>
            </a:r>
            <a:r>
              <a:rPr lang="en-SG" dirty="0"/>
              <a:t>5 </a:t>
            </a:r>
          </a:p>
          <a:p>
            <a:pPr marL="0" indent="0">
              <a:buNone/>
            </a:pPr>
            <a:r>
              <a:rPr lang="en-US" altLang="zh-CN" dirty="0">
                <a:solidFill>
                  <a:schemeClr val="bg2"/>
                </a:solidFill>
              </a:rPr>
              <a:t>【</a:t>
            </a:r>
            <a:r>
              <a:rPr lang="en-SG" dirty="0">
                <a:solidFill>
                  <a:schemeClr val="bg2"/>
                </a:solidFill>
              </a:rPr>
              <a:t>6</a:t>
            </a:r>
            <a:r>
              <a:rPr lang="en-US" altLang="zh-CN" dirty="0">
                <a:solidFill>
                  <a:schemeClr val="bg2"/>
                </a:solidFill>
              </a:rPr>
              <a:t>】</a:t>
            </a:r>
            <a:r>
              <a:rPr lang="zh-CN" altLang="en-US" dirty="0">
                <a:solidFill>
                  <a:schemeClr val="bg2"/>
                </a:solidFill>
              </a:rPr>
              <a:t>罗</a:t>
            </a:r>
            <a:r>
              <a:rPr lang="en-SG" dirty="0">
                <a:solidFill>
                  <a:schemeClr val="bg2"/>
                </a:solidFill>
              </a:rPr>
              <a:t>4</a:t>
            </a:r>
            <a:r>
              <a:rPr lang="zh-CN" altLang="en-US" dirty="0">
                <a:solidFill>
                  <a:schemeClr val="bg2"/>
                </a:solidFill>
              </a:rPr>
              <a:t>：</a:t>
            </a:r>
            <a:r>
              <a:rPr lang="en-SG" dirty="0">
                <a:solidFill>
                  <a:schemeClr val="bg2"/>
                </a:solidFill>
              </a:rPr>
              <a:t>3-5</a:t>
            </a:r>
            <a:r>
              <a:rPr lang="zh-CN" altLang="en-US" dirty="0">
                <a:solidFill>
                  <a:schemeClr val="bg2"/>
                </a:solidFill>
              </a:rPr>
              <a:t>；林后</a:t>
            </a:r>
            <a:r>
              <a:rPr lang="en-SG" dirty="0">
                <a:solidFill>
                  <a:schemeClr val="bg2"/>
                </a:solidFill>
              </a:rPr>
              <a:t>5</a:t>
            </a:r>
            <a:r>
              <a:rPr lang="zh-CN" altLang="en-US" dirty="0">
                <a:solidFill>
                  <a:schemeClr val="bg2"/>
                </a:solidFill>
              </a:rPr>
              <a:t>：</a:t>
            </a:r>
            <a:r>
              <a:rPr lang="en-SG" dirty="0">
                <a:solidFill>
                  <a:schemeClr val="bg2"/>
                </a:solidFill>
              </a:rPr>
              <a:t>17-19</a:t>
            </a:r>
            <a:r>
              <a:rPr lang="zh-CN" altLang="en-US" dirty="0">
                <a:solidFill>
                  <a:schemeClr val="bg2"/>
                </a:solidFill>
              </a:rPr>
              <a:t>；约壹</a:t>
            </a:r>
            <a:r>
              <a:rPr lang="en-SG" dirty="0">
                <a:solidFill>
                  <a:schemeClr val="bg2"/>
                </a:solidFill>
              </a:rPr>
              <a:t>2</a:t>
            </a:r>
            <a:r>
              <a:rPr lang="zh-CN" altLang="en-US" dirty="0">
                <a:solidFill>
                  <a:schemeClr val="bg2"/>
                </a:solidFill>
              </a:rPr>
              <a:t>：</a:t>
            </a:r>
            <a:r>
              <a:rPr lang="en-SG" dirty="0">
                <a:solidFill>
                  <a:schemeClr val="bg2"/>
                </a:solidFill>
              </a:rPr>
              <a:t>1-2</a:t>
            </a:r>
          </a:p>
          <a:p>
            <a:pPr marL="0" indent="0">
              <a:buNone/>
            </a:pPr>
            <a:r>
              <a:rPr lang="en-US" altLang="zh-CN" dirty="0">
                <a:solidFill>
                  <a:schemeClr val="bg2"/>
                </a:solidFill>
              </a:rPr>
              <a:t>【</a:t>
            </a:r>
            <a:r>
              <a:rPr lang="en-SG" dirty="0">
                <a:solidFill>
                  <a:schemeClr val="bg2"/>
                </a:solidFill>
              </a:rPr>
              <a:t>7</a:t>
            </a:r>
            <a:r>
              <a:rPr lang="en-US" altLang="zh-CN" dirty="0">
                <a:solidFill>
                  <a:schemeClr val="bg2"/>
                </a:solidFill>
              </a:rPr>
              <a:t>】</a:t>
            </a:r>
            <a:r>
              <a:rPr lang="zh-CN" altLang="en-US" dirty="0">
                <a:solidFill>
                  <a:schemeClr val="bg2"/>
                </a:solidFill>
              </a:rPr>
              <a:t>罗</a:t>
            </a:r>
            <a:r>
              <a:rPr lang="en-SG" dirty="0">
                <a:solidFill>
                  <a:schemeClr val="bg2"/>
                </a:solidFill>
              </a:rPr>
              <a:t>4</a:t>
            </a:r>
            <a:r>
              <a:rPr lang="zh-CN" altLang="en-US" dirty="0">
                <a:solidFill>
                  <a:schemeClr val="bg2"/>
                </a:solidFill>
              </a:rPr>
              <a:t>：</a:t>
            </a:r>
            <a:r>
              <a:rPr lang="en-SG" dirty="0">
                <a:solidFill>
                  <a:schemeClr val="bg2"/>
                </a:solidFill>
              </a:rPr>
              <a:t>24-25</a:t>
            </a:r>
            <a:r>
              <a:rPr lang="zh-CN" altLang="en-US" dirty="0">
                <a:solidFill>
                  <a:schemeClr val="bg2"/>
                </a:solidFill>
              </a:rPr>
              <a:t>；林后</a:t>
            </a:r>
            <a:r>
              <a:rPr lang="en-SG" dirty="0">
                <a:solidFill>
                  <a:schemeClr val="bg2"/>
                </a:solidFill>
              </a:rPr>
              <a:t>5</a:t>
            </a:r>
            <a:r>
              <a:rPr lang="zh-CN" altLang="en-US" dirty="0">
                <a:solidFill>
                  <a:schemeClr val="bg2"/>
                </a:solidFill>
              </a:rPr>
              <a:t>：</a:t>
            </a:r>
            <a:r>
              <a:rPr lang="en-SG" dirty="0">
                <a:solidFill>
                  <a:schemeClr val="bg2"/>
                </a:solidFill>
              </a:rPr>
              <a:t>21 </a:t>
            </a:r>
            <a:r>
              <a:rPr lang="en-US" altLang="zh-CN" dirty="0"/>
              <a:t>【</a:t>
            </a:r>
            <a:r>
              <a:rPr lang="en-SG" dirty="0"/>
              <a:t>8</a:t>
            </a:r>
            <a:r>
              <a:rPr lang="en-US" altLang="zh-CN" dirty="0"/>
              <a:t>】</a:t>
            </a:r>
            <a:r>
              <a:rPr lang="zh-CN" altLang="en-US" dirty="0"/>
              <a:t>约</a:t>
            </a:r>
            <a:r>
              <a:rPr lang="en-SG" dirty="0"/>
              <a:t>3</a:t>
            </a:r>
            <a:r>
              <a:rPr lang="zh-CN" altLang="en-US" dirty="0"/>
              <a:t>：</a:t>
            </a:r>
            <a:r>
              <a:rPr lang="en-SG" dirty="0"/>
              <a:t>18</a:t>
            </a:r>
            <a:r>
              <a:rPr lang="zh-CN" altLang="en-US" dirty="0"/>
              <a:t>；徒</a:t>
            </a:r>
            <a:r>
              <a:rPr lang="en-SG" dirty="0"/>
              <a:t>16</a:t>
            </a:r>
            <a:r>
              <a:rPr lang="zh-CN" altLang="en-US" dirty="0"/>
              <a:t>：</a:t>
            </a:r>
            <a:r>
              <a:rPr lang="en-SG" dirty="0"/>
              <a:t>30-31</a:t>
            </a:r>
            <a:r>
              <a:rPr lang="zh-CN" altLang="en-US" dirty="0"/>
              <a:t>；罗</a:t>
            </a:r>
            <a:r>
              <a:rPr lang="en-SG" dirty="0"/>
              <a:t>3</a:t>
            </a:r>
            <a:r>
              <a:rPr lang="zh-CN" altLang="en-US" dirty="0"/>
              <a:t>：</a:t>
            </a:r>
            <a:r>
              <a:rPr lang="en-SG" dirty="0"/>
              <a:t>22</a:t>
            </a:r>
            <a:r>
              <a:rPr lang="zh-CN" altLang="en-US" dirty="0"/>
              <a:t>，</a:t>
            </a:r>
            <a:r>
              <a:rPr lang="en-SG" dirty="0"/>
              <a:t>28</a:t>
            </a:r>
          </a:p>
          <a:p>
            <a:endParaRPr lang="en-SG" dirty="0"/>
          </a:p>
        </p:txBody>
      </p:sp>
    </p:spTree>
    <p:extLst>
      <p:ext uri="{BB962C8B-B14F-4D97-AF65-F5344CB8AC3E}">
        <p14:creationId xmlns:p14="http://schemas.microsoft.com/office/powerpoint/2010/main" val="3909605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81E6-E726-F3F9-6A3E-E63E75A309CA}"/>
              </a:ext>
            </a:extLst>
          </p:cNvPr>
          <p:cNvSpPr>
            <a:spLocks noGrp="1"/>
          </p:cNvSpPr>
          <p:nvPr>
            <p:ph type="title"/>
          </p:nvPr>
        </p:nvSpPr>
        <p:spPr/>
        <p:txBody>
          <a:bodyPr/>
          <a:lstStyle/>
          <a:p>
            <a:r>
              <a:rPr lang="en-SG" dirty="0"/>
              <a:t>3</a:t>
            </a:r>
            <a:r>
              <a:rPr lang="zh-CN" altLang="en-US" dirty="0"/>
              <a:t>）我们唯独因信称义</a:t>
            </a:r>
            <a:endParaRPr lang="en-SG" dirty="0"/>
          </a:p>
        </p:txBody>
      </p:sp>
      <p:sp>
        <p:nvSpPr>
          <p:cNvPr id="3" name="Content Placeholder 2">
            <a:extLst>
              <a:ext uri="{FF2B5EF4-FFF2-40B4-BE49-F238E27FC236}">
                <a16:creationId xmlns:a16="http://schemas.microsoft.com/office/drawing/2014/main" id="{C5E5C782-5809-9B00-1BCF-7D7C9EE917EC}"/>
              </a:ext>
            </a:extLst>
          </p:cNvPr>
          <p:cNvSpPr>
            <a:spLocks noGrp="1"/>
          </p:cNvSpPr>
          <p:nvPr>
            <p:ph sz="quarter" idx="13"/>
          </p:nvPr>
        </p:nvSpPr>
        <p:spPr/>
        <p:txBody>
          <a:bodyPr/>
          <a:lstStyle/>
          <a:p>
            <a:pPr lvl="0"/>
            <a:r>
              <a:rPr lang="zh-CN" altLang="en-US" dirty="0"/>
              <a:t>我们借着以下方式信靠基督：</a:t>
            </a:r>
            <a:endParaRPr lang="en-SG" dirty="0"/>
          </a:p>
          <a:p>
            <a:pPr lvl="1"/>
            <a:r>
              <a:rPr lang="zh-CN" altLang="en-US" dirty="0"/>
              <a:t>（</a:t>
            </a:r>
            <a:r>
              <a:rPr lang="en-SG" dirty="0"/>
              <a:t>1</a:t>
            </a:r>
            <a:r>
              <a:rPr lang="zh-CN" altLang="en-US" dirty="0"/>
              <a:t>）认识福音；</a:t>
            </a:r>
            <a:endParaRPr lang="en-SG" dirty="0"/>
          </a:p>
          <a:p>
            <a:pPr lvl="1"/>
            <a:r>
              <a:rPr lang="zh-CN" altLang="en-US" dirty="0"/>
              <a:t>（</a:t>
            </a:r>
            <a:r>
              <a:rPr lang="en-SG" dirty="0"/>
              <a:t>2</a:t>
            </a:r>
            <a:r>
              <a:rPr lang="zh-CN" altLang="en-US" dirty="0"/>
              <a:t>）相信福音所宣讲的基督教信仰是真实的；</a:t>
            </a:r>
            <a:endParaRPr lang="en-SG" dirty="0"/>
          </a:p>
          <a:p>
            <a:pPr lvl="1"/>
            <a:r>
              <a:rPr lang="zh-CN" altLang="en-US" dirty="0"/>
              <a:t>（</a:t>
            </a:r>
            <a:r>
              <a:rPr lang="en-SG" dirty="0"/>
              <a:t>3</a:t>
            </a:r>
            <a:r>
              <a:rPr lang="zh-CN" altLang="en-US" dirty="0"/>
              <a:t>）这一切都是发自内心的。</a:t>
            </a:r>
            <a:endParaRPr lang="en-US" altLang="zh-CN" dirty="0"/>
          </a:p>
        </p:txBody>
      </p:sp>
    </p:spTree>
    <p:extLst>
      <p:ext uri="{BB962C8B-B14F-4D97-AF65-F5344CB8AC3E}">
        <p14:creationId xmlns:p14="http://schemas.microsoft.com/office/powerpoint/2010/main" val="1215564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A87B-8D25-5999-27C2-F8D503B3560E}"/>
              </a:ext>
            </a:extLst>
          </p:cNvPr>
          <p:cNvSpPr>
            <a:spLocks noGrp="1"/>
          </p:cNvSpPr>
          <p:nvPr>
            <p:ph type="title"/>
          </p:nvPr>
        </p:nvSpPr>
        <p:spPr>
          <a:xfrm>
            <a:off x="2277964" y="166910"/>
            <a:ext cx="8911687" cy="1280890"/>
          </a:xfrm>
        </p:spPr>
        <p:txBody>
          <a:bodyPr>
            <a:normAutofit/>
          </a:bodyPr>
          <a:lstStyle/>
          <a:p>
            <a:r>
              <a:rPr lang="zh-CN" altLang="en-US" u="sng" dirty="0"/>
              <a:t>信心与行为在中世纪的败坏</a:t>
            </a:r>
            <a:endParaRPr lang="en-SG" dirty="0"/>
          </a:p>
        </p:txBody>
      </p:sp>
      <p:sp>
        <p:nvSpPr>
          <p:cNvPr id="3" name="Content Placeholder 2">
            <a:extLst>
              <a:ext uri="{FF2B5EF4-FFF2-40B4-BE49-F238E27FC236}">
                <a16:creationId xmlns:a16="http://schemas.microsoft.com/office/drawing/2014/main" id="{9E54C19B-AE4C-8CDC-424A-B782B2BD1103}"/>
              </a:ext>
            </a:extLst>
          </p:cNvPr>
          <p:cNvSpPr>
            <a:spLocks noGrp="1"/>
          </p:cNvSpPr>
          <p:nvPr>
            <p:ph sz="quarter" idx="13"/>
          </p:nvPr>
        </p:nvSpPr>
        <p:spPr>
          <a:xfrm>
            <a:off x="595949" y="954946"/>
            <a:ext cx="10363826" cy="5537294"/>
          </a:xfrm>
        </p:spPr>
        <p:txBody>
          <a:bodyPr>
            <a:normAutofit/>
          </a:bodyPr>
          <a:lstStyle/>
          <a:p>
            <a:pPr marL="0" indent="0">
              <a:buNone/>
            </a:pPr>
            <a:r>
              <a:rPr lang="en-US" dirty="0"/>
              <a:t>1)</a:t>
            </a:r>
          </a:p>
          <a:p>
            <a:pPr lvl="0"/>
            <a:r>
              <a:rPr lang="zh-CN" altLang="en-US" dirty="0"/>
              <a:t>随着教会组织所掌握的权力越来越大，中世纪对信心的理解也开始逐渐败坏。</a:t>
            </a:r>
            <a:endParaRPr lang="en-SG" dirty="0"/>
          </a:p>
          <a:p>
            <a:pPr lvl="0"/>
            <a:r>
              <a:rPr lang="zh-CN" altLang="en-US" dirty="0"/>
              <a:t>教会所关注的重点，越来越在于控制。</a:t>
            </a:r>
            <a:endParaRPr lang="en-SG" dirty="0"/>
          </a:p>
          <a:p>
            <a:r>
              <a:rPr lang="zh-CN" altLang="en-US" dirty="0"/>
              <a:t>因此，讲道和教导变得越来越不重要，为了保护信徒免受异端的影响，信徒只需要知道真理，而不需要理解真理。</a:t>
            </a:r>
            <a:endParaRPr lang="en-SG" dirty="0"/>
          </a:p>
          <a:p>
            <a:pPr lvl="0"/>
            <a:r>
              <a:rPr lang="zh-CN" altLang="en-US" dirty="0"/>
              <a:t>信心逐渐被简化为知识和口头上的认同。中世纪的人只需要学习信仰的基本内容，并声明自己相信这些内容即可。他们不需要真正明白自己所宣称相信的是什么。</a:t>
            </a:r>
            <a:endParaRPr lang="en-SG" dirty="0"/>
          </a:p>
          <a:p>
            <a:pPr lvl="1"/>
            <a:r>
              <a:rPr lang="zh-CN" altLang="en-US" dirty="0"/>
              <a:t>毕竟，如果你真的去学习圣经，你可能会开始质疑教会，而这可不是一件好事！</a:t>
            </a:r>
            <a:endParaRPr lang="en-SG" dirty="0"/>
          </a:p>
        </p:txBody>
      </p:sp>
    </p:spTree>
    <p:extLst>
      <p:ext uri="{BB962C8B-B14F-4D97-AF65-F5344CB8AC3E}">
        <p14:creationId xmlns:p14="http://schemas.microsoft.com/office/powerpoint/2010/main" val="3650360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F34C-DA71-1616-EFB7-FC0C6FBF24DC}"/>
              </a:ext>
            </a:extLst>
          </p:cNvPr>
          <p:cNvSpPr>
            <a:spLocks noGrp="1"/>
          </p:cNvSpPr>
          <p:nvPr>
            <p:ph type="title"/>
          </p:nvPr>
        </p:nvSpPr>
        <p:spPr>
          <a:xfrm>
            <a:off x="2542124" y="426356"/>
            <a:ext cx="8911687" cy="1280890"/>
          </a:xfrm>
        </p:spPr>
        <p:txBody>
          <a:bodyPr/>
          <a:lstStyle/>
          <a:p>
            <a:r>
              <a:rPr lang="zh-CN" altLang="en-US" u="sng" dirty="0"/>
              <a:t>信心与行为在中世纪的败坏</a:t>
            </a:r>
            <a:endParaRPr lang="en-SG" dirty="0"/>
          </a:p>
        </p:txBody>
      </p:sp>
      <p:sp>
        <p:nvSpPr>
          <p:cNvPr id="3" name="Content Placeholder 2">
            <a:extLst>
              <a:ext uri="{FF2B5EF4-FFF2-40B4-BE49-F238E27FC236}">
                <a16:creationId xmlns:a16="http://schemas.microsoft.com/office/drawing/2014/main" id="{35D88C31-51BB-CE2B-4E94-3FDCE0E250CA}"/>
              </a:ext>
            </a:extLst>
          </p:cNvPr>
          <p:cNvSpPr>
            <a:spLocks noGrp="1"/>
          </p:cNvSpPr>
          <p:nvPr>
            <p:ph sz="quarter" idx="13"/>
          </p:nvPr>
        </p:nvSpPr>
        <p:spPr>
          <a:xfrm>
            <a:off x="914087" y="1290133"/>
            <a:ext cx="10363826" cy="2550348"/>
          </a:xfrm>
        </p:spPr>
        <p:txBody>
          <a:bodyPr/>
          <a:lstStyle/>
          <a:p>
            <a:pPr marL="0" indent="0">
              <a:buNone/>
            </a:pPr>
            <a:r>
              <a:rPr lang="en-US" dirty="0"/>
              <a:t>2)</a:t>
            </a:r>
          </a:p>
          <a:p>
            <a:pPr lvl="0"/>
            <a:r>
              <a:rPr lang="zh-CN" altLang="en-US" dirty="0"/>
              <a:t>另一方面，随着恩典与功德观念的败坏，善行变得十分重要，因为人需要借着善行在上帝面前获得功德。</a:t>
            </a:r>
            <a:endParaRPr lang="en-SG" dirty="0"/>
          </a:p>
          <a:p>
            <a:r>
              <a:rPr lang="zh-CN" altLang="en-US" dirty="0"/>
              <a:t>随着时间推移，这种败坏最终形成了中世纪晚期的综合体系，正如以下这句话所表达的（</a:t>
            </a:r>
            <a:r>
              <a:rPr lang="en-SG" dirty="0" err="1"/>
              <a:t>方济各会的契约</a:t>
            </a:r>
            <a:r>
              <a:rPr lang="zh-CN" altLang="en-US" dirty="0"/>
              <a:t>）</a:t>
            </a:r>
            <a:r>
              <a:rPr lang="en-US" altLang="zh-CN" dirty="0"/>
              <a:t>:</a:t>
            </a:r>
            <a:endParaRPr lang="en-SG" dirty="0"/>
          </a:p>
        </p:txBody>
      </p:sp>
      <p:sp>
        <p:nvSpPr>
          <p:cNvPr id="4" name="TextBox 3">
            <a:extLst>
              <a:ext uri="{FF2B5EF4-FFF2-40B4-BE49-F238E27FC236}">
                <a16:creationId xmlns:a16="http://schemas.microsoft.com/office/drawing/2014/main" id="{F1B711F0-DC86-5EC0-4333-8E68CA9E8A15}"/>
              </a:ext>
            </a:extLst>
          </p:cNvPr>
          <p:cNvSpPr txBox="1"/>
          <p:nvPr/>
        </p:nvSpPr>
        <p:spPr>
          <a:xfrm>
            <a:off x="1097280" y="4313713"/>
            <a:ext cx="11450320" cy="1815882"/>
          </a:xfrm>
          <a:prstGeom prst="rect">
            <a:avLst/>
          </a:prstGeom>
          <a:noFill/>
        </p:spPr>
        <p:txBody>
          <a:bodyPr wrap="square" rtlCol="0">
            <a:spAutoFit/>
          </a:bodyPr>
          <a:lstStyle/>
          <a:p>
            <a:r>
              <a:rPr lang="en-SG" sz="2800" b="1" dirty="0" err="1">
                <a:solidFill>
                  <a:schemeClr val="accent1"/>
                </a:solidFill>
              </a:rPr>
              <a:t>Facientibus</a:t>
            </a:r>
            <a:r>
              <a:rPr lang="en-SG" sz="2800" b="1" dirty="0">
                <a:solidFill>
                  <a:schemeClr val="accent1"/>
                </a:solidFill>
              </a:rPr>
              <a:t> Quod in Se Est, Deus non </a:t>
            </a:r>
            <a:r>
              <a:rPr lang="en-SG" sz="2800" b="1" dirty="0" err="1">
                <a:solidFill>
                  <a:schemeClr val="accent1"/>
                </a:solidFill>
              </a:rPr>
              <a:t>denegrat</a:t>
            </a:r>
            <a:r>
              <a:rPr lang="en-SG" sz="2800" b="1" dirty="0">
                <a:solidFill>
                  <a:schemeClr val="accent1"/>
                </a:solidFill>
              </a:rPr>
              <a:t> </a:t>
            </a:r>
            <a:r>
              <a:rPr lang="en-SG" sz="2800" b="1" dirty="0" err="1">
                <a:solidFill>
                  <a:schemeClr val="accent1"/>
                </a:solidFill>
              </a:rPr>
              <a:t>gratium</a:t>
            </a:r>
            <a:r>
              <a:rPr lang="zh-CN" altLang="en-US" sz="2800" b="1" dirty="0">
                <a:solidFill>
                  <a:schemeClr val="accent1"/>
                </a:solidFill>
              </a:rPr>
              <a:t>（拉丁）</a:t>
            </a:r>
            <a:endParaRPr lang="en-SG" sz="2800" b="1" dirty="0">
              <a:solidFill>
                <a:schemeClr val="accent1"/>
              </a:solidFill>
            </a:endParaRPr>
          </a:p>
          <a:p>
            <a:r>
              <a:rPr lang="en-US" sz="2800" b="1" dirty="0">
                <a:solidFill>
                  <a:schemeClr val="accent1"/>
                </a:solidFill>
              </a:rPr>
              <a:t>To the one who does what is within them, God will not deny grace </a:t>
            </a:r>
            <a:r>
              <a:rPr lang="zh-CN" altLang="en-US" sz="2800" b="1" dirty="0">
                <a:solidFill>
                  <a:schemeClr val="accent1"/>
                </a:solidFill>
              </a:rPr>
              <a:t>（英文）</a:t>
            </a:r>
            <a:endParaRPr lang="en-US" sz="2800" b="1" dirty="0">
              <a:solidFill>
                <a:schemeClr val="accent1"/>
              </a:solidFill>
            </a:endParaRPr>
          </a:p>
          <a:p>
            <a:r>
              <a:rPr lang="zh-CN" altLang="en-US" sz="2800" b="1" dirty="0">
                <a:solidFill>
                  <a:schemeClr val="accent1"/>
                </a:solidFill>
              </a:rPr>
              <a:t>凡尽自己内心所能而行的人，神必不拒绝赐予恩典。（华文）</a:t>
            </a:r>
            <a:endParaRPr lang="en-SG" sz="2800" b="1" dirty="0">
              <a:solidFill>
                <a:schemeClr val="accent1"/>
              </a:solidFill>
            </a:endParaRPr>
          </a:p>
        </p:txBody>
      </p:sp>
    </p:spTree>
    <p:extLst>
      <p:ext uri="{BB962C8B-B14F-4D97-AF65-F5344CB8AC3E}">
        <p14:creationId xmlns:p14="http://schemas.microsoft.com/office/powerpoint/2010/main" val="214369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AC0D0-296B-C73A-F7F5-5755EA92C210}"/>
              </a:ext>
            </a:extLst>
          </p:cNvPr>
          <p:cNvSpPr>
            <a:spLocks noGrp="1"/>
          </p:cNvSpPr>
          <p:nvPr>
            <p:ph type="title"/>
          </p:nvPr>
        </p:nvSpPr>
        <p:spPr/>
        <p:txBody>
          <a:bodyPr>
            <a:normAutofit fontScale="90000"/>
          </a:bodyPr>
          <a:lstStyle/>
          <a:p>
            <a:r>
              <a:rPr lang="en-SG" dirty="0" err="1"/>
              <a:t>方济各会的契约</a:t>
            </a:r>
            <a:r>
              <a:rPr lang="zh-CN" altLang="en-US" dirty="0"/>
              <a:t>（</a:t>
            </a:r>
            <a:r>
              <a:rPr lang="en-SG" altLang="zh-CN" dirty="0" err="1"/>
              <a:t>Franciscum</a:t>
            </a:r>
            <a:r>
              <a:rPr lang="en-SG" altLang="zh-CN" dirty="0"/>
              <a:t> Pactum</a:t>
            </a:r>
            <a:r>
              <a:rPr lang="zh-CN" altLang="en-US" dirty="0"/>
              <a:t>）</a:t>
            </a:r>
            <a:endParaRPr lang="en-SG" dirty="0"/>
          </a:p>
        </p:txBody>
      </p:sp>
      <p:sp>
        <p:nvSpPr>
          <p:cNvPr id="3" name="Content Placeholder 2">
            <a:extLst>
              <a:ext uri="{FF2B5EF4-FFF2-40B4-BE49-F238E27FC236}">
                <a16:creationId xmlns:a16="http://schemas.microsoft.com/office/drawing/2014/main" id="{C37AF54D-4AF6-B057-41B3-C93997733208}"/>
              </a:ext>
            </a:extLst>
          </p:cNvPr>
          <p:cNvSpPr>
            <a:spLocks noGrp="1"/>
          </p:cNvSpPr>
          <p:nvPr>
            <p:ph sz="quarter" idx="13"/>
          </p:nvPr>
        </p:nvSpPr>
        <p:spPr/>
        <p:txBody>
          <a:bodyPr/>
          <a:lstStyle/>
          <a:p>
            <a:r>
              <a:rPr lang="zh-CN" altLang="en-US" dirty="0"/>
              <a:t>这就是 </a:t>
            </a:r>
            <a:r>
              <a:rPr lang="en-SG" dirty="0"/>
              <a:t>“</a:t>
            </a:r>
            <a:r>
              <a:rPr lang="zh-CN" altLang="en-US" dirty="0"/>
              <a:t>信心＋善行</a:t>
            </a:r>
            <a:r>
              <a:rPr lang="en-SG" dirty="0"/>
              <a:t>”</a:t>
            </a:r>
            <a:r>
              <a:rPr lang="zh-CN" altLang="en-US" dirty="0"/>
              <a:t>：在领受恩典之后所行的善行。</a:t>
            </a:r>
            <a:endParaRPr lang="en-SG" dirty="0"/>
          </a:p>
          <a:p>
            <a:r>
              <a:rPr lang="zh-CN" altLang="en-US" dirty="0"/>
              <a:t>这并不是说靠善行得救。</a:t>
            </a:r>
            <a:endParaRPr lang="en-SG" dirty="0"/>
          </a:p>
        </p:txBody>
      </p:sp>
    </p:spTree>
    <p:extLst>
      <p:ext uri="{BB962C8B-B14F-4D97-AF65-F5344CB8AC3E}">
        <p14:creationId xmlns:p14="http://schemas.microsoft.com/office/powerpoint/2010/main" val="3069090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049E-6981-B285-0789-11914EC6D860}"/>
              </a:ext>
            </a:extLst>
          </p:cNvPr>
          <p:cNvSpPr>
            <a:spLocks noGrp="1"/>
          </p:cNvSpPr>
          <p:nvPr>
            <p:ph type="title"/>
          </p:nvPr>
        </p:nvSpPr>
        <p:spPr/>
        <p:txBody>
          <a:bodyPr/>
          <a:lstStyle/>
          <a:p>
            <a:r>
              <a:rPr lang="zh-CN" altLang="en-US" u="sng" dirty="0"/>
              <a:t>信心与行为相对立</a:t>
            </a:r>
            <a:endParaRPr lang="en-SG" dirty="0"/>
          </a:p>
        </p:txBody>
      </p:sp>
      <p:sp>
        <p:nvSpPr>
          <p:cNvPr id="3" name="Content Placeholder 2">
            <a:extLst>
              <a:ext uri="{FF2B5EF4-FFF2-40B4-BE49-F238E27FC236}">
                <a16:creationId xmlns:a16="http://schemas.microsoft.com/office/drawing/2014/main" id="{339CCB2A-2422-40D8-2022-B9D98C185692}"/>
              </a:ext>
            </a:extLst>
          </p:cNvPr>
          <p:cNvSpPr>
            <a:spLocks noGrp="1"/>
          </p:cNvSpPr>
          <p:nvPr>
            <p:ph sz="quarter" idx="13"/>
          </p:nvPr>
        </p:nvSpPr>
        <p:spPr/>
        <p:txBody>
          <a:bodyPr/>
          <a:lstStyle/>
          <a:p>
            <a:pPr lvl="0"/>
            <a:r>
              <a:rPr lang="zh-CN" altLang="en-US" dirty="0"/>
              <a:t>宗教改革重新恢复了唯独因信心得救的福音。</a:t>
            </a:r>
            <a:endParaRPr lang="en-SG" dirty="0"/>
          </a:p>
          <a:p>
            <a:pPr lvl="0"/>
            <a:r>
              <a:rPr lang="zh-CN" altLang="en-US" dirty="0"/>
              <a:t>我们不仰赖自己的行为来拯救自己。我们得救，完全是因为我们信靠基督。</a:t>
            </a:r>
            <a:endParaRPr lang="en-SG" dirty="0"/>
          </a:p>
          <a:p>
            <a:pPr lvl="0"/>
            <a:r>
              <a:rPr lang="zh-CN" altLang="en-US" dirty="0"/>
              <a:t>我们是在与行为无关的情况下得救的，甚至是在我们仍然是罪人的时候。</a:t>
            </a:r>
            <a:endParaRPr lang="en-SG" dirty="0"/>
          </a:p>
          <a:p>
            <a:pPr lvl="0"/>
            <a:r>
              <a:rPr lang="zh-CN" altLang="en-US" dirty="0"/>
              <a:t>罗马书</a:t>
            </a:r>
            <a:r>
              <a:rPr lang="en-SG" dirty="0"/>
              <a:t> 4:3–5</a:t>
            </a:r>
          </a:p>
        </p:txBody>
      </p:sp>
    </p:spTree>
    <p:extLst>
      <p:ext uri="{BB962C8B-B14F-4D97-AF65-F5344CB8AC3E}">
        <p14:creationId xmlns:p14="http://schemas.microsoft.com/office/powerpoint/2010/main" val="1706041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0E28-931B-9A48-0ADC-1CA9732CF7D2}"/>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C1BFA5DC-EE45-5DC6-41D8-90B9AF6C3D84}"/>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1962472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5118-C2BA-8EFC-5907-812F664F8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58F6F-977A-0B3C-587B-714AC0788920}"/>
              </a:ext>
            </a:extLst>
          </p:cNvPr>
          <p:cNvSpPr>
            <a:spLocks noGrp="1"/>
          </p:cNvSpPr>
          <p:nvPr>
            <p:ph type="title"/>
          </p:nvPr>
        </p:nvSpPr>
        <p:spPr>
          <a:xfrm>
            <a:off x="3742425" y="500507"/>
            <a:ext cx="3052964" cy="928243"/>
          </a:xfrm>
        </p:spPr>
        <p:txBody>
          <a:bodyPr/>
          <a:lstStyle/>
          <a:p>
            <a:r>
              <a:rPr lang="zh-CN" altLang="en-US" u="sng" dirty="0"/>
              <a:t>问答 </a:t>
            </a:r>
            <a:r>
              <a:rPr lang="en-SG" altLang="zh-CN" u="sng" dirty="0"/>
              <a:t>59</a:t>
            </a:r>
            <a:endParaRPr lang="en-SG" dirty="0"/>
          </a:p>
        </p:txBody>
      </p:sp>
      <p:sp>
        <p:nvSpPr>
          <p:cNvPr id="3" name="Content Placeholder 2">
            <a:extLst>
              <a:ext uri="{FF2B5EF4-FFF2-40B4-BE49-F238E27FC236}">
                <a16:creationId xmlns:a16="http://schemas.microsoft.com/office/drawing/2014/main" id="{2C738651-A930-671A-5E6F-AFA8EB80E394}"/>
              </a:ext>
            </a:extLst>
          </p:cNvPr>
          <p:cNvSpPr>
            <a:spLocks noGrp="1"/>
          </p:cNvSpPr>
          <p:nvPr>
            <p:ph sz="quarter" idx="13"/>
          </p:nvPr>
        </p:nvSpPr>
        <p:spPr>
          <a:xfrm>
            <a:off x="759693" y="1945153"/>
            <a:ext cx="10920263" cy="3884147"/>
          </a:xfrm>
        </p:spPr>
        <p:txBody>
          <a:bodyPr>
            <a:normAutofit/>
          </a:bodyPr>
          <a:lstStyle/>
          <a:p>
            <a:pPr marL="0" indent="0">
              <a:buNone/>
            </a:pPr>
            <a:r>
              <a:rPr lang="en-SG" dirty="0"/>
              <a:t>59 </a:t>
            </a:r>
            <a:r>
              <a:rPr lang="zh-CN" altLang="en-US" dirty="0"/>
              <a:t>问</a:t>
            </a:r>
            <a:r>
              <a:rPr lang="en-SG" dirty="0"/>
              <a:t>: </a:t>
            </a:r>
            <a:r>
              <a:rPr lang="zh-CN" altLang="en-US" dirty="0"/>
              <a:t>你相信以上这些信条，对你有何帮助呢？ </a:t>
            </a:r>
            <a:endParaRPr lang="en-SG" dirty="0"/>
          </a:p>
          <a:p>
            <a:pPr marL="0" indent="0">
              <a:buNone/>
            </a:pPr>
            <a:r>
              <a:rPr lang="zh-CN" altLang="en-US" dirty="0"/>
              <a:t>答</a:t>
            </a:r>
            <a:r>
              <a:rPr lang="en-SG" dirty="0"/>
              <a:t>: </a:t>
            </a:r>
            <a:r>
              <a:rPr lang="zh-CN" altLang="en-US" dirty="0"/>
              <a:t>这使我在上帝面前，在基督里称义，并且成为永生的承受者。 </a:t>
            </a:r>
            <a:endParaRPr lang="en-SG" dirty="0"/>
          </a:p>
        </p:txBody>
      </p:sp>
    </p:spTree>
    <p:extLst>
      <p:ext uri="{BB962C8B-B14F-4D97-AF65-F5344CB8AC3E}">
        <p14:creationId xmlns:p14="http://schemas.microsoft.com/office/powerpoint/2010/main" val="4051251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E325-42FD-106D-8790-050FD88B95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1D1189-CB6F-D0A6-C582-5A437A93A33B}"/>
              </a:ext>
            </a:extLst>
          </p:cNvPr>
          <p:cNvSpPr>
            <a:spLocks noGrp="1"/>
          </p:cNvSpPr>
          <p:nvPr>
            <p:ph type="title"/>
          </p:nvPr>
        </p:nvSpPr>
        <p:spPr>
          <a:xfrm>
            <a:off x="3650199" y="357410"/>
            <a:ext cx="2445801" cy="1014190"/>
          </a:xfrm>
        </p:spPr>
        <p:txBody>
          <a:bodyPr/>
          <a:lstStyle/>
          <a:p>
            <a:r>
              <a:rPr lang="zh-CN" altLang="en-US" u="sng" dirty="0"/>
              <a:t>问答 </a:t>
            </a:r>
            <a:r>
              <a:rPr lang="en-SG" altLang="zh-CN" u="sng" dirty="0"/>
              <a:t>60</a:t>
            </a:r>
            <a:endParaRPr lang="en-SG" dirty="0"/>
          </a:p>
        </p:txBody>
      </p:sp>
      <p:sp>
        <p:nvSpPr>
          <p:cNvPr id="3" name="Content Placeholder 2">
            <a:extLst>
              <a:ext uri="{FF2B5EF4-FFF2-40B4-BE49-F238E27FC236}">
                <a16:creationId xmlns:a16="http://schemas.microsoft.com/office/drawing/2014/main" id="{2FE0902B-88E3-A882-D331-52511E96DADC}"/>
              </a:ext>
            </a:extLst>
          </p:cNvPr>
          <p:cNvSpPr>
            <a:spLocks noGrp="1"/>
          </p:cNvSpPr>
          <p:nvPr>
            <p:ph sz="quarter" idx="13"/>
          </p:nvPr>
        </p:nvSpPr>
        <p:spPr>
          <a:xfrm>
            <a:off x="847099" y="1281242"/>
            <a:ext cx="10363826" cy="5219348"/>
          </a:xfrm>
        </p:spPr>
        <p:txBody>
          <a:bodyPr>
            <a:normAutofit/>
          </a:bodyPr>
          <a:lstStyle/>
          <a:p>
            <a:pPr marL="0" indent="0">
              <a:buNone/>
            </a:pPr>
            <a:r>
              <a:rPr lang="en-SG" dirty="0"/>
              <a:t>60 </a:t>
            </a:r>
            <a:r>
              <a:rPr lang="zh-CN" altLang="en-US" dirty="0"/>
              <a:t>问</a:t>
            </a:r>
            <a:r>
              <a:rPr lang="en-SG" dirty="0"/>
              <a:t>: </a:t>
            </a:r>
            <a:r>
              <a:rPr lang="zh-CN" altLang="en-US" dirty="0"/>
              <a:t>你怎样在上帝面前称义呢？ </a:t>
            </a:r>
            <a:endParaRPr lang="en-SG" dirty="0"/>
          </a:p>
          <a:p>
            <a:pPr marL="0" indent="0">
              <a:buNone/>
            </a:pPr>
            <a:r>
              <a:rPr lang="zh-CN" altLang="en-US" dirty="0"/>
              <a:t>答</a:t>
            </a:r>
            <a:r>
              <a:rPr lang="en-SG" dirty="0"/>
              <a:t>: </a:t>
            </a:r>
            <a:r>
              <a:rPr lang="zh-CN" altLang="en-US" dirty="0"/>
              <a:t>惟独藉着对耶稣基督的真信心。尽管我的良心控告我严重地干犯了上帝的一 切诫命，从来没有遵守其中任何一条，并且仍然倾向于各样的罪恶，然而上帝 出于白白的恩典，并非出于我的任何功德，将基督完全的补罪、公义和圣洁归 于我，好像我本来就没有罪，也从来没有犯过罪，又好像我自己作成了基督为我 所作成的一切顺服，只要我用信心接受这些恩惠就够了。 </a:t>
            </a:r>
            <a:endParaRPr lang="en-SG" dirty="0"/>
          </a:p>
        </p:txBody>
      </p:sp>
    </p:spTree>
    <p:extLst>
      <p:ext uri="{BB962C8B-B14F-4D97-AF65-F5344CB8AC3E}">
        <p14:creationId xmlns:p14="http://schemas.microsoft.com/office/powerpoint/2010/main" val="4237259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7F613-C2F4-6C3B-5C78-BDBC82A0D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6BC9D-AEC2-0060-6386-3A6548A2E677}"/>
              </a:ext>
            </a:extLst>
          </p:cNvPr>
          <p:cNvSpPr>
            <a:spLocks noGrp="1"/>
          </p:cNvSpPr>
          <p:nvPr>
            <p:ph type="title"/>
          </p:nvPr>
        </p:nvSpPr>
        <p:spPr>
          <a:xfrm>
            <a:off x="3983574" y="586010"/>
            <a:ext cx="2941101" cy="1147540"/>
          </a:xfrm>
        </p:spPr>
        <p:txBody>
          <a:bodyPr/>
          <a:lstStyle/>
          <a:p>
            <a:r>
              <a:rPr lang="zh-CN" altLang="en-US" u="sng" dirty="0"/>
              <a:t>问答 </a:t>
            </a:r>
            <a:r>
              <a:rPr lang="en-SG" altLang="zh-CN" u="sng" dirty="0"/>
              <a:t>61</a:t>
            </a:r>
            <a:endParaRPr lang="en-SG" dirty="0"/>
          </a:p>
        </p:txBody>
      </p:sp>
      <p:sp>
        <p:nvSpPr>
          <p:cNvPr id="3" name="Content Placeholder 2">
            <a:extLst>
              <a:ext uri="{FF2B5EF4-FFF2-40B4-BE49-F238E27FC236}">
                <a16:creationId xmlns:a16="http://schemas.microsoft.com/office/drawing/2014/main" id="{A9F308FC-8FC8-702A-D784-E0EFCF02B7D1}"/>
              </a:ext>
            </a:extLst>
          </p:cNvPr>
          <p:cNvSpPr>
            <a:spLocks noGrp="1"/>
          </p:cNvSpPr>
          <p:nvPr>
            <p:ph sz="quarter" idx="13"/>
          </p:nvPr>
        </p:nvSpPr>
        <p:spPr/>
        <p:txBody>
          <a:bodyPr>
            <a:normAutofit/>
          </a:bodyPr>
          <a:lstStyle/>
          <a:p>
            <a:pPr marL="0" indent="0">
              <a:buNone/>
            </a:pPr>
            <a:r>
              <a:rPr lang="en-SG" dirty="0"/>
              <a:t>61 </a:t>
            </a:r>
            <a:r>
              <a:rPr lang="zh-CN" altLang="en-US" dirty="0"/>
              <a:t>问</a:t>
            </a:r>
            <a:r>
              <a:rPr lang="en-SG" dirty="0"/>
              <a:t>: </a:t>
            </a:r>
            <a:r>
              <a:rPr lang="zh-CN" altLang="en-US" dirty="0"/>
              <a:t>你为何说唯独因信称义呢？ </a:t>
            </a:r>
            <a:endParaRPr lang="en-SG" dirty="0"/>
          </a:p>
          <a:p>
            <a:pPr marL="0" indent="0">
              <a:buNone/>
            </a:pPr>
            <a:r>
              <a:rPr lang="zh-CN" altLang="en-US" dirty="0"/>
              <a:t>答</a:t>
            </a:r>
            <a:r>
              <a:rPr lang="en-SG" dirty="0"/>
              <a:t>: </a:t>
            </a:r>
            <a:r>
              <a:rPr lang="zh-CN" altLang="en-US" dirty="0"/>
              <a:t>我在上帝面前得蒙悦纳，并不是因为我的信心有什么价值；而是因为基督的补 赎、公义和圣洁，成为我在上帝面前的义。并且，我唯独藉着信心接受此义，使 它成为我自己的义，此外别无他法。</a:t>
            </a:r>
            <a:endParaRPr lang="en-SG" dirty="0"/>
          </a:p>
        </p:txBody>
      </p:sp>
    </p:spTree>
    <p:extLst>
      <p:ext uri="{BB962C8B-B14F-4D97-AF65-F5344CB8AC3E}">
        <p14:creationId xmlns:p14="http://schemas.microsoft.com/office/powerpoint/2010/main" val="2997285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21D8-A897-0FF9-5B79-F7426507FB3C}"/>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A60E7315-2492-39F7-FE45-0078EB4E5135}"/>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7949604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4378</TotalTime>
  <Words>3638</Words>
  <Application>Microsoft Office PowerPoint</Application>
  <PresentationFormat>Widescreen</PresentationFormat>
  <Paragraphs>135</Paragraphs>
  <Slides>31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DengXian</vt:lpstr>
      <vt:lpstr>Aptos</vt:lpstr>
      <vt:lpstr>Arial</vt:lpstr>
      <vt:lpstr>Century Gothic</vt:lpstr>
      <vt:lpstr>Wingdings 3</vt:lpstr>
      <vt:lpstr>Wisp</vt:lpstr>
      <vt:lpstr>《海德堡要理问答》</vt:lpstr>
      <vt:lpstr>PowerPoint Presentation</vt:lpstr>
      <vt:lpstr>问答 54</vt:lpstr>
      <vt:lpstr>我们应当如何处理教义上的分歧？</vt:lpstr>
      <vt:lpstr>4）身体的复活与新天新地（问42、57、58）</vt:lpstr>
      <vt:lpstr>PowerPoint Presentation</vt:lpstr>
      <vt:lpstr>课题</vt:lpstr>
      <vt:lpstr>PowerPoint Presentation</vt:lpstr>
      <vt:lpstr>问答 59</vt:lpstr>
      <vt:lpstr>1）我们因信靠基督而得救（问59）</vt:lpstr>
      <vt:lpstr>问答 60</vt:lpstr>
      <vt:lpstr>问答 61</vt:lpstr>
      <vt:lpstr>2）我们唯独因恩典称义（Sola Gratia）（问60）</vt:lpstr>
      <vt:lpstr>2）我们唯独因恩典称义</vt:lpstr>
      <vt:lpstr>2）我们唯独因恩典称义</vt:lpstr>
      <vt:lpstr>中世纪晚期的功德观</vt:lpstr>
      <vt:lpstr>中世纪晚期的功德观</vt:lpstr>
      <vt:lpstr>唯独恩典（Sola Gratia）</vt:lpstr>
      <vt:lpstr>PowerPoint Presentation</vt:lpstr>
      <vt:lpstr>3）我们唯独因信称义（Sola Fide）</vt:lpstr>
      <vt:lpstr>问答 60</vt:lpstr>
      <vt:lpstr>3）我们唯独因信称义</vt:lpstr>
      <vt:lpstr>信心与行为在中世纪的败坏</vt:lpstr>
      <vt:lpstr>信心与行为在中世纪的败坏</vt:lpstr>
      <vt:lpstr>方济各会的契约（Franciscum Pactum）</vt:lpstr>
      <vt:lpstr>信心与行为相对立</vt:lpstr>
      <vt:lpstr>PowerPoint Presentation</vt:lpstr>
      <vt:lpstr>问答 59</vt:lpstr>
      <vt:lpstr>问答 60</vt:lpstr>
      <vt:lpstr>问答 61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C</dc:creator>
  <cp:lastModifiedBy>Daniel C</cp:lastModifiedBy>
  <cp:revision>639</cp:revision>
  <dcterms:created xsi:type="dcterms:W3CDTF">2026-02-20T15:54:38Z</dcterms:created>
  <dcterms:modified xsi:type="dcterms:W3CDTF">2026-09-20T15:40:48Z</dcterms:modified>
</cp:coreProperties>
</file>