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57"/>
  </p:notesMasterIdLst>
  <p:sldIdLst>
    <p:sldId id="256" r:id="rId2"/>
    <p:sldId id="257" r:id="rId3"/>
    <p:sldId id="689" r:id="rId4"/>
    <p:sldId id="690" r:id="rId5"/>
    <p:sldId id="694" r:id="rId6"/>
    <p:sldId id="697" r:id="rId7"/>
    <p:sldId id="590" r:id="rId8"/>
    <p:sldId id="608" r:id="rId9"/>
    <p:sldId id="599" r:id="rId10"/>
    <p:sldId id="680" r:id="rId11"/>
    <p:sldId id="681" r:id="rId12"/>
    <p:sldId id="682" r:id="rId13"/>
    <p:sldId id="708" r:id="rId14"/>
    <p:sldId id="691" r:id="rId15"/>
    <p:sldId id="699" r:id="rId16"/>
    <p:sldId id="700" r:id="rId17"/>
    <p:sldId id="701" r:id="rId18"/>
    <p:sldId id="702" r:id="rId19"/>
    <p:sldId id="703" r:id="rId20"/>
    <p:sldId id="704" r:id="rId21"/>
    <p:sldId id="705" r:id="rId22"/>
    <p:sldId id="707" r:id="rId23"/>
    <p:sldId id="692" r:id="rId24"/>
    <p:sldId id="709" r:id="rId25"/>
    <p:sldId id="710" r:id="rId26"/>
    <p:sldId id="719" r:id="rId27"/>
    <p:sldId id="720" r:id="rId28"/>
    <p:sldId id="711" r:id="rId29"/>
    <p:sldId id="721" r:id="rId30"/>
    <p:sldId id="722" r:id="rId31"/>
    <p:sldId id="723" r:id="rId32"/>
    <p:sldId id="724" r:id="rId33"/>
    <p:sldId id="728" r:id="rId34"/>
    <p:sldId id="736" r:id="rId35"/>
    <p:sldId id="729" r:id="rId36"/>
    <p:sldId id="725" r:id="rId37"/>
    <p:sldId id="735" r:id="rId38"/>
    <p:sldId id="737" r:id="rId39"/>
    <p:sldId id="712" r:id="rId40"/>
    <p:sldId id="713" r:id="rId41"/>
    <p:sldId id="730" r:id="rId42"/>
    <p:sldId id="731" r:id="rId43"/>
    <p:sldId id="714" r:id="rId44"/>
    <p:sldId id="715" r:id="rId45"/>
    <p:sldId id="716" r:id="rId46"/>
    <p:sldId id="717" r:id="rId47"/>
    <p:sldId id="732" r:id="rId48"/>
    <p:sldId id="718" r:id="rId49"/>
    <p:sldId id="698" r:id="rId50"/>
    <p:sldId id="733" r:id="rId51"/>
    <p:sldId id="734" r:id="rId52"/>
    <p:sldId id="683" r:id="rId53"/>
    <p:sldId id="684" r:id="rId54"/>
    <p:sldId id="685" r:id="rId55"/>
    <p:sldId id="654"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88758" autoAdjust="0"/>
  </p:normalViewPr>
  <p:slideViewPr>
    <p:cSldViewPr snapToGrid="0">
      <p:cViewPr varScale="1">
        <p:scale>
          <a:sx n="73" d="100"/>
          <a:sy n="73" d="100"/>
        </p:scale>
        <p:origin x="90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FD01CF-8226-4138-BA91-AA815486FF39}" type="datetimeFigureOut">
              <a:rPr lang="en-SG" smtClean="0"/>
              <a:t>11/10/2026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A252B9-0E5F-437C-981D-C152E4FC622E}" type="slidenum">
              <a:rPr lang="en-SG" smtClean="0"/>
              <a:t>‹#›</a:t>
            </a:fld>
            <a:endParaRPr lang="en-SG"/>
          </a:p>
        </p:txBody>
      </p:sp>
    </p:spTree>
    <p:extLst>
      <p:ext uri="{BB962C8B-B14F-4D97-AF65-F5344CB8AC3E}">
        <p14:creationId xmlns:p14="http://schemas.microsoft.com/office/powerpoint/2010/main" val="1986363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6EA252B9-0E5F-437C-981D-C152E4FC622E}" type="slidenum">
              <a:rPr lang="en-SG" smtClean="0"/>
              <a:t>3</a:t>
            </a:fld>
            <a:endParaRPr lang="en-SG"/>
          </a:p>
        </p:txBody>
      </p:sp>
    </p:spTree>
    <p:extLst>
      <p:ext uri="{BB962C8B-B14F-4D97-AF65-F5344CB8AC3E}">
        <p14:creationId xmlns:p14="http://schemas.microsoft.com/office/powerpoint/2010/main" val="4194308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zh-CN" altLang="en-US"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实在论派 （</a:t>
            </a:r>
            <a:r>
              <a:rPr kumimoji="0" lang="en-US" altLang="zh-CN"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Realism</a:t>
            </a:r>
            <a:r>
              <a:rPr kumimoji="0" lang="zh-CN" altLang="en-US"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）与唯名论派 （</a:t>
            </a:r>
            <a:r>
              <a:rPr kumimoji="0" lang="en-US" altLang="zh-CN"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Nominalism</a:t>
            </a:r>
            <a:r>
              <a:rPr kumimoji="0" lang="zh-CN" altLang="en-US" sz="1200" b="0" i="0" u="none" strike="noStrike" cap="none" normalizeH="0" baseline="0" dirty="0">
                <a:ln>
                  <a:noFill/>
                </a:ln>
                <a:solidFill>
                  <a:schemeClr val="tx1"/>
                </a:solidFill>
                <a:effectLst/>
                <a:ea typeface="DengXian" panose="02010600030101010101" pitchFamily="2" charset="-122"/>
                <a:cs typeface="Arial" panose="020B0604020202020204" pitchFamily="34" charset="0"/>
              </a:rPr>
              <a:t>）</a:t>
            </a:r>
            <a:endParaRPr lang="en-SG" b="0" dirty="0"/>
          </a:p>
        </p:txBody>
      </p:sp>
      <p:sp>
        <p:nvSpPr>
          <p:cNvPr id="4" name="Slide Number Placeholder 3"/>
          <p:cNvSpPr>
            <a:spLocks noGrp="1"/>
          </p:cNvSpPr>
          <p:nvPr>
            <p:ph type="sldNum" sz="quarter" idx="5"/>
          </p:nvPr>
        </p:nvSpPr>
        <p:spPr/>
        <p:txBody>
          <a:bodyPr/>
          <a:lstStyle/>
          <a:p>
            <a:fld id="{6EA252B9-0E5F-437C-981D-C152E4FC622E}" type="slidenum">
              <a:rPr lang="en-SG" smtClean="0"/>
              <a:t>4</a:t>
            </a:fld>
            <a:endParaRPr lang="en-SG"/>
          </a:p>
        </p:txBody>
      </p:sp>
    </p:spTree>
    <p:extLst>
      <p:ext uri="{BB962C8B-B14F-4D97-AF65-F5344CB8AC3E}">
        <p14:creationId xmlns:p14="http://schemas.microsoft.com/office/powerpoint/2010/main" val="377031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6EA252B9-0E5F-437C-981D-C152E4FC622E}" type="slidenum">
              <a:rPr lang="en-SG" smtClean="0"/>
              <a:t>10</a:t>
            </a:fld>
            <a:endParaRPr lang="en-SG"/>
          </a:p>
        </p:txBody>
      </p:sp>
    </p:spTree>
    <p:extLst>
      <p:ext uri="{BB962C8B-B14F-4D97-AF65-F5344CB8AC3E}">
        <p14:creationId xmlns:p14="http://schemas.microsoft.com/office/powerpoint/2010/main" val="3302135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Taken from: </a:t>
            </a:r>
            <a:r>
              <a:rPr lang="en-SG" sz="1200" kern="1200" dirty="0">
                <a:solidFill>
                  <a:schemeClr val="tx1"/>
                </a:solidFill>
                <a:effectLst/>
                <a:latin typeface="+mn-lt"/>
                <a:ea typeface="+mn-ea"/>
                <a:cs typeface="+mn-cs"/>
              </a:rPr>
              <a:t>Sixth Session of the Council of Trent, https://www.papalencyclicals.net/councils/trent/sixth-session.htm</a:t>
            </a:r>
            <a:endParaRPr lang="en-SG" dirty="0"/>
          </a:p>
        </p:txBody>
      </p:sp>
      <p:sp>
        <p:nvSpPr>
          <p:cNvPr id="4" name="Slide Number Placeholder 3"/>
          <p:cNvSpPr>
            <a:spLocks noGrp="1"/>
          </p:cNvSpPr>
          <p:nvPr>
            <p:ph type="sldNum" sz="quarter" idx="5"/>
          </p:nvPr>
        </p:nvSpPr>
        <p:spPr/>
        <p:txBody>
          <a:bodyPr/>
          <a:lstStyle/>
          <a:p>
            <a:fld id="{6EA252B9-0E5F-437C-981D-C152E4FC622E}" type="slidenum">
              <a:rPr lang="en-SG" smtClean="0"/>
              <a:t>18</a:t>
            </a:fld>
            <a:endParaRPr lang="en-SG"/>
          </a:p>
        </p:txBody>
      </p:sp>
    </p:spTree>
    <p:extLst>
      <p:ext uri="{BB962C8B-B14F-4D97-AF65-F5344CB8AC3E}">
        <p14:creationId xmlns:p14="http://schemas.microsoft.com/office/powerpoint/2010/main" val="1102573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特伦多会议启发罗马天主教的更新，神学系统化。</a:t>
            </a:r>
            <a:endParaRPr lang="en-SG" dirty="0"/>
          </a:p>
        </p:txBody>
      </p:sp>
      <p:sp>
        <p:nvSpPr>
          <p:cNvPr id="4" name="Slide Number Placeholder 3"/>
          <p:cNvSpPr>
            <a:spLocks noGrp="1"/>
          </p:cNvSpPr>
          <p:nvPr>
            <p:ph type="sldNum" sz="quarter" idx="5"/>
          </p:nvPr>
        </p:nvSpPr>
        <p:spPr/>
        <p:txBody>
          <a:bodyPr/>
          <a:lstStyle/>
          <a:p>
            <a:fld id="{6EA252B9-0E5F-437C-981D-C152E4FC622E}" type="slidenum">
              <a:rPr lang="en-SG" smtClean="0"/>
              <a:t>23</a:t>
            </a:fld>
            <a:endParaRPr lang="en-SG"/>
          </a:p>
        </p:txBody>
      </p:sp>
    </p:spTree>
    <p:extLst>
      <p:ext uri="{BB962C8B-B14F-4D97-AF65-F5344CB8AC3E}">
        <p14:creationId xmlns:p14="http://schemas.microsoft.com/office/powerpoint/2010/main" val="2252651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200" kern="1200" dirty="0">
                <a:solidFill>
                  <a:schemeClr val="tx1"/>
                </a:solidFill>
                <a:effectLst/>
                <a:latin typeface="+mn-lt"/>
                <a:ea typeface="+mn-ea"/>
                <a:cs typeface="+mn-cs"/>
              </a:rPr>
              <a:t>Catechism of the Catholic Church, 1.1.3.1.II. Accessed https://www.vatican.va/archive/ENG0015/__PW.HTM</a:t>
            </a:r>
            <a:endParaRPr lang="en-SG" dirty="0"/>
          </a:p>
        </p:txBody>
      </p:sp>
      <p:sp>
        <p:nvSpPr>
          <p:cNvPr id="4" name="Slide Number Placeholder 3"/>
          <p:cNvSpPr>
            <a:spLocks noGrp="1"/>
          </p:cNvSpPr>
          <p:nvPr>
            <p:ph type="sldNum" sz="quarter" idx="5"/>
          </p:nvPr>
        </p:nvSpPr>
        <p:spPr/>
        <p:txBody>
          <a:bodyPr/>
          <a:lstStyle/>
          <a:p>
            <a:fld id="{6EA252B9-0E5F-437C-981D-C152E4FC622E}" type="slidenum">
              <a:rPr lang="en-SG" smtClean="0"/>
              <a:t>31</a:t>
            </a:fld>
            <a:endParaRPr lang="en-SG"/>
          </a:p>
        </p:txBody>
      </p:sp>
    </p:spTree>
    <p:extLst>
      <p:ext uri="{BB962C8B-B14F-4D97-AF65-F5344CB8AC3E}">
        <p14:creationId xmlns:p14="http://schemas.microsoft.com/office/powerpoint/2010/main" val="272896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Translated or sourced by ChatGPT</a:t>
            </a:r>
          </a:p>
        </p:txBody>
      </p:sp>
      <p:sp>
        <p:nvSpPr>
          <p:cNvPr id="4" name="Slide Number Placeholder 3"/>
          <p:cNvSpPr>
            <a:spLocks noGrp="1"/>
          </p:cNvSpPr>
          <p:nvPr>
            <p:ph type="sldNum" sz="quarter" idx="5"/>
          </p:nvPr>
        </p:nvSpPr>
        <p:spPr/>
        <p:txBody>
          <a:bodyPr/>
          <a:lstStyle/>
          <a:p>
            <a:fld id="{6EA252B9-0E5F-437C-981D-C152E4FC622E}" type="slidenum">
              <a:rPr lang="en-SG" smtClean="0"/>
              <a:t>32</a:t>
            </a:fld>
            <a:endParaRPr lang="en-SG"/>
          </a:p>
        </p:txBody>
      </p:sp>
    </p:spTree>
    <p:extLst>
      <p:ext uri="{BB962C8B-B14F-4D97-AF65-F5344CB8AC3E}">
        <p14:creationId xmlns:p14="http://schemas.microsoft.com/office/powerpoint/2010/main" val="3794900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6EA252B9-0E5F-437C-981D-C152E4FC622E}" type="slidenum">
              <a:rPr lang="en-SG" smtClean="0"/>
              <a:t>33</a:t>
            </a:fld>
            <a:endParaRPr lang="en-SG"/>
          </a:p>
        </p:txBody>
      </p:sp>
    </p:spTree>
    <p:extLst>
      <p:ext uri="{BB962C8B-B14F-4D97-AF65-F5344CB8AC3E}">
        <p14:creationId xmlns:p14="http://schemas.microsoft.com/office/powerpoint/2010/main" val="2356270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200" kern="1200" dirty="0">
                <a:solidFill>
                  <a:schemeClr val="tx1"/>
                </a:solidFill>
                <a:effectLst/>
                <a:latin typeface="+mn-lt"/>
                <a:ea typeface="+mn-ea"/>
                <a:cs typeface="+mn-cs"/>
              </a:rPr>
              <a:t>Twenth-fifth Session of the Council of Trent, https://www.papalencyclicals.net/councils/trent/twenty-fifth-session.htm</a:t>
            </a:r>
            <a:endParaRPr lang="en-SG" dirty="0"/>
          </a:p>
        </p:txBody>
      </p:sp>
      <p:sp>
        <p:nvSpPr>
          <p:cNvPr id="4" name="Slide Number Placeholder 3"/>
          <p:cNvSpPr>
            <a:spLocks noGrp="1"/>
          </p:cNvSpPr>
          <p:nvPr>
            <p:ph type="sldNum" sz="quarter" idx="5"/>
          </p:nvPr>
        </p:nvSpPr>
        <p:spPr/>
        <p:txBody>
          <a:bodyPr/>
          <a:lstStyle/>
          <a:p>
            <a:fld id="{6EA252B9-0E5F-437C-981D-C152E4FC622E}" type="slidenum">
              <a:rPr lang="en-SG" smtClean="0"/>
              <a:t>40</a:t>
            </a:fld>
            <a:endParaRPr lang="en-SG"/>
          </a:p>
        </p:txBody>
      </p:sp>
    </p:spTree>
    <p:extLst>
      <p:ext uri="{BB962C8B-B14F-4D97-AF65-F5344CB8AC3E}">
        <p14:creationId xmlns:p14="http://schemas.microsoft.com/office/powerpoint/2010/main" val="4114140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200" kern="1200" dirty="0">
                <a:solidFill>
                  <a:schemeClr val="tx1"/>
                </a:solidFill>
                <a:effectLst/>
                <a:latin typeface="+mn-lt"/>
                <a:ea typeface="+mn-ea"/>
                <a:cs typeface="+mn-cs"/>
              </a:rPr>
              <a:t>“Decree of the Apostolic Penitentiary for the eighth centenary of the death of Saint Francis of </a:t>
            </a:r>
            <a:r>
              <a:rPr lang="en-SG" sz="1200" kern="1200" dirty="0" err="1">
                <a:solidFill>
                  <a:schemeClr val="tx1"/>
                </a:solidFill>
                <a:effectLst/>
                <a:latin typeface="+mn-lt"/>
                <a:ea typeface="+mn-ea"/>
                <a:cs typeface="+mn-cs"/>
              </a:rPr>
              <a:t>Assasi</a:t>
            </a:r>
            <a:r>
              <a:rPr lang="en-SG" sz="1200" kern="1200" dirty="0">
                <a:solidFill>
                  <a:schemeClr val="tx1"/>
                </a:solidFill>
                <a:effectLst/>
                <a:latin typeface="+mn-lt"/>
                <a:ea typeface="+mn-ea"/>
                <a:cs typeface="+mn-cs"/>
              </a:rPr>
              <a:t>, Proclaiming a Special Jubilee Year with the Concession of Plenary Indulgences,” (10 Jan 2026), Accessed Sept 22 2026, https://www.vatican.va/content/romancuria/en/organismi-di-giustizia/penitenzieria-apostolica/documenti/20260110-indulgenze-sanfrancesco.html?</a:t>
            </a:r>
            <a:endParaRPr lang="en-SG" dirty="0"/>
          </a:p>
        </p:txBody>
      </p:sp>
      <p:sp>
        <p:nvSpPr>
          <p:cNvPr id="4" name="Slide Number Placeholder 3"/>
          <p:cNvSpPr>
            <a:spLocks noGrp="1"/>
          </p:cNvSpPr>
          <p:nvPr>
            <p:ph type="sldNum" sz="quarter" idx="5"/>
          </p:nvPr>
        </p:nvSpPr>
        <p:spPr/>
        <p:txBody>
          <a:bodyPr/>
          <a:lstStyle/>
          <a:p>
            <a:fld id="{6EA252B9-0E5F-437C-981D-C152E4FC622E}" type="slidenum">
              <a:rPr lang="en-SG" smtClean="0"/>
              <a:t>42</a:t>
            </a:fld>
            <a:endParaRPr lang="en-SG"/>
          </a:p>
        </p:txBody>
      </p:sp>
    </p:spTree>
    <p:extLst>
      <p:ext uri="{BB962C8B-B14F-4D97-AF65-F5344CB8AC3E}">
        <p14:creationId xmlns:p14="http://schemas.microsoft.com/office/powerpoint/2010/main" val="2451062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F22A-5760-8562-6D3A-7C6DF6B4C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A511D-0609-26E6-7C7F-334196F29E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4DC74-D57E-2EAF-4F02-EFAF36F1335B}"/>
              </a:ext>
            </a:extLst>
          </p:cNvPr>
          <p:cNvSpPr>
            <a:spLocks noGrp="1"/>
          </p:cNvSpPr>
          <p:nvPr>
            <p:ph type="body" idx="1"/>
          </p:nvPr>
        </p:nvSpPr>
        <p:spPr/>
        <p:txBody>
          <a:bodyPr/>
          <a:lstStyle/>
          <a:p>
            <a:r>
              <a:rPr lang="en-SG" dirty="0"/>
              <a:t>(</a:t>
            </a:r>
          </a:p>
        </p:txBody>
      </p:sp>
      <p:sp>
        <p:nvSpPr>
          <p:cNvPr id="4" name="Slide Number Placeholder 3">
            <a:extLst>
              <a:ext uri="{FF2B5EF4-FFF2-40B4-BE49-F238E27FC236}">
                <a16:creationId xmlns:a16="http://schemas.microsoft.com/office/drawing/2014/main" id="{B657301F-B1B9-4D56-4CAA-32C6354EF527}"/>
              </a:ext>
            </a:extLst>
          </p:cNvPr>
          <p:cNvSpPr>
            <a:spLocks noGrp="1"/>
          </p:cNvSpPr>
          <p:nvPr>
            <p:ph type="sldNum" sz="quarter" idx="5"/>
          </p:nvPr>
        </p:nvSpPr>
        <p:spPr/>
        <p:txBody>
          <a:bodyPr/>
          <a:lstStyle/>
          <a:p>
            <a:fld id="{6EA252B9-0E5F-437C-981D-C152E4FC622E}" type="slidenum">
              <a:rPr lang="en-SG" smtClean="0"/>
              <a:t>52</a:t>
            </a:fld>
            <a:endParaRPr lang="en-SG"/>
          </a:p>
        </p:txBody>
      </p:sp>
    </p:spTree>
    <p:extLst>
      <p:ext uri="{BB962C8B-B14F-4D97-AF65-F5344CB8AC3E}">
        <p14:creationId xmlns:p14="http://schemas.microsoft.com/office/powerpoint/2010/main" val="4215625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37F853-D65B-4124-AD04-090B068EE373}" type="datetimeFigureOut">
              <a:rPr lang="en-SG" smtClean="0"/>
              <a:t>11/10/2026</a:t>
            </a:fld>
            <a:endParaRPr lang="en-SG"/>
          </a:p>
        </p:txBody>
      </p:sp>
      <p:sp>
        <p:nvSpPr>
          <p:cNvPr id="5" name="Footer Placeholder 4"/>
          <p:cNvSpPr>
            <a:spLocks noGrp="1"/>
          </p:cNvSpPr>
          <p:nvPr>
            <p:ph type="ftr" sz="quarter" idx="11"/>
          </p:nvPr>
        </p:nvSpPr>
        <p:spPr/>
        <p:txBody>
          <a:bodyPr/>
          <a:lstStyle/>
          <a:p>
            <a:endParaRPr lang="en-SG"/>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3018998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37F853-D65B-4124-AD04-090B068EE373}" type="datetimeFigureOut">
              <a:rPr lang="en-SG" smtClean="0"/>
              <a:t>11/10/2026</a:t>
            </a:fld>
            <a:endParaRPr lang="en-SG"/>
          </a:p>
        </p:txBody>
      </p:sp>
      <p:sp>
        <p:nvSpPr>
          <p:cNvPr id="5" name="Footer Placeholder 4"/>
          <p:cNvSpPr>
            <a:spLocks noGrp="1"/>
          </p:cNvSpPr>
          <p:nvPr>
            <p:ph type="ftr" sz="quarter" idx="11"/>
          </p:nvPr>
        </p:nvSpPr>
        <p:spPr/>
        <p:txBody>
          <a:bodyPr/>
          <a:lstStyle/>
          <a:p>
            <a:endParaRPr lang="en-SG"/>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3658289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37F853-D65B-4124-AD04-090B068EE373}" type="datetimeFigureOut">
              <a:rPr lang="en-SG" smtClean="0"/>
              <a:t>11/10/2026</a:t>
            </a:fld>
            <a:endParaRPr lang="en-SG"/>
          </a:p>
        </p:txBody>
      </p:sp>
      <p:sp>
        <p:nvSpPr>
          <p:cNvPr id="5" name="Footer Placeholder 4"/>
          <p:cNvSpPr>
            <a:spLocks noGrp="1"/>
          </p:cNvSpPr>
          <p:nvPr>
            <p:ph type="ftr" sz="quarter" idx="11"/>
          </p:nvPr>
        </p:nvSpPr>
        <p:spPr/>
        <p:txBody>
          <a:bodyPr/>
          <a:lstStyle/>
          <a:p>
            <a:endParaRPr lang="en-SG"/>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635355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37F853-D65B-4124-AD04-090B068EE373}" type="datetimeFigureOut">
              <a:rPr lang="en-SG" smtClean="0"/>
              <a:t>11/10/2026</a:t>
            </a:fld>
            <a:endParaRPr lang="en-SG"/>
          </a:p>
        </p:txBody>
      </p:sp>
      <p:sp>
        <p:nvSpPr>
          <p:cNvPr id="6" name="Footer Placeholder 5"/>
          <p:cNvSpPr>
            <a:spLocks noGrp="1"/>
          </p:cNvSpPr>
          <p:nvPr>
            <p:ph type="ftr" sz="quarter" idx="11"/>
          </p:nvPr>
        </p:nvSpPr>
        <p:spPr/>
        <p:txBody>
          <a:bodyPr/>
          <a:lstStyle/>
          <a:p>
            <a:endParaRPr lang="en-SG"/>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941045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37F853-D65B-4124-AD04-090B068EE373}" type="datetimeFigureOut">
              <a:rPr lang="en-SG" smtClean="0"/>
              <a:t>11/10/2026</a:t>
            </a:fld>
            <a:endParaRPr lang="en-SG"/>
          </a:p>
        </p:txBody>
      </p:sp>
      <p:sp>
        <p:nvSpPr>
          <p:cNvPr id="8" name="Footer Placeholder 7"/>
          <p:cNvSpPr>
            <a:spLocks noGrp="1"/>
          </p:cNvSpPr>
          <p:nvPr>
            <p:ph type="ftr" sz="quarter" idx="11"/>
          </p:nvPr>
        </p:nvSpPr>
        <p:spPr/>
        <p:txBody>
          <a:bodyPr/>
          <a:lstStyle/>
          <a:p>
            <a:endParaRPr lang="en-SG"/>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160958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37F853-D65B-4124-AD04-090B068EE373}" type="datetimeFigureOut">
              <a:rPr lang="en-SG" smtClean="0"/>
              <a:t>11/10/2026</a:t>
            </a:fld>
            <a:endParaRPr lang="en-SG"/>
          </a:p>
        </p:txBody>
      </p:sp>
      <p:sp>
        <p:nvSpPr>
          <p:cNvPr id="4" name="Footer Placeholder 3"/>
          <p:cNvSpPr>
            <a:spLocks noGrp="1"/>
          </p:cNvSpPr>
          <p:nvPr>
            <p:ph type="ftr" sz="quarter" idx="11"/>
          </p:nvPr>
        </p:nvSpPr>
        <p:spPr/>
        <p:txBody>
          <a:bodyPr/>
          <a:lstStyle/>
          <a:p>
            <a:endParaRPr lang="en-SG"/>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761676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37F853-D65B-4124-AD04-090B068EE373}" type="datetimeFigureOut">
              <a:rPr lang="en-SG" smtClean="0"/>
              <a:t>11/10/2026</a:t>
            </a:fld>
            <a:endParaRPr lang="en-SG"/>
          </a:p>
        </p:txBody>
      </p:sp>
      <p:sp>
        <p:nvSpPr>
          <p:cNvPr id="3" name="Footer Placeholder 2"/>
          <p:cNvSpPr>
            <a:spLocks noGrp="1"/>
          </p:cNvSpPr>
          <p:nvPr>
            <p:ph type="ftr" sz="quarter" idx="11"/>
          </p:nvPr>
        </p:nvSpPr>
        <p:spPr/>
        <p:txBody>
          <a:bodyPr/>
          <a:lstStyle/>
          <a:p>
            <a:endParaRPr lang="en-SG"/>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246499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11/10/2026</a:t>
            </a:fld>
            <a:endParaRPr lang="en-SG"/>
          </a:p>
        </p:txBody>
      </p:sp>
      <p:sp>
        <p:nvSpPr>
          <p:cNvPr id="6" name="Footer Placeholder 5"/>
          <p:cNvSpPr>
            <a:spLocks noGrp="1"/>
          </p:cNvSpPr>
          <p:nvPr>
            <p:ph type="ftr" sz="quarter" idx="11"/>
          </p:nvPr>
        </p:nvSpPr>
        <p:spPr/>
        <p:txBody>
          <a:bodyPr/>
          <a:lstStyle/>
          <a:p>
            <a:endParaRPr lang="en-SG"/>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359441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11/10/2026</a:t>
            </a:fld>
            <a:endParaRPr lang="en-SG"/>
          </a:p>
        </p:txBody>
      </p:sp>
      <p:sp>
        <p:nvSpPr>
          <p:cNvPr id="6" name="Footer Placeholder 5"/>
          <p:cNvSpPr>
            <a:spLocks noGrp="1"/>
          </p:cNvSpPr>
          <p:nvPr>
            <p:ph type="ftr" sz="quarter" idx="11"/>
          </p:nvPr>
        </p:nvSpPr>
        <p:spPr/>
        <p:txBody>
          <a:bodyPr/>
          <a:lstStyle/>
          <a:p>
            <a:endParaRPr lang="en-SG"/>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118613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37F853-D65B-4124-AD04-090B068EE373}" type="datetimeFigureOut">
              <a:rPr lang="en-SG" smtClean="0"/>
              <a:t>11/10/2026</a:t>
            </a:fld>
            <a:endParaRPr lang="en-SG"/>
          </a:p>
        </p:txBody>
      </p:sp>
      <p:sp>
        <p:nvSpPr>
          <p:cNvPr id="5" name="Footer Placeholder 4"/>
          <p:cNvSpPr>
            <a:spLocks noGrp="1"/>
          </p:cNvSpPr>
          <p:nvPr>
            <p:ph type="ftr" sz="quarter" idx="11"/>
          </p:nvPr>
        </p:nvSpPr>
        <p:spPr/>
        <p:txBody>
          <a:bodyPr/>
          <a:lstStyle/>
          <a:p>
            <a:endParaRPr lang="en-SG"/>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1917486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37F853-D65B-4124-AD04-090B068EE373}" type="datetimeFigureOut">
              <a:rPr lang="en-SG" smtClean="0"/>
              <a:t>11/10/2026</a:t>
            </a:fld>
            <a:endParaRPr lang="en-SG"/>
          </a:p>
        </p:txBody>
      </p:sp>
      <p:sp>
        <p:nvSpPr>
          <p:cNvPr id="5" name="Footer Placeholder 4"/>
          <p:cNvSpPr>
            <a:spLocks noGrp="1"/>
          </p:cNvSpPr>
          <p:nvPr>
            <p:ph type="ftr" sz="quarter" idx="11"/>
          </p:nvPr>
        </p:nvSpPr>
        <p:spPr/>
        <p:txBody>
          <a:bodyPr/>
          <a:lstStyle/>
          <a:p>
            <a:endParaRPr lang="en-SG"/>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265B753-CBFF-4D09-8016-9D5DEABD864D}" type="slidenum">
              <a:rPr lang="en-SG" smtClean="0"/>
              <a:t>‹#›</a:t>
            </a:fld>
            <a:endParaRPr lang="en-SG"/>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46487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11/10/2026</a:t>
            </a:fld>
            <a:endParaRPr lang="en-SG"/>
          </a:p>
        </p:txBody>
      </p:sp>
      <p:sp>
        <p:nvSpPr>
          <p:cNvPr id="6" name="Footer Placeholder 5"/>
          <p:cNvSpPr>
            <a:spLocks noGrp="1"/>
          </p:cNvSpPr>
          <p:nvPr>
            <p:ph type="ftr" sz="quarter" idx="11"/>
          </p:nvPr>
        </p:nvSpPr>
        <p:spPr/>
        <p:txBody>
          <a:bodyPr/>
          <a:lstStyle/>
          <a:p>
            <a:endParaRPr lang="en-SG"/>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724621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11/10/2026</a:t>
            </a:fld>
            <a:endParaRPr lang="en-SG"/>
          </a:p>
        </p:txBody>
      </p:sp>
      <p:sp>
        <p:nvSpPr>
          <p:cNvPr id="6" name="Footer Placeholder 5"/>
          <p:cNvSpPr>
            <a:spLocks noGrp="1"/>
          </p:cNvSpPr>
          <p:nvPr>
            <p:ph type="ftr" sz="quarter" idx="11"/>
          </p:nvPr>
        </p:nvSpPr>
        <p:spPr/>
        <p:txBody>
          <a:bodyPr/>
          <a:lstStyle/>
          <a:p>
            <a:endParaRPr lang="en-SG"/>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265B753-CBFF-4D09-8016-9D5DEABD864D}" type="slidenum">
              <a:rPr lang="en-SG" smtClean="0"/>
              <a:t>‹#›</a:t>
            </a:fld>
            <a:endParaRPr lang="en-SG"/>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41758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A37F853-D65B-4124-AD04-090B068EE373}" type="datetimeFigureOut">
              <a:rPr lang="en-SG" smtClean="0"/>
              <a:t>11/10/2026</a:t>
            </a:fld>
            <a:endParaRPr lang="en-SG"/>
          </a:p>
        </p:txBody>
      </p:sp>
      <p:sp>
        <p:nvSpPr>
          <p:cNvPr id="6" name="Footer Placeholder 5"/>
          <p:cNvSpPr>
            <a:spLocks noGrp="1"/>
          </p:cNvSpPr>
          <p:nvPr>
            <p:ph type="ftr" sz="quarter" idx="11"/>
          </p:nvPr>
        </p:nvSpPr>
        <p:spPr/>
        <p:txBody>
          <a:bodyPr/>
          <a:lstStyle/>
          <a:p>
            <a:endParaRPr lang="en-SG"/>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24742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37F853-D65B-4124-AD04-090B068EE373}" type="datetimeFigureOut">
              <a:rPr lang="en-SG" smtClean="0"/>
              <a:t>11/10/2026</a:t>
            </a:fld>
            <a:endParaRPr lang="en-SG"/>
          </a:p>
        </p:txBody>
      </p:sp>
      <p:sp>
        <p:nvSpPr>
          <p:cNvPr id="5" name="Footer Placeholder 4"/>
          <p:cNvSpPr>
            <a:spLocks noGrp="1"/>
          </p:cNvSpPr>
          <p:nvPr>
            <p:ph type="ftr" sz="quarter" idx="11"/>
          </p:nvPr>
        </p:nvSpPr>
        <p:spPr/>
        <p:txBody>
          <a:bodyPr/>
          <a:lstStyle/>
          <a:p>
            <a:endParaRPr lang="en-SG"/>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308024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37F853-D65B-4124-AD04-090B068EE373}" type="datetimeFigureOut">
              <a:rPr lang="en-SG" smtClean="0"/>
              <a:t>11/10/2026</a:t>
            </a:fld>
            <a:endParaRPr lang="en-SG"/>
          </a:p>
        </p:txBody>
      </p:sp>
      <p:sp>
        <p:nvSpPr>
          <p:cNvPr id="5" name="Footer Placeholder 4"/>
          <p:cNvSpPr>
            <a:spLocks noGrp="1"/>
          </p:cNvSpPr>
          <p:nvPr>
            <p:ph type="ftr" sz="quarter" idx="11"/>
          </p:nvPr>
        </p:nvSpPr>
        <p:spPr/>
        <p:txBody>
          <a:bodyPr/>
          <a:lstStyle/>
          <a:p>
            <a:endParaRPr lang="en-SG"/>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265B753-CBFF-4D09-8016-9D5DEABD864D}" type="slidenum">
              <a:rPr lang="en-SG" smtClean="0"/>
              <a:t>‹#›</a:t>
            </a:fld>
            <a:endParaRPr lang="en-SG"/>
          </a:p>
        </p:txBody>
      </p:sp>
    </p:spTree>
    <p:extLst>
      <p:ext uri="{BB962C8B-B14F-4D97-AF65-F5344CB8AC3E}">
        <p14:creationId xmlns:p14="http://schemas.microsoft.com/office/powerpoint/2010/main" val="601439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dirty="0"/>
              <a:t>Click to edit Master title style</a:t>
            </a:r>
          </a:p>
        </p:txBody>
      </p:sp>
      <p:sp>
        <p:nvSpPr>
          <p:cNvPr id="12" name="Content Placeholder 2"/>
          <p:cNvSpPr>
            <a:spLocks noGrp="1"/>
          </p:cNvSpPr>
          <p:nvPr>
            <p:ph sz="quarter" idx="13"/>
          </p:nvPr>
        </p:nvSpPr>
        <p:spPr>
          <a:xfrm>
            <a:off x="913774" y="2367092"/>
            <a:ext cx="10363826" cy="3424107"/>
          </a:xfrm>
        </p:spPr>
        <p:txBody>
          <a:bodyPr/>
          <a:lstStyle>
            <a:lvl1pPr>
              <a:defRPr sz="2800"/>
            </a:lvl1pPr>
            <a:lvl2pPr>
              <a:defRPr sz="2400"/>
            </a:lvl2pPr>
            <a:lvl3pPr>
              <a:defRPr sz="2000"/>
            </a:lvl3pPr>
            <a:lvl4pPr>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226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A37F853-D65B-4124-AD04-090B068EE373}" type="datetimeFigureOut">
              <a:rPr lang="en-SG" smtClean="0"/>
              <a:t>11/10/2026</a:t>
            </a:fld>
            <a:endParaRPr lang="en-SG"/>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SG"/>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265B753-CBFF-4D09-8016-9D5DEABD864D}" type="slidenum">
              <a:rPr lang="en-SG" smtClean="0"/>
              <a:t>‹#›</a:t>
            </a:fld>
            <a:endParaRPr lang="en-SG"/>
          </a:p>
        </p:txBody>
      </p:sp>
    </p:spTree>
    <p:extLst>
      <p:ext uri="{BB962C8B-B14F-4D97-AF65-F5344CB8AC3E}">
        <p14:creationId xmlns:p14="http://schemas.microsoft.com/office/powerpoint/2010/main" val="318390691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2501C-754D-04BA-1028-5B9EB977B9D1}"/>
              </a:ext>
            </a:extLst>
          </p:cNvPr>
          <p:cNvSpPr>
            <a:spLocks noGrp="1"/>
          </p:cNvSpPr>
          <p:nvPr>
            <p:ph type="ctrTitle"/>
          </p:nvPr>
        </p:nvSpPr>
        <p:spPr>
          <a:xfrm>
            <a:off x="1662522" y="1015650"/>
            <a:ext cx="8689976" cy="2509213"/>
          </a:xfrm>
        </p:spPr>
        <p:txBody>
          <a:bodyPr/>
          <a:lstStyle/>
          <a:p>
            <a:r>
              <a:rPr lang="en-US" altLang="zh-CN" b="1" u="sng" dirty="0"/>
              <a:t>《</a:t>
            </a:r>
            <a:r>
              <a:rPr lang="zh-CN" altLang="en-US" b="1" u="sng" dirty="0"/>
              <a:t>海德堡要理问答</a:t>
            </a:r>
            <a:r>
              <a:rPr lang="en-US" altLang="zh-CN" b="1" u="sng" dirty="0"/>
              <a:t>》</a:t>
            </a:r>
            <a:endParaRPr lang="en-SG" dirty="0"/>
          </a:p>
        </p:txBody>
      </p:sp>
      <p:sp>
        <p:nvSpPr>
          <p:cNvPr id="3" name="Subtitle 2">
            <a:extLst>
              <a:ext uri="{FF2B5EF4-FFF2-40B4-BE49-F238E27FC236}">
                <a16:creationId xmlns:a16="http://schemas.microsoft.com/office/drawing/2014/main" id="{867D8567-91FC-2C6F-5B46-CB8AE3C47ABE}"/>
              </a:ext>
            </a:extLst>
          </p:cNvPr>
          <p:cNvSpPr>
            <a:spLocks noGrp="1"/>
          </p:cNvSpPr>
          <p:nvPr>
            <p:ph type="subTitle" idx="1"/>
          </p:nvPr>
        </p:nvSpPr>
        <p:spPr>
          <a:xfrm>
            <a:off x="2387195" y="3777918"/>
            <a:ext cx="4694089" cy="1134324"/>
          </a:xfrm>
        </p:spPr>
        <p:txBody>
          <a:bodyPr>
            <a:normAutofit/>
          </a:bodyPr>
          <a:lstStyle/>
          <a:p>
            <a:r>
              <a:rPr lang="zh-CN" altLang="en-US" sz="3600" dirty="0"/>
              <a:t>第二十一</a:t>
            </a:r>
            <a:r>
              <a:rPr lang="en-SG" altLang="zh-CN" sz="3600" dirty="0"/>
              <a:t>/ </a:t>
            </a:r>
            <a:r>
              <a:rPr lang="zh-CN" altLang="en-US" sz="3600" dirty="0"/>
              <a:t>二十二课</a:t>
            </a:r>
            <a:endParaRPr lang="en-SG" sz="3600" dirty="0"/>
          </a:p>
        </p:txBody>
      </p:sp>
    </p:spTree>
    <p:extLst>
      <p:ext uri="{BB962C8B-B14F-4D97-AF65-F5344CB8AC3E}">
        <p14:creationId xmlns:p14="http://schemas.microsoft.com/office/powerpoint/2010/main" val="1214682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791C7F-CD16-9F15-D7A9-1E611E46A543}"/>
              </a:ext>
            </a:extLst>
          </p:cNvPr>
          <p:cNvSpPr>
            <a:spLocks noGrp="1"/>
          </p:cNvSpPr>
          <p:nvPr>
            <p:ph sz="quarter" idx="13"/>
          </p:nvPr>
        </p:nvSpPr>
        <p:spPr/>
        <p:txBody>
          <a:bodyPr>
            <a:normAutofit/>
          </a:bodyPr>
          <a:lstStyle/>
          <a:p>
            <a:pPr marL="0" indent="0" algn="ctr">
              <a:buNone/>
            </a:pPr>
            <a:r>
              <a:rPr lang="zh-CN" altLang="en-US" sz="4800" b="1" u="sng" dirty="0"/>
              <a:t>复习</a:t>
            </a:r>
            <a:endParaRPr lang="en-SG" sz="4800" dirty="0"/>
          </a:p>
        </p:txBody>
      </p:sp>
    </p:spTree>
    <p:extLst>
      <p:ext uri="{BB962C8B-B14F-4D97-AF65-F5344CB8AC3E}">
        <p14:creationId xmlns:p14="http://schemas.microsoft.com/office/powerpoint/2010/main" val="3008666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2D9D6-A31F-06CA-3481-C2A924E9FD71}"/>
              </a:ext>
            </a:extLst>
          </p:cNvPr>
          <p:cNvSpPr>
            <a:spLocks noGrp="1"/>
          </p:cNvSpPr>
          <p:nvPr>
            <p:ph type="title"/>
          </p:nvPr>
        </p:nvSpPr>
        <p:spPr>
          <a:xfrm>
            <a:off x="2527609" y="274438"/>
            <a:ext cx="8911687" cy="1280890"/>
          </a:xfrm>
        </p:spPr>
        <p:txBody>
          <a:bodyPr/>
          <a:lstStyle/>
          <a:p>
            <a:r>
              <a:rPr lang="zh-CN" altLang="en-US" u="sng" dirty="0"/>
              <a:t>中世纪晚期的功德观</a:t>
            </a:r>
            <a:endParaRPr lang="en-SG" dirty="0"/>
          </a:p>
        </p:txBody>
      </p:sp>
      <p:sp>
        <p:nvSpPr>
          <p:cNvPr id="3" name="Content Placeholder 2">
            <a:extLst>
              <a:ext uri="{FF2B5EF4-FFF2-40B4-BE49-F238E27FC236}">
                <a16:creationId xmlns:a16="http://schemas.microsoft.com/office/drawing/2014/main" id="{FC7D78B2-BD96-76DC-8F00-A62B96301FFE}"/>
              </a:ext>
            </a:extLst>
          </p:cNvPr>
          <p:cNvSpPr>
            <a:spLocks noGrp="1"/>
          </p:cNvSpPr>
          <p:nvPr>
            <p:ph sz="quarter" idx="13"/>
          </p:nvPr>
        </p:nvSpPr>
        <p:spPr>
          <a:xfrm>
            <a:off x="752704" y="1088798"/>
            <a:ext cx="10363826" cy="5339994"/>
          </a:xfrm>
        </p:spPr>
        <p:txBody>
          <a:bodyPr>
            <a:normAutofit/>
          </a:bodyPr>
          <a:lstStyle/>
          <a:p>
            <a:pPr lvl="0"/>
            <a:r>
              <a:rPr lang="zh-CN" altLang="en-US" dirty="0"/>
              <a:t>“圣徒”拥有超多的功德，以至于可形成了所谓的 </a:t>
            </a:r>
            <a:r>
              <a:rPr lang="en-SG" dirty="0"/>
              <a:t>“</a:t>
            </a:r>
            <a:r>
              <a:rPr lang="zh-CN" altLang="en-US" dirty="0"/>
              <a:t>功德宝库</a:t>
            </a:r>
            <a:r>
              <a:rPr lang="en-SG" dirty="0"/>
              <a:t>” </a:t>
            </a:r>
            <a:r>
              <a:rPr lang="zh-CN" altLang="en-US" dirty="0"/>
              <a:t>（</a:t>
            </a:r>
            <a:r>
              <a:rPr lang="en-SG" dirty="0"/>
              <a:t>Treasury of Merit</a:t>
            </a:r>
            <a:r>
              <a:rPr lang="zh-CN" altLang="en-US" dirty="0"/>
              <a:t>）。正如金钱可以存入银行一样，多余的功德也可以存入这个宝库，然后由教会将其中的功德分发给 </a:t>
            </a:r>
            <a:r>
              <a:rPr lang="en-SG" dirty="0"/>
              <a:t>“</a:t>
            </a:r>
            <a:r>
              <a:rPr lang="zh-CN" altLang="en-US" dirty="0"/>
              <a:t>普通人</a:t>
            </a:r>
            <a:r>
              <a:rPr lang="en-SG" dirty="0"/>
              <a:t>”</a:t>
            </a:r>
            <a:r>
              <a:rPr lang="zh-CN" altLang="en-US" dirty="0"/>
              <a:t>。</a:t>
            </a:r>
            <a:endParaRPr lang="en-SG" dirty="0"/>
          </a:p>
        </p:txBody>
      </p:sp>
    </p:spTree>
    <p:extLst>
      <p:ext uri="{BB962C8B-B14F-4D97-AF65-F5344CB8AC3E}">
        <p14:creationId xmlns:p14="http://schemas.microsoft.com/office/powerpoint/2010/main" val="2681097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AA10D-FD1C-CE51-F557-7AE8A120BB40}"/>
              </a:ext>
            </a:extLst>
          </p:cNvPr>
          <p:cNvSpPr>
            <a:spLocks noGrp="1"/>
          </p:cNvSpPr>
          <p:nvPr>
            <p:ph type="title"/>
          </p:nvPr>
        </p:nvSpPr>
        <p:spPr/>
        <p:txBody>
          <a:bodyPr>
            <a:normAutofit/>
          </a:bodyPr>
          <a:lstStyle/>
          <a:p>
            <a:r>
              <a:rPr lang="zh-CN" altLang="en-US" u="sng" dirty="0"/>
              <a:t>唯独恩典（</a:t>
            </a:r>
            <a:r>
              <a:rPr lang="en-SG" i="1" u="sng" dirty="0"/>
              <a:t>Sola Gratia</a:t>
            </a:r>
            <a:r>
              <a:rPr lang="zh-CN" altLang="en-US" u="sng" dirty="0"/>
              <a:t>）</a:t>
            </a:r>
            <a:endParaRPr lang="en-SG" dirty="0"/>
          </a:p>
        </p:txBody>
      </p:sp>
      <p:sp>
        <p:nvSpPr>
          <p:cNvPr id="3" name="Content Placeholder 2">
            <a:extLst>
              <a:ext uri="{FF2B5EF4-FFF2-40B4-BE49-F238E27FC236}">
                <a16:creationId xmlns:a16="http://schemas.microsoft.com/office/drawing/2014/main" id="{5FE97286-DC43-888E-6A1E-E4AA863909AE}"/>
              </a:ext>
            </a:extLst>
          </p:cNvPr>
          <p:cNvSpPr>
            <a:spLocks noGrp="1"/>
          </p:cNvSpPr>
          <p:nvPr>
            <p:ph sz="quarter" idx="13"/>
          </p:nvPr>
        </p:nvSpPr>
        <p:spPr>
          <a:xfrm>
            <a:off x="687389" y="1528894"/>
            <a:ext cx="10363826" cy="4851586"/>
          </a:xfrm>
        </p:spPr>
        <p:txBody>
          <a:bodyPr>
            <a:normAutofit/>
          </a:bodyPr>
          <a:lstStyle/>
          <a:p>
            <a:pPr lvl="0"/>
            <a:r>
              <a:rPr lang="zh-CN" altLang="en-US" dirty="0"/>
              <a:t>宗教改革拒绝了这种将 </a:t>
            </a:r>
            <a:r>
              <a:rPr lang="en-SG" dirty="0"/>
              <a:t>“</a:t>
            </a:r>
            <a:r>
              <a:rPr lang="zh-CN" altLang="en-US" dirty="0"/>
              <a:t>功德</a:t>
            </a:r>
            <a:r>
              <a:rPr lang="en-SG" dirty="0"/>
              <a:t>” </a:t>
            </a:r>
            <a:r>
              <a:rPr lang="zh-CN" altLang="en-US" dirty="0"/>
              <a:t>视为救恩货币的观念。</a:t>
            </a:r>
            <a:endParaRPr lang="en-SG" dirty="0"/>
          </a:p>
          <a:p>
            <a:pPr lvl="0"/>
            <a:r>
              <a:rPr lang="zh-CN" altLang="en-US" dirty="0"/>
              <a:t>恩典若要成为真正的恩典，就必然是人无法赚取的，也是 </a:t>
            </a:r>
            <a:r>
              <a:rPr lang="en-SG" dirty="0"/>
              <a:t>“</a:t>
            </a:r>
            <a:r>
              <a:rPr lang="zh-CN" altLang="en-US" dirty="0"/>
              <a:t>不公平</a:t>
            </a:r>
            <a:r>
              <a:rPr lang="en-SG" dirty="0"/>
              <a:t>” </a:t>
            </a:r>
            <a:r>
              <a:rPr lang="zh-CN" altLang="en-US" dirty="0"/>
              <a:t>的。（申</a:t>
            </a:r>
            <a:r>
              <a:rPr lang="en-SG" dirty="0"/>
              <a:t> 9:6</a:t>
            </a:r>
            <a:r>
              <a:rPr lang="zh-CN" altLang="en-US" dirty="0"/>
              <a:t>）</a:t>
            </a:r>
            <a:endParaRPr lang="en-SG" dirty="0"/>
          </a:p>
          <a:p>
            <a:pPr lvl="0"/>
            <a:r>
              <a:rPr lang="zh-CN" altLang="en-US" dirty="0"/>
              <a:t>因此，我们唯独靠上帝的恩典得救。</a:t>
            </a:r>
            <a:endParaRPr lang="en-SG" dirty="0"/>
          </a:p>
        </p:txBody>
      </p:sp>
    </p:spTree>
    <p:extLst>
      <p:ext uri="{BB962C8B-B14F-4D97-AF65-F5344CB8AC3E}">
        <p14:creationId xmlns:p14="http://schemas.microsoft.com/office/powerpoint/2010/main" val="1040099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0A87B-8D25-5999-27C2-F8D503B3560E}"/>
              </a:ext>
            </a:extLst>
          </p:cNvPr>
          <p:cNvSpPr>
            <a:spLocks noGrp="1"/>
          </p:cNvSpPr>
          <p:nvPr>
            <p:ph type="title"/>
          </p:nvPr>
        </p:nvSpPr>
        <p:spPr>
          <a:xfrm>
            <a:off x="2277964" y="166910"/>
            <a:ext cx="8911687" cy="1280890"/>
          </a:xfrm>
        </p:spPr>
        <p:txBody>
          <a:bodyPr>
            <a:normAutofit/>
          </a:bodyPr>
          <a:lstStyle/>
          <a:p>
            <a:r>
              <a:rPr lang="zh-CN" altLang="en-US" u="sng" dirty="0"/>
              <a:t>信心与行为在中世纪的败坏</a:t>
            </a:r>
            <a:endParaRPr lang="en-SG" dirty="0"/>
          </a:p>
        </p:txBody>
      </p:sp>
      <p:sp>
        <p:nvSpPr>
          <p:cNvPr id="3" name="Content Placeholder 2">
            <a:extLst>
              <a:ext uri="{FF2B5EF4-FFF2-40B4-BE49-F238E27FC236}">
                <a16:creationId xmlns:a16="http://schemas.microsoft.com/office/drawing/2014/main" id="{9E54C19B-AE4C-8CDC-424A-B782B2BD1103}"/>
              </a:ext>
            </a:extLst>
          </p:cNvPr>
          <p:cNvSpPr>
            <a:spLocks noGrp="1"/>
          </p:cNvSpPr>
          <p:nvPr>
            <p:ph sz="quarter" idx="13"/>
          </p:nvPr>
        </p:nvSpPr>
        <p:spPr>
          <a:xfrm>
            <a:off x="595949" y="954946"/>
            <a:ext cx="10363826" cy="5537294"/>
          </a:xfrm>
        </p:spPr>
        <p:txBody>
          <a:bodyPr>
            <a:normAutofit/>
          </a:bodyPr>
          <a:lstStyle/>
          <a:p>
            <a:pPr marL="0" indent="0">
              <a:buNone/>
            </a:pPr>
            <a:r>
              <a:rPr lang="en-US" dirty="0"/>
              <a:t>1)</a:t>
            </a:r>
          </a:p>
          <a:p>
            <a:pPr lvl="0"/>
            <a:r>
              <a:rPr lang="zh-CN" altLang="en-US" dirty="0"/>
              <a:t>信心逐渐被简化为知识和口头上的认同。中世纪的人只需要学习信仰的基本内容，并声明自己相信这些内容即可。他们不需要真正明白自己所宣称相信的是什么。</a:t>
            </a:r>
            <a:endParaRPr lang="en-SG" altLang="zh-CN" dirty="0"/>
          </a:p>
          <a:p>
            <a:pPr marL="0" indent="0">
              <a:buNone/>
            </a:pPr>
            <a:r>
              <a:rPr lang="en-US" dirty="0"/>
              <a:t>2)</a:t>
            </a:r>
          </a:p>
          <a:p>
            <a:pPr lvl="0"/>
            <a:r>
              <a:rPr lang="zh-CN" altLang="en-US" dirty="0"/>
              <a:t>另一方面，随着恩典与功德观念的败坏，善行变得十分重要，因为人需要借着善行在上帝面前获得功德。</a:t>
            </a:r>
            <a:endParaRPr lang="en-SG" dirty="0"/>
          </a:p>
          <a:p>
            <a:pPr marL="0" lvl="0" indent="0">
              <a:buNone/>
            </a:pPr>
            <a:endParaRPr lang="en-SG" dirty="0"/>
          </a:p>
        </p:txBody>
      </p:sp>
    </p:spTree>
    <p:extLst>
      <p:ext uri="{BB962C8B-B14F-4D97-AF65-F5344CB8AC3E}">
        <p14:creationId xmlns:p14="http://schemas.microsoft.com/office/powerpoint/2010/main" val="3650360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C049E-6981-B285-0789-11914EC6D860}"/>
              </a:ext>
            </a:extLst>
          </p:cNvPr>
          <p:cNvSpPr>
            <a:spLocks noGrp="1"/>
          </p:cNvSpPr>
          <p:nvPr>
            <p:ph type="title"/>
          </p:nvPr>
        </p:nvSpPr>
        <p:spPr/>
        <p:txBody>
          <a:bodyPr/>
          <a:lstStyle/>
          <a:p>
            <a:r>
              <a:rPr lang="zh-CN" altLang="en-US" u="sng" dirty="0"/>
              <a:t>信心与行为相对立</a:t>
            </a:r>
            <a:endParaRPr lang="en-SG" dirty="0"/>
          </a:p>
        </p:txBody>
      </p:sp>
      <p:sp>
        <p:nvSpPr>
          <p:cNvPr id="3" name="Content Placeholder 2">
            <a:extLst>
              <a:ext uri="{FF2B5EF4-FFF2-40B4-BE49-F238E27FC236}">
                <a16:creationId xmlns:a16="http://schemas.microsoft.com/office/drawing/2014/main" id="{339CCB2A-2422-40D8-2022-B9D98C185692}"/>
              </a:ext>
            </a:extLst>
          </p:cNvPr>
          <p:cNvSpPr>
            <a:spLocks noGrp="1"/>
          </p:cNvSpPr>
          <p:nvPr>
            <p:ph sz="quarter" idx="13"/>
          </p:nvPr>
        </p:nvSpPr>
        <p:spPr/>
        <p:txBody>
          <a:bodyPr/>
          <a:lstStyle/>
          <a:p>
            <a:pPr lvl="0"/>
            <a:r>
              <a:rPr lang="zh-CN" altLang="en-US" dirty="0"/>
              <a:t>宗教改革重新恢复了唯独因信心得救的福音。</a:t>
            </a:r>
            <a:endParaRPr lang="en-SG" dirty="0"/>
          </a:p>
          <a:p>
            <a:pPr lvl="0"/>
            <a:r>
              <a:rPr lang="zh-CN" altLang="en-US" dirty="0"/>
              <a:t>我们不仰赖自己的行为来拯救自己。我们得救，完全是因为我们信靠基督。</a:t>
            </a:r>
            <a:endParaRPr lang="en-SG" dirty="0"/>
          </a:p>
          <a:p>
            <a:pPr lvl="0"/>
            <a:r>
              <a:rPr lang="zh-CN" altLang="en-US" dirty="0"/>
              <a:t>我们是在与行为无关的情况下得救的，甚至是在我们仍然是罪人的时候。</a:t>
            </a:r>
            <a:endParaRPr lang="en-SG" dirty="0"/>
          </a:p>
          <a:p>
            <a:pPr lvl="0"/>
            <a:r>
              <a:rPr lang="zh-CN" altLang="en-US" dirty="0"/>
              <a:t>罗马书</a:t>
            </a:r>
            <a:r>
              <a:rPr lang="en-SG" dirty="0"/>
              <a:t> 4:3–5</a:t>
            </a:r>
          </a:p>
        </p:txBody>
      </p:sp>
    </p:spTree>
    <p:extLst>
      <p:ext uri="{BB962C8B-B14F-4D97-AF65-F5344CB8AC3E}">
        <p14:creationId xmlns:p14="http://schemas.microsoft.com/office/powerpoint/2010/main" val="1706041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F551C-B0F8-6B14-6272-DB559182EA63}"/>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EECDD319-70C6-D4B0-6AF9-C995A76BA15A}"/>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353615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04CE3-0296-20D9-F2DC-ABA29D1FC0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60BE78-7463-4B77-F1B4-ACD8CEFDA6C4}"/>
              </a:ext>
            </a:extLst>
          </p:cNvPr>
          <p:cNvSpPr>
            <a:spLocks noGrp="1"/>
          </p:cNvSpPr>
          <p:nvPr>
            <p:ph type="title"/>
          </p:nvPr>
        </p:nvSpPr>
        <p:spPr>
          <a:xfrm>
            <a:off x="2454700" y="113747"/>
            <a:ext cx="8911687" cy="1280890"/>
          </a:xfrm>
        </p:spPr>
        <p:txBody>
          <a:bodyPr/>
          <a:lstStyle/>
          <a:p>
            <a:pPr algn="ctr"/>
            <a:r>
              <a:rPr lang="zh-CN" altLang="en-US" b="1" u="sng" dirty="0"/>
              <a:t>课题</a:t>
            </a:r>
            <a:endParaRPr lang="en-SG" b="1" u="sng" dirty="0"/>
          </a:p>
        </p:txBody>
      </p:sp>
      <p:sp>
        <p:nvSpPr>
          <p:cNvPr id="3" name="Content Placeholder 2">
            <a:extLst>
              <a:ext uri="{FF2B5EF4-FFF2-40B4-BE49-F238E27FC236}">
                <a16:creationId xmlns:a16="http://schemas.microsoft.com/office/drawing/2014/main" id="{E7D77CB8-01A2-E23B-48B7-5565F9929A66}"/>
              </a:ext>
            </a:extLst>
          </p:cNvPr>
          <p:cNvSpPr>
            <a:spLocks noGrp="1"/>
          </p:cNvSpPr>
          <p:nvPr>
            <p:ph sz="quarter" idx="13"/>
          </p:nvPr>
        </p:nvSpPr>
        <p:spPr>
          <a:xfrm>
            <a:off x="825613" y="1101819"/>
            <a:ext cx="10363826" cy="4405846"/>
          </a:xfrm>
        </p:spPr>
        <p:txBody>
          <a:bodyPr>
            <a:noAutofit/>
          </a:bodyPr>
          <a:lstStyle/>
          <a:p>
            <a:pPr marL="514350" indent="-514350">
              <a:buFont typeface="+mj-lt"/>
              <a:buAutoNum type="arabicPeriod" startAt="20"/>
            </a:pPr>
            <a:r>
              <a:rPr lang="zh-CN" altLang="en-US" sz="3200" dirty="0"/>
              <a:t> 因信称义 （</a:t>
            </a:r>
            <a:r>
              <a:rPr lang="en-US" altLang="zh-CN" sz="3200" dirty="0"/>
              <a:t>1</a:t>
            </a:r>
            <a:r>
              <a:rPr lang="zh-CN" altLang="en-US" sz="3200" dirty="0"/>
              <a:t>）：惟独恩典，惟独信心</a:t>
            </a:r>
            <a:endParaRPr lang="en-SG" altLang="zh-CN" sz="3200" dirty="0"/>
          </a:p>
          <a:p>
            <a:pPr marL="514350" indent="-514350">
              <a:buFont typeface="+mj-lt"/>
              <a:buAutoNum type="arabicPeriod" startAt="20"/>
            </a:pPr>
            <a:r>
              <a:rPr lang="zh-CN" altLang="en-US" sz="3200" dirty="0"/>
              <a:t>因信称义 （</a:t>
            </a:r>
            <a:r>
              <a:rPr lang="en-US" altLang="zh-CN" sz="3200" dirty="0"/>
              <a:t>2</a:t>
            </a:r>
            <a:r>
              <a:rPr lang="zh-CN" altLang="en-US" sz="3200" dirty="0"/>
              <a:t>）；归算论；特伦多会议的反应</a:t>
            </a:r>
            <a:endParaRPr lang="en-SG" altLang="zh-CN" sz="3200" dirty="0"/>
          </a:p>
          <a:p>
            <a:pPr marL="514350" indent="-514350">
              <a:buFont typeface="+mj-lt"/>
              <a:buAutoNum type="arabicPeriod" startAt="20"/>
            </a:pPr>
            <a:r>
              <a:rPr lang="zh-CN" altLang="en-US" sz="3200" dirty="0"/>
              <a:t>因信称义 （</a:t>
            </a:r>
            <a:r>
              <a:rPr lang="en-US" altLang="zh-CN" sz="3200" dirty="0"/>
              <a:t>2</a:t>
            </a:r>
            <a:r>
              <a:rPr lang="zh-CN" altLang="en-US" sz="3200" dirty="0"/>
              <a:t>）；归算论；特伦多会议的反应</a:t>
            </a:r>
            <a:endParaRPr lang="en-SG" sz="3200" dirty="0"/>
          </a:p>
        </p:txBody>
      </p:sp>
    </p:spTree>
    <p:extLst>
      <p:ext uri="{BB962C8B-B14F-4D97-AF65-F5344CB8AC3E}">
        <p14:creationId xmlns:p14="http://schemas.microsoft.com/office/powerpoint/2010/main" val="2462618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874D5-5EE0-1AD1-6868-8A433ABFBD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FCACE0-2371-C792-C084-A804D13273F5}"/>
              </a:ext>
            </a:extLst>
          </p:cNvPr>
          <p:cNvSpPr>
            <a:spLocks noGrp="1"/>
          </p:cNvSpPr>
          <p:nvPr>
            <p:ph sz="quarter" idx="13"/>
          </p:nvPr>
        </p:nvSpPr>
        <p:spPr/>
        <p:txBody>
          <a:bodyPr>
            <a:normAutofit/>
          </a:bodyPr>
          <a:lstStyle/>
          <a:p>
            <a:pPr marL="0" indent="0" algn="ctr">
              <a:buNone/>
            </a:pPr>
            <a:r>
              <a:rPr lang="zh-CN" altLang="en-US" sz="4400" b="1" u="sng" dirty="0"/>
              <a:t>称义（</a:t>
            </a:r>
            <a:r>
              <a:rPr lang="en-SG" altLang="zh-CN" sz="4400" b="1" u="sng" dirty="0"/>
              <a:t>2</a:t>
            </a:r>
            <a:r>
              <a:rPr lang="zh-CN" altLang="en-US" sz="4400" b="1" u="sng" dirty="0"/>
              <a:t>）</a:t>
            </a:r>
            <a:endParaRPr lang="en-SG" sz="4400" dirty="0"/>
          </a:p>
        </p:txBody>
      </p:sp>
    </p:spTree>
    <p:extLst>
      <p:ext uri="{BB962C8B-B14F-4D97-AF65-F5344CB8AC3E}">
        <p14:creationId xmlns:p14="http://schemas.microsoft.com/office/powerpoint/2010/main" val="954373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6FBCD-7ACD-CD67-1FAB-A8D8FC3C87FF}"/>
              </a:ext>
            </a:extLst>
          </p:cNvPr>
          <p:cNvSpPr>
            <a:spLocks noGrp="1"/>
          </p:cNvSpPr>
          <p:nvPr>
            <p:ph type="title"/>
          </p:nvPr>
        </p:nvSpPr>
        <p:spPr>
          <a:xfrm>
            <a:off x="3650199" y="357410"/>
            <a:ext cx="2445801" cy="1014190"/>
          </a:xfrm>
        </p:spPr>
        <p:txBody>
          <a:bodyPr/>
          <a:lstStyle/>
          <a:p>
            <a:r>
              <a:rPr lang="zh-CN" altLang="en-US" u="sng" dirty="0"/>
              <a:t>问答 </a:t>
            </a:r>
            <a:r>
              <a:rPr lang="en-SG" altLang="zh-CN" u="sng" dirty="0"/>
              <a:t>60</a:t>
            </a:r>
            <a:endParaRPr lang="en-SG" dirty="0"/>
          </a:p>
        </p:txBody>
      </p:sp>
      <p:sp>
        <p:nvSpPr>
          <p:cNvPr id="3" name="Content Placeholder 2">
            <a:extLst>
              <a:ext uri="{FF2B5EF4-FFF2-40B4-BE49-F238E27FC236}">
                <a16:creationId xmlns:a16="http://schemas.microsoft.com/office/drawing/2014/main" id="{E259EF17-D698-D924-2A5C-0BE859AB37B8}"/>
              </a:ext>
            </a:extLst>
          </p:cNvPr>
          <p:cNvSpPr>
            <a:spLocks noGrp="1"/>
          </p:cNvSpPr>
          <p:nvPr>
            <p:ph sz="quarter" idx="13"/>
          </p:nvPr>
        </p:nvSpPr>
        <p:spPr>
          <a:xfrm>
            <a:off x="847099" y="1281242"/>
            <a:ext cx="10363826" cy="5219348"/>
          </a:xfrm>
        </p:spPr>
        <p:txBody>
          <a:bodyPr>
            <a:normAutofit fontScale="92500" lnSpcReduction="20000"/>
          </a:bodyPr>
          <a:lstStyle/>
          <a:p>
            <a:pPr marL="0" indent="0">
              <a:buNone/>
            </a:pPr>
            <a:r>
              <a:rPr lang="en-SG" dirty="0">
                <a:solidFill>
                  <a:schemeClr val="tx1"/>
                </a:solidFill>
              </a:rPr>
              <a:t>60 </a:t>
            </a:r>
            <a:r>
              <a:rPr lang="zh-CN" altLang="en-US" dirty="0">
                <a:solidFill>
                  <a:schemeClr val="tx1"/>
                </a:solidFill>
              </a:rPr>
              <a:t>问</a:t>
            </a:r>
            <a:r>
              <a:rPr lang="en-SG" dirty="0">
                <a:solidFill>
                  <a:schemeClr val="tx1"/>
                </a:solidFill>
              </a:rPr>
              <a:t>: </a:t>
            </a:r>
            <a:r>
              <a:rPr lang="zh-CN" altLang="en-US" dirty="0">
                <a:solidFill>
                  <a:schemeClr val="tx1"/>
                </a:solidFill>
              </a:rPr>
              <a:t>你怎样在上帝面前称义呢？ </a:t>
            </a:r>
            <a:endParaRPr lang="en-SG" dirty="0">
              <a:solidFill>
                <a:schemeClr val="tx1"/>
              </a:solidFill>
            </a:endParaRPr>
          </a:p>
          <a:p>
            <a:pPr marL="0" indent="0">
              <a:buNone/>
            </a:pPr>
            <a:r>
              <a:rPr lang="zh-CN" altLang="en-US" dirty="0">
                <a:solidFill>
                  <a:schemeClr val="tx1"/>
                </a:solidFill>
              </a:rPr>
              <a:t>答</a:t>
            </a:r>
            <a:r>
              <a:rPr lang="en-SG" dirty="0">
                <a:solidFill>
                  <a:schemeClr val="tx1"/>
                </a:solidFill>
              </a:rPr>
              <a:t>: </a:t>
            </a:r>
            <a:r>
              <a:rPr lang="zh-CN" altLang="en-US" dirty="0">
                <a:solidFill>
                  <a:schemeClr val="tx1"/>
                </a:solidFill>
              </a:rPr>
              <a:t>惟独藉着对耶稣基督的真信心</a:t>
            </a:r>
            <a:r>
              <a:rPr lang="en-SG" dirty="0">
                <a:solidFill>
                  <a:schemeClr val="tx1"/>
                </a:solidFill>
              </a:rPr>
              <a:t> (1)</a:t>
            </a:r>
            <a:r>
              <a:rPr lang="zh-CN" altLang="en-US" dirty="0">
                <a:solidFill>
                  <a:schemeClr val="tx1"/>
                </a:solidFill>
              </a:rPr>
              <a:t>。尽管我的良心控告我严重地干犯了上帝的一 切诫命，从来没有遵守其中任何一条</a:t>
            </a:r>
            <a:r>
              <a:rPr lang="en-SG" dirty="0">
                <a:solidFill>
                  <a:schemeClr val="tx1"/>
                </a:solidFill>
              </a:rPr>
              <a:t> (2)</a:t>
            </a:r>
            <a:r>
              <a:rPr lang="zh-CN" altLang="en-US" dirty="0">
                <a:solidFill>
                  <a:schemeClr val="tx1"/>
                </a:solidFill>
              </a:rPr>
              <a:t>，并且仍然倾向于各样的罪恶</a:t>
            </a:r>
            <a:r>
              <a:rPr lang="en-SG" dirty="0">
                <a:solidFill>
                  <a:schemeClr val="tx1"/>
                </a:solidFill>
              </a:rPr>
              <a:t> (3)</a:t>
            </a:r>
            <a:r>
              <a:rPr lang="zh-CN" altLang="en-US" dirty="0">
                <a:solidFill>
                  <a:schemeClr val="tx1"/>
                </a:solidFill>
              </a:rPr>
              <a:t>，然而上帝 出于白白的恩典</a:t>
            </a:r>
            <a:r>
              <a:rPr lang="en-SG" dirty="0">
                <a:solidFill>
                  <a:schemeClr val="tx1"/>
                </a:solidFill>
              </a:rPr>
              <a:t> (5)</a:t>
            </a:r>
            <a:r>
              <a:rPr lang="zh-CN" altLang="en-US" dirty="0">
                <a:solidFill>
                  <a:schemeClr val="tx1"/>
                </a:solidFill>
              </a:rPr>
              <a:t>，并非出于我的任何功德</a:t>
            </a:r>
            <a:r>
              <a:rPr lang="en-SG" dirty="0">
                <a:solidFill>
                  <a:schemeClr val="tx1"/>
                </a:solidFill>
              </a:rPr>
              <a:t> (4)</a:t>
            </a:r>
            <a:r>
              <a:rPr lang="zh-CN" altLang="en-US" dirty="0">
                <a:solidFill>
                  <a:schemeClr val="tx1"/>
                </a:solidFill>
              </a:rPr>
              <a:t>，将基督完全的补罪、公义和圣洁归 于我</a:t>
            </a:r>
            <a:r>
              <a:rPr lang="en-SG" dirty="0">
                <a:solidFill>
                  <a:schemeClr val="tx1"/>
                </a:solidFill>
              </a:rPr>
              <a:t> (6)</a:t>
            </a:r>
            <a:r>
              <a:rPr lang="zh-CN" altLang="en-US" dirty="0">
                <a:solidFill>
                  <a:schemeClr val="tx1"/>
                </a:solidFill>
              </a:rPr>
              <a:t>，好像我本来就没有罪，也从来没有犯过罪，又好像我自己作成了基督为我 所作成的一切顺服</a:t>
            </a:r>
            <a:r>
              <a:rPr lang="en-SG" dirty="0">
                <a:solidFill>
                  <a:schemeClr val="tx1"/>
                </a:solidFill>
              </a:rPr>
              <a:t> (7)</a:t>
            </a:r>
            <a:r>
              <a:rPr lang="zh-CN" altLang="en-US" dirty="0">
                <a:solidFill>
                  <a:schemeClr val="tx1"/>
                </a:solidFill>
              </a:rPr>
              <a:t>，只要我用信心接受这些恩惠就够了</a:t>
            </a:r>
            <a:r>
              <a:rPr lang="en-SG" dirty="0">
                <a:solidFill>
                  <a:schemeClr val="tx1"/>
                </a:solidFill>
              </a:rPr>
              <a:t> (8)</a:t>
            </a:r>
            <a:r>
              <a:rPr lang="zh-CN" altLang="en-US" dirty="0">
                <a:solidFill>
                  <a:schemeClr val="tx1"/>
                </a:solidFill>
              </a:rPr>
              <a:t>。 </a:t>
            </a:r>
            <a:endParaRPr lang="en-SG" dirty="0">
              <a:solidFill>
                <a:schemeClr val="tx1"/>
              </a:solidFill>
            </a:endParaRPr>
          </a:p>
          <a:p>
            <a:pPr marL="0" indent="0">
              <a:buNone/>
            </a:pPr>
            <a:r>
              <a:rPr lang="en-US" altLang="zh-CN" dirty="0">
                <a:solidFill>
                  <a:schemeClr val="tx1"/>
                </a:solidFill>
              </a:rPr>
              <a:t>【</a:t>
            </a:r>
            <a:r>
              <a:rPr lang="en-SG" dirty="0">
                <a:solidFill>
                  <a:schemeClr val="tx1"/>
                </a:solidFill>
              </a:rPr>
              <a:t>1</a:t>
            </a:r>
            <a:r>
              <a:rPr lang="en-US" altLang="zh-CN" dirty="0">
                <a:solidFill>
                  <a:schemeClr val="tx1"/>
                </a:solidFill>
              </a:rPr>
              <a:t>】</a:t>
            </a:r>
            <a:r>
              <a:rPr lang="zh-CN" altLang="en-US" dirty="0">
                <a:solidFill>
                  <a:schemeClr val="tx1"/>
                </a:solidFill>
              </a:rPr>
              <a:t>罗</a:t>
            </a:r>
            <a:r>
              <a:rPr lang="en-SG" dirty="0">
                <a:solidFill>
                  <a:schemeClr val="tx1"/>
                </a:solidFill>
              </a:rPr>
              <a:t>3</a:t>
            </a:r>
            <a:r>
              <a:rPr lang="zh-CN" altLang="en-US" dirty="0">
                <a:solidFill>
                  <a:schemeClr val="tx1"/>
                </a:solidFill>
              </a:rPr>
              <a:t>：</a:t>
            </a:r>
            <a:r>
              <a:rPr lang="en-SG" dirty="0">
                <a:solidFill>
                  <a:schemeClr val="tx1"/>
                </a:solidFill>
              </a:rPr>
              <a:t>21-26</a:t>
            </a:r>
            <a:r>
              <a:rPr lang="zh-CN" altLang="en-US" dirty="0">
                <a:solidFill>
                  <a:schemeClr val="tx1"/>
                </a:solidFill>
              </a:rPr>
              <a:t>；加</a:t>
            </a:r>
            <a:r>
              <a:rPr lang="en-SG" dirty="0">
                <a:solidFill>
                  <a:schemeClr val="tx1"/>
                </a:solidFill>
              </a:rPr>
              <a:t>2</a:t>
            </a:r>
            <a:r>
              <a:rPr lang="zh-CN" altLang="en-US" dirty="0">
                <a:solidFill>
                  <a:schemeClr val="tx1"/>
                </a:solidFill>
              </a:rPr>
              <a:t>：</a:t>
            </a:r>
            <a:r>
              <a:rPr lang="en-SG" dirty="0">
                <a:solidFill>
                  <a:schemeClr val="tx1"/>
                </a:solidFill>
              </a:rPr>
              <a:t>6</a:t>
            </a:r>
            <a:r>
              <a:rPr lang="zh-CN" altLang="en-US" dirty="0">
                <a:solidFill>
                  <a:schemeClr val="tx1"/>
                </a:solidFill>
              </a:rPr>
              <a:t>；弗</a:t>
            </a:r>
            <a:r>
              <a:rPr lang="en-SG" dirty="0">
                <a:solidFill>
                  <a:schemeClr val="tx1"/>
                </a:solidFill>
              </a:rPr>
              <a:t>2</a:t>
            </a:r>
            <a:r>
              <a:rPr lang="zh-CN" altLang="en-US" dirty="0">
                <a:solidFill>
                  <a:schemeClr val="tx1"/>
                </a:solidFill>
              </a:rPr>
              <a:t>：</a:t>
            </a:r>
            <a:r>
              <a:rPr lang="en-SG" dirty="0">
                <a:solidFill>
                  <a:schemeClr val="tx1"/>
                </a:solidFill>
              </a:rPr>
              <a:t>8-9</a:t>
            </a:r>
            <a:r>
              <a:rPr lang="zh-CN" altLang="en-US" dirty="0">
                <a:solidFill>
                  <a:schemeClr val="tx1"/>
                </a:solidFill>
              </a:rPr>
              <a:t>；腓</a:t>
            </a:r>
            <a:r>
              <a:rPr lang="en-SG" dirty="0">
                <a:solidFill>
                  <a:schemeClr val="tx1"/>
                </a:solidFill>
              </a:rPr>
              <a:t>3</a:t>
            </a:r>
            <a:r>
              <a:rPr lang="zh-CN" altLang="en-US" dirty="0">
                <a:solidFill>
                  <a:schemeClr val="tx1"/>
                </a:solidFill>
              </a:rPr>
              <a:t>：</a:t>
            </a:r>
            <a:r>
              <a:rPr lang="en-SG" dirty="0">
                <a:solidFill>
                  <a:schemeClr val="tx1"/>
                </a:solidFill>
              </a:rPr>
              <a:t>8-11 </a:t>
            </a:r>
            <a:r>
              <a:rPr lang="en-US" altLang="zh-CN" dirty="0">
                <a:solidFill>
                  <a:schemeClr val="tx1"/>
                </a:solidFill>
              </a:rPr>
              <a:t>【</a:t>
            </a:r>
            <a:r>
              <a:rPr lang="en-SG" dirty="0">
                <a:solidFill>
                  <a:schemeClr val="tx1"/>
                </a:solidFill>
              </a:rPr>
              <a:t>2</a:t>
            </a:r>
            <a:r>
              <a:rPr lang="en-US" altLang="zh-CN" dirty="0">
                <a:solidFill>
                  <a:schemeClr val="tx1"/>
                </a:solidFill>
              </a:rPr>
              <a:t>】</a:t>
            </a:r>
            <a:r>
              <a:rPr lang="zh-CN" altLang="en-US" dirty="0">
                <a:solidFill>
                  <a:schemeClr val="tx1"/>
                </a:solidFill>
              </a:rPr>
              <a:t>罗</a:t>
            </a:r>
            <a:r>
              <a:rPr lang="en-SG" dirty="0">
                <a:solidFill>
                  <a:schemeClr val="tx1"/>
                </a:solidFill>
              </a:rPr>
              <a:t>3</a:t>
            </a:r>
            <a:r>
              <a:rPr lang="zh-CN" altLang="en-US" dirty="0">
                <a:solidFill>
                  <a:schemeClr val="tx1"/>
                </a:solidFill>
              </a:rPr>
              <a:t>：</a:t>
            </a:r>
            <a:r>
              <a:rPr lang="en-SG" dirty="0">
                <a:solidFill>
                  <a:schemeClr val="tx1"/>
                </a:solidFill>
              </a:rPr>
              <a:t>9</a:t>
            </a:r>
            <a:r>
              <a:rPr lang="zh-CN" altLang="en-US" dirty="0">
                <a:solidFill>
                  <a:schemeClr val="tx1"/>
                </a:solidFill>
              </a:rPr>
              <a:t>，</a:t>
            </a:r>
            <a:r>
              <a:rPr lang="en-SG" dirty="0">
                <a:solidFill>
                  <a:schemeClr val="tx1"/>
                </a:solidFill>
              </a:rPr>
              <a:t>10</a:t>
            </a:r>
          </a:p>
          <a:p>
            <a:pPr marL="0" indent="0">
              <a:buNone/>
            </a:pPr>
            <a:r>
              <a:rPr lang="en-US" altLang="zh-CN" dirty="0">
                <a:solidFill>
                  <a:schemeClr val="tx1"/>
                </a:solidFill>
              </a:rPr>
              <a:t>【</a:t>
            </a:r>
            <a:r>
              <a:rPr lang="en-SG" dirty="0">
                <a:solidFill>
                  <a:schemeClr val="tx1"/>
                </a:solidFill>
              </a:rPr>
              <a:t>3</a:t>
            </a:r>
            <a:r>
              <a:rPr lang="en-US" altLang="zh-CN" dirty="0">
                <a:solidFill>
                  <a:schemeClr val="tx1"/>
                </a:solidFill>
              </a:rPr>
              <a:t>】</a:t>
            </a:r>
            <a:r>
              <a:rPr lang="zh-CN" altLang="en-US" dirty="0">
                <a:solidFill>
                  <a:schemeClr val="tx1"/>
                </a:solidFill>
              </a:rPr>
              <a:t>罗</a:t>
            </a:r>
            <a:r>
              <a:rPr lang="en-SG" dirty="0">
                <a:solidFill>
                  <a:schemeClr val="tx1"/>
                </a:solidFill>
              </a:rPr>
              <a:t>7</a:t>
            </a:r>
            <a:r>
              <a:rPr lang="zh-CN" altLang="en-US" dirty="0">
                <a:solidFill>
                  <a:schemeClr val="tx1"/>
                </a:solidFill>
              </a:rPr>
              <a:t>：</a:t>
            </a:r>
            <a:r>
              <a:rPr lang="en-SG" dirty="0">
                <a:solidFill>
                  <a:schemeClr val="tx1"/>
                </a:solidFill>
              </a:rPr>
              <a:t>23 	</a:t>
            </a:r>
            <a:r>
              <a:rPr lang="en-US" altLang="zh-CN" dirty="0">
                <a:solidFill>
                  <a:schemeClr val="tx1"/>
                </a:solidFill>
              </a:rPr>
              <a:t>【</a:t>
            </a:r>
            <a:r>
              <a:rPr lang="en-SG" dirty="0">
                <a:solidFill>
                  <a:schemeClr val="tx1"/>
                </a:solidFill>
              </a:rPr>
              <a:t>5</a:t>
            </a:r>
            <a:r>
              <a:rPr lang="en-US" altLang="zh-CN" dirty="0">
                <a:solidFill>
                  <a:schemeClr val="tx1"/>
                </a:solidFill>
              </a:rPr>
              <a:t>】</a:t>
            </a:r>
            <a:r>
              <a:rPr lang="zh-CN" altLang="en-US" dirty="0">
                <a:solidFill>
                  <a:schemeClr val="tx1"/>
                </a:solidFill>
              </a:rPr>
              <a:t>罗</a:t>
            </a:r>
            <a:r>
              <a:rPr lang="en-SG" dirty="0">
                <a:solidFill>
                  <a:schemeClr val="tx1"/>
                </a:solidFill>
              </a:rPr>
              <a:t>3</a:t>
            </a:r>
            <a:r>
              <a:rPr lang="zh-CN" altLang="en-US" dirty="0">
                <a:solidFill>
                  <a:schemeClr val="tx1"/>
                </a:solidFill>
              </a:rPr>
              <a:t>：</a:t>
            </a:r>
            <a:r>
              <a:rPr lang="en-SG" dirty="0">
                <a:solidFill>
                  <a:schemeClr val="tx1"/>
                </a:solidFill>
              </a:rPr>
              <a:t>24</a:t>
            </a:r>
            <a:r>
              <a:rPr lang="zh-CN" altLang="en-US" dirty="0">
                <a:solidFill>
                  <a:schemeClr val="tx1"/>
                </a:solidFill>
              </a:rPr>
              <a:t>；弗</a:t>
            </a:r>
            <a:r>
              <a:rPr lang="en-SG" dirty="0">
                <a:solidFill>
                  <a:schemeClr val="tx1"/>
                </a:solidFill>
              </a:rPr>
              <a:t>2</a:t>
            </a:r>
            <a:r>
              <a:rPr lang="zh-CN" altLang="en-US" dirty="0">
                <a:solidFill>
                  <a:schemeClr val="tx1"/>
                </a:solidFill>
              </a:rPr>
              <a:t>：</a:t>
            </a:r>
            <a:r>
              <a:rPr lang="en-SG" dirty="0">
                <a:solidFill>
                  <a:schemeClr val="tx1"/>
                </a:solidFill>
              </a:rPr>
              <a:t>8</a:t>
            </a:r>
          </a:p>
          <a:p>
            <a:pPr marL="0" indent="0">
              <a:buNone/>
            </a:pPr>
            <a:r>
              <a:rPr lang="en-US" altLang="zh-CN" dirty="0">
                <a:solidFill>
                  <a:schemeClr val="tx1"/>
                </a:solidFill>
              </a:rPr>
              <a:t>【</a:t>
            </a:r>
            <a:r>
              <a:rPr lang="en-SG" dirty="0">
                <a:solidFill>
                  <a:schemeClr val="tx1"/>
                </a:solidFill>
              </a:rPr>
              <a:t>4</a:t>
            </a:r>
            <a:r>
              <a:rPr lang="en-US" altLang="zh-CN" dirty="0">
                <a:solidFill>
                  <a:schemeClr val="tx1"/>
                </a:solidFill>
              </a:rPr>
              <a:t>】</a:t>
            </a:r>
            <a:r>
              <a:rPr lang="zh-CN" altLang="en-US" dirty="0">
                <a:solidFill>
                  <a:schemeClr val="tx1"/>
                </a:solidFill>
              </a:rPr>
              <a:t>申</a:t>
            </a:r>
            <a:r>
              <a:rPr lang="en-SG" dirty="0">
                <a:solidFill>
                  <a:schemeClr val="tx1"/>
                </a:solidFill>
              </a:rPr>
              <a:t>9</a:t>
            </a:r>
            <a:r>
              <a:rPr lang="zh-CN" altLang="en-US" dirty="0">
                <a:solidFill>
                  <a:schemeClr val="tx1"/>
                </a:solidFill>
              </a:rPr>
              <a:t>：</a:t>
            </a:r>
            <a:r>
              <a:rPr lang="en-SG" dirty="0">
                <a:solidFill>
                  <a:schemeClr val="tx1"/>
                </a:solidFill>
              </a:rPr>
              <a:t>6</a:t>
            </a:r>
            <a:r>
              <a:rPr lang="zh-CN" altLang="en-US" dirty="0">
                <a:solidFill>
                  <a:schemeClr val="tx1"/>
                </a:solidFill>
              </a:rPr>
              <a:t>；多</a:t>
            </a:r>
            <a:r>
              <a:rPr lang="en-SG" dirty="0">
                <a:solidFill>
                  <a:schemeClr val="tx1"/>
                </a:solidFill>
              </a:rPr>
              <a:t>3</a:t>
            </a:r>
            <a:r>
              <a:rPr lang="zh-CN" altLang="en-US" dirty="0">
                <a:solidFill>
                  <a:schemeClr val="tx1"/>
                </a:solidFill>
              </a:rPr>
              <a:t>：</a:t>
            </a:r>
            <a:r>
              <a:rPr lang="en-SG" dirty="0">
                <a:solidFill>
                  <a:schemeClr val="tx1"/>
                </a:solidFill>
              </a:rPr>
              <a:t>4</a:t>
            </a:r>
            <a:r>
              <a:rPr lang="zh-CN" altLang="en-US" dirty="0">
                <a:solidFill>
                  <a:schemeClr val="tx1"/>
                </a:solidFill>
              </a:rPr>
              <a:t>，</a:t>
            </a:r>
            <a:r>
              <a:rPr lang="en-SG" dirty="0">
                <a:solidFill>
                  <a:schemeClr val="tx1"/>
                </a:solidFill>
              </a:rPr>
              <a:t>5 </a:t>
            </a:r>
          </a:p>
          <a:p>
            <a:pPr marL="0" indent="0">
              <a:buNone/>
            </a:pPr>
            <a:r>
              <a:rPr lang="en-US" altLang="zh-CN" dirty="0">
                <a:solidFill>
                  <a:schemeClr val="tx1"/>
                </a:solidFill>
              </a:rPr>
              <a:t>【</a:t>
            </a:r>
            <a:r>
              <a:rPr lang="en-SG" dirty="0">
                <a:solidFill>
                  <a:schemeClr val="tx1"/>
                </a:solidFill>
              </a:rPr>
              <a:t>6</a:t>
            </a:r>
            <a:r>
              <a:rPr lang="en-US" altLang="zh-CN" dirty="0">
                <a:solidFill>
                  <a:schemeClr val="tx1"/>
                </a:solidFill>
              </a:rPr>
              <a:t>】</a:t>
            </a:r>
            <a:r>
              <a:rPr lang="zh-CN" altLang="en-US" dirty="0">
                <a:solidFill>
                  <a:schemeClr val="tx1"/>
                </a:solidFill>
              </a:rPr>
              <a:t>罗</a:t>
            </a:r>
            <a:r>
              <a:rPr lang="en-SG" dirty="0">
                <a:solidFill>
                  <a:schemeClr val="tx1"/>
                </a:solidFill>
              </a:rPr>
              <a:t>4</a:t>
            </a:r>
            <a:r>
              <a:rPr lang="zh-CN" altLang="en-US" dirty="0">
                <a:solidFill>
                  <a:schemeClr val="tx1"/>
                </a:solidFill>
              </a:rPr>
              <a:t>：</a:t>
            </a:r>
            <a:r>
              <a:rPr lang="en-SG" dirty="0">
                <a:solidFill>
                  <a:schemeClr val="tx1"/>
                </a:solidFill>
              </a:rPr>
              <a:t>3-5</a:t>
            </a:r>
            <a:r>
              <a:rPr lang="zh-CN" altLang="en-US" dirty="0">
                <a:solidFill>
                  <a:schemeClr val="tx1"/>
                </a:solidFill>
              </a:rPr>
              <a:t>；林后</a:t>
            </a:r>
            <a:r>
              <a:rPr lang="en-SG" dirty="0">
                <a:solidFill>
                  <a:schemeClr val="tx1"/>
                </a:solidFill>
              </a:rPr>
              <a:t>5</a:t>
            </a:r>
            <a:r>
              <a:rPr lang="zh-CN" altLang="en-US" dirty="0">
                <a:solidFill>
                  <a:schemeClr val="tx1"/>
                </a:solidFill>
              </a:rPr>
              <a:t>：</a:t>
            </a:r>
            <a:r>
              <a:rPr lang="en-SG" dirty="0">
                <a:solidFill>
                  <a:schemeClr val="tx1"/>
                </a:solidFill>
              </a:rPr>
              <a:t>17-19</a:t>
            </a:r>
            <a:r>
              <a:rPr lang="zh-CN" altLang="en-US" dirty="0">
                <a:solidFill>
                  <a:schemeClr val="tx1"/>
                </a:solidFill>
              </a:rPr>
              <a:t>；约壹</a:t>
            </a:r>
            <a:r>
              <a:rPr lang="en-SG" dirty="0">
                <a:solidFill>
                  <a:schemeClr val="tx1"/>
                </a:solidFill>
              </a:rPr>
              <a:t>2</a:t>
            </a:r>
            <a:r>
              <a:rPr lang="zh-CN" altLang="en-US" dirty="0">
                <a:solidFill>
                  <a:schemeClr val="tx1"/>
                </a:solidFill>
              </a:rPr>
              <a:t>：</a:t>
            </a:r>
            <a:r>
              <a:rPr lang="en-SG" dirty="0">
                <a:solidFill>
                  <a:schemeClr val="tx1"/>
                </a:solidFill>
              </a:rPr>
              <a:t>1-2</a:t>
            </a:r>
          </a:p>
          <a:p>
            <a:pPr marL="0" indent="0">
              <a:buNone/>
            </a:pPr>
            <a:r>
              <a:rPr lang="en-US" altLang="zh-CN" dirty="0">
                <a:solidFill>
                  <a:schemeClr val="tx1"/>
                </a:solidFill>
              </a:rPr>
              <a:t>【</a:t>
            </a:r>
            <a:r>
              <a:rPr lang="en-SG" dirty="0">
                <a:solidFill>
                  <a:schemeClr val="tx1"/>
                </a:solidFill>
              </a:rPr>
              <a:t>7</a:t>
            </a:r>
            <a:r>
              <a:rPr lang="en-US" altLang="zh-CN" dirty="0">
                <a:solidFill>
                  <a:schemeClr val="tx1"/>
                </a:solidFill>
              </a:rPr>
              <a:t>】</a:t>
            </a:r>
            <a:r>
              <a:rPr lang="zh-CN" altLang="en-US" dirty="0">
                <a:solidFill>
                  <a:schemeClr val="tx1"/>
                </a:solidFill>
              </a:rPr>
              <a:t>罗</a:t>
            </a:r>
            <a:r>
              <a:rPr lang="en-SG" dirty="0">
                <a:solidFill>
                  <a:schemeClr val="tx1"/>
                </a:solidFill>
              </a:rPr>
              <a:t>4</a:t>
            </a:r>
            <a:r>
              <a:rPr lang="zh-CN" altLang="en-US" dirty="0">
                <a:solidFill>
                  <a:schemeClr val="tx1"/>
                </a:solidFill>
              </a:rPr>
              <a:t>：</a:t>
            </a:r>
            <a:r>
              <a:rPr lang="en-SG" dirty="0">
                <a:solidFill>
                  <a:schemeClr val="tx1"/>
                </a:solidFill>
              </a:rPr>
              <a:t>24-25</a:t>
            </a:r>
            <a:r>
              <a:rPr lang="zh-CN" altLang="en-US" dirty="0">
                <a:solidFill>
                  <a:schemeClr val="tx1"/>
                </a:solidFill>
              </a:rPr>
              <a:t>；林后</a:t>
            </a:r>
            <a:r>
              <a:rPr lang="en-SG" dirty="0">
                <a:solidFill>
                  <a:schemeClr val="tx1"/>
                </a:solidFill>
              </a:rPr>
              <a:t>5</a:t>
            </a:r>
            <a:r>
              <a:rPr lang="zh-CN" altLang="en-US" dirty="0">
                <a:solidFill>
                  <a:schemeClr val="tx1"/>
                </a:solidFill>
              </a:rPr>
              <a:t>：</a:t>
            </a:r>
            <a:r>
              <a:rPr lang="en-SG" dirty="0">
                <a:solidFill>
                  <a:schemeClr val="tx1"/>
                </a:solidFill>
              </a:rPr>
              <a:t>21 </a:t>
            </a:r>
            <a:r>
              <a:rPr lang="en-US" altLang="zh-CN" dirty="0">
                <a:solidFill>
                  <a:schemeClr val="tx1"/>
                </a:solidFill>
              </a:rPr>
              <a:t>【</a:t>
            </a:r>
            <a:r>
              <a:rPr lang="en-SG" dirty="0">
                <a:solidFill>
                  <a:schemeClr val="tx1"/>
                </a:solidFill>
              </a:rPr>
              <a:t>8</a:t>
            </a:r>
            <a:r>
              <a:rPr lang="en-US" altLang="zh-CN" dirty="0">
                <a:solidFill>
                  <a:schemeClr val="tx1"/>
                </a:solidFill>
              </a:rPr>
              <a:t>】</a:t>
            </a:r>
            <a:r>
              <a:rPr lang="zh-CN" altLang="en-US" dirty="0">
                <a:solidFill>
                  <a:schemeClr val="tx1"/>
                </a:solidFill>
              </a:rPr>
              <a:t>约</a:t>
            </a:r>
            <a:r>
              <a:rPr lang="en-SG" dirty="0">
                <a:solidFill>
                  <a:schemeClr val="tx1"/>
                </a:solidFill>
              </a:rPr>
              <a:t>3</a:t>
            </a:r>
            <a:r>
              <a:rPr lang="zh-CN" altLang="en-US" dirty="0">
                <a:solidFill>
                  <a:schemeClr val="tx1"/>
                </a:solidFill>
              </a:rPr>
              <a:t>：</a:t>
            </a:r>
            <a:r>
              <a:rPr lang="en-SG" dirty="0">
                <a:solidFill>
                  <a:schemeClr val="tx1"/>
                </a:solidFill>
              </a:rPr>
              <a:t>18</a:t>
            </a:r>
            <a:r>
              <a:rPr lang="zh-CN" altLang="en-US" dirty="0">
                <a:solidFill>
                  <a:schemeClr val="tx1"/>
                </a:solidFill>
              </a:rPr>
              <a:t>；徒</a:t>
            </a:r>
            <a:r>
              <a:rPr lang="en-SG" dirty="0">
                <a:solidFill>
                  <a:schemeClr val="tx1"/>
                </a:solidFill>
              </a:rPr>
              <a:t>16</a:t>
            </a:r>
            <a:r>
              <a:rPr lang="zh-CN" altLang="en-US" dirty="0">
                <a:solidFill>
                  <a:schemeClr val="tx1"/>
                </a:solidFill>
              </a:rPr>
              <a:t>：</a:t>
            </a:r>
            <a:r>
              <a:rPr lang="en-SG" dirty="0">
                <a:solidFill>
                  <a:schemeClr val="tx1"/>
                </a:solidFill>
              </a:rPr>
              <a:t>30-31</a:t>
            </a:r>
            <a:r>
              <a:rPr lang="zh-CN" altLang="en-US" dirty="0">
                <a:solidFill>
                  <a:schemeClr val="tx1"/>
                </a:solidFill>
              </a:rPr>
              <a:t>；罗</a:t>
            </a:r>
            <a:r>
              <a:rPr lang="en-SG" dirty="0">
                <a:solidFill>
                  <a:schemeClr val="tx1"/>
                </a:solidFill>
              </a:rPr>
              <a:t>3</a:t>
            </a:r>
            <a:r>
              <a:rPr lang="zh-CN" altLang="en-US" dirty="0">
                <a:solidFill>
                  <a:schemeClr val="tx1"/>
                </a:solidFill>
              </a:rPr>
              <a:t>：</a:t>
            </a:r>
            <a:r>
              <a:rPr lang="en-SG" dirty="0">
                <a:solidFill>
                  <a:schemeClr val="tx1"/>
                </a:solidFill>
              </a:rPr>
              <a:t>22</a:t>
            </a:r>
            <a:r>
              <a:rPr lang="zh-CN" altLang="en-US" dirty="0">
                <a:solidFill>
                  <a:schemeClr val="tx1"/>
                </a:solidFill>
              </a:rPr>
              <a:t>，</a:t>
            </a:r>
            <a:r>
              <a:rPr lang="en-SG" dirty="0">
                <a:solidFill>
                  <a:schemeClr val="tx1"/>
                </a:solidFill>
              </a:rPr>
              <a:t>28</a:t>
            </a:r>
          </a:p>
          <a:p>
            <a:endParaRPr lang="en-SG" dirty="0">
              <a:solidFill>
                <a:schemeClr val="tx1"/>
              </a:solidFill>
            </a:endParaRPr>
          </a:p>
        </p:txBody>
      </p:sp>
    </p:spTree>
    <p:extLst>
      <p:ext uri="{BB962C8B-B14F-4D97-AF65-F5344CB8AC3E}">
        <p14:creationId xmlns:p14="http://schemas.microsoft.com/office/powerpoint/2010/main" val="3178258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183-C185-5C2B-4646-B14EA195EEA2}"/>
              </a:ext>
            </a:extLst>
          </p:cNvPr>
          <p:cNvSpPr>
            <a:spLocks noGrp="1"/>
          </p:cNvSpPr>
          <p:nvPr>
            <p:ph type="title"/>
          </p:nvPr>
        </p:nvSpPr>
        <p:spPr>
          <a:xfrm>
            <a:off x="3983574" y="586010"/>
            <a:ext cx="2941101" cy="1147540"/>
          </a:xfrm>
        </p:spPr>
        <p:txBody>
          <a:bodyPr/>
          <a:lstStyle/>
          <a:p>
            <a:r>
              <a:rPr lang="zh-CN" altLang="en-US" u="sng" dirty="0"/>
              <a:t>问答 </a:t>
            </a:r>
            <a:r>
              <a:rPr lang="en-SG" altLang="zh-CN" u="sng" dirty="0"/>
              <a:t>61</a:t>
            </a:r>
            <a:endParaRPr lang="en-SG" dirty="0"/>
          </a:p>
        </p:txBody>
      </p:sp>
      <p:sp>
        <p:nvSpPr>
          <p:cNvPr id="3" name="Content Placeholder 2">
            <a:extLst>
              <a:ext uri="{FF2B5EF4-FFF2-40B4-BE49-F238E27FC236}">
                <a16:creationId xmlns:a16="http://schemas.microsoft.com/office/drawing/2014/main" id="{5FC8A6E1-5F8F-027D-4C7D-DB2E1C1595DD}"/>
              </a:ext>
            </a:extLst>
          </p:cNvPr>
          <p:cNvSpPr>
            <a:spLocks noGrp="1"/>
          </p:cNvSpPr>
          <p:nvPr>
            <p:ph sz="quarter" idx="13"/>
          </p:nvPr>
        </p:nvSpPr>
        <p:spPr/>
        <p:txBody>
          <a:bodyPr>
            <a:normAutofit lnSpcReduction="10000"/>
          </a:bodyPr>
          <a:lstStyle/>
          <a:p>
            <a:pPr marL="0" indent="0">
              <a:buNone/>
            </a:pPr>
            <a:r>
              <a:rPr lang="en-SG" dirty="0"/>
              <a:t>61 </a:t>
            </a:r>
            <a:r>
              <a:rPr lang="zh-CN" altLang="en-US" dirty="0"/>
              <a:t>问</a:t>
            </a:r>
            <a:r>
              <a:rPr lang="en-SG" dirty="0"/>
              <a:t>: </a:t>
            </a:r>
            <a:r>
              <a:rPr lang="zh-CN" altLang="en-US" dirty="0"/>
              <a:t>你为何说唯独因信称义呢？ </a:t>
            </a:r>
            <a:endParaRPr lang="en-SG" dirty="0"/>
          </a:p>
          <a:p>
            <a:pPr marL="0" indent="0">
              <a:buNone/>
            </a:pPr>
            <a:r>
              <a:rPr lang="zh-CN" altLang="en-US" dirty="0"/>
              <a:t>答</a:t>
            </a:r>
            <a:r>
              <a:rPr lang="en-SG" dirty="0"/>
              <a:t>: </a:t>
            </a:r>
            <a:r>
              <a:rPr lang="zh-CN" altLang="en-US" dirty="0"/>
              <a:t>我在上帝面前得蒙悦纳，并不是因为我的信心有什</a:t>
            </a:r>
            <a:r>
              <a:rPr lang="zh-CN" altLang="en-US" dirty="0">
                <a:solidFill>
                  <a:schemeClr val="tx1"/>
                </a:solidFill>
              </a:rPr>
              <a:t>么价值；而是因为基督的补 赎、公义和圣洁，成为我在上帝面前的义</a:t>
            </a:r>
            <a:r>
              <a:rPr lang="en-SG" dirty="0">
                <a:solidFill>
                  <a:schemeClr val="tx1"/>
                </a:solidFill>
              </a:rPr>
              <a:t> (1)</a:t>
            </a:r>
            <a:r>
              <a:rPr lang="zh-CN" altLang="en-US" dirty="0"/>
              <a:t>。并且，我唯独藉着信心接受此义，使 它成为我自己的义，此外别无他法</a:t>
            </a:r>
            <a:r>
              <a:rPr lang="en-SG" dirty="0"/>
              <a:t> (2)</a:t>
            </a:r>
            <a:r>
              <a:rPr lang="zh-CN" altLang="en-US" dirty="0"/>
              <a:t>。</a:t>
            </a:r>
            <a:endParaRPr lang="en-SG" dirty="0"/>
          </a:p>
          <a:p>
            <a:pPr marL="0" indent="0">
              <a:buNone/>
            </a:pPr>
            <a:r>
              <a:rPr lang="en-US" altLang="zh-CN" dirty="0"/>
              <a:t>【</a:t>
            </a:r>
            <a:r>
              <a:rPr lang="en-SG" dirty="0">
                <a:solidFill>
                  <a:schemeClr val="tx1"/>
                </a:solidFill>
              </a:rPr>
              <a:t>1</a:t>
            </a:r>
            <a:r>
              <a:rPr lang="en-US" altLang="zh-CN" dirty="0">
                <a:solidFill>
                  <a:schemeClr val="tx1"/>
                </a:solidFill>
              </a:rPr>
              <a:t>】</a:t>
            </a:r>
            <a:r>
              <a:rPr lang="zh-CN" altLang="en-US" dirty="0">
                <a:solidFill>
                  <a:schemeClr val="tx1"/>
                </a:solidFill>
              </a:rPr>
              <a:t>林前</a:t>
            </a:r>
            <a:r>
              <a:rPr lang="en-SG" dirty="0">
                <a:solidFill>
                  <a:schemeClr val="tx1"/>
                </a:solidFill>
              </a:rPr>
              <a:t>1</a:t>
            </a:r>
            <a:r>
              <a:rPr lang="zh-CN" altLang="en-US" dirty="0">
                <a:solidFill>
                  <a:schemeClr val="tx1"/>
                </a:solidFill>
              </a:rPr>
              <a:t>：</a:t>
            </a:r>
            <a:r>
              <a:rPr lang="en-SG" dirty="0">
                <a:solidFill>
                  <a:schemeClr val="tx1"/>
                </a:solidFill>
              </a:rPr>
              <a:t>30-31</a:t>
            </a:r>
            <a:r>
              <a:rPr lang="zh-CN" altLang="en-US" dirty="0">
                <a:solidFill>
                  <a:schemeClr val="tx1"/>
                </a:solidFill>
              </a:rPr>
              <a:t>；</a:t>
            </a:r>
            <a:r>
              <a:rPr lang="en-SG" dirty="0">
                <a:solidFill>
                  <a:schemeClr val="tx1"/>
                </a:solidFill>
              </a:rPr>
              <a:t>2</a:t>
            </a:r>
            <a:r>
              <a:rPr lang="zh-CN" altLang="en-US" dirty="0">
                <a:solidFill>
                  <a:schemeClr val="tx1"/>
                </a:solidFill>
              </a:rPr>
              <a:t>：</a:t>
            </a:r>
            <a:r>
              <a:rPr lang="en-SG" dirty="0">
                <a:solidFill>
                  <a:schemeClr val="tx1"/>
                </a:solidFill>
              </a:rPr>
              <a:t>2</a:t>
            </a:r>
          </a:p>
          <a:p>
            <a:pPr marL="0" indent="0">
              <a:buNone/>
            </a:pPr>
            <a:r>
              <a:rPr lang="en-US" altLang="zh-CN" dirty="0"/>
              <a:t>【</a:t>
            </a:r>
            <a:r>
              <a:rPr lang="en-SG" dirty="0"/>
              <a:t>2</a:t>
            </a:r>
            <a:r>
              <a:rPr lang="en-US" altLang="zh-CN" dirty="0"/>
              <a:t>】</a:t>
            </a:r>
            <a:r>
              <a:rPr lang="zh-CN" altLang="en-US" dirty="0"/>
              <a:t>罗</a:t>
            </a:r>
            <a:r>
              <a:rPr lang="en-SG" dirty="0"/>
              <a:t>10</a:t>
            </a:r>
            <a:r>
              <a:rPr lang="zh-CN" altLang="en-US" dirty="0"/>
              <a:t>：</a:t>
            </a:r>
            <a:r>
              <a:rPr lang="en-SG" dirty="0"/>
              <a:t>10</a:t>
            </a:r>
            <a:r>
              <a:rPr lang="zh-CN" altLang="en-US" dirty="0"/>
              <a:t>；约壹</a:t>
            </a:r>
            <a:r>
              <a:rPr lang="en-SG" dirty="0"/>
              <a:t>5</a:t>
            </a:r>
            <a:r>
              <a:rPr lang="zh-CN" altLang="en-US" dirty="0"/>
              <a:t>：</a:t>
            </a:r>
            <a:r>
              <a:rPr lang="en-SG" dirty="0"/>
              <a:t>10-12</a:t>
            </a:r>
          </a:p>
          <a:p>
            <a:endParaRPr lang="en-SG" dirty="0"/>
          </a:p>
        </p:txBody>
      </p:sp>
    </p:spTree>
    <p:extLst>
      <p:ext uri="{BB962C8B-B14F-4D97-AF65-F5344CB8AC3E}">
        <p14:creationId xmlns:p14="http://schemas.microsoft.com/office/powerpoint/2010/main" val="3292376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0C7FF-4F56-A252-7A86-6C103A8E9592}"/>
              </a:ext>
            </a:extLst>
          </p:cNvPr>
          <p:cNvSpPr>
            <a:spLocks noGrp="1"/>
          </p:cNvSpPr>
          <p:nvPr>
            <p:ph type="title"/>
          </p:nvPr>
        </p:nvSpPr>
        <p:spPr/>
        <p:txBody>
          <a:bodyPr>
            <a:normAutofit/>
          </a:bodyPr>
          <a:lstStyle/>
          <a:p>
            <a:r>
              <a:rPr lang="en-US" dirty="0"/>
              <a:t>1) </a:t>
            </a:r>
            <a:r>
              <a:rPr lang="zh-CN" altLang="en-US" dirty="0"/>
              <a:t>归算的教义</a:t>
            </a:r>
            <a:endParaRPr lang="en-SG" dirty="0"/>
          </a:p>
        </p:txBody>
      </p:sp>
      <p:sp>
        <p:nvSpPr>
          <p:cNvPr id="3" name="Content Placeholder 2">
            <a:extLst>
              <a:ext uri="{FF2B5EF4-FFF2-40B4-BE49-F238E27FC236}">
                <a16:creationId xmlns:a16="http://schemas.microsoft.com/office/drawing/2014/main" id="{E148FEAC-FB1B-FED9-CBFF-D5D05943700A}"/>
              </a:ext>
            </a:extLst>
          </p:cNvPr>
          <p:cNvSpPr>
            <a:spLocks noGrp="1"/>
          </p:cNvSpPr>
          <p:nvPr>
            <p:ph sz="quarter" idx="13"/>
          </p:nvPr>
        </p:nvSpPr>
        <p:spPr/>
        <p:txBody>
          <a:bodyPr/>
          <a:lstStyle/>
          <a:p>
            <a:pPr lvl="0"/>
            <a:r>
              <a:rPr lang="zh-CN" altLang="en-US" dirty="0"/>
              <a:t>归算（</a:t>
            </a:r>
            <a:r>
              <a:rPr lang="en-SG" dirty="0"/>
              <a:t>imputation</a:t>
            </a:r>
            <a:r>
              <a:rPr lang="zh-CN" altLang="en-US" dirty="0"/>
              <a:t>）是指：上帝可以将某种地位归算给一个人，而不必使这个人在本质上成为配得该地位的人。</a:t>
            </a:r>
            <a:endParaRPr lang="en-SG" dirty="0"/>
          </a:p>
          <a:p>
            <a:pPr lvl="0"/>
            <a:r>
              <a:rPr lang="zh-CN" altLang="en-US" dirty="0"/>
              <a:t>罗马书</a:t>
            </a:r>
            <a:r>
              <a:rPr lang="en-SG" dirty="0"/>
              <a:t> 4:3–8</a:t>
            </a:r>
          </a:p>
          <a:p>
            <a:pPr lvl="0"/>
            <a:r>
              <a:rPr lang="zh-CN" altLang="en-US" dirty="0"/>
              <a:t>上帝称不敬虔的人为义，而不是称义人为义。</a:t>
            </a:r>
            <a:endParaRPr lang="en-SG" dirty="0"/>
          </a:p>
          <a:p>
            <a:r>
              <a:rPr lang="zh-CN" altLang="en-US" dirty="0"/>
              <a:t>他这样做，是将我们看为义，尽管我们本身并不义</a:t>
            </a:r>
            <a:endParaRPr lang="en-SG" dirty="0"/>
          </a:p>
        </p:txBody>
      </p:sp>
    </p:spTree>
    <p:extLst>
      <p:ext uri="{BB962C8B-B14F-4D97-AF65-F5344CB8AC3E}">
        <p14:creationId xmlns:p14="http://schemas.microsoft.com/office/powerpoint/2010/main" val="1348084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C5A9D-D154-6AF7-B403-CFC120BD7659}"/>
              </a:ext>
            </a:extLst>
          </p:cNvPr>
          <p:cNvSpPr>
            <a:spLocks noGrp="1"/>
          </p:cNvSpPr>
          <p:nvPr>
            <p:ph type="title"/>
          </p:nvPr>
        </p:nvSpPr>
        <p:spPr>
          <a:xfrm>
            <a:off x="2592925" y="624110"/>
            <a:ext cx="5900836" cy="1275810"/>
          </a:xfrm>
        </p:spPr>
        <p:txBody>
          <a:bodyPr>
            <a:normAutofit/>
          </a:bodyPr>
          <a:lstStyle/>
          <a:p>
            <a:pPr algn="ctr"/>
            <a:r>
              <a:rPr lang="zh-CN" altLang="en-US" sz="4800" u="sng" dirty="0"/>
              <a:t>林后</a:t>
            </a:r>
            <a:r>
              <a:rPr lang="en-SG" altLang="zh-CN" sz="4800" u="sng" dirty="0"/>
              <a:t>5</a:t>
            </a:r>
            <a:r>
              <a:rPr lang="zh-CN" altLang="en-US" sz="4800" u="sng" dirty="0"/>
              <a:t>：</a:t>
            </a:r>
            <a:r>
              <a:rPr lang="en-SG" altLang="zh-CN" sz="4800" u="sng" dirty="0"/>
              <a:t>21</a:t>
            </a:r>
            <a:endParaRPr lang="en-SG" sz="4800" u="sng" dirty="0"/>
          </a:p>
        </p:txBody>
      </p:sp>
      <p:sp>
        <p:nvSpPr>
          <p:cNvPr id="3" name="Content Placeholder 2">
            <a:extLst>
              <a:ext uri="{FF2B5EF4-FFF2-40B4-BE49-F238E27FC236}">
                <a16:creationId xmlns:a16="http://schemas.microsoft.com/office/drawing/2014/main" id="{C7A5AB7F-4207-7610-9941-F5B66C807812}"/>
              </a:ext>
            </a:extLst>
          </p:cNvPr>
          <p:cNvSpPr>
            <a:spLocks noGrp="1"/>
          </p:cNvSpPr>
          <p:nvPr>
            <p:ph sz="quarter" idx="13"/>
          </p:nvPr>
        </p:nvSpPr>
        <p:spPr>
          <a:xfrm>
            <a:off x="670560" y="2367092"/>
            <a:ext cx="10607040" cy="3424107"/>
          </a:xfrm>
        </p:spPr>
        <p:txBody>
          <a:bodyPr>
            <a:normAutofit/>
          </a:bodyPr>
          <a:lstStyle/>
          <a:p>
            <a:pPr marL="0" indent="0">
              <a:buNone/>
            </a:pPr>
            <a:r>
              <a:rPr lang="en-SG" sz="4400" dirty="0" err="1"/>
              <a:t>神使那无罪的替我们成为有罪的，使我们在他里面成为神的义</a:t>
            </a:r>
            <a:r>
              <a:rPr lang="en-SG" sz="4400" dirty="0"/>
              <a:t>。</a:t>
            </a:r>
            <a:r>
              <a:rPr lang="zh-CN" altLang="en-US" sz="4400" dirty="0"/>
              <a:t>（新译本）</a:t>
            </a:r>
            <a:endParaRPr lang="en-SG" sz="4400" dirty="0"/>
          </a:p>
        </p:txBody>
      </p:sp>
    </p:spTree>
    <p:extLst>
      <p:ext uri="{BB962C8B-B14F-4D97-AF65-F5344CB8AC3E}">
        <p14:creationId xmlns:p14="http://schemas.microsoft.com/office/powerpoint/2010/main" val="2403299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B659-29E1-90EE-537D-1D2A65D41870}"/>
              </a:ext>
            </a:extLst>
          </p:cNvPr>
          <p:cNvSpPr>
            <a:spLocks noGrp="1"/>
          </p:cNvSpPr>
          <p:nvPr>
            <p:ph type="title"/>
          </p:nvPr>
        </p:nvSpPr>
        <p:spPr/>
        <p:txBody>
          <a:bodyPr/>
          <a:lstStyle/>
          <a:p>
            <a:r>
              <a:rPr lang="en-US" dirty="0"/>
              <a:t>1) </a:t>
            </a:r>
            <a:r>
              <a:rPr lang="zh-CN" altLang="en-US" dirty="0"/>
              <a:t>归算的教义</a:t>
            </a:r>
            <a:endParaRPr lang="en-SG" dirty="0"/>
          </a:p>
        </p:txBody>
      </p:sp>
      <p:sp>
        <p:nvSpPr>
          <p:cNvPr id="3" name="Content Placeholder 2">
            <a:extLst>
              <a:ext uri="{FF2B5EF4-FFF2-40B4-BE49-F238E27FC236}">
                <a16:creationId xmlns:a16="http://schemas.microsoft.com/office/drawing/2014/main" id="{7EED666A-9703-BB4E-D096-2E9C2733670D}"/>
              </a:ext>
            </a:extLst>
          </p:cNvPr>
          <p:cNvSpPr>
            <a:spLocks noGrp="1"/>
          </p:cNvSpPr>
          <p:nvPr>
            <p:ph sz="quarter" idx="13"/>
          </p:nvPr>
        </p:nvSpPr>
        <p:spPr/>
        <p:txBody>
          <a:bodyPr/>
          <a:lstStyle/>
          <a:p>
            <a:pPr lvl="0"/>
            <a:r>
              <a:rPr lang="zh-CN" altLang="en-US" dirty="0"/>
              <a:t>哥林多后书</a:t>
            </a:r>
            <a:r>
              <a:rPr lang="en-SG" dirty="0"/>
              <a:t> 5:17–19</a:t>
            </a:r>
          </a:p>
          <a:p>
            <a:pPr lvl="1"/>
            <a:r>
              <a:rPr lang="zh-CN" altLang="en-US" dirty="0"/>
              <a:t>双重归算的教义 （</a:t>
            </a:r>
            <a:r>
              <a:rPr lang="en-SG" dirty="0"/>
              <a:t>Double Imputation</a:t>
            </a:r>
            <a:r>
              <a:rPr lang="zh-CN" altLang="en-US" dirty="0"/>
              <a:t>）</a:t>
            </a:r>
            <a:endParaRPr lang="en-SG" dirty="0"/>
          </a:p>
          <a:p>
            <a:pPr lvl="1"/>
            <a:r>
              <a:rPr lang="zh-CN" altLang="en-US" dirty="0"/>
              <a:t>上帝将我们的罪归算给基督，就好像基督犯了我们所有的罪一样（马可福音</a:t>
            </a:r>
            <a:r>
              <a:rPr lang="en-SG" dirty="0"/>
              <a:t> 15:34</a:t>
            </a:r>
            <a:r>
              <a:rPr lang="zh-CN" altLang="en-US" dirty="0"/>
              <a:t>）。</a:t>
            </a:r>
            <a:endParaRPr lang="en-SG" dirty="0"/>
          </a:p>
          <a:p>
            <a:pPr lvl="1"/>
            <a:r>
              <a:rPr lang="zh-CN" altLang="en-US" dirty="0"/>
              <a:t>上帝将基督的义归算给我们，就好像我们本身是义的一样。</a:t>
            </a:r>
            <a:endParaRPr lang="en-SG" dirty="0"/>
          </a:p>
        </p:txBody>
      </p:sp>
    </p:spTree>
    <p:extLst>
      <p:ext uri="{BB962C8B-B14F-4D97-AF65-F5344CB8AC3E}">
        <p14:creationId xmlns:p14="http://schemas.microsoft.com/office/powerpoint/2010/main" val="2107426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DA1AF-48B7-5FBE-EDF6-8834B73B6BEB}"/>
              </a:ext>
            </a:extLst>
          </p:cNvPr>
          <p:cNvSpPr>
            <a:spLocks noGrp="1"/>
          </p:cNvSpPr>
          <p:nvPr>
            <p:ph type="title"/>
          </p:nvPr>
        </p:nvSpPr>
        <p:spPr/>
        <p:txBody>
          <a:bodyPr/>
          <a:lstStyle/>
          <a:p>
            <a:r>
              <a:rPr lang="en-US" dirty="0"/>
              <a:t>1) </a:t>
            </a:r>
            <a:r>
              <a:rPr lang="zh-CN" altLang="en-US" dirty="0"/>
              <a:t>归算的教义</a:t>
            </a:r>
            <a:endParaRPr lang="en-SG" dirty="0"/>
          </a:p>
        </p:txBody>
      </p:sp>
      <p:sp>
        <p:nvSpPr>
          <p:cNvPr id="3" name="Content Placeholder 2">
            <a:extLst>
              <a:ext uri="{FF2B5EF4-FFF2-40B4-BE49-F238E27FC236}">
                <a16:creationId xmlns:a16="http://schemas.microsoft.com/office/drawing/2014/main" id="{6CFA15E9-842E-F7F7-439F-93F6C022F4D7}"/>
              </a:ext>
            </a:extLst>
          </p:cNvPr>
          <p:cNvSpPr>
            <a:spLocks noGrp="1"/>
          </p:cNvSpPr>
          <p:nvPr>
            <p:ph sz="quarter" idx="13"/>
          </p:nvPr>
        </p:nvSpPr>
        <p:spPr/>
        <p:txBody>
          <a:bodyPr/>
          <a:lstStyle/>
          <a:p>
            <a:pPr lvl="0"/>
            <a:r>
              <a:rPr lang="zh-CN" altLang="en-US" dirty="0"/>
              <a:t>中世纪对 </a:t>
            </a:r>
            <a:r>
              <a:rPr lang="en-SG" dirty="0"/>
              <a:t>“</a:t>
            </a:r>
            <a:r>
              <a:rPr lang="zh-CN" altLang="en-US" dirty="0"/>
              <a:t>称义</a:t>
            </a:r>
            <a:r>
              <a:rPr lang="en-SG" dirty="0"/>
              <a:t>”</a:t>
            </a:r>
            <a:r>
              <a:rPr lang="zh-CN" altLang="en-US" dirty="0"/>
              <a:t>（</a:t>
            </a:r>
            <a:r>
              <a:rPr lang="en-SG" dirty="0"/>
              <a:t>justify</a:t>
            </a:r>
            <a:r>
              <a:rPr lang="zh-CN" altLang="en-US" dirty="0"/>
              <a:t>）一词的理解问题</a:t>
            </a:r>
            <a:endParaRPr lang="en-SG" dirty="0"/>
          </a:p>
          <a:p>
            <a:pPr lvl="1"/>
            <a:r>
              <a:rPr lang="zh-CN" altLang="en-US" dirty="0"/>
              <a:t>在拉丁文中，</a:t>
            </a:r>
            <a:r>
              <a:rPr lang="en-SG" dirty="0" err="1"/>
              <a:t>iustificare</a:t>
            </a:r>
            <a:r>
              <a:rPr lang="en-SG" dirty="0"/>
              <a:t> </a:t>
            </a:r>
            <a:r>
              <a:rPr lang="zh-CN" altLang="en-US" dirty="0"/>
              <a:t>一词由</a:t>
            </a:r>
            <a:r>
              <a:rPr lang="en-SG" dirty="0"/>
              <a:t> </a:t>
            </a:r>
            <a:r>
              <a:rPr lang="en-SG" dirty="0" err="1"/>
              <a:t>iustus</a:t>
            </a:r>
            <a:r>
              <a:rPr lang="en-SG" dirty="0"/>
              <a:t> </a:t>
            </a:r>
            <a:r>
              <a:rPr lang="zh-CN" altLang="en-US" dirty="0"/>
              <a:t>和</a:t>
            </a:r>
            <a:r>
              <a:rPr lang="en-SG" dirty="0"/>
              <a:t> </a:t>
            </a:r>
            <a:r>
              <a:rPr lang="en-SG" dirty="0" err="1"/>
              <a:t>facere</a:t>
            </a:r>
            <a:r>
              <a:rPr lang="en-SG" dirty="0"/>
              <a:t> </a:t>
            </a:r>
            <a:r>
              <a:rPr lang="zh-CN" altLang="en-US" dirty="0"/>
              <a:t>两个词组成。</a:t>
            </a:r>
            <a:endParaRPr lang="en-SG" dirty="0"/>
          </a:p>
          <a:p>
            <a:pPr lvl="1"/>
            <a:r>
              <a:rPr lang="en-SG" dirty="0" err="1"/>
              <a:t>iustus</a:t>
            </a:r>
            <a:r>
              <a:rPr lang="en-SG" dirty="0"/>
              <a:t> = </a:t>
            </a:r>
            <a:r>
              <a:rPr lang="zh-CN" altLang="en-US" dirty="0"/>
              <a:t>公义的、正直的；</a:t>
            </a:r>
            <a:r>
              <a:rPr lang="en-SG" dirty="0" err="1"/>
              <a:t>facere</a:t>
            </a:r>
            <a:r>
              <a:rPr lang="en-SG" dirty="0"/>
              <a:t> = </a:t>
            </a:r>
            <a:r>
              <a:rPr lang="zh-CN" altLang="en-US" dirty="0"/>
              <a:t>使成为、做。</a:t>
            </a:r>
            <a:endParaRPr lang="en-SG" dirty="0"/>
          </a:p>
          <a:p>
            <a:pPr lvl="1"/>
            <a:r>
              <a:rPr lang="en-SG" dirty="0" err="1"/>
              <a:t>iustificare</a:t>
            </a:r>
            <a:r>
              <a:rPr lang="en-SG" dirty="0"/>
              <a:t> = “</a:t>
            </a:r>
            <a:r>
              <a:rPr lang="zh-CN" altLang="en-US" dirty="0"/>
              <a:t>使成为义</a:t>
            </a:r>
            <a:r>
              <a:rPr lang="en-SG" dirty="0"/>
              <a:t>”</a:t>
            </a:r>
            <a:r>
              <a:rPr lang="zh-CN" altLang="en-US" dirty="0"/>
              <a:t>。</a:t>
            </a:r>
            <a:endParaRPr lang="en-SG" dirty="0"/>
          </a:p>
        </p:txBody>
      </p:sp>
    </p:spTree>
    <p:extLst>
      <p:ext uri="{BB962C8B-B14F-4D97-AF65-F5344CB8AC3E}">
        <p14:creationId xmlns:p14="http://schemas.microsoft.com/office/powerpoint/2010/main" val="1202401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6242E8-60C3-2A8B-4D88-9BA0BDBBBF13}"/>
              </a:ext>
            </a:extLst>
          </p:cNvPr>
          <p:cNvSpPr txBox="1"/>
          <p:nvPr/>
        </p:nvSpPr>
        <p:spPr>
          <a:xfrm>
            <a:off x="3667760" y="3840481"/>
            <a:ext cx="5791200" cy="1200329"/>
          </a:xfrm>
          <a:prstGeom prst="rect">
            <a:avLst/>
          </a:prstGeom>
          <a:noFill/>
        </p:spPr>
        <p:txBody>
          <a:bodyPr wrap="square" rtlCol="0">
            <a:spAutoFit/>
          </a:bodyPr>
          <a:lstStyle/>
          <a:p>
            <a:r>
              <a:rPr lang="en-SG" sz="7200" u="sng" dirty="0" err="1"/>
              <a:t>iusti</a:t>
            </a:r>
            <a:r>
              <a:rPr lang="en-SG" sz="7200" dirty="0"/>
              <a:t> </a:t>
            </a:r>
            <a:r>
              <a:rPr lang="en-SG" sz="7200" u="sng" dirty="0" err="1"/>
              <a:t>ficare</a:t>
            </a:r>
            <a:endParaRPr lang="en-SG" sz="7200" u="sng" dirty="0"/>
          </a:p>
        </p:txBody>
      </p:sp>
      <p:sp>
        <p:nvSpPr>
          <p:cNvPr id="5" name="TextBox 4">
            <a:extLst>
              <a:ext uri="{FF2B5EF4-FFF2-40B4-BE49-F238E27FC236}">
                <a16:creationId xmlns:a16="http://schemas.microsoft.com/office/drawing/2014/main" id="{E0AB6AFC-CE37-8332-2D37-AD38CEFBFEFC}"/>
              </a:ext>
            </a:extLst>
          </p:cNvPr>
          <p:cNvSpPr txBox="1"/>
          <p:nvPr/>
        </p:nvSpPr>
        <p:spPr>
          <a:xfrm>
            <a:off x="4764385" y="5212080"/>
            <a:ext cx="2236510" cy="707886"/>
          </a:xfrm>
          <a:prstGeom prst="rect">
            <a:avLst/>
          </a:prstGeom>
          <a:noFill/>
        </p:spPr>
        <p:txBody>
          <a:bodyPr wrap="none" rtlCol="0">
            <a:spAutoFit/>
          </a:bodyPr>
          <a:lstStyle/>
          <a:p>
            <a:r>
              <a:rPr lang="zh-CN" altLang="en-US" sz="4000" dirty="0"/>
              <a:t>（称义）</a:t>
            </a:r>
            <a:endParaRPr lang="en-SG" sz="4000" dirty="0"/>
          </a:p>
        </p:txBody>
      </p:sp>
      <p:sp>
        <p:nvSpPr>
          <p:cNvPr id="6" name="TextBox 5">
            <a:extLst>
              <a:ext uri="{FF2B5EF4-FFF2-40B4-BE49-F238E27FC236}">
                <a16:creationId xmlns:a16="http://schemas.microsoft.com/office/drawing/2014/main" id="{9FB0C9F4-6DA7-FCCF-DEDA-02DCE2BF15D2}"/>
              </a:ext>
            </a:extLst>
          </p:cNvPr>
          <p:cNvSpPr txBox="1"/>
          <p:nvPr/>
        </p:nvSpPr>
        <p:spPr>
          <a:xfrm>
            <a:off x="2647939" y="2186523"/>
            <a:ext cx="1741182" cy="830997"/>
          </a:xfrm>
          <a:prstGeom prst="rect">
            <a:avLst/>
          </a:prstGeom>
          <a:noFill/>
        </p:spPr>
        <p:txBody>
          <a:bodyPr wrap="none" rtlCol="0">
            <a:spAutoFit/>
          </a:bodyPr>
          <a:lstStyle/>
          <a:p>
            <a:r>
              <a:rPr lang="en-US" sz="4800" dirty="0" err="1"/>
              <a:t>iustus</a:t>
            </a:r>
            <a:endParaRPr lang="en-SG" sz="4800" dirty="0"/>
          </a:p>
        </p:txBody>
      </p:sp>
      <p:sp>
        <p:nvSpPr>
          <p:cNvPr id="7" name="TextBox 6">
            <a:extLst>
              <a:ext uri="{FF2B5EF4-FFF2-40B4-BE49-F238E27FC236}">
                <a16:creationId xmlns:a16="http://schemas.microsoft.com/office/drawing/2014/main" id="{B54E3A5E-5BFF-12BC-A231-A1494C6C3F06}"/>
              </a:ext>
            </a:extLst>
          </p:cNvPr>
          <p:cNvSpPr txBox="1"/>
          <p:nvPr/>
        </p:nvSpPr>
        <p:spPr>
          <a:xfrm>
            <a:off x="7884160" y="2186523"/>
            <a:ext cx="2183611" cy="830997"/>
          </a:xfrm>
          <a:prstGeom prst="rect">
            <a:avLst/>
          </a:prstGeom>
          <a:noFill/>
        </p:spPr>
        <p:txBody>
          <a:bodyPr wrap="none" rtlCol="0">
            <a:spAutoFit/>
          </a:bodyPr>
          <a:lstStyle/>
          <a:p>
            <a:r>
              <a:rPr lang="en-US" sz="4800" dirty="0" err="1"/>
              <a:t>facere</a:t>
            </a:r>
            <a:endParaRPr lang="en-SG" sz="4800" dirty="0"/>
          </a:p>
        </p:txBody>
      </p:sp>
      <p:sp>
        <p:nvSpPr>
          <p:cNvPr id="8" name="TextBox 7">
            <a:extLst>
              <a:ext uri="{FF2B5EF4-FFF2-40B4-BE49-F238E27FC236}">
                <a16:creationId xmlns:a16="http://schemas.microsoft.com/office/drawing/2014/main" id="{A548195C-DB10-1299-9FFD-43C8C6CF8BD1}"/>
              </a:ext>
            </a:extLst>
          </p:cNvPr>
          <p:cNvSpPr txBox="1"/>
          <p:nvPr/>
        </p:nvSpPr>
        <p:spPr>
          <a:xfrm>
            <a:off x="2245360" y="843280"/>
            <a:ext cx="2626040" cy="954107"/>
          </a:xfrm>
          <a:prstGeom prst="rect">
            <a:avLst/>
          </a:prstGeom>
          <a:noFill/>
        </p:spPr>
        <p:txBody>
          <a:bodyPr wrap="none" rtlCol="0">
            <a:spAutoFit/>
          </a:bodyPr>
          <a:lstStyle/>
          <a:p>
            <a:r>
              <a:rPr lang="en-US" sz="2800" dirty="0"/>
              <a:t>Just, righteous</a:t>
            </a:r>
          </a:p>
          <a:p>
            <a:r>
              <a:rPr lang="zh-CN" altLang="en-US" sz="2800" dirty="0"/>
              <a:t>公义，正值</a:t>
            </a:r>
            <a:endParaRPr lang="en-SG" sz="2800" dirty="0"/>
          </a:p>
        </p:txBody>
      </p:sp>
      <p:sp>
        <p:nvSpPr>
          <p:cNvPr id="10" name="TextBox 9">
            <a:extLst>
              <a:ext uri="{FF2B5EF4-FFF2-40B4-BE49-F238E27FC236}">
                <a16:creationId xmlns:a16="http://schemas.microsoft.com/office/drawing/2014/main" id="{9BFC7B92-82DF-01BA-7936-8F6CF24A103B}"/>
              </a:ext>
            </a:extLst>
          </p:cNvPr>
          <p:cNvSpPr txBox="1"/>
          <p:nvPr/>
        </p:nvSpPr>
        <p:spPr>
          <a:xfrm>
            <a:off x="7884160" y="886508"/>
            <a:ext cx="2347117" cy="954107"/>
          </a:xfrm>
          <a:prstGeom prst="rect">
            <a:avLst/>
          </a:prstGeom>
          <a:noFill/>
        </p:spPr>
        <p:txBody>
          <a:bodyPr wrap="none" rtlCol="0">
            <a:spAutoFit/>
          </a:bodyPr>
          <a:lstStyle/>
          <a:p>
            <a:r>
              <a:rPr lang="en-US" altLang="zh-CN" sz="2800" dirty="0"/>
              <a:t>To</a:t>
            </a:r>
            <a:r>
              <a:rPr lang="zh-CN" altLang="en-US" sz="2800" dirty="0"/>
              <a:t> </a:t>
            </a:r>
            <a:r>
              <a:rPr lang="en-US" altLang="zh-CN" sz="2800" dirty="0"/>
              <a:t>do,</a:t>
            </a:r>
            <a:r>
              <a:rPr lang="zh-CN" altLang="en-US" sz="2800" dirty="0"/>
              <a:t> </a:t>
            </a:r>
            <a:r>
              <a:rPr lang="en-US" altLang="zh-CN" sz="2800" dirty="0"/>
              <a:t>make</a:t>
            </a:r>
          </a:p>
          <a:p>
            <a:r>
              <a:rPr lang="zh-CN" altLang="en-US" sz="2800" dirty="0"/>
              <a:t>做，作，成为</a:t>
            </a:r>
            <a:endParaRPr lang="en-SG" sz="2800" dirty="0"/>
          </a:p>
        </p:txBody>
      </p:sp>
      <p:cxnSp>
        <p:nvCxnSpPr>
          <p:cNvPr id="12" name="Straight Arrow Connector 11">
            <a:extLst>
              <a:ext uri="{FF2B5EF4-FFF2-40B4-BE49-F238E27FC236}">
                <a16:creationId xmlns:a16="http://schemas.microsoft.com/office/drawing/2014/main" id="{BC632B20-D15E-93AF-5D91-61648FA257DC}"/>
              </a:ext>
            </a:extLst>
          </p:cNvPr>
          <p:cNvCxnSpPr/>
          <p:nvPr/>
        </p:nvCxnSpPr>
        <p:spPr>
          <a:xfrm>
            <a:off x="3667760" y="3017520"/>
            <a:ext cx="721361" cy="11785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086B722-7884-A416-E22A-82BC74878DFF}"/>
              </a:ext>
            </a:extLst>
          </p:cNvPr>
          <p:cNvCxnSpPr/>
          <p:nvPr/>
        </p:nvCxnSpPr>
        <p:spPr>
          <a:xfrm flipH="1">
            <a:off x="7995920" y="3017520"/>
            <a:ext cx="548640" cy="10769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8B6C424-38B0-615F-7C5F-EF5917E3E9C2}"/>
              </a:ext>
            </a:extLst>
          </p:cNvPr>
          <p:cNvCxnSpPr/>
          <p:nvPr/>
        </p:nvCxnSpPr>
        <p:spPr>
          <a:xfrm>
            <a:off x="3241040" y="1840615"/>
            <a:ext cx="0" cy="3459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8FAA75F-CD0D-9406-82AD-CFA25DD01481}"/>
              </a:ext>
            </a:extLst>
          </p:cNvPr>
          <p:cNvCxnSpPr>
            <a:cxnSpLocks/>
          </p:cNvCxnSpPr>
          <p:nvPr/>
        </p:nvCxnSpPr>
        <p:spPr>
          <a:xfrm>
            <a:off x="8392160" y="1840615"/>
            <a:ext cx="0" cy="52666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878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C5EF-D27B-A2EB-1917-700D86A96485}"/>
              </a:ext>
            </a:extLst>
          </p:cNvPr>
          <p:cNvSpPr>
            <a:spLocks noGrp="1"/>
          </p:cNvSpPr>
          <p:nvPr>
            <p:ph type="title"/>
          </p:nvPr>
        </p:nvSpPr>
        <p:spPr/>
        <p:txBody>
          <a:bodyPr/>
          <a:lstStyle/>
          <a:p>
            <a:pPr algn="ctr"/>
            <a:r>
              <a:rPr lang="en-SG" altLang="zh-CN" u="sng" dirty="0"/>
              <a:t>“</a:t>
            </a:r>
            <a:r>
              <a:rPr lang="zh-CN" altLang="en-US" u="sng" dirty="0"/>
              <a:t>称义</a:t>
            </a:r>
            <a:r>
              <a:rPr lang="en-SG" altLang="zh-CN" u="sng" dirty="0"/>
              <a:t>”</a:t>
            </a:r>
            <a:endParaRPr lang="en-SG" u="sng" dirty="0"/>
          </a:p>
        </p:txBody>
      </p:sp>
      <p:sp>
        <p:nvSpPr>
          <p:cNvPr id="3" name="Content Placeholder 2">
            <a:extLst>
              <a:ext uri="{FF2B5EF4-FFF2-40B4-BE49-F238E27FC236}">
                <a16:creationId xmlns:a16="http://schemas.microsoft.com/office/drawing/2014/main" id="{86462623-F7EC-965C-6EC6-E58FF8574DAA}"/>
              </a:ext>
            </a:extLst>
          </p:cNvPr>
          <p:cNvSpPr>
            <a:spLocks noGrp="1"/>
          </p:cNvSpPr>
          <p:nvPr>
            <p:ph sz="quarter" idx="13"/>
          </p:nvPr>
        </p:nvSpPr>
        <p:spPr/>
        <p:txBody>
          <a:bodyPr/>
          <a:lstStyle/>
          <a:p>
            <a:r>
              <a:rPr lang="zh-CN" altLang="en-US" dirty="0"/>
              <a:t>早期教父耶柔米（</a:t>
            </a:r>
            <a:r>
              <a:rPr lang="en-SG" dirty="0"/>
              <a:t>Jerome</a:t>
            </a:r>
            <a:r>
              <a:rPr lang="zh-CN" altLang="en-US" dirty="0"/>
              <a:t>，约公元</a:t>
            </a:r>
            <a:r>
              <a:rPr lang="en-SG" dirty="0"/>
              <a:t>4–5</a:t>
            </a:r>
            <a:r>
              <a:rPr lang="zh-CN" altLang="en-US" dirty="0"/>
              <a:t>世纪）完成了新约圣经权威性的拉丁文翻译：</a:t>
            </a:r>
            <a:r>
              <a:rPr lang="en-US" altLang="zh-CN" dirty="0"/>
              <a:t>《</a:t>
            </a:r>
            <a:r>
              <a:rPr lang="zh-CN" altLang="en-US" dirty="0"/>
              <a:t>武加大译本</a:t>
            </a:r>
            <a:r>
              <a:rPr lang="en-US" altLang="zh-CN" dirty="0"/>
              <a:t>》</a:t>
            </a:r>
            <a:r>
              <a:rPr lang="zh-CN" altLang="en-US" dirty="0"/>
              <a:t>（</a:t>
            </a:r>
            <a:r>
              <a:rPr lang="en-SG" dirty="0"/>
              <a:t>Vulgate</a:t>
            </a:r>
            <a:r>
              <a:rPr lang="zh-CN" altLang="en-US" dirty="0"/>
              <a:t>）。自从那时，西方中世纪教会逐渐转而使用这译本，并逐渐失去了阅读希腊文字的能力。</a:t>
            </a:r>
            <a:endParaRPr lang="en-SG" dirty="0"/>
          </a:p>
          <a:p>
            <a:r>
              <a:rPr lang="zh-CN" altLang="en-US" dirty="0"/>
              <a:t>这导致人们越来越倾向于将称义理解为与成圣具有相近的含义。</a:t>
            </a:r>
            <a:endParaRPr lang="en-SG" dirty="0"/>
          </a:p>
          <a:p>
            <a:endParaRPr lang="en-SG" dirty="0"/>
          </a:p>
        </p:txBody>
      </p:sp>
    </p:spTree>
    <p:extLst>
      <p:ext uri="{BB962C8B-B14F-4D97-AF65-F5344CB8AC3E}">
        <p14:creationId xmlns:p14="http://schemas.microsoft.com/office/powerpoint/2010/main" val="2351071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00E4A-55B4-5958-F7F7-F3E3302FBBD7}"/>
              </a:ext>
            </a:extLst>
          </p:cNvPr>
          <p:cNvSpPr>
            <a:spLocks noGrp="1"/>
          </p:cNvSpPr>
          <p:nvPr>
            <p:ph type="title"/>
          </p:nvPr>
        </p:nvSpPr>
        <p:spPr/>
        <p:txBody>
          <a:bodyPr/>
          <a:lstStyle/>
          <a:p>
            <a:r>
              <a:rPr lang="en-US" dirty="0"/>
              <a:t>1) </a:t>
            </a:r>
            <a:r>
              <a:rPr lang="zh-CN" altLang="en-US" dirty="0"/>
              <a:t>归算的教义</a:t>
            </a:r>
            <a:endParaRPr lang="en-SG" dirty="0"/>
          </a:p>
        </p:txBody>
      </p:sp>
      <p:sp>
        <p:nvSpPr>
          <p:cNvPr id="3" name="Content Placeholder 2">
            <a:extLst>
              <a:ext uri="{FF2B5EF4-FFF2-40B4-BE49-F238E27FC236}">
                <a16:creationId xmlns:a16="http://schemas.microsoft.com/office/drawing/2014/main" id="{174964A8-8526-4779-9470-9F0977B25E10}"/>
              </a:ext>
            </a:extLst>
          </p:cNvPr>
          <p:cNvSpPr>
            <a:spLocks noGrp="1"/>
          </p:cNvSpPr>
          <p:nvPr>
            <p:ph sz="quarter" idx="13"/>
          </p:nvPr>
        </p:nvSpPr>
        <p:spPr>
          <a:xfrm>
            <a:off x="914087" y="1981012"/>
            <a:ext cx="10363826" cy="3881308"/>
          </a:xfrm>
        </p:spPr>
        <p:txBody>
          <a:bodyPr>
            <a:normAutofit/>
          </a:bodyPr>
          <a:lstStyle/>
          <a:p>
            <a:pPr lvl="0"/>
            <a:r>
              <a:rPr lang="zh-CN" altLang="en-US" dirty="0"/>
              <a:t>这种将称义与成圣混为一谈的理解，在特伦多会议（</a:t>
            </a:r>
            <a:r>
              <a:rPr lang="en-SG" altLang="zh-CN" dirty="0"/>
              <a:t>Council of Trent</a:t>
            </a:r>
            <a:r>
              <a:rPr lang="zh-CN" altLang="en-US" dirty="0"/>
              <a:t>）中被正式确立为罗马天主教的教义。</a:t>
            </a:r>
            <a:endParaRPr lang="en-SG" dirty="0"/>
          </a:p>
          <a:p>
            <a:pPr lvl="1"/>
            <a:r>
              <a:rPr lang="en-SG" dirty="0"/>
              <a:t>“</a:t>
            </a:r>
            <a:r>
              <a:rPr lang="zh-CN" altLang="en-US" dirty="0"/>
              <a:t>这种倾向或预备之后，随即就是称义本身；称义</a:t>
            </a:r>
            <a:r>
              <a:rPr lang="zh-CN" altLang="en-US" b="1" u="sng" dirty="0"/>
              <a:t>不仅仅是</a:t>
            </a:r>
            <a:r>
              <a:rPr lang="zh-CN" altLang="en-US" dirty="0"/>
              <a:t>罪得赦免，也是借着人自愿领受恩典和恩赐，使内在的人得</a:t>
            </a:r>
            <a:r>
              <a:rPr lang="zh-CN" altLang="en-US" b="1" u="sng" dirty="0"/>
              <a:t>以成圣并更新</a:t>
            </a:r>
            <a:r>
              <a:rPr lang="zh-CN" altLang="en-US" dirty="0"/>
              <a:t>，从而使人由不义变为义，由仇敌变为朋友，好叫他按照永生的盼望成为承受产业的人。</a:t>
            </a:r>
            <a:r>
              <a:rPr lang="en-SG" dirty="0"/>
              <a:t>”</a:t>
            </a:r>
            <a:r>
              <a:rPr lang="zh-CN" altLang="en-US" dirty="0"/>
              <a:t>（特伦多大公会议第六期会议，第七章）</a:t>
            </a:r>
            <a:endParaRPr lang="en-SG" altLang="zh-CN" dirty="0"/>
          </a:p>
          <a:p>
            <a:r>
              <a:rPr lang="zh-CN" altLang="en-US" dirty="0"/>
              <a:t>宗教改革家回到原初的希腊文，从而恢复了</a:t>
            </a:r>
            <a:r>
              <a:rPr lang="en-SG" dirty="0"/>
              <a:t>“</a:t>
            </a:r>
            <a:r>
              <a:rPr lang="zh-CN" altLang="en-US" dirty="0"/>
              <a:t>称义</a:t>
            </a:r>
            <a:r>
              <a:rPr lang="en-SG" dirty="0"/>
              <a:t>”</a:t>
            </a:r>
            <a:r>
              <a:rPr lang="zh-CN" altLang="en-US" dirty="0"/>
              <a:t>（</a:t>
            </a:r>
            <a:r>
              <a:rPr lang="en-SG" dirty="0"/>
              <a:t>justify</a:t>
            </a:r>
            <a:r>
              <a:rPr lang="zh-CN" altLang="en-US" dirty="0"/>
              <a:t>）一词的真正含义。</a:t>
            </a:r>
            <a:endParaRPr lang="en-SG" dirty="0"/>
          </a:p>
          <a:p>
            <a:endParaRPr lang="en-SG" dirty="0"/>
          </a:p>
        </p:txBody>
      </p:sp>
    </p:spTree>
    <p:extLst>
      <p:ext uri="{BB962C8B-B14F-4D97-AF65-F5344CB8AC3E}">
        <p14:creationId xmlns:p14="http://schemas.microsoft.com/office/powerpoint/2010/main" val="4031621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98DEC-0F00-92C3-42FA-317A8A057FD2}"/>
              </a:ext>
            </a:extLst>
          </p:cNvPr>
          <p:cNvSpPr>
            <a:spLocks noGrp="1"/>
          </p:cNvSpPr>
          <p:nvPr>
            <p:ph type="title"/>
          </p:nvPr>
        </p:nvSpPr>
        <p:spPr/>
        <p:txBody>
          <a:bodyPr/>
          <a:lstStyle/>
          <a:p>
            <a:r>
              <a:rPr lang="en-US" dirty="0"/>
              <a:t>1) </a:t>
            </a:r>
            <a:r>
              <a:rPr lang="zh-CN" altLang="en-US" dirty="0"/>
              <a:t>归算的教义</a:t>
            </a:r>
            <a:endParaRPr lang="en-SG" dirty="0"/>
          </a:p>
        </p:txBody>
      </p:sp>
      <p:sp>
        <p:nvSpPr>
          <p:cNvPr id="3" name="Content Placeholder 2">
            <a:extLst>
              <a:ext uri="{FF2B5EF4-FFF2-40B4-BE49-F238E27FC236}">
                <a16:creationId xmlns:a16="http://schemas.microsoft.com/office/drawing/2014/main" id="{AC29AF29-BFC0-6A1D-FE5F-6E4501144C43}"/>
              </a:ext>
            </a:extLst>
          </p:cNvPr>
          <p:cNvSpPr>
            <a:spLocks noGrp="1"/>
          </p:cNvSpPr>
          <p:nvPr>
            <p:ph sz="quarter" idx="13"/>
          </p:nvPr>
        </p:nvSpPr>
        <p:spPr>
          <a:xfrm>
            <a:off x="687389" y="1716946"/>
            <a:ext cx="10363826" cy="4592414"/>
          </a:xfrm>
        </p:spPr>
        <p:txBody>
          <a:bodyPr>
            <a:normAutofit/>
          </a:bodyPr>
          <a:lstStyle/>
          <a:p>
            <a:pPr lvl="0"/>
            <a:r>
              <a:rPr lang="en-SG" dirty="0"/>
              <a:t>“</a:t>
            </a:r>
            <a:r>
              <a:rPr lang="zh-CN" altLang="en-US" dirty="0"/>
              <a:t>归算</a:t>
            </a:r>
            <a:r>
              <a:rPr lang="en-SG" dirty="0"/>
              <a:t>” </a:t>
            </a:r>
            <a:r>
              <a:rPr lang="zh-CN" altLang="en-US" dirty="0"/>
              <a:t>是一个法律性的概念，而不是实在论（</a:t>
            </a:r>
            <a:r>
              <a:rPr lang="en-SG" dirty="0"/>
              <a:t>realism</a:t>
            </a:r>
            <a:r>
              <a:rPr lang="zh-CN" altLang="en-US" dirty="0"/>
              <a:t>）意义上的概念。</a:t>
            </a:r>
            <a:endParaRPr lang="en-SG" dirty="0"/>
          </a:p>
          <a:p>
            <a:pPr lvl="1"/>
            <a:r>
              <a:rPr lang="zh-CN" altLang="en-US" dirty="0"/>
              <a:t>虽然圣经教义并非源自哲学，但我们必须承认，中世纪晚期的唯名论（</a:t>
            </a:r>
            <a:r>
              <a:rPr lang="en-SG" dirty="0"/>
              <a:t>nominalism</a:t>
            </a:r>
            <a:r>
              <a:rPr lang="zh-CN" altLang="en-US" dirty="0"/>
              <a:t>）运动为我们提供了一种不同于实在论哲学的思想方式，使我们能够摆脱实在论对圣经理解所造成的混淆。</a:t>
            </a:r>
            <a:endParaRPr lang="en-SG" dirty="0"/>
          </a:p>
          <a:p>
            <a:pPr lvl="1"/>
            <a:r>
              <a:rPr lang="zh-CN" altLang="en-US" dirty="0"/>
              <a:t>由于宗教改革运动受到一些唯名论思想的影响，近年来有些神学家指责宗教改革者把哲学思想读进了圣经。</a:t>
            </a:r>
            <a:endParaRPr lang="en-SG" dirty="0"/>
          </a:p>
          <a:p>
            <a:pPr lvl="1"/>
            <a:r>
              <a:rPr lang="zh-CN" altLang="en-US" dirty="0"/>
              <a:t>但对我们而言，问题并不在于宗教改革是否受到唯名论的影响，而在于圣经究竟教导了什么。</a:t>
            </a:r>
            <a:endParaRPr lang="en-SG" dirty="0"/>
          </a:p>
          <a:p>
            <a:endParaRPr lang="en-SG" dirty="0"/>
          </a:p>
        </p:txBody>
      </p:sp>
    </p:spTree>
    <p:extLst>
      <p:ext uri="{BB962C8B-B14F-4D97-AF65-F5344CB8AC3E}">
        <p14:creationId xmlns:p14="http://schemas.microsoft.com/office/powerpoint/2010/main" val="1779080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65054-36C0-E0B8-7616-234936A7C60A}"/>
              </a:ext>
            </a:extLst>
          </p:cNvPr>
          <p:cNvSpPr>
            <a:spLocks noGrp="1"/>
          </p:cNvSpPr>
          <p:nvPr>
            <p:ph type="title"/>
          </p:nvPr>
        </p:nvSpPr>
        <p:spPr/>
        <p:txBody>
          <a:bodyPr/>
          <a:lstStyle/>
          <a:p>
            <a:r>
              <a:rPr lang="en-US" dirty="0"/>
              <a:t>1) </a:t>
            </a:r>
            <a:r>
              <a:rPr lang="zh-CN" altLang="en-US" dirty="0"/>
              <a:t>归算的教义</a:t>
            </a:r>
            <a:endParaRPr lang="en-SG" dirty="0"/>
          </a:p>
        </p:txBody>
      </p:sp>
      <p:sp>
        <p:nvSpPr>
          <p:cNvPr id="3" name="Content Placeholder 2">
            <a:extLst>
              <a:ext uri="{FF2B5EF4-FFF2-40B4-BE49-F238E27FC236}">
                <a16:creationId xmlns:a16="http://schemas.microsoft.com/office/drawing/2014/main" id="{CCBBBAEE-28F9-88B6-33E0-DA87332036ED}"/>
              </a:ext>
            </a:extLst>
          </p:cNvPr>
          <p:cNvSpPr>
            <a:spLocks noGrp="1"/>
          </p:cNvSpPr>
          <p:nvPr>
            <p:ph sz="quarter" idx="13"/>
          </p:nvPr>
        </p:nvSpPr>
        <p:spPr/>
        <p:txBody>
          <a:bodyPr/>
          <a:lstStyle/>
          <a:p>
            <a:pPr lvl="1"/>
            <a:r>
              <a:rPr lang="zh-CN" altLang="en-US" dirty="0"/>
              <a:t>我们已经看到，实在论的观点把恩典变成一种可以被赐予、购买或出售的实物（</a:t>
            </a:r>
            <a:r>
              <a:rPr lang="en-SG" dirty="0"/>
              <a:t>“</a:t>
            </a:r>
            <a:r>
              <a:rPr lang="zh-CN" altLang="en-US" dirty="0"/>
              <a:t>灌注的习性</a:t>
            </a:r>
            <a:r>
              <a:rPr lang="en-SG" dirty="0"/>
              <a:t>”</a:t>
            </a:r>
            <a:r>
              <a:rPr lang="zh-CN" altLang="en-US" dirty="0"/>
              <a:t>，</a:t>
            </a:r>
            <a:r>
              <a:rPr lang="en-SG" i="1" dirty="0"/>
              <a:t>infused habit</a:t>
            </a:r>
            <a:r>
              <a:rPr lang="en-SG" dirty="0"/>
              <a:t> </a:t>
            </a:r>
            <a:r>
              <a:rPr lang="zh-CN" altLang="en-US" dirty="0"/>
              <a:t>或 </a:t>
            </a:r>
            <a:r>
              <a:rPr lang="en-SG" i="1" dirty="0"/>
              <a:t>habitus</a:t>
            </a:r>
            <a:r>
              <a:rPr lang="zh-CN" altLang="en-US" dirty="0"/>
              <a:t>）。同样，认为称义必须建立在某种本体论真实存在的事物之上，这并不是圣经所教导的。</a:t>
            </a:r>
            <a:endParaRPr lang="en-SG" dirty="0"/>
          </a:p>
          <a:p>
            <a:pPr lvl="1"/>
            <a:r>
              <a:rPr lang="zh-CN" altLang="en-US" dirty="0"/>
              <a:t>再次读罗马书</a:t>
            </a:r>
            <a:r>
              <a:rPr lang="en-SG" dirty="0"/>
              <a:t> 4:3–8</a:t>
            </a:r>
            <a:r>
              <a:rPr lang="zh-CN" altLang="en-US" dirty="0"/>
              <a:t>：上帝称不敬虔的人为义，而不是称敬虔的人为义。</a:t>
            </a:r>
            <a:endParaRPr lang="en-SG" dirty="0"/>
          </a:p>
          <a:p>
            <a:pPr lvl="1"/>
            <a:r>
              <a:rPr lang="zh-CN" altLang="en-US" dirty="0"/>
              <a:t>根据罗马书</a:t>
            </a:r>
            <a:r>
              <a:rPr lang="en-SG" dirty="0"/>
              <a:t> 4:24–25</a:t>
            </a:r>
            <a:r>
              <a:rPr lang="zh-CN" altLang="en-US" dirty="0"/>
              <a:t>，亚伯拉罕的信心被算为义；经文并不是说亚伯拉罕的信心使他成为义人。创世纪</a:t>
            </a:r>
            <a:r>
              <a:rPr lang="en-US" dirty="0"/>
              <a:t>15</a:t>
            </a:r>
            <a:r>
              <a:rPr lang="zh-CN" altLang="en-US" dirty="0"/>
              <a:t>：</a:t>
            </a:r>
            <a:r>
              <a:rPr lang="en-US" dirty="0"/>
              <a:t>6</a:t>
            </a:r>
            <a:r>
              <a:rPr lang="zh-CN" altLang="en-US" dirty="0"/>
              <a:t>是亚伯拉罕牺牲以撒之前（创</a:t>
            </a:r>
            <a:r>
              <a:rPr lang="en-US" dirty="0"/>
              <a:t>22</a:t>
            </a:r>
            <a:r>
              <a:rPr lang="zh-CN" altLang="en-US" dirty="0"/>
              <a:t>）</a:t>
            </a:r>
            <a:endParaRPr lang="en-SG" dirty="0"/>
          </a:p>
          <a:p>
            <a:endParaRPr lang="en-SG" dirty="0"/>
          </a:p>
        </p:txBody>
      </p:sp>
    </p:spTree>
    <p:extLst>
      <p:ext uri="{BB962C8B-B14F-4D97-AF65-F5344CB8AC3E}">
        <p14:creationId xmlns:p14="http://schemas.microsoft.com/office/powerpoint/2010/main" val="3291944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3AC13-5163-A6C6-66BD-5B17C2426C17}"/>
              </a:ext>
            </a:extLst>
          </p:cNvPr>
          <p:cNvSpPr>
            <a:spLocks noGrp="1"/>
          </p:cNvSpPr>
          <p:nvPr>
            <p:ph type="title"/>
          </p:nvPr>
        </p:nvSpPr>
        <p:spPr/>
        <p:txBody>
          <a:bodyPr/>
          <a:lstStyle/>
          <a:p>
            <a:r>
              <a:rPr lang="en-US" dirty="0"/>
              <a:t>1) </a:t>
            </a:r>
            <a:r>
              <a:rPr lang="zh-CN" altLang="en-US" dirty="0"/>
              <a:t>归算的教义</a:t>
            </a:r>
            <a:endParaRPr lang="en-SG" dirty="0"/>
          </a:p>
        </p:txBody>
      </p:sp>
      <p:sp>
        <p:nvSpPr>
          <p:cNvPr id="3" name="Content Placeholder 2">
            <a:extLst>
              <a:ext uri="{FF2B5EF4-FFF2-40B4-BE49-F238E27FC236}">
                <a16:creationId xmlns:a16="http://schemas.microsoft.com/office/drawing/2014/main" id="{338917BA-11AF-A477-D02B-2C98C43EE82D}"/>
              </a:ext>
            </a:extLst>
          </p:cNvPr>
          <p:cNvSpPr>
            <a:spLocks noGrp="1"/>
          </p:cNvSpPr>
          <p:nvPr>
            <p:ph sz="quarter" idx="13"/>
          </p:nvPr>
        </p:nvSpPr>
        <p:spPr/>
        <p:txBody>
          <a:bodyPr/>
          <a:lstStyle/>
          <a:p>
            <a:pPr lvl="0"/>
            <a:r>
              <a:rPr lang="zh-CN" altLang="en-US" dirty="0"/>
              <a:t>作为一个法律性的概念，称义是指上帝宣告我们为义。</a:t>
            </a:r>
            <a:endParaRPr lang="en-SG" dirty="0"/>
          </a:p>
          <a:p>
            <a:pPr lvl="1"/>
            <a:r>
              <a:rPr lang="zh-CN" altLang="en-US" dirty="0"/>
              <a:t>这并不会使我们的本性发生任何改变。</a:t>
            </a:r>
            <a:endParaRPr lang="en-SG" dirty="0"/>
          </a:p>
          <a:p>
            <a:pPr lvl="1"/>
            <a:r>
              <a:rPr lang="zh-CN" altLang="en-US" dirty="0"/>
              <a:t>我们并不会突然变成义人。</a:t>
            </a:r>
            <a:endParaRPr lang="en-SG" dirty="0"/>
          </a:p>
          <a:p>
            <a:pPr lvl="1"/>
            <a:r>
              <a:rPr lang="zh-CN" altLang="en-US" dirty="0"/>
              <a:t>我们是借着基督所</a:t>
            </a:r>
            <a:r>
              <a:rPr lang="zh-CN" altLang="en-US" b="1" u="sng" dirty="0"/>
              <a:t>归算（</a:t>
            </a:r>
            <a:r>
              <a:rPr lang="en-SG" altLang="zh-CN" b="1" u="sng" dirty="0"/>
              <a:t>imputed</a:t>
            </a:r>
            <a:r>
              <a:rPr lang="zh-CN" altLang="en-US" b="1" u="sng" dirty="0"/>
              <a:t>）</a:t>
            </a:r>
            <a:r>
              <a:rPr lang="zh-CN" altLang="en-US" dirty="0"/>
              <a:t>给我们</a:t>
            </a:r>
            <a:r>
              <a:rPr lang="zh-CN" altLang="en-US" b="1" u="sng" dirty="0"/>
              <a:t>的义</a:t>
            </a:r>
            <a:r>
              <a:rPr lang="zh-CN" altLang="en-US" dirty="0"/>
              <a:t>得救，而不是借着</a:t>
            </a:r>
            <a:r>
              <a:rPr lang="zh-CN" altLang="en-US" b="1" u="sng" dirty="0"/>
              <a:t>灌注（</a:t>
            </a:r>
            <a:r>
              <a:rPr lang="en-SG" altLang="zh-CN" b="1" u="sng" dirty="0"/>
              <a:t>infused</a:t>
            </a:r>
            <a:r>
              <a:rPr lang="zh-CN" altLang="en-US" b="1" u="sng" dirty="0"/>
              <a:t>）的义</a:t>
            </a:r>
            <a:r>
              <a:rPr lang="zh-CN" altLang="en-US" dirty="0"/>
              <a:t>得救（罗马天主教的立场）。成为义人属于成圣的范畴，而成圣发生在称义之后。</a:t>
            </a:r>
            <a:endParaRPr lang="en-SG" dirty="0"/>
          </a:p>
        </p:txBody>
      </p:sp>
    </p:spTree>
    <p:extLst>
      <p:ext uri="{BB962C8B-B14F-4D97-AF65-F5344CB8AC3E}">
        <p14:creationId xmlns:p14="http://schemas.microsoft.com/office/powerpoint/2010/main" val="2666699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1DC34-0F11-79C9-662E-637423DF09AC}"/>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4ECC97E4-EDF0-1632-6C08-E730DB0B3B19}"/>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466874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F244-1419-9CD3-A390-6423AB70D774}"/>
              </a:ext>
            </a:extLst>
          </p:cNvPr>
          <p:cNvSpPr>
            <a:spLocks noGrp="1"/>
          </p:cNvSpPr>
          <p:nvPr>
            <p:ph type="title"/>
          </p:nvPr>
        </p:nvSpPr>
        <p:spPr>
          <a:xfrm>
            <a:off x="1485484" y="674910"/>
            <a:ext cx="8911687" cy="1280890"/>
          </a:xfrm>
        </p:spPr>
        <p:txBody>
          <a:bodyPr>
            <a:normAutofit fontScale="90000"/>
          </a:bodyPr>
          <a:lstStyle/>
          <a:p>
            <a:r>
              <a:rPr lang="en-SG" dirty="0"/>
              <a:t>2</a:t>
            </a:r>
            <a:r>
              <a:rPr lang="zh-CN" altLang="en-US" dirty="0"/>
              <a:t>） 特伦多会议中罗马天主教针对宗教改革在信心、恩典与称义的问题</a:t>
            </a:r>
            <a:endParaRPr lang="en-SG" dirty="0"/>
          </a:p>
        </p:txBody>
      </p:sp>
      <p:sp>
        <p:nvSpPr>
          <p:cNvPr id="3" name="Content Placeholder 2">
            <a:extLst>
              <a:ext uri="{FF2B5EF4-FFF2-40B4-BE49-F238E27FC236}">
                <a16:creationId xmlns:a16="http://schemas.microsoft.com/office/drawing/2014/main" id="{3EF47283-621F-0890-8220-64BC0A323AF3}"/>
              </a:ext>
            </a:extLst>
          </p:cNvPr>
          <p:cNvSpPr>
            <a:spLocks noGrp="1"/>
          </p:cNvSpPr>
          <p:nvPr>
            <p:ph sz="quarter" idx="13"/>
          </p:nvPr>
        </p:nvSpPr>
        <p:spPr>
          <a:xfrm>
            <a:off x="842654" y="2265492"/>
            <a:ext cx="10363826" cy="4425598"/>
          </a:xfrm>
        </p:spPr>
        <p:txBody>
          <a:bodyPr>
            <a:normAutofit/>
          </a:bodyPr>
          <a:lstStyle/>
          <a:p>
            <a:pPr lvl="0"/>
            <a:r>
              <a:rPr lang="zh-CN" altLang="en-US" dirty="0"/>
              <a:t>梵蒂冈不乐意接受宗教改革所提出的挑战。</a:t>
            </a:r>
            <a:endParaRPr lang="en-SG" dirty="0"/>
          </a:p>
          <a:p>
            <a:pPr lvl="0"/>
            <a:r>
              <a:rPr lang="zh-CN" altLang="en-US" dirty="0"/>
              <a:t>虽然我们可以把宗教改革读成一部英雄与反派的故事，但我们不能以漫画式的、扭曲的方式来理解罗马天主教。。</a:t>
            </a:r>
            <a:endParaRPr lang="en-SG" dirty="0"/>
          </a:p>
          <a:p>
            <a:pPr lvl="0"/>
            <a:r>
              <a:rPr lang="zh-CN" altLang="en-US" dirty="0"/>
              <a:t>罗马教廷确实</a:t>
            </a:r>
            <a:r>
              <a:rPr lang="zh-CN" altLang="en-US" u="sng" dirty="0"/>
              <a:t>认真对待</a:t>
            </a:r>
            <a:r>
              <a:rPr lang="zh-CN" altLang="en-US" dirty="0"/>
              <a:t>了宗教改革家所提出的挑战。在</a:t>
            </a:r>
            <a:r>
              <a:rPr lang="en-SG" dirty="0"/>
              <a:t>1545</a:t>
            </a:r>
            <a:r>
              <a:rPr lang="zh-CN" altLang="en-US" dirty="0"/>
              <a:t>年，反宗教改革的学者和神学家汇聚到意大利北部的特伦多，开始对宗教改革所提出的神学议题进行审议。</a:t>
            </a:r>
            <a:endParaRPr lang="en-SG" dirty="0"/>
          </a:p>
        </p:txBody>
      </p:sp>
    </p:spTree>
    <p:extLst>
      <p:ext uri="{BB962C8B-B14F-4D97-AF65-F5344CB8AC3E}">
        <p14:creationId xmlns:p14="http://schemas.microsoft.com/office/powerpoint/2010/main" val="604465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C956-E737-3886-F5ED-63436AAAB175}"/>
              </a:ext>
            </a:extLst>
          </p:cNvPr>
          <p:cNvSpPr>
            <a:spLocks noGrp="1"/>
          </p:cNvSpPr>
          <p:nvPr>
            <p:ph type="title"/>
          </p:nvPr>
        </p:nvSpPr>
        <p:spPr>
          <a:xfrm>
            <a:off x="1536284" y="264160"/>
            <a:ext cx="8911687" cy="1280890"/>
          </a:xfrm>
        </p:spPr>
        <p:txBody>
          <a:bodyPr>
            <a:normAutofit fontScale="90000"/>
          </a:bodyPr>
          <a:lstStyle/>
          <a:p>
            <a:r>
              <a:rPr lang="en-SG" dirty="0"/>
              <a:t>2</a:t>
            </a:r>
            <a:r>
              <a:rPr lang="zh-CN" altLang="en-US" dirty="0"/>
              <a:t>） 特伦多会议中罗马天主教针对宗教改革在信心、恩典与称义的问题</a:t>
            </a:r>
            <a:endParaRPr lang="en-SG" dirty="0"/>
          </a:p>
        </p:txBody>
      </p:sp>
      <p:sp>
        <p:nvSpPr>
          <p:cNvPr id="3" name="Content Placeholder 2">
            <a:extLst>
              <a:ext uri="{FF2B5EF4-FFF2-40B4-BE49-F238E27FC236}">
                <a16:creationId xmlns:a16="http://schemas.microsoft.com/office/drawing/2014/main" id="{DE11B9A0-47F7-246C-88DA-010CD8B113EC}"/>
              </a:ext>
            </a:extLst>
          </p:cNvPr>
          <p:cNvSpPr>
            <a:spLocks noGrp="1"/>
          </p:cNvSpPr>
          <p:nvPr>
            <p:ph sz="quarter" idx="13"/>
          </p:nvPr>
        </p:nvSpPr>
        <p:spPr>
          <a:xfrm>
            <a:off x="815664" y="1716946"/>
            <a:ext cx="10980095" cy="4876894"/>
          </a:xfrm>
        </p:spPr>
        <p:txBody>
          <a:bodyPr>
            <a:normAutofit fontScale="92500" lnSpcReduction="10000"/>
          </a:bodyPr>
          <a:lstStyle/>
          <a:p>
            <a:pPr lvl="0"/>
            <a:r>
              <a:rPr lang="zh-CN" altLang="en-US" dirty="0"/>
              <a:t>特伦多会议于</a:t>
            </a:r>
            <a:r>
              <a:rPr lang="en-SG" dirty="0"/>
              <a:t>1545</a:t>
            </a:r>
            <a:r>
              <a:rPr lang="zh-CN" altLang="en-US" dirty="0"/>
              <a:t>年至</a:t>
            </a:r>
            <a:r>
              <a:rPr lang="en-SG" dirty="0"/>
              <a:t>1563</a:t>
            </a:r>
            <a:r>
              <a:rPr lang="zh-CN" altLang="en-US" dirty="0"/>
              <a:t>年举行。</a:t>
            </a:r>
            <a:endParaRPr lang="en-SG" dirty="0"/>
          </a:p>
          <a:p>
            <a:pPr lvl="1"/>
            <a:r>
              <a:rPr lang="zh-CN" altLang="en-US" dirty="0"/>
              <a:t>会议有意改革教会，但其改革仅仅是从中世纪晚期教会的神学立场出发，而不是从圣经出发。</a:t>
            </a:r>
            <a:endParaRPr lang="en-SG" dirty="0"/>
          </a:p>
          <a:p>
            <a:pPr lvl="1"/>
            <a:r>
              <a:rPr lang="zh-CN" altLang="en-US" dirty="0"/>
              <a:t>会议邀请了许多神学家参与，但明确拒绝邀请任何与宗教改革有关的神学家或牧师。</a:t>
            </a:r>
            <a:endParaRPr lang="en-SG" dirty="0"/>
          </a:p>
          <a:p>
            <a:pPr lvl="1"/>
            <a:r>
              <a:rPr lang="zh-CN" altLang="en-US" dirty="0"/>
              <a:t>因此，由于排除了相当一部分的基督教牧师和神学家，特伦多会议无论如何都不能被称为一次真正的普世大公会议。</a:t>
            </a:r>
            <a:endParaRPr lang="en-SG" dirty="0"/>
          </a:p>
          <a:p>
            <a:pPr lvl="1"/>
            <a:r>
              <a:rPr lang="zh-CN" altLang="en-US" dirty="0"/>
              <a:t>在特伦多会议期间，中世纪教会正式分裂为三个群体：特伦多会议中的多数派，即拥有梵蒂冈教产和教会体系的一方；路德宗；以及改革宗。</a:t>
            </a:r>
            <a:r>
              <a:rPr lang="en-SG" dirty="0"/>
              <a:t>[</a:t>
            </a:r>
            <a:r>
              <a:rPr lang="zh-CN" altLang="en-US" dirty="0"/>
              <a:t>激进改革派的人数太少，而且他们本来就否定现有的教会体制。</a:t>
            </a:r>
            <a:r>
              <a:rPr lang="en-SG" dirty="0"/>
              <a:t>]</a:t>
            </a:r>
          </a:p>
          <a:p>
            <a:pPr lvl="1"/>
            <a:r>
              <a:rPr lang="zh-CN" altLang="en-US" dirty="0"/>
              <a:t>因此，没有理由声称新教徒（</a:t>
            </a:r>
            <a:r>
              <a:rPr lang="en-SG" dirty="0"/>
              <a:t>Protestants</a:t>
            </a:r>
            <a:r>
              <a:rPr lang="zh-CN" altLang="en-US" dirty="0"/>
              <a:t>）是分裂教会的人。这类说法属于罗马天主教的论战性言辞，并没有事实依据。为什么拥有梵蒂冈的一方就应当被视为中世纪大公教会的合法继承者？</a:t>
            </a:r>
            <a:endParaRPr lang="en-SG" dirty="0"/>
          </a:p>
        </p:txBody>
      </p:sp>
    </p:spTree>
    <p:extLst>
      <p:ext uri="{BB962C8B-B14F-4D97-AF65-F5344CB8AC3E}">
        <p14:creationId xmlns:p14="http://schemas.microsoft.com/office/powerpoint/2010/main" val="3754674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746B1-6CC2-FEA2-8243-BA8EAF7924F0}"/>
              </a:ext>
            </a:extLst>
          </p:cNvPr>
          <p:cNvSpPr>
            <a:spLocks noGrp="1"/>
          </p:cNvSpPr>
          <p:nvPr>
            <p:ph type="title"/>
          </p:nvPr>
        </p:nvSpPr>
        <p:spPr>
          <a:xfrm>
            <a:off x="1800444" y="613950"/>
            <a:ext cx="8911687" cy="1280890"/>
          </a:xfrm>
        </p:spPr>
        <p:txBody>
          <a:bodyPr>
            <a:normAutofit/>
          </a:bodyPr>
          <a:lstStyle/>
          <a:p>
            <a:pPr algn="ctr"/>
            <a:r>
              <a:rPr lang="en-US" altLang="zh-CN" u="sng" dirty="0"/>
              <a:t>2.1. </a:t>
            </a:r>
            <a:r>
              <a:rPr lang="zh-CN" altLang="en-US" u="sng" dirty="0"/>
              <a:t>特伦多会议论恩典</a:t>
            </a:r>
            <a:endParaRPr lang="en-SG" dirty="0"/>
          </a:p>
        </p:txBody>
      </p:sp>
      <p:sp>
        <p:nvSpPr>
          <p:cNvPr id="3" name="Content Placeholder 2">
            <a:extLst>
              <a:ext uri="{FF2B5EF4-FFF2-40B4-BE49-F238E27FC236}">
                <a16:creationId xmlns:a16="http://schemas.microsoft.com/office/drawing/2014/main" id="{E35B4506-EA31-3662-112A-D9034B3A4405}"/>
              </a:ext>
            </a:extLst>
          </p:cNvPr>
          <p:cNvSpPr>
            <a:spLocks noGrp="1"/>
          </p:cNvSpPr>
          <p:nvPr>
            <p:ph sz="quarter" idx="13"/>
          </p:nvPr>
        </p:nvSpPr>
        <p:spPr>
          <a:xfrm>
            <a:off x="913774" y="1737360"/>
            <a:ext cx="10363826" cy="4506690"/>
          </a:xfrm>
        </p:spPr>
        <p:txBody>
          <a:bodyPr>
            <a:normAutofit lnSpcReduction="10000"/>
          </a:bodyPr>
          <a:lstStyle/>
          <a:p>
            <a:pPr lvl="0"/>
            <a:r>
              <a:rPr lang="zh-CN" altLang="en-US" dirty="0"/>
              <a:t>罗马天主教拒绝了方济各会</a:t>
            </a:r>
            <a:r>
              <a:rPr lang="en-SG" dirty="0"/>
              <a:t>“</a:t>
            </a:r>
            <a:r>
              <a:rPr lang="zh-CN" altLang="en-US" dirty="0"/>
              <a:t>契约</a:t>
            </a:r>
            <a:r>
              <a:rPr lang="en-SG" dirty="0"/>
              <a:t>”</a:t>
            </a:r>
            <a:r>
              <a:rPr lang="zh-CN" altLang="en-US" dirty="0"/>
              <a:t>（</a:t>
            </a:r>
            <a:r>
              <a:rPr lang="en-SG" i="1" dirty="0"/>
              <a:t>Pactum</a:t>
            </a:r>
            <a:r>
              <a:rPr lang="zh-CN" altLang="en-US" dirty="0"/>
              <a:t>）的基本形式（</a:t>
            </a:r>
            <a:r>
              <a:rPr lang="en-US" altLang="zh-CN" dirty="0"/>
              <a:t>base form</a:t>
            </a:r>
            <a:r>
              <a:rPr lang="zh-CN" altLang="en-US" dirty="0"/>
              <a:t>）。</a:t>
            </a:r>
            <a:endParaRPr lang="en-SG" dirty="0"/>
          </a:p>
          <a:p>
            <a:pPr lvl="0"/>
            <a:r>
              <a:rPr lang="en-SG" dirty="0"/>
              <a:t>“</a:t>
            </a:r>
            <a:r>
              <a:rPr lang="zh-CN" altLang="en-US" dirty="0"/>
              <a:t>这些话所描述的是不敬虔之人的称义，即将人从其出生时所处的第一个亚当的状态，迁移到恩典的状态。</a:t>
            </a:r>
            <a:r>
              <a:rPr lang="en-SG" dirty="0"/>
              <a:t>”</a:t>
            </a:r>
            <a:r>
              <a:rPr lang="zh-CN" altLang="en-US" dirty="0"/>
              <a:t>（</a:t>
            </a:r>
            <a:r>
              <a:rPr lang="en-US" altLang="zh-CN" dirty="0"/>
              <a:t>《</a:t>
            </a:r>
            <a:r>
              <a:rPr lang="zh-CN" altLang="en-US" dirty="0"/>
              <a:t>特伦多大公会议</a:t>
            </a:r>
            <a:r>
              <a:rPr lang="en-US" altLang="zh-CN" dirty="0"/>
              <a:t>》</a:t>
            </a:r>
            <a:r>
              <a:rPr lang="zh-CN" altLang="en-US" dirty="0"/>
              <a:t>第六期会议，第四章）</a:t>
            </a:r>
            <a:endParaRPr lang="en-SG" dirty="0"/>
          </a:p>
          <a:p>
            <a:pPr lvl="0"/>
            <a:r>
              <a:rPr lang="en-SG" dirty="0"/>
              <a:t>“</a:t>
            </a:r>
            <a:r>
              <a:rPr lang="zh-CN" altLang="en-US" dirty="0"/>
              <a:t>本会议进一步宣布，对于成年人而言，上述称义的开始应当归因于上帝借着耶稣基督所赐的先行恩典（</a:t>
            </a:r>
            <a:r>
              <a:rPr lang="en-SG" dirty="0"/>
              <a:t>prevenient grace</a:t>
            </a:r>
            <a:r>
              <a:rPr lang="zh-CN" altLang="en-US" dirty="0"/>
              <a:t>）</a:t>
            </a:r>
            <a:r>
              <a:rPr lang="en-SG" dirty="0"/>
              <a:t>……</a:t>
            </a:r>
            <a:r>
              <a:rPr lang="zh-CN" altLang="en-US" dirty="0"/>
              <a:t>然而，人若没有上帝的恩典，仅凭自己的自由意志，便不能使自己转向在上帝面前成为义。</a:t>
            </a:r>
            <a:r>
              <a:rPr lang="en-SG" dirty="0"/>
              <a:t>”</a:t>
            </a:r>
            <a:r>
              <a:rPr lang="zh-CN" altLang="en-US" dirty="0"/>
              <a:t>（</a:t>
            </a:r>
            <a:r>
              <a:rPr lang="en-US" altLang="zh-CN" dirty="0"/>
              <a:t>《</a:t>
            </a:r>
            <a:r>
              <a:rPr lang="zh-CN" altLang="en-US" dirty="0"/>
              <a:t>特伦多大公会议</a:t>
            </a:r>
            <a:r>
              <a:rPr lang="en-US" altLang="zh-CN" dirty="0"/>
              <a:t>》</a:t>
            </a:r>
            <a:r>
              <a:rPr lang="zh-CN" altLang="en-US" dirty="0"/>
              <a:t>第六期会议，第五章）</a:t>
            </a:r>
            <a:endParaRPr lang="en-SG" dirty="0"/>
          </a:p>
          <a:p>
            <a:endParaRPr lang="en-SG" dirty="0"/>
          </a:p>
        </p:txBody>
      </p:sp>
    </p:spTree>
    <p:extLst>
      <p:ext uri="{BB962C8B-B14F-4D97-AF65-F5344CB8AC3E}">
        <p14:creationId xmlns:p14="http://schemas.microsoft.com/office/powerpoint/2010/main" val="2636114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827AB-E3CE-6ABB-3D53-5174EEF279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969A8-9B66-135C-A9B2-6246A8FC2D94}"/>
              </a:ext>
            </a:extLst>
          </p:cNvPr>
          <p:cNvSpPr>
            <a:spLocks noGrp="1"/>
          </p:cNvSpPr>
          <p:nvPr>
            <p:ph type="title"/>
          </p:nvPr>
        </p:nvSpPr>
        <p:spPr>
          <a:xfrm>
            <a:off x="1800444" y="613950"/>
            <a:ext cx="8911687" cy="1280890"/>
          </a:xfrm>
        </p:spPr>
        <p:txBody>
          <a:bodyPr>
            <a:normAutofit/>
          </a:bodyPr>
          <a:lstStyle/>
          <a:p>
            <a:pPr algn="ctr"/>
            <a:r>
              <a:rPr lang="en-US" altLang="zh-CN" u="sng" dirty="0"/>
              <a:t>2.1. </a:t>
            </a:r>
            <a:r>
              <a:rPr lang="zh-CN" altLang="en-US" u="sng" dirty="0"/>
              <a:t>特伦多会议论恩典</a:t>
            </a:r>
            <a:endParaRPr lang="en-SG" dirty="0"/>
          </a:p>
        </p:txBody>
      </p:sp>
      <p:sp>
        <p:nvSpPr>
          <p:cNvPr id="3" name="Content Placeholder 2">
            <a:extLst>
              <a:ext uri="{FF2B5EF4-FFF2-40B4-BE49-F238E27FC236}">
                <a16:creationId xmlns:a16="http://schemas.microsoft.com/office/drawing/2014/main" id="{4B941D5B-523A-A182-EAE7-4276898EAE9C}"/>
              </a:ext>
            </a:extLst>
          </p:cNvPr>
          <p:cNvSpPr>
            <a:spLocks noGrp="1"/>
          </p:cNvSpPr>
          <p:nvPr>
            <p:ph sz="quarter" idx="13"/>
          </p:nvPr>
        </p:nvSpPr>
        <p:spPr>
          <a:xfrm>
            <a:off x="1074374" y="1539054"/>
            <a:ext cx="10363826" cy="4628066"/>
          </a:xfrm>
        </p:spPr>
        <p:txBody>
          <a:bodyPr>
            <a:normAutofit/>
          </a:bodyPr>
          <a:lstStyle/>
          <a:p>
            <a:pPr lvl="0"/>
            <a:r>
              <a:rPr lang="en-SG" dirty="0"/>
              <a:t>“</a:t>
            </a:r>
            <a:r>
              <a:rPr lang="zh-CN" altLang="en-US" dirty="0"/>
              <a:t>称义的原因如下：</a:t>
            </a:r>
            <a:r>
              <a:rPr lang="en-SG" dirty="0"/>
              <a:t>……</a:t>
            </a:r>
            <a:r>
              <a:rPr lang="zh-CN" altLang="en-US" dirty="0"/>
              <a:t>其有效原因乃是慈悲的上帝；祂白白地洗净并使人成圣，以应许的圣灵为印记，并以圣灵膏抹；这圣灵就是我们得基业的凭据。</a:t>
            </a:r>
            <a:r>
              <a:rPr lang="en-SG" dirty="0"/>
              <a:t>”</a:t>
            </a:r>
            <a:r>
              <a:rPr lang="zh-CN" altLang="en-US" dirty="0"/>
              <a:t>（</a:t>
            </a:r>
            <a:r>
              <a:rPr lang="en-US" altLang="zh-CN" dirty="0"/>
              <a:t>《</a:t>
            </a:r>
            <a:r>
              <a:rPr lang="zh-CN" altLang="en-US" dirty="0"/>
              <a:t>特伦多大公会议</a:t>
            </a:r>
            <a:r>
              <a:rPr lang="en-US" altLang="zh-CN" dirty="0"/>
              <a:t>》</a:t>
            </a:r>
            <a:r>
              <a:rPr lang="zh-CN" altLang="en-US" dirty="0"/>
              <a:t>第六期会议，第七章）</a:t>
            </a:r>
            <a:endParaRPr lang="en-SG" dirty="0"/>
          </a:p>
          <a:p>
            <a:r>
              <a:rPr lang="en-SG" dirty="0"/>
              <a:t>“</a:t>
            </a:r>
            <a:r>
              <a:rPr lang="zh-CN" altLang="en-US" dirty="0"/>
              <a:t>若有人说，已称义之人的善行只是上帝所赐的恩赐，而不也是已称义之人的善功；或者说，已称义的人借着上帝的恩典和耶稣基督的功德所行的善事 </a:t>
            </a:r>
            <a:r>
              <a:rPr lang="en-SG" dirty="0"/>
              <a:t>— </a:t>
            </a:r>
            <a:r>
              <a:rPr lang="zh-CN" altLang="en-US" dirty="0"/>
              <a:t>基督是他的活的肢体 </a:t>
            </a:r>
            <a:r>
              <a:rPr lang="en-SG" dirty="0"/>
              <a:t>— </a:t>
            </a:r>
            <a:r>
              <a:rPr lang="zh-CN" altLang="en-US" dirty="0"/>
              <a:t>并不能真正使他获得恩典的增加、永生，以及达到永生的资格，只要他是在恩典中离世；也不能使他获得荣耀的增加；这人应受咒诅。</a:t>
            </a:r>
            <a:r>
              <a:rPr lang="en-SG" dirty="0"/>
              <a:t>”</a:t>
            </a:r>
            <a:r>
              <a:rPr lang="zh-CN" altLang="en-US" dirty="0"/>
              <a:t>（</a:t>
            </a:r>
            <a:r>
              <a:rPr lang="en-US" altLang="zh-CN" dirty="0"/>
              <a:t>《</a:t>
            </a:r>
            <a:r>
              <a:rPr lang="zh-CN" altLang="en-US" dirty="0"/>
              <a:t>特伦多大公会议</a:t>
            </a:r>
            <a:r>
              <a:rPr lang="en-US" altLang="zh-CN" dirty="0"/>
              <a:t>》</a:t>
            </a:r>
            <a:r>
              <a:rPr lang="zh-CN" altLang="en-US" dirty="0"/>
              <a:t>第六期会议，第</a:t>
            </a:r>
            <a:r>
              <a:rPr lang="en-SG" dirty="0"/>
              <a:t>32</a:t>
            </a:r>
            <a:r>
              <a:rPr lang="zh-CN" altLang="en-US" dirty="0"/>
              <a:t>条教规）</a:t>
            </a:r>
            <a:endParaRPr lang="en-SG" dirty="0"/>
          </a:p>
        </p:txBody>
      </p:sp>
    </p:spTree>
    <p:extLst>
      <p:ext uri="{BB962C8B-B14F-4D97-AF65-F5344CB8AC3E}">
        <p14:creationId xmlns:p14="http://schemas.microsoft.com/office/powerpoint/2010/main" val="4038385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0B88B-19E0-F7B0-C229-C008917395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DE73B-7D70-D9A2-30D8-2BA0C2F45E58}"/>
              </a:ext>
            </a:extLst>
          </p:cNvPr>
          <p:cNvSpPr>
            <a:spLocks noGrp="1"/>
          </p:cNvSpPr>
          <p:nvPr>
            <p:ph type="title"/>
          </p:nvPr>
        </p:nvSpPr>
        <p:spPr>
          <a:xfrm>
            <a:off x="1800444" y="613950"/>
            <a:ext cx="8911687" cy="1280890"/>
          </a:xfrm>
        </p:spPr>
        <p:txBody>
          <a:bodyPr>
            <a:normAutofit/>
          </a:bodyPr>
          <a:lstStyle/>
          <a:p>
            <a:pPr algn="ctr"/>
            <a:r>
              <a:rPr lang="en-US" altLang="zh-CN" u="sng" dirty="0"/>
              <a:t>2.1. </a:t>
            </a:r>
            <a:r>
              <a:rPr lang="zh-CN" altLang="en-US" u="sng" dirty="0"/>
              <a:t>特伦多会议论恩典</a:t>
            </a:r>
            <a:endParaRPr lang="en-SG" dirty="0"/>
          </a:p>
        </p:txBody>
      </p:sp>
      <p:sp>
        <p:nvSpPr>
          <p:cNvPr id="3" name="Content Placeholder 2">
            <a:extLst>
              <a:ext uri="{FF2B5EF4-FFF2-40B4-BE49-F238E27FC236}">
                <a16:creationId xmlns:a16="http://schemas.microsoft.com/office/drawing/2014/main" id="{E194CB5B-E040-348B-997C-D523FE0C8208}"/>
              </a:ext>
            </a:extLst>
          </p:cNvPr>
          <p:cNvSpPr>
            <a:spLocks noGrp="1"/>
          </p:cNvSpPr>
          <p:nvPr>
            <p:ph sz="quarter" idx="13"/>
          </p:nvPr>
        </p:nvSpPr>
        <p:spPr>
          <a:xfrm>
            <a:off x="913774" y="1676400"/>
            <a:ext cx="10363826" cy="4114799"/>
          </a:xfrm>
        </p:spPr>
        <p:txBody>
          <a:bodyPr>
            <a:normAutofit/>
          </a:bodyPr>
          <a:lstStyle/>
          <a:p>
            <a:pPr lvl="0"/>
            <a:r>
              <a:rPr lang="zh-CN" altLang="en-US" dirty="0"/>
              <a:t>罗马天主教通过将先行恩典（</a:t>
            </a:r>
            <a:r>
              <a:rPr lang="en-SG" dirty="0"/>
              <a:t>prevenient grace</a:t>
            </a:r>
            <a:r>
              <a:rPr lang="zh-CN" altLang="en-US" dirty="0"/>
              <a:t>）与人凭自由意志与恩典合作的观念结合起来，重新诠释了方济各会的契约。</a:t>
            </a:r>
            <a:endParaRPr lang="en-SG" dirty="0"/>
          </a:p>
          <a:p>
            <a:pPr lvl="1"/>
            <a:r>
              <a:rPr lang="en-SG" dirty="0"/>
              <a:t>“</a:t>
            </a:r>
            <a:r>
              <a:rPr lang="zh-CN" altLang="en-US" dirty="0"/>
              <a:t>先行恩典</a:t>
            </a:r>
            <a:r>
              <a:rPr lang="en-SG" dirty="0"/>
              <a:t>”</a:t>
            </a:r>
            <a:r>
              <a:rPr lang="zh-CN" altLang="en-US" dirty="0"/>
              <a:t>（</a:t>
            </a:r>
            <a:r>
              <a:rPr lang="en-SG" dirty="0"/>
              <a:t>prevenient grace</a:t>
            </a:r>
            <a:r>
              <a:rPr lang="zh-CN" altLang="en-US" dirty="0"/>
              <a:t>）这一词汇是中世纪神学发展出来的一个专门术语。</a:t>
            </a:r>
            <a:endParaRPr lang="en-SG" dirty="0"/>
          </a:p>
          <a:p>
            <a:pPr lvl="1"/>
            <a:r>
              <a:rPr lang="zh-CN" altLang="en-US" dirty="0"/>
              <a:t>这一概念源自奥古斯丁，但中世纪神学对奥古斯丁的教导产生了误解，因为他们开始将人的合作加入救恩之中。</a:t>
            </a:r>
            <a:endParaRPr lang="en-SG" dirty="0"/>
          </a:p>
          <a:p>
            <a:pPr lvl="0"/>
            <a:r>
              <a:rPr lang="zh-CN" altLang="en-US" dirty="0"/>
              <a:t>功德是借着与恩典合作而赚取的。随着人赚取更多功德，上帝就赐下更多恩典。</a:t>
            </a:r>
            <a:endParaRPr lang="en-SG" dirty="0"/>
          </a:p>
          <a:p>
            <a:endParaRPr lang="en-SG" dirty="0"/>
          </a:p>
        </p:txBody>
      </p:sp>
    </p:spTree>
    <p:extLst>
      <p:ext uri="{BB962C8B-B14F-4D97-AF65-F5344CB8AC3E}">
        <p14:creationId xmlns:p14="http://schemas.microsoft.com/office/powerpoint/2010/main" val="1431064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0D7DF-8076-4221-1B2D-512057E79658}"/>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73148898-9909-5302-9B2D-D65755A18A6F}"/>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3990208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8F325-E539-2BAC-9A13-D3361253037B}"/>
              </a:ext>
            </a:extLst>
          </p:cNvPr>
          <p:cNvSpPr>
            <a:spLocks noGrp="1"/>
          </p:cNvSpPr>
          <p:nvPr>
            <p:ph type="title"/>
          </p:nvPr>
        </p:nvSpPr>
        <p:spPr>
          <a:xfrm>
            <a:off x="1465164" y="644430"/>
            <a:ext cx="8911687" cy="1280890"/>
          </a:xfrm>
        </p:spPr>
        <p:txBody>
          <a:bodyPr>
            <a:normAutofit/>
          </a:bodyPr>
          <a:lstStyle/>
          <a:p>
            <a:pPr algn="ctr"/>
            <a:r>
              <a:rPr lang="en-US" altLang="zh-CN" u="sng" dirty="0"/>
              <a:t>2.2. </a:t>
            </a:r>
            <a:r>
              <a:rPr lang="zh-CN" altLang="en-US" u="sng" dirty="0"/>
              <a:t>特伦多会议论信心与称义</a:t>
            </a:r>
            <a:endParaRPr lang="en-SG" dirty="0"/>
          </a:p>
        </p:txBody>
      </p:sp>
      <p:sp>
        <p:nvSpPr>
          <p:cNvPr id="3" name="Content Placeholder 2">
            <a:extLst>
              <a:ext uri="{FF2B5EF4-FFF2-40B4-BE49-F238E27FC236}">
                <a16:creationId xmlns:a16="http://schemas.microsoft.com/office/drawing/2014/main" id="{8A6C485B-A612-3DBB-4C99-39835671E4B3}"/>
              </a:ext>
            </a:extLst>
          </p:cNvPr>
          <p:cNvSpPr>
            <a:spLocks noGrp="1"/>
          </p:cNvSpPr>
          <p:nvPr>
            <p:ph sz="quarter" idx="13"/>
          </p:nvPr>
        </p:nvSpPr>
        <p:spPr>
          <a:xfrm>
            <a:off x="731520" y="1402080"/>
            <a:ext cx="10546080" cy="4947920"/>
          </a:xfrm>
        </p:spPr>
        <p:txBody>
          <a:bodyPr>
            <a:normAutofit fontScale="92500" lnSpcReduction="10000"/>
          </a:bodyPr>
          <a:lstStyle/>
          <a:p>
            <a:pPr lvl="0"/>
            <a:r>
              <a:rPr lang="en-SG" dirty="0"/>
              <a:t>“</a:t>
            </a:r>
            <a:r>
              <a:rPr lang="zh-CN" altLang="en-US" dirty="0"/>
              <a:t>至于使徒所说，人是因信并白白地称义，这些话应当按照天主教会历来一致持守并阐明的意义来理解；也就是说，我们之所以说人因信称义，是因为信心是人得救的开始，是一切称义的根基和根源；没有信心，人就不可能讨上帝的喜悦，也不可能与祂的众子相交。然而，我们之所以说人白白地称义，是因为在称义之前的任何事物 </a:t>
            </a:r>
            <a:r>
              <a:rPr lang="en-SG" dirty="0"/>
              <a:t>— </a:t>
            </a:r>
            <a:r>
              <a:rPr lang="zh-CN" altLang="en-US" dirty="0"/>
              <a:t>无论是信心还是行为 </a:t>
            </a:r>
            <a:r>
              <a:rPr lang="en-SG" dirty="0"/>
              <a:t>— </a:t>
            </a:r>
            <a:r>
              <a:rPr lang="zh-CN" altLang="en-US" dirty="0"/>
              <a:t>都不能为称义本身的恩典赚得功德。因为，既然是恩典，就不再是出于行为；否则，正如同一位使徒所说的，恩典就不再是恩典了。</a:t>
            </a:r>
            <a:r>
              <a:rPr lang="en-SG" dirty="0"/>
              <a:t>”</a:t>
            </a:r>
            <a:r>
              <a:rPr lang="zh-CN" altLang="en-US" dirty="0"/>
              <a:t>（</a:t>
            </a:r>
            <a:r>
              <a:rPr lang="en-US" altLang="zh-CN" dirty="0"/>
              <a:t>《</a:t>
            </a:r>
            <a:r>
              <a:rPr lang="zh-CN" altLang="en-US" dirty="0"/>
              <a:t>特伦多大公会议</a:t>
            </a:r>
            <a:r>
              <a:rPr lang="en-US" altLang="zh-CN" dirty="0"/>
              <a:t>》</a:t>
            </a:r>
            <a:r>
              <a:rPr lang="zh-CN" altLang="en-US" dirty="0"/>
              <a:t>第六期会议，第八章）</a:t>
            </a:r>
            <a:endParaRPr lang="en-SG" dirty="0"/>
          </a:p>
          <a:p>
            <a:pPr lvl="0"/>
            <a:r>
              <a:rPr lang="en-SG" dirty="0"/>
              <a:t>“</a:t>
            </a:r>
            <a:r>
              <a:rPr lang="zh-CN" altLang="en-US" dirty="0"/>
              <a:t>这种预备或准备之后，随即就是称义本身；称义不仅仅是罪得赦免，也是借着人自愿领受恩典和恩赐，使内在的人得以成圣并更新，从而使人由不义变为义，由仇敌变为朋友，好叫他按照永生的盼望成为承受产业的人。</a:t>
            </a:r>
            <a:r>
              <a:rPr lang="en-SG" dirty="0"/>
              <a:t>”</a:t>
            </a:r>
            <a:r>
              <a:rPr lang="zh-CN" altLang="en-US" dirty="0"/>
              <a:t>（</a:t>
            </a:r>
            <a:r>
              <a:rPr lang="en-US" altLang="zh-CN" dirty="0"/>
              <a:t>《</a:t>
            </a:r>
            <a:r>
              <a:rPr lang="zh-CN" altLang="en-US" dirty="0"/>
              <a:t>特伦多大公会议</a:t>
            </a:r>
            <a:r>
              <a:rPr lang="en-US" altLang="zh-CN" dirty="0"/>
              <a:t>》</a:t>
            </a:r>
            <a:r>
              <a:rPr lang="zh-CN" altLang="en-US" dirty="0"/>
              <a:t>第六期会议，第七章）</a:t>
            </a:r>
            <a:endParaRPr lang="en-SG" dirty="0"/>
          </a:p>
          <a:p>
            <a:endParaRPr lang="en-SG" dirty="0"/>
          </a:p>
        </p:txBody>
      </p:sp>
    </p:spTree>
    <p:extLst>
      <p:ext uri="{BB962C8B-B14F-4D97-AF65-F5344CB8AC3E}">
        <p14:creationId xmlns:p14="http://schemas.microsoft.com/office/powerpoint/2010/main" val="85655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3B025-4331-BBB6-3EB4-F0E0314A27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E8AB5B-9A10-32D2-FBDE-C8BA47A8DD71}"/>
              </a:ext>
            </a:extLst>
          </p:cNvPr>
          <p:cNvSpPr>
            <a:spLocks noGrp="1"/>
          </p:cNvSpPr>
          <p:nvPr>
            <p:ph type="title"/>
          </p:nvPr>
        </p:nvSpPr>
        <p:spPr>
          <a:xfrm>
            <a:off x="1465164" y="644430"/>
            <a:ext cx="8911687" cy="1280890"/>
          </a:xfrm>
        </p:spPr>
        <p:txBody>
          <a:bodyPr>
            <a:normAutofit/>
          </a:bodyPr>
          <a:lstStyle/>
          <a:p>
            <a:pPr algn="ctr"/>
            <a:r>
              <a:rPr lang="en-US" altLang="zh-CN" u="sng" dirty="0"/>
              <a:t>2.2. </a:t>
            </a:r>
            <a:r>
              <a:rPr lang="zh-CN" altLang="en-US" u="sng" dirty="0"/>
              <a:t>特伦多会议论信心与称义</a:t>
            </a:r>
            <a:endParaRPr lang="en-SG" dirty="0"/>
          </a:p>
        </p:txBody>
      </p:sp>
      <p:sp>
        <p:nvSpPr>
          <p:cNvPr id="3" name="Content Placeholder 2">
            <a:extLst>
              <a:ext uri="{FF2B5EF4-FFF2-40B4-BE49-F238E27FC236}">
                <a16:creationId xmlns:a16="http://schemas.microsoft.com/office/drawing/2014/main" id="{E48E73BC-403F-6F62-BB1C-A53E8C31CFFF}"/>
              </a:ext>
            </a:extLst>
          </p:cNvPr>
          <p:cNvSpPr>
            <a:spLocks noGrp="1"/>
          </p:cNvSpPr>
          <p:nvPr>
            <p:ph sz="quarter" idx="13"/>
          </p:nvPr>
        </p:nvSpPr>
        <p:spPr/>
        <p:txBody>
          <a:bodyPr/>
          <a:lstStyle/>
          <a:p>
            <a:pPr lvl="0"/>
            <a:r>
              <a:rPr lang="zh-CN" altLang="en-US" dirty="0"/>
              <a:t>信心被理解为一个过程，而其结果并不确定，因为称义与成圣被混为一谈。</a:t>
            </a:r>
            <a:endParaRPr lang="en-SG" dirty="0"/>
          </a:p>
          <a:p>
            <a:pPr lvl="1"/>
            <a:r>
              <a:rPr lang="en-SG" dirty="0"/>
              <a:t>“……</a:t>
            </a:r>
            <a:r>
              <a:rPr lang="zh-CN" altLang="en-US" dirty="0"/>
              <a:t>因为</a:t>
            </a:r>
            <a:r>
              <a:rPr lang="zh-CN" altLang="en-US" b="1" u="sng" dirty="0"/>
              <a:t>没有人能够</a:t>
            </a:r>
            <a:r>
              <a:rPr lang="zh-CN" altLang="en-US" dirty="0"/>
              <a:t>以一种不</a:t>
            </a:r>
            <a:r>
              <a:rPr lang="zh-CN" altLang="en-US" b="1" u="sng" dirty="0"/>
              <a:t>会犯错的信心</a:t>
            </a:r>
            <a:r>
              <a:rPr lang="zh-CN" altLang="en-US" dirty="0"/>
              <a:t>，确切知道自己已经获得了上帝的恩典。</a:t>
            </a:r>
            <a:r>
              <a:rPr lang="en-SG" dirty="0"/>
              <a:t>”</a:t>
            </a:r>
            <a:r>
              <a:rPr lang="zh-CN" altLang="en-US" dirty="0"/>
              <a:t>（</a:t>
            </a:r>
            <a:r>
              <a:rPr lang="en-US" altLang="zh-CN" dirty="0"/>
              <a:t>《</a:t>
            </a:r>
            <a:r>
              <a:rPr lang="zh-CN" altLang="en-US" dirty="0"/>
              <a:t>特伦多大公会议</a:t>
            </a:r>
            <a:r>
              <a:rPr lang="en-US" altLang="zh-CN" dirty="0"/>
              <a:t>》</a:t>
            </a:r>
            <a:r>
              <a:rPr lang="zh-CN" altLang="en-US" dirty="0"/>
              <a:t>第六期会议，第九章）</a:t>
            </a:r>
            <a:endParaRPr lang="en-SG" dirty="0"/>
          </a:p>
        </p:txBody>
      </p:sp>
    </p:spTree>
    <p:extLst>
      <p:ext uri="{BB962C8B-B14F-4D97-AF65-F5344CB8AC3E}">
        <p14:creationId xmlns:p14="http://schemas.microsoft.com/office/powerpoint/2010/main" val="36614606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85C73-7A02-6E79-5B64-DE8323C7D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43BE7-988F-99C8-930B-8DD7C9CE8BDC}"/>
              </a:ext>
            </a:extLst>
          </p:cNvPr>
          <p:cNvSpPr>
            <a:spLocks noGrp="1"/>
          </p:cNvSpPr>
          <p:nvPr>
            <p:ph type="title"/>
          </p:nvPr>
        </p:nvSpPr>
        <p:spPr>
          <a:xfrm>
            <a:off x="1465164" y="644430"/>
            <a:ext cx="8911687" cy="1280890"/>
          </a:xfrm>
        </p:spPr>
        <p:txBody>
          <a:bodyPr>
            <a:normAutofit/>
          </a:bodyPr>
          <a:lstStyle/>
          <a:p>
            <a:pPr algn="ctr"/>
            <a:r>
              <a:rPr lang="en-US" altLang="zh-CN" u="sng" dirty="0"/>
              <a:t>2.2. </a:t>
            </a:r>
            <a:r>
              <a:rPr lang="zh-CN" altLang="en-US" u="sng" dirty="0"/>
              <a:t>特伦多会议论信心与称义</a:t>
            </a:r>
            <a:endParaRPr lang="en-SG" dirty="0"/>
          </a:p>
        </p:txBody>
      </p:sp>
      <p:sp>
        <p:nvSpPr>
          <p:cNvPr id="3" name="Content Placeholder 2">
            <a:extLst>
              <a:ext uri="{FF2B5EF4-FFF2-40B4-BE49-F238E27FC236}">
                <a16:creationId xmlns:a16="http://schemas.microsoft.com/office/drawing/2014/main" id="{7E3333E2-E77C-FA39-A959-132BFE427B3B}"/>
              </a:ext>
            </a:extLst>
          </p:cNvPr>
          <p:cNvSpPr>
            <a:spLocks noGrp="1"/>
          </p:cNvSpPr>
          <p:nvPr>
            <p:ph sz="quarter" idx="13"/>
          </p:nvPr>
        </p:nvSpPr>
        <p:spPr/>
        <p:txBody>
          <a:bodyPr>
            <a:normAutofit fontScale="92500"/>
          </a:bodyPr>
          <a:lstStyle/>
          <a:p>
            <a:pPr lvl="0"/>
            <a:r>
              <a:rPr lang="zh-CN" altLang="en-US" dirty="0"/>
              <a:t>罗马天主教认为，信心包含对上帝的信靠，但其重点在于 </a:t>
            </a:r>
            <a:r>
              <a:rPr lang="en-SG" dirty="0"/>
              <a:t>“</a:t>
            </a:r>
            <a:r>
              <a:rPr lang="zh-CN" altLang="en-US" dirty="0"/>
              <a:t>由爱所塑造的信心</a:t>
            </a:r>
            <a:r>
              <a:rPr lang="en-SG" dirty="0"/>
              <a:t>”</a:t>
            </a:r>
            <a:r>
              <a:rPr lang="zh-CN" altLang="en-US" dirty="0"/>
              <a:t>（</a:t>
            </a:r>
            <a:r>
              <a:rPr lang="en-SG" dirty="0"/>
              <a:t>faith formed by love; </a:t>
            </a:r>
            <a:r>
              <a:rPr lang="en-SG" i="1" dirty="0"/>
              <a:t>fides </a:t>
            </a:r>
            <a:r>
              <a:rPr lang="en-SG" i="1" dirty="0" err="1"/>
              <a:t>formata</a:t>
            </a:r>
            <a:r>
              <a:rPr lang="en-SG" i="1" dirty="0"/>
              <a:t> </a:t>
            </a:r>
            <a:r>
              <a:rPr lang="en-SG" i="1" dirty="0" err="1"/>
              <a:t>caritate</a:t>
            </a:r>
            <a:r>
              <a:rPr lang="zh-CN" altLang="en-US" dirty="0"/>
              <a:t>）。</a:t>
            </a:r>
            <a:endParaRPr lang="en-SG" dirty="0"/>
          </a:p>
          <a:p>
            <a:pPr lvl="1"/>
            <a:r>
              <a:rPr lang="en-SG" dirty="0"/>
              <a:t> “……</a:t>
            </a:r>
            <a:r>
              <a:rPr lang="zh-CN" altLang="en-US" dirty="0"/>
              <a:t>他们认识到自己是罪人，并且因上帝公义的审判而受到有益的激励，因而转而思想上帝的怜悯；他们由此生发盼望，确信上帝会因基督的缘故向他们施恩；并开始</a:t>
            </a:r>
            <a:r>
              <a:rPr lang="zh-CN" altLang="en-US" b="1" u="sng" dirty="0"/>
              <a:t>爱</a:t>
            </a:r>
            <a:r>
              <a:rPr lang="zh-CN" altLang="en-US" dirty="0"/>
              <a:t>祂，因为祂是一切公义的源头。</a:t>
            </a:r>
            <a:r>
              <a:rPr lang="en-SG" dirty="0"/>
              <a:t>”</a:t>
            </a:r>
            <a:r>
              <a:rPr lang="zh-CN" altLang="en-US" dirty="0"/>
              <a:t>（</a:t>
            </a:r>
            <a:r>
              <a:rPr lang="en-US" altLang="zh-CN" dirty="0"/>
              <a:t>《</a:t>
            </a:r>
            <a:r>
              <a:rPr lang="zh-CN" altLang="en-US" dirty="0"/>
              <a:t>特伦多大公会议</a:t>
            </a:r>
            <a:r>
              <a:rPr lang="en-US" altLang="zh-CN" dirty="0"/>
              <a:t>》</a:t>
            </a:r>
            <a:r>
              <a:rPr lang="zh-CN" altLang="en-US" dirty="0"/>
              <a:t>第六期会议，第六章）</a:t>
            </a:r>
            <a:endParaRPr lang="en-SG" dirty="0"/>
          </a:p>
          <a:p>
            <a:r>
              <a:rPr lang="en-SG" dirty="0"/>
              <a:t> “</a:t>
            </a:r>
            <a:r>
              <a:rPr lang="zh-CN" altLang="en-US" dirty="0"/>
              <a:t>将自己完全</a:t>
            </a:r>
            <a:r>
              <a:rPr lang="zh-CN" altLang="en-US" b="1" u="sng" dirty="0"/>
              <a:t>托付于</a:t>
            </a:r>
            <a:r>
              <a:rPr lang="zh-CN" altLang="en-US" dirty="0"/>
              <a:t>上帝，是正确而公义的</a:t>
            </a:r>
            <a:r>
              <a:rPr lang="en-SG" dirty="0"/>
              <a:t>……”</a:t>
            </a:r>
            <a:r>
              <a:rPr lang="zh-CN" altLang="en-US" dirty="0"/>
              <a:t>（</a:t>
            </a:r>
            <a:r>
              <a:rPr lang="en-US" altLang="zh-CN" dirty="0"/>
              <a:t>《</a:t>
            </a:r>
            <a:r>
              <a:rPr lang="zh-CN" altLang="en-US" dirty="0"/>
              <a:t>天主教教理</a:t>
            </a:r>
            <a:r>
              <a:rPr lang="en-US" altLang="zh-CN" dirty="0"/>
              <a:t>》)</a:t>
            </a:r>
            <a:endParaRPr lang="en-SG" dirty="0"/>
          </a:p>
        </p:txBody>
      </p:sp>
    </p:spTree>
    <p:extLst>
      <p:ext uri="{BB962C8B-B14F-4D97-AF65-F5344CB8AC3E}">
        <p14:creationId xmlns:p14="http://schemas.microsoft.com/office/powerpoint/2010/main" val="1545402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D127B-8059-FD64-16C1-5B9FDB3AE4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5459E-2762-80FD-8EB7-0221D0E30488}"/>
              </a:ext>
            </a:extLst>
          </p:cNvPr>
          <p:cNvSpPr>
            <a:spLocks noGrp="1"/>
          </p:cNvSpPr>
          <p:nvPr>
            <p:ph type="title"/>
          </p:nvPr>
        </p:nvSpPr>
        <p:spPr>
          <a:xfrm>
            <a:off x="1465164" y="644430"/>
            <a:ext cx="8911687" cy="1280890"/>
          </a:xfrm>
        </p:spPr>
        <p:txBody>
          <a:bodyPr>
            <a:normAutofit/>
          </a:bodyPr>
          <a:lstStyle/>
          <a:p>
            <a:pPr algn="ctr"/>
            <a:r>
              <a:rPr lang="en-US" altLang="zh-CN" u="sng" dirty="0"/>
              <a:t>2.2.1. </a:t>
            </a:r>
            <a:r>
              <a:rPr lang="zh-CN" altLang="en-US" u="sng" dirty="0"/>
              <a:t>改革宗对天主教的信心观的批判</a:t>
            </a:r>
            <a:endParaRPr lang="en-SG" u="sng" dirty="0"/>
          </a:p>
        </p:txBody>
      </p:sp>
      <p:sp>
        <p:nvSpPr>
          <p:cNvPr id="3" name="Content Placeholder 2">
            <a:extLst>
              <a:ext uri="{FF2B5EF4-FFF2-40B4-BE49-F238E27FC236}">
                <a16:creationId xmlns:a16="http://schemas.microsoft.com/office/drawing/2014/main" id="{DB6EE923-5C80-E72C-A451-D01A3C2CEEE6}"/>
              </a:ext>
            </a:extLst>
          </p:cNvPr>
          <p:cNvSpPr>
            <a:spLocks noGrp="1"/>
          </p:cNvSpPr>
          <p:nvPr>
            <p:ph sz="quarter" idx="13"/>
          </p:nvPr>
        </p:nvSpPr>
        <p:spPr>
          <a:xfrm>
            <a:off x="914087" y="1925320"/>
            <a:ext cx="10363826" cy="3424107"/>
          </a:xfrm>
        </p:spPr>
        <p:txBody>
          <a:bodyPr>
            <a:normAutofit fontScale="92500" lnSpcReduction="10000"/>
          </a:bodyPr>
          <a:lstStyle/>
          <a:p>
            <a:r>
              <a:rPr lang="zh-CN" altLang="en-US" dirty="0"/>
              <a:t>改革宗传统中有许多人认为，罗马天主教认为信心包括知识和认同，却否认</a:t>
            </a:r>
            <a:r>
              <a:rPr lang="zh-CN" altLang="en-US" b="1" u="sng" dirty="0"/>
              <a:t>信靠</a:t>
            </a:r>
            <a:r>
              <a:rPr lang="zh-CN" altLang="en-US" dirty="0"/>
              <a:t>（</a:t>
            </a:r>
            <a:r>
              <a:rPr lang="en-US" i="1" dirty="0"/>
              <a:t>fiducia</a:t>
            </a:r>
            <a:r>
              <a:rPr lang="zh-CN" altLang="en-US" dirty="0"/>
              <a:t>）这一要素。</a:t>
            </a:r>
            <a:endParaRPr lang="en-SG" dirty="0"/>
          </a:p>
          <a:p>
            <a:pPr lvl="1"/>
            <a:r>
              <a:rPr lang="en-SG" dirty="0"/>
              <a:t>“</a:t>
            </a:r>
            <a:r>
              <a:rPr lang="zh-CN" altLang="en-US" dirty="0"/>
              <a:t>罗马教会</a:t>
            </a:r>
            <a:r>
              <a:rPr lang="en-SG" dirty="0"/>
              <a:t>……</a:t>
            </a:r>
            <a:r>
              <a:rPr lang="zh-CN" altLang="en-US" dirty="0"/>
              <a:t>教导说，信心仅仅是对教会教义的认同。</a:t>
            </a:r>
            <a:r>
              <a:rPr lang="en-SG" dirty="0"/>
              <a:t>”</a:t>
            </a:r>
            <a:r>
              <a:rPr lang="zh-CN" altLang="en-US" dirty="0"/>
              <a:t>（</a:t>
            </a:r>
            <a:r>
              <a:rPr lang="en-SG" dirty="0"/>
              <a:t>Louis </a:t>
            </a:r>
            <a:r>
              <a:rPr lang="en-SG" dirty="0" err="1"/>
              <a:t>Berkhof</a:t>
            </a:r>
            <a:r>
              <a:rPr lang="zh-CN" altLang="en-US" dirty="0"/>
              <a:t>，</a:t>
            </a:r>
            <a:r>
              <a:rPr lang="en-US" altLang="zh-CN" i="1" dirty="0"/>
              <a:t>Systematic Theology</a:t>
            </a:r>
            <a:r>
              <a:rPr lang="zh-CN" altLang="en-US" dirty="0"/>
              <a:t>，第</a:t>
            </a:r>
            <a:r>
              <a:rPr lang="en-SG" dirty="0"/>
              <a:t>509</a:t>
            </a:r>
            <a:r>
              <a:rPr lang="zh-CN" altLang="en-US" dirty="0"/>
              <a:t>页）</a:t>
            </a:r>
            <a:endParaRPr lang="en-SG" dirty="0"/>
          </a:p>
          <a:p>
            <a:pPr lvl="1"/>
            <a:r>
              <a:rPr lang="en-SG" dirty="0"/>
              <a:t>“</a:t>
            </a:r>
            <a:r>
              <a:rPr lang="zh-CN" altLang="en-US" dirty="0"/>
              <a:t>一方面，他们教导 </a:t>
            </a:r>
            <a:r>
              <a:rPr lang="en-SG" dirty="0"/>
              <a:t>— </a:t>
            </a:r>
            <a:r>
              <a:rPr lang="zh-CN" altLang="en-US" dirty="0"/>
              <a:t>正如我们从特伦多会议所看到的 </a:t>
            </a:r>
            <a:r>
              <a:rPr lang="en-SG" dirty="0"/>
              <a:t>— </a:t>
            </a:r>
            <a:r>
              <a:rPr lang="zh-CN" altLang="en-US" dirty="0"/>
              <a:t>信心本身只是一种纯粹的理智认同，不包含任何道德上的德性；这种信心甚至可以由尚未重生的人，或处于致命罪状态的人来行使；另一方面，他们又认为存在一种称为信心的基督徒恩典；但在这种情况下，信心不过是爱的另一个名称。</a:t>
            </a:r>
            <a:r>
              <a:rPr lang="en-SG" dirty="0"/>
              <a:t>”</a:t>
            </a:r>
            <a:r>
              <a:rPr lang="zh-CN" altLang="en-US" dirty="0"/>
              <a:t>（</a:t>
            </a:r>
            <a:r>
              <a:rPr lang="en-SG" dirty="0"/>
              <a:t>Charles Hodge</a:t>
            </a:r>
            <a:r>
              <a:rPr lang="zh-CN" altLang="en-US" dirty="0"/>
              <a:t>，</a:t>
            </a:r>
            <a:r>
              <a:rPr lang="en-US" altLang="zh-CN" i="1" dirty="0"/>
              <a:t> Systematic Theology</a:t>
            </a:r>
            <a:r>
              <a:rPr lang="zh-CN" altLang="en-US" dirty="0"/>
              <a:t>，</a:t>
            </a:r>
            <a:r>
              <a:rPr lang="en-SG" dirty="0"/>
              <a:t>3.94</a:t>
            </a:r>
            <a:r>
              <a:rPr lang="zh-CN" altLang="en-US" dirty="0"/>
              <a:t>）</a:t>
            </a:r>
            <a:endParaRPr lang="en-SG" dirty="0"/>
          </a:p>
        </p:txBody>
      </p:sp>
    </p:spTree>
    <p:extLst>
      <p:ext uri="{BB962C8B-B14F-4D97-AF65-F5344CB8AC3E}">
        <p14:creationId xmlns:p14="http://schemas.microsoft.com/office/powerpoint/2010/main" val="3560299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F6B2A-348C-AC19-B360-AAA7DE58FE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A687D-CE24-0501-9621-6863887F2632}"/>
              </a:ext>
            </a:extLst>
          </p:cNvPr>
          <p:cNvSpPr>
            <a:spLocks noGrp="1"/>
          </p:cNvSpPr>
          <p:nvPr>
            <p:ph type="title"/>
          </p:nvPr>
        </p:nvSpPr>
        <p:spPr>
          <a:xfrm>
            <a:off x="1465164" y="644430"/>
            <a:ext cx="8911687" cy="1280890"/>
          </a:xfrm>
        </p:spPr>
        <p:txBody>
          <a:bodyPr>
            <a:normAutofit/>
          </a:bodyPr>
          <a:lstStyle/>
          <a:p>
            <a:pPr algn="ctr"/>
            <a:r>
              <a:rPr lang="en-US" altLang="zh-CN" u="sng" dirty="0"/>
              <a:t>2.2.1. </a:t>
            </a:r>
            <a:r>
              <a:rPr lang="zh-CN" altLang="en-US" u="sng" dirty="0"/>
              <a:t>改革宗对天主教的信心观的批判</a:t>
            </a:r>
            <a:endParaRPr lang="en-SG" u="sng" dirty="0"/>
          </a:p>
        </p:txBody>
      </p:sp>
      <p:sp>
        <p:nvSpPr>
          <p:cNvPr id="3" name="Content Placeholder 2">
            <a:extLst>
              <a:ext uri="{FF2B5EF4-FFF2-40B4-BE49-F238E27FC236}">
                <a16:creationId xmlns:a16="http://schemas.microsoft.com/office/drawing/2014/main" id="{02CC1323-110B-1748-6AA6-F1783917529F}"/>
              </a:ext>
            </a:extLst>
          </p:cNvPr>
          <p:cNvSpPr>
            <a:spLocks noGrp="1"/>
          </p:cNvSpPr>
          <p:nvPr>
            <p:ph sz="quarter" idx="13"/>
          </p:nvPr>
        </p:nvSpPr>
        <p:spPr>
          <a:xfrm>
            <a:off x="739094" y="1787972"/>
            <a:ext cx="11005866" cy="4531548"/>
          </a:xfrm>
        </p:spPr>
        <p:txBody>
          <a:bodyPr/>
          <a:lstStyle/>
          <a:p>
            <a:pPr lvl="0"/>
            <a:r>
              <a:rPr lang="zh-CN" altLang="en-US" dirty="0"/>
              <a:t>虽然这种说法表达了一部分真实情况，但并不是表达罗马天主教教义的最佳方式。</a:t>
            </a:r>
            <a:endParaRPr lang="en-SG" dirty="0"/>
          </a:p>
          <a:p>
            <a:r>
              <a:rPr lang="zh-CN" altLang="en-US" dirty="0"/>
              <a:t>罗马天主教确实认为信心包括对上帝的信靠。不同之处在于，在罗马天主教中，信靠并不等同于使人称义的信心。信心是一种较为宽泛的概念，并不一定要求人对信仰的具体内容有明确的理解（</a:t>
            </a:r>
            <a:r>
              <a:rPr lang="en-SG" i="1" dirty="0"/>
              <a:t>fides </a:t>
            </a:r>
            <a:r>
              <a:rPr lang="en-SG" i="1" dirty="0" err="1"/>
              <a:t>implicita</a:t>
            </a:r>
            <a:r>
              <a:rPr lang="zh-CN" altLang="en-US" dirty="0"/>
              <a:t>，隐含的信心），也不等同于信靠上帝借着基督赦罪的福音应许。</a:t>
            </a:r>
            <a:endParaRPr lang="en-SG" altLang="zh-CN" dirty="0"/>
          </a:p>
        </p:txBody>
      </p:sp>
    </p:spTree>
    <p:extLst>
      <p:ext uri="{BB962C8B-B14F-4D97-AF65-F5344CB8AC3E}">
        <p14:creationId xmlns:p14="http://schemas.microsoft.com/office/powerpoint/2010/main" val="33378979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68BB4-0F85-8D3C-D63F-19C1EE7B74AF}"/>
              </a:ext>
            </a:extLst>
          </p:cNvPr>
          <p:cNvSpPr>
            <a:spLocks noGrp="1"/>
          </p:cNvSpPr>
          <p:nvPr>
            <p:ph type="title"/>
          </p:nvPr>
        </p:nvSpPr>
        <p:spPr/>
        <p:txBody>
          <a:bodyPr/>
          <a:lstStyle/>
          <a:p>
            <a:r>
              <a:rPr lang="en-US" altLang="zh-CN" u="sng" dirty="0"/>
              <a:t>2.2.1. </a:t>
            </a:r>
            <a:r>
              <a:rPr lang="zh-CN" altLang="en-US" u="sng" dirty="0"/>
              <a:t>改革宗对天主教的信心观的批判</a:t>
            </a:r>
            <a:endParaRPr lang="en-SG" dirty="0"/>
          </a:p>
        </p:txBody>
      </p:sp>
      <p:sp>
        <p:nvSpPr>
          <p:cNvPr id="3" name="Content Placeholder 2">
            <a:extLst>
              <a:ext uri="{FF2B5EF4-FFF2-40B4-BE49-F238E27FC236}">
                <a16:creationId xmlns:a16="http://schemas.microsoft.com/office/drawing/2014/main" id="{7B43C1F1-D3DF-3E26-4A8A-3A5447372C18}"/>
              </a:ext>
            </a:extLst>
          </p:cNvPr>
          <p:cNvSpPr>
            <a:spLocks noGrp="1"/>
          </p:cNvSpPr>
          <p:nvPr>
            <p:ph sz="quarter" idx="13"/>
          </p:nvPr>
        </p:nvSpPr>
        <p:spPr/>
        <p:txBody>
          <a:bodyPr>
            <a:normAutofit lnSpcReduction="10000"/>
          </a:bodyPr>
          <a:lstStyle/>
          <a:p>
            <a:r>
              <a:rPr lang="en-US" altLang="zh-CN" i="1" dirty="0"/>
              <a:t>Fides </a:t>
            </a:r>
            <a:r>
              <a:rPr lang="en-US" altLang="zh-CN" i="1" dirty="0" err="1"/>
              <a:t>Implicita</a:t>
            </a:r>
            <a:endParaRPr lang="en-US" altLang="zh-CN" i="1" dirty="0"/>
          </a:p>
          <a:p>
            <a:pPr lvl="1"/>
            <a:r>
              <a:rPr lang="zh-CN" altLang="en-US" dirty="0"/>
              <a:t>隐含的信心（</a:t>
            </a:r>
            <a:r>
              <a:rPr lang="en-US" dirty="0"/>
              <a:t>implicit faith; </a:t>
            </a:r>
            <a:r>
              <a:rPr lang="en-SG" i="1" dirty="0"/>
              <a:t>fides </a:t>
            </a:r>
            <a:r>
              <a:rPr lang="en-SG" i="1" dirty="0" err="1"/>
              <a:t>implicita</a:t>
            </a:r>
            <a:r>
              <a:rPr lang="zh-CN" altLang="en-US" dirty="0"/>
              <a:t>）是中世纪一个颇具争议的观念，即一个人可以说自己相信某项教义，却并不真正知道或理解该教义，只要教会宣称这项教义必须被相信即可。</a:t>
            </a:r>
            <a:endParaRPr lang="en-SG" dirty="0"/>
          </a:p>
          <a:p>
            <a:pPr lvl="1"/>
            <a:r>
              <a:rPr lang="zh-CN" altLang="en-US" dirty="0"/>
              <a:t>这一观念遭到宗教改革家的拒绝，但罗马天主教徒仍持守这一观念，并将对上帝的一般性信靠置于对福音的理解之上。</a:t>
            </a:r>
            <a:endParaRPr lang="en-SG" dirty="0"/>
          </a:p>
          <a:p>
            <a:pPr lvl="1"/>
            <a:r>
              <a:rPr lang="zh-CN" altLang="en-US" dirty="0"/>
              <a:t>不过，我们必须谨慎指出，罗马天主教并不是说所有教义都可以以隐含的方式相信。信仰的基本真理必须明确地相信。</a:t>
            </a:r>
            <a:endParaRPr lang="en-SG" dirty="0"/>
          </a:p>
          <a:p>
            <a:endParaRPr lang="en-SG" dirty="0"/>
          </a:p>
        </p:txBody>
      </p:sp>
    </p:spTree>
    <p:extLst>
      <p:ext uri="{BB962C8B-B14F-4D97-AF65-F5344CB8AC3E}">
        <p14:creationId xmlns:p14="http://schemas.microsoft.com/office/powerpoint/2010/main" val="1090825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32493-7F5B-A2CE-DA95-C704D71E0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EC7CC-B389-6CF5-0471-B4AC5A5194CB}"/>
              </a:ext>
            </a:extLst>
          </p:cNvPr>
          <p:cNvSpPr>
            <a:spLocks noGrp="1"/>
          </p:cNvSpPr>
          <p:nvPr>
            <p:ph type="title"/>
          </p:nvPr>
        </p:nvSpPr>
        <p:spPr>
          <a:xfrm>
            <a:off x="1465164" y="644430"/>
            <a:ext cx="8911687" cy="1280890"/>
          </a:xfrm>
        </p:spPr>
        <p:txBody>
          <a:bodyPr>
            <a:normAutofit/>
          </a:bodyPr>
          <a:lstStyle/>
          <a:p>
            <a:pPr algn="ctr"/>
            <a:r>
              <a:rPr lang="en-US" altLang="zh-CN" u="sng" dirty="0"/>
              <a:t>2.2.1. </a:t>
            </a:r>
            <a:r>
              <a:rPr lang="zh-CN" altLang="en-US" u="sng" dirty="0"/>
              <a:t>改革宗对天主教的信心观的批判</a:t>
            </a:r>
            <a:endParaRPr lang="en-SG" u="sng" dirty="0"/>
          </a:p>
        </p:txBody>
      </p:sp>
      <p:sp>
        <p:nvSpPr>
          <p:cNvPr id="3" name="Content Placeholder 2">
            <a:extLst>
              <a:ext uri="{FF2B5EF4-FFF2-40B4-BE49-F238E27FC236}">
                <a16:creationId xmlns:a16="http://schemas.microsoft.com/office/drawing/2014/main" id="{A349462D-7421-C60C-27B7-1DAE52D5491C}"/>
              </a:ext>
            </a:extLst>
          </p:cNvPr>
          <p:cNvSpPr>
            <a:spLocks noGrp="1"/>
          </p:cNvSpPr>
          <p:nvPr>
            <p:ph sz="quarter" idx="13"/>
          </p:nvPr>
        </p:nvSpPr>
        <p:spPr>
          <a:xfrm>
            <a:off x="633707" y="1581191"/>
            <a:ext cx="10924586" cy="4937596"/>
          </a:xfrm>
        </p:spPr>
        <p:txBody>
          <a:bodyPr>
            <a:normAutofit/>
          </a:bodyPr>
          <a:lstStyle/>
          <a:p>
            <a:pPr lvl="0"/>
            <a:r>
              <a:rPr lang="zh-CN" altLang="en-US" dirty="0"/>
              <a:t>改革宗传统通常会根据特伦多会议所颁布的这条 </a:t>
            </a:r>
            <a:r>
              <a:rPr lang="en-SG" dirty="0"/>
              <a:t>“</a:t>
            </a:r>
            <a:r>
              <a:rPr lang="zh-CN" altLang="en-US" dirty="0"/>
              <a:t>绝罚令</a:t>
            </a:r>
            <a:r>
              <a:rPr lang="en-SG" dirty="0"/>
              <a:t>”</a:t>
            </a:r>
            <a:r>
              <a:rPr lang="zh-CN" altLang="en-US" dirty="0"/>
              <a:t>，指责罗马天主教否认信靠。</a:t>
            </a:r>
            <a:endParaRPr lang="en-SG" dirty="0"/>
          </a:p>
          <a:p>
            <a:pPr lvl="1"/>
            <a:r>
              <a:rPr lang="en-SG" dirty="0"/>
              <a:t> “</a:t>
            </a:r>
            <a:r>
              <a:rPr lang="zh-CN" altLang="en-US" dirty="0"/>
              <a:t>若有人说，使人称义的信心无非就是</a:t>
            </a:r>
            <a:r>
              <a:rPr lang="zh-CN" altLang="en-US" b="1" u="sng" dirty="0"/>
              <a:t>信靠</a:t>
            </a:r>
            <a:r>
              <a:rPr lang="zh-CN" altLang="en-US" dirty="0"/>
              <a:t>上帝的怜悯，相信祂因基督的缘故赦免人的罪；或者说，唯独这种信靠就是使我们称义的信心；这人应受咒诅。</a:t>
            </a:r>
            <a:r>
              <a:rPr lang="en-SG" dirty="0"/>
              <a:t>”</a:t>
            </a:r>
            <a:r>
              <a:rPr lang="zh-CN" altLang="en-US" dirty="0"/>
              <a:t>（</a:t>
            </a:r>
            <a:r>
              <a:rPr lang="en-US" altLang="zh-CN" dirty="0"/>
              <a:t>《</a:t>
            </a:r>
            <a:r>
              <a:rPr lang="zh-CN" altLang="en-US" dirty="0"/>
              <a:t>特伦多大公会议</a:t>
            </a:r>
            <a:r>
              <a:rPr lang="en-US" altLang="zh-CN" dirty="0"/>
              <a:t>》</a:t>
            </a:r>
            <a:r>
              <a:rPr lang="zh-CN" altLang="en-US" dirty="0"/>
              <a:t>第六期会议，第</a:t>
            </a:r>
            <a:r>
              <a:rPr lang="en-SG" dirty="0"/>
              <a:t>12</a:t>
            </a:r>
            <a:r>
              <a:rPr lang="zh-CN" altLang="en-US" dirty="0"/>
              <a:t>条教规）</a:t>
            </a:r>
            <a:endParaRPr lang="en-SG" dirty="0"/>
          </a:p>
          <a:p>
            <a:r>
              <a:rPr lang="zh-CN" altLang="en-US" dirty="0"/>
              <a:t>这条教规所反对的确实是 </a:t>
            </a:r>
            <a:r>
              <a:rPr lang="en-SG" dirty="0"/>
              <a:t>“</a:t>
            </a:r>
            <a:r>
              <a:rPr lang="zh-CN" altLang="en-US" dirty="0"/>
              <a:t>信靠</a:t>
            </a:r>
            <a:r>
              <a:rPr lang="en-SG" dirty="0"/>
              <a:t>”</a:t>
            </a:r>
            <a:r>
              <a:rPr lang="zh-CN" altLang="en-US" dirty="0"/>
              <a:t>，但它所反对的是宗教改革所理解的信靠，而不是一般意义上的信靠。</a:t>
            </a:r>
            <a:endParaRPr lang="en-US" altLang="zh-CN" dirty="0"/>
          </a:p>
          <a:p>
            <a:r>
              <a:rPr lang="zh-CN" altLang="en-US" dirty="0"/>
              <a:t>那么，改革宗对罗马天主教的批评是否正确？既是，也不是</a:t>
            </a:r>
            <a:r>
              <a:rPr lang="zh-CN" altLang="en-US" b="1" dirty="0"/>
              <a:t>。</a:t>
            </a:r>
            <a:r>
              <a:rPr lang="zh-CN" altLang="en-US" dirty="0"/>
              <a:t>不是，因罗马天主教并不否认真正的信心需要信靠。是，因罗马天主教确实否认改革宗所理解的“信靠”的概念</a:t>
            </a:r>
            <a:endParaRPr lang="en-SG" dirty="0"/>
          </a:p>
        </p:txBody>
      </p:sp>
    </p:spTree>
    <p:extLst>
      <p:ext uri="{BB962C8B-B14F-4D97-AF65-F5344CB8AC3E}">
        <p14:creationId xmlns:p14="http://schemas.microsoft.com/office/powerpoint/2010/main" val="547016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0C9D2-1422-7315-8A43-F0E9E9A529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9581C6-98A9-8B59-C051-9A8DA9B5043B}"/>
              </a:ext>
            </a:extLst>
          </p:cNvPr>
          <p:cNvSpPr>
            <a:spLocks noGrp="1"/>
          </p:cNvSpPr>
          <p:nvPr>
            <p:ph type="title"/>
          </p:nvPr>
        </p:nvSpPr>
        <p:spPr>
          <a:xfrm>
            <a:off x="1465164" y="644430"/>
            <a:ext cx="8911687" cy="1280890"/>
          </a:xfrm>
        </p:spPr>
        <p:txBody>
          <a:bodyPr>
            <a:normAutofit/>
          </a:bodyPr>
          <a:lstStyle/>
          <a:p>
            <a:pPr algn="ctr"/>
            <a:r>
              <a:rPr lang="en-US" altLang="zh-CN" u="sng" dirty="0"/>
              <a:t>2.2. </a:t>
            </a:r>
            <a:r>
              <a:rPr lang="zh-CN" altLang="en-US" u="sng" dirty="0"/>
              <a:t>特伦多会议论信心与称义</a:t>
            </a:r>
            <a:endParaRPr lang="en-SG" dirty="0"/>
          </a:p>
        </p:txBody>
      </p:sp>
      <p:sp>
        <p:nvSpPr>
          <p:cNvPr id="3" name="Content Placeholder 2">
            <a:extLst>
              <a:ext uri="{FF2B5EF4-FFF2-40B4-BE49-F238E27FC236}">
                <a16:creationId xmlns:a16="http://schemas.microsoft.com/office/drawing/2014/main" id="{6876ED63-9050-4371-DDBF-7F718AC9AE72}"/>
              </a:ext>
            </a:extLst>
          </p:cNvPr>
          <p:cNvSpPr>
            <a:spLocks noGrp="1"/>
          </p:cNvSpPr>
          <p:nvPr>
            <p:ph sz="quarter" idx="13"/>
          </p:nvPr>
        </p:nvSpPr>
        <p:spPr/>
        <p:txBody>
          <a:bodyPr/>
          <a:lstStyle/>
          <a:p>
            <a:r>
              <a:rPr lang="zh-CN" altLang="en-US" dirty="0"/>
              <a:t>虽然 </a:t>
            </a:r>
            <a:r>
              <a:rPr lang="en-SG" dirty="0"/>
              <a:t>“</a:t>
            </a:r>
            <a:r>
              <a:rPr lang="zh-CN" altLang="en-US" dirty="0"/>
              <a:t>信靠</a:t>
            </a:r>
            <a:r>
              <a:rPr lang="en-SG" dirty="0"/>
              <a:t>” </a:t>
            </a:r>
            <a:r>
              <a:rPr lang="zh-CN" altLang="en-US" dirty="0"/>
              <a:t>这一要素确实存在，但它并不是罗马天主教所关注的重点。相反，爱德（</a:t>
            </a:r>
            <a:r>
              <a:rPr lang="en-SG" dirty="0"/>
              <a:t>charity</a:t>
            </a:r>
            <a:r>
              <a:rPr lang="zh-CN" altLang="en-US" dirty="0"/>
              <a:t>）或爱（</a:t>
            </a:r>
            <a:r>
              <a:rPr lang="en-SG" dirty="0"/>
              <a:t>love</a:t>
            </a:r>
            <a:r>
              <a:rPr lang="zh-CN" altLang="en-US" dirty="0"/>
              <a:t>）更为重要，因为活的信心是由爱所塑造的（</a:t>
            </a:r>
            <a:r>
              <a:rPr lang="en-SG" i="1" dirty="0"/>
              <a:t>fides </a:t>
            </a:r>
            <a:r>
              <a:rPr lang="en-SG" i="1" dirty="0" err="1"/>
              <a:t>formata</a:t>
            </a:r>
            <a:r>
              <a:rPr lang="en-SG" i="1" dirty="0"/>
              <a:t> </a:t>
            </a:r>
            <a:r>
              <a:rPr lang="en-SG" i="1" dirty="0" err="1"/>
              <a:t>caritate</a:t>
            </a:r>
            <a:r>
              <a:rPr lang="zh-CN" altLang="en-US" dirty="0"/>
              <a:t>）。</a:t>
            </a:r>
            <a:endParaRPr lang="en-SG" dirty="0"/>
          </a:p>
        </p:txBody>
      </p:sp>
    </p:spTree>
    <p:extLst>
      <p:ext uri="{BB962C8B-B14F-4D97-AF65-F5344CB8AC3E}">
        <p14:creationId xmlns:p14="http://schemas.microsoft.com/office/powerpoint/2010/main" val="937171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0610E-A084-737E-943B-DFECBE8D78B4}"/>
              </a:ext>
            </a:extLst>
          </p:cNvPr>
          <p:cNvSpPr>
            <a:spLocks noGrp="1"/>
          </p:cNvSpPr>
          <p:nvPr>
            <p:ph type="title"/>
          </p:nvPr>
        </p:nvSpPr>
        <p:spPr>
          <a:xfrm>
            <a:off x="2592924" y="242999"/>
            <a:ext cx="8911687" cy="1280890"/>
          </a:xfrm>
        </p:spPr>
        <p:txBody>
          <a:bodyPr/>
          <a:lstStyle/>
          <a:p>
            <a:r>
              <a:rPr lang="zh-CN" altLang="en-US" b="1" u="sng" dirty="0"/>
              <a:t>罗马天主教的得救计划</a:t>
            </a:r>
            <a:endParaRPr lang="en-SG" dirty="0"/>
          </a:p>
        </p:txBody>
      </p:sp>
      <p:sp>
        <p:nvSpPr>
          <p:cNvPr id="4" name="TextBox 3">
            <a:extLst>
              <a:ext uri="{FF2B5EF4-FFF2-40B4-BE49-F238E27FC236}">
                <a16:creationId xmlns:a16="http://schemas.microsoft.com/office/drawing/2014/main" id="{87204A69-FFFA-2823-0395-C8082575C06A}"/>
              </a:ext>
            </a:extLst>
          </p:cNvPr>
          <p:cNvSpPr txBox="1"/>
          <p:nvPr/>
        </p:nvSpPr>
        <p:spPr>
          <a:xfrm>
            <a:off x="6741235" y="1108390"/>
            <a:ext cx="4228833" cy="1200329"/>
          </a:xfrm>
          <a:prstGeom prst="rect">
            <a:avLst/>
          </a:prstGeom>
          <a:noFill/>
          <a:ln>
            <a:solidFill>
              <a:schemeClr val="tx1"/>
            </a:solidFill>
          </a:ln>
        </p:spPr>
        <p:txBody>
          <a:bodyPr wrap="square" rtlCol="0">
            <a:spAutoFit/>
          </a:bodyPr>
          <a:lstStyle/>
          <a:p>
            <a:r>
              <a:rPr lang="zh-CN" altLang="en-US" sz="2400" dirty="0"/>
              <a:t>以灌注的义得最初的称义</a:t>
            </a:r>
            <a:endParaRPr lang="en-SG" altLang="zh-CN" sz="2400" dirty="0"/>
          </a:p>
          <a:p>
            <a:r>
              <a:rPr lang="en-SG" sz="2400" dirty="0"/>
              <a:t>Initial Justification by  infused righteousness</a:t>
            </a:r>
          </a:p>
        </p:txBody>
      </p:sp>
      <p:sp>
        <p:nvSpPr>
          <p:cNvPr id="5" name="TextBox 4">
            <a:extLst>
              <a:ext uri="{FF2B5EF4-FFF2-40B4-BE49-F238E27FC236}">
                <a16:creationId xmlns:a16="http://schemas.microsoft.com/office/drawing/2014/main" id="{66E8D6A2-9F70-9A7D-E0D9-EDB48F89EA13}"/>
              </a:ext>
            </a:extLst>
          </p:cNvPr>
          <p:cNvSpPr txBox="1"/>
          <p:nvPr/>
        </p:nvSpPr>
        <p:spPr>
          <a:xfrm>
            <a:off x="389104" y="1108390"/>
            <a:ext cx="2765501" cy="830997"/>
          </a:xfrm>
          <a:prstGeom prst="rect">
            <a:avLst/>
          </a:prstGeom>
          <a:noFill/>
          <a:ln>
            <a:solidFill>
              <a:schemeClr val="tx1"/>
            </a:solidFill>
          </a:ln>
        </p:spPr>
        <p:txBody>
          <a:bodyPr wrap="none" rtlCol="0">
            <a:spAutoFit/>
          </a:bodyPr>
          <a:lstStyle/>
          <a:p>
            <a:r>
              <a:rPr lang="zh-CN" altLang="en-US" sz="2400" dirty="0"/>
              <a:t>先行恩典</a:t>
            </a:r>
            <a:endParaRPr lang="en-SG" altLang="zh-CN" sz="2400" dirty="0"/>
          </a:p>
          <a:p>
            <a:r>
              <a:rPr lang="en-SG" sz="2400" dirty="0"/>
              <a:t>Prevenient grace</a:t>
            </a:r>
          </a:p>
        </p:txBody>
      </p:sp>
      <p:sp>
        <p:nvSpPr>
          <p:cNvPr id="6" name="TextBox 5">
            <a:extLst>
              <a:ext uri="{FF2B5EF4-FFF2-40B4-BE49-F238E27FC236}">
                <a16:creationId xmlns:a16="http://schemas.microsoft.com/office/drawing/2014/main" id="{9EDB4164-BFFB-4318-EC47-2103F03E04A5}"/>
              </a:ext>
            </a:extLst>
          </p:cNvPr>
          <p:cNvSpPr txBox="1"/>
          <p:nvPr/>
        </p:nvSpPr>
        <p:spPr>
          <a:xfrm>
            <a:off x="3556000" y="1088950"/>
            <a:ext cx="2783840" cy="830997"/>
          </a:xfrm>
          <a:prstGeom prst="rect">
            <a:avLst/>
          </a:prstGeom>
          <a:noFill/>
          <a:ln>
            <a:solidFill>
              <a:schemeClr val="tx1"/>
            </a:solidFill>
          </a:ln>
        </p:spPr>
        <p:txBody>
          <a:bodyPr wrap="square" rtlCol="0">
            <a:spAutoFit/>
          </a:bodyPr>
          <a:lstStyle/>
          <a:p>
            <a:r>
              <a:rPr lang="zh-CN" altLang="en-US" sz="2400" dirty="0"/>
              <a:t>当在洗礼时的信心</a:t>
            </a:r>
            <a:endParaRPr lang="en-SG" sz="2400" dirty="0"/>
          </a:p>
          <a:p>
            <a:r>
              <a:rPr lang="en-SG" sz="2400" dirty="0"/>
              <a:t>Faith in baptism</a:t>
            </a:r>
          </a:p>
        </p:txBody>
      </p:sp>
      <p:sp>
        <p:nvSpPr>
          <p:cNvPr id="7" name="TextBox 6">
            <a:extLst>
              <a:ext uri="{FF2B5EF4-FFF2-40B4-BE49-F238E27FC236}">
                <a16:creationId xmlns:a16="http://schemas.microsoft.com/office/drawing/2014/main" id="{4BC52FC7-F804-D2FF-EC11-D28E6B47F104}"/>
              </a:ext>
            </a:extLst>
          </p:cNvPr>
          <p:cNvSpPr txBox="1"/>
          <p:nvPr/>
        </p:nvSpPr>
        <p:spPr>
          <a:xfrm>
            <a:off x="698094" y="2729652"/>
            <a:ext cx="11346409" cy="735795"/>
          </a:xfrm>
          <a:prstGeom prst="rect">
            <a:avLst/>
          </a:prstGeom>
          <a:noFill/>
          <a:ln>
            <a:solidFill>
              <a:schemeClr val="tx1"/>
            </a:solidFill>
          </a:ln>
        </p:spPr>
        <p:txBody>
          <a:bodyPr wrap="square" rtlCol="0">
            <a:spAutoFit/>
          </a:bodyPr>
          <a:lstStyle/>
          <a:p>
            <a:r>
              <a:rPr lang="zh-CN" altLang="en-US" sz="2000" dirty="0"/>
              <a:t>和神的恩典合作：你尽自己所能而行？是否加上爱德？</a:t>
            </a:r>
            <a:endParaRPr lang="en-SG" altLang="zh-CN" sz="2000" dirty="0"/>
          </a:p>
          <a:p>
            <a:r>
              <a:rPr lang="en-SG" sz="2000" dirty="0"/>
              <a:t>Cooperate with God’s grace</a:t>
            </a:r>
            <a:r>
              <a:rPr lang="zh-CN" altLang="en-US" sz="2000" dirty="0"/>
              <a:t>：</a:t>
            </a:r>
            <a:r>
              <a:rPr lang="en-SG" altLang="zh-CN" sz="2000" dirty="0"/>
              <a:t>Did you</a:t>
            </a:r>
            <a:r>
              <a:rPr lang="en-US" altLang="zh-CN" sz="2000" dirty="0"/>
              <a:t> do what is within you? Did you add on love?</a:t>
            </a:r>
            <a:endParaRPr lang="en-SG" sz="2000" dirty="0"/>
          </a:p>
        </p:txBody>
      </p:sp>
      <p:sp>
        <p:nvSpPr>
          <p:cNvPr id="8" name="TextBox 7">
            <a:extLst>
              <a:ext uri="{FF2B5EF4-FFF2-40B4-BE49-F238E27FC236}">
                <a16:creationId xmlns:a16="http://schemas.microsoft.com/office/drawing/2014/main" id="{DE4C95EE-5182-57DD-D0E1-6EF187F1B081}"/>
              </a:ext>
            </a:extLst>
          </p:cNvPr>
          <p:cNvSpPr txBox="1"/>
          <p:nvPr/>
        </p:nvSpPr>
        <p:spPr>
          <a:xfrm>
            <a:off x="3556000" y="3437538"/>
            <a:ext cx="561372" cy="646331"/>
          </a:xfrm>
          <a:prstGeom prst="rect">
            <a:avLst/>
          </a:prstGeom>
          <a:noFill/>
        </p:spPr>
        <p:txBody>
          <a:bodyPr wrap="none" rtlCol="0">
            <a:spAutoFit/>
          </a:bodyPr>
          <a:lstStyle/>
          <a:p>
            <a:r>
              <a:rPr lang="zh-CN" altLang="en-US" dirty="0"/>
              <a:t>是</a:t>
            </a:r>
            <a:endParaRPr lang="en-SG" dirty="0"/>
          </a:p>
          <a:p>
            <a:r>
              <a:rPr lang="en-SG" dirty="0"/>
              <a:t>Yes</a:t>
            </a:r>
          </a:p>
        </p:txBody>
      </p:sp>
      <p:sp>
        <p:nvSpPr>
          <p:cNvPr id="9" name="TextBox 8">
            <a:extLst>
              <a:ext uri="{FF2B5EF4-FFF2-40B4-BE49-F238E27FC236}">
                <a16:creationId xmlns:a16="http://schemas.microsoft.com/office/drawing/2014/main" id="{82E3F4AD-BC39-EE01-D21A-74C5131322A1}"/>
              </a:ext>
            </a:extLst>
          </p:cNvPr>
          <p:cNvSpPr txBox="1"/>
          <p:nvPr/>
        </p:nvSpPr>
        <p:spPr>
          <a:xfrm>
            <a:off x="7432434" y="3465447"/>
            <a:ext cx="506870" cy="646331"/>
          </a:xfrm>
          <a:prstGeom prst="rect">
            <a:avLst/>
          </a:prstGeom>
          <a:noFill/>
        </p:spPr>
        <p:txBody>
          <a:bodyPr wrap="none" rtlCol="0">
            <a:spAutoFit/>
          </a:bodyPr>
          <a:lstStyle/>
          <a:p>
            <a:r>
              <a:rPr lang="zh-CN" altLang="en-US" dirty="0"/>
              <a:t>否</a:t>
            </a:r>
            <a:endParaRPr lang="en-SG" dirty="0"/>
          </a:p>
          <a:p>
            <a:r>
              <a:rPr lang="en-SG" dirty="0"/>
              <a:t>No</a:t>
            </a:r>
          </a:p>
        </p:txBody>
      </p:sp>
      <p:sp>
        <p:nvSpPr>
          <p:cNvPr id="10" name="TextBox 9">
            <a:extLst>
              <a:ext uri="{FF2B5EF4-FFF2-40B4-BE49-F238E27FC236}">
                <a16:creationId xmlns:a16="http://schemas.microsoft.com/office/drawing/2014/main" id="{9D14B12C-37D2-BFED-F554-1EC410D7EAEA}"/>
              </a:ext>
            </a:extLst>
          </p:cNvPr>
          <p:cNvSpPr txBox="1"/>
          <p:nvPr/>
        </p:nvSpPr>
        <p:spPr>
          <a:xfrm>
            <a:off x="1330968" y="4049838"/>
            <a:ext cx="4470400" cy="1200329"/>
          </a:xfrm>
          <a:prstGeom prst="rect">
            <a:avLst/>
          </a:prstGeom>
          <a:noFill/>
          <a:ln>
            <a:solidFill>
              <a:schemeClr val="tx1"/>
            </a:solidFill>
          </a:ln>
        </p:spPr>
        <p:txBody>
          <a:bodyPr wrap="square" rtlCol="0">
            <a:spAutoFit/>
          </a:bodyPr>
          <a:lstStyle/>
          <a:p>
            <a:r>
              <a:rPr lang="zh-CN" altLang="en-US" sz="2400" dirty="0"/>
              <a:t>继续在恩典之中；神增加恩典</a:t>
            </a:r>
            <a:endParaRPr lang="en-SG" sz="2400" dirty="0"/>
          </a:p>
          <a:p>
            <a:r>
              <a:rPr lang="en-SG" sz="2400" dirty="0"/>
              <a:t>Continue in grace.</a:t>
            </a:r>
          </a:p>
          <a:p>
            <a:r>
              <a:rPr lang="en-SG" sz="2400" dirty="0"/>
              <a:t>God adds more grace.</a:t>
            </a:r>
          </a:p>
        </p:txBody>
      </p:sp>
      <p:sp>
        <p:nvSpPr>
          <p:cNvPr id="11" name="TextBox 10">
            <a:extLst>
              <a:ext uri="{FF2B5EF4-FFF2-40B4-BE49-F238E27FC236}">
                <a16:creationId xmlns:a16="http://schemas.microsoft.com/office/drawing/2014/main" id="{69A371E6-A1DB-2636-2D08-E659AA8979FB}"/>
              </a:ext>
            </a:extLst>
          </p:cNvPr>
          <p:cNvSpPr txBox="1"/>
          <p:nvPr/>
        </p:nvSpPr>
        <p:spPr>
          <a:xfrm>
            <a:off x="6287020" y="4077747"/>
            <a:ext cx="4378953" cy="1200329"/>
          </a:xfrm>
          <a:prstGeom prst="rect">
            <a:avLst/>
          </a:prstGeom>
          <a:noFill/>
          <a:ln>
            <a:solidFill>
              <a:schemeClr val="tx1"/>
            </a:solidFill>
          </a:ln>
        </p:spPr>
        <p:txBody>
          <a:bodyPr wrap="square" rtlCol="0">
            <a:spAutoFit/>
          </a:bodyPr>
          <a:lstStyle/>
          <a:p>
            <a:r>
              <a:rPr lang="zh-CN" altLang="en-US" sz="2400" dirty="0"/>
              <a:t>作悔改礼；</a:t>
            </a:r>
            <a:r>
              <a:rPr lang="zh-SG" sz="2400" noProof="0" dirty="0"/>
              <a:t>恢复到恩典的状态</a:t>
            </a:r>
            <a:r>
              <a:rPr lang="zh-CN" altLang="en-US" sz="2400" dirty="0"/>
              <a:t>。</a:t>
            </a:r>
            <a:endParaRPr lang="en-SG" sz="2400" dirty="0"/>
          </a:p>
          <a:p>
            <a:r>
              <a:rPr lang="en-SG" sz="2400" dirty="0"/>
              <a:t>Do penance. Return to a state of grace</a:t>
            </a:r>
          </a:p>
        </p:txBody>
      </p:sp>
      <p:cxnSp>
        <p:nvCxnSpPr>
          <p:cNvPr id="13" name="Straight Arrow Connector 12">
            <a:extLst>
              <a:ext uri="{FF2B5EF4-FFF2-40B4-BE49-F238E27FC236}">
                <a16:creationId xmlns:a16="http://schemas.microsoft.com/office/drawing/2014/main" id="{1F03D1B8-0BCD-C013-B2ED-301C5FC7373A}"/>
              </a:ext>
            </a:extLst>
          </p:cNvPr>
          <p:cNvCxnSpPr>
            <a:stCxn id="5" idx="3"/>
            <a:endCxn id="6" idx="1"/>
          </p:cNvCxnSpPr>
          <p:nvPr/>
        </p:nvCxnSpPr>
        <p:spPr>
          <a:xfrm flipV="1">
            <a:off x="3154605" y="1504449"/>
            <a:ext cx="401395" cy="1944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2807F0F2-01EF-3541-26EF-1A0A600295E6}"/>
              </a:ext>
            </a:extLst>
          </p:cNvPr>
          <p:cNvCxnSpPr>
            <a:stCxn id="6" idx="3"/>
          </p:cNvCxnSpPr>
          <p:nvPr/>
        </p:nvCxnSpPr>
        <p:spPr>
          <a:xfrm>
            <a:off x="6339840" y="1504449"/>
            <a:ext cx="401395" cy="972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8D175186-F2C6-569D-5A53-A1FBC04045BB}"/>
              </a:ext>
            </a:extLst>
          </p:cNvPr>
          <p:cNvCxnSpPr>
            <a:cxnSpLocks/>
          </p:cNvCxnSpPr>
          <p:nvPr/>
        </p:nvCxnSpPr>
        <p:spPr>
          <a:xfrm>
            <a:off x="7325360" y="2308719"/>
            <a:ext cx="0" cy="420933"/>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D91F422C-C2EC-626B-FD4C-88CF1AEB3680}"/>
              </a:ext>
            </a:extLst>
          </p:cNvPr>
          <p:cNvCxnSpPr>
            <a:cxnSpLocks/>
            <a:endCxn id="10" idx="0"/>
          </p:cNvCxnSpPr>
          <p:nvPr/>
        </p:nvCxnSpPr>
        <p:spPr>
          <a:xfrm>
            <a:off x="3566168" y="3465447"/>
            <a:ext cx="0" cy="584391"/>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C7541C35-7413-5DB1-D3B7-E5E66FCF62A1}"/>
              </a:ext>
            </a:extLst>
          </p:cNvPr>
          <p:cNvCxnSpPr>
            <a:cxnSpLocks/>
          </p:cNvCxnSpPr>
          <p:nvPr/>
        </p:nvCxnSpPr>
        <p:spPr>
          <a:xfrm>
            <a:off x="7945120" y="3437538"/>
            <a:ext cx="0" cy="640209"/>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CD947084-733A-A2B1-5268-5F74AF48154E}"/>
              </a:ext>
            </a:extLst>
          </p:cNvPr>
          <p:cNvSpPr txBox="1"/>
          <p:nvPr/>
        </p:nvSpPr>
        <p:spPr>
          <a:xfrm>
            <a:off x="7393433" y="5337261"/>
            <a:ext cx="506870" cy="646331"/>
          </a:xfrm>
          <a:prstGeom prst="rect">
            <a:avLst/>
          </a:prstGeom>
          <a:noFill/>
        </p:spPr>
        <p:txBody>
          <a:bodyPr wrap="none" rtlCol="0">
            <a:spAutoFit/>
          </a:bodyPr>
          <a:lstStyle/>
          <a:p>
            <a:r>
              <a:rPr lang="zh-CN" altLang="en-US" dirty="0"/>
              <a:t>否</a:t>
            </a:r>
            <a:endParaRPr lang="en-SG" dirty="0"/>
          </a:p>
          <a:p>
            <a:r>
              <a:rPr lang="en-SG" dirty="0"/>
              <a:t>No</a:t>
            </a:r>
          </a:p>
        </p:txBody>
      </p:sp>
      <p:cxnSp>
        <p:nvCxnSpPr>
          <p:cNvPr id="44" name="Straight Arrow Connector 43">
            <a:extLst>
              <a:ext uri="{FF2B5EF4-FFF2-40B4-BE49-F238E27FC236}">
                <a16:creationId xmlns:a16="http://schemas.microsoft.com/office/drawing/2014/main" id="{77E1E074-BF23-FF51-4EE0-50B036C8383E}"/>
              </a:ext>
            </a:extLst>
          </p:cNvPr>
          <p:cNvCxnSpPr>
            <a:cxnSpLocks/>
          </p:cNvCxnSpPr>
          <p:nvPr/>
        </p:nvCxnSpPr>
        <p:spPr>
          <a:xfrm>
            <a:off x="7246374" y="5250167"/>
            <a:ext cx="78986" cy="752093"/>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0E507096-F0A4-FFC8-A0E7-8B40BBC42FAE}"/>
              </a:ext>
            </a:extLst>
          </p:cNvPr>
          <p:cNvSpPr txBox="1"/>
          <p:nvPr/>
        </p:nvSpPr>
        <p:spPr>
          <a:xfrm>
            <a:off x="6881166" y="5992428"/>
            <a:ext cx="2291012" cy="646331"/>
          </a:xfrm>
          <a:prstGeom prst="rect">
            <a:avLst/>
          </a:prstGeom>
          <a:noFill/>
          <a:ln>
            <a:solidFill>
              <a:schemeClr val="tx1"/>
            </a:solidFill>
          </a:ln>
        </p:spPr>
        <p:txBody>
          <a:bodyPr wrap="none" rtlCol="0">
            <a:spAutoFit/>
          </a:bodyPr>
          <a:lstStyle/>
          <a:p>
            <a:r>
              <a:rPr lang="zh-CN" altLang="en-US" dirty="0"/>
              <a:t>失去救赎</a:t>
            </a:r>
            <a:endParaRPr lang="en-US" dirty="0"/>
          </a:p>
          <a:p>
            <a:r>
              <a:rPr lang="en-US" dirty="0"/>
              <a:t>Lose your salvation</a:t>
            </a:r>
            <a:endParaRPr lang="en-SG" dirty="0"/>
          </a:p>
        </p:txBody>
      </p:sp>
      <p:sp>
        <p:nvSpPr>
          <p:cNvPr id="16" name="Arrow: Down 15">
            <a:extLst>
              <a:ext uri="{FF2B5EF4-FFF2-40B4-BE49-F238E27FC236}">
                <a16:creationId xmlns:a16="http://schemas.microsoft.com/office/drawing/2014/main" id="{A812F12D-93BD-AD9C-40CD-7487312FB2FD}"/>
              </a:ext>
            </a:extLst>
          </p:cNvPr>
          <p:cNvSpPr/>
          <p:nvPr/>
        </p:nvSpPr>
        <p:spPr>
          <a:xfrm flipV="1">
            <a:off x="6287020" y="3465447"/>
            <a:ext cx="688258" cy="612300"/>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SG"/>
          </a:p>
        </p:txBody>
      </p:sp>
      <p:sp>
        <p:nvSpPr>
          <p:cNvPr id="19" name="Arrow: Down 18">
            <a:extLst>
              <a:ext uri="{FF2B5EF4-FFF2-40B4-BE49-F238E27FC236}">
                <a16:creationId xmlns:a16="http://schemas.microsoft.com/office/drawing/2014/main" id="{190E7F5C-5BFE-9FC5-EFDD-E16E145F46A9}"/>
              </a:ext>
            </a:extLst>
          </p:cNvPr>
          <p:cNvSpPr/>
          <p:nvPr/>
        </p:nvSpPr>
        <p:spPr>
          <a:xfrm flipV="1">
            <a:off x="4947920" y="3471568"/>
            <a:ext cx="688258" cy="578269"/>
          </a:xfrm>
          <a:prstGeom prst="downArrow">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SG" dirty="0"/>
          </a:p>
        </p:txBody>
      </p:sp>
    </p:spTree>
    <p:extLst>
      <p:ext uri="{BB962C8B-B14F-4D97-AF65-F5344CB8AC3E}">
        <p14:creationId xmlns:p14="http://schemas.microsoft.com/office/powerpoint/2010/main" val="177426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E5058-A1E8-36D0-8C41-F68E53F06971}"/>
              </a:ext>
            </a:extLst>
          </p:cNvPr>
          <p:cNvSpPr>
            <a:spLocks noGrp="1"/>
          </p:cNvSpPr>
          <p:nvPr>
            <p:ph type="title"/>
          </p:nvPr>
        </p:nvSpPr>
        <p:spPr>
          <a:xfrm>
            <a:off x="3361744" y="403393"/>
            <a:ext cx="4995545" cy="1110097"/>
          </a:xfrm>
        </p:spPr>
        <p:txBody>
          <a:bodyPr/>
          <a:lstStyle/>
          <a:p>
            <a:r>
              <a:rPr lang="zh-CN" altLang="en-US" b="1" u="sng" dirty="0"/>
              <a:t>改革宗的得救计划</a:t>
            </a:r>
            <a:endParaRPr lang="en-SG" b="1" u="sng" dirty="0"/>
          </a:p>
        </p:txBody>
      </p:sp>
      <p:sp>
        <p:nvSpPr>
          <p:cNvPr id="4" name="TextBox 3">
            <a:extLst>
              <a:ext uri="{FF2B5EF4-FFF2-40B4-BE49-F238E27FC236}">
                <a16:creationId xmlns:a16="http://schemas.microsoft.com/office/drawing/2014/main" id="{F6897455-3ADC-1B64-5AF4-4C03F66B5AC3}"/>
              </a:ext>
            </a:extLst>
          </p:cNvPr>
          <p:cNvSpPr txBox="1"/>
          <p:nvPr/>
        </p:nvSpPr>
        <p:spPr>
          <a:xfrm>
            <a:off x="2149365" y="1251880"/>
            <a:ext cx="7893269" cy="523220"/>
          </a:xfrm>
          <a:prstGeom prst="rect">
            <a:avLst/>
          </a:prstGeom>
          <a:noFill/>
        </p:spPr>
        <p:txBody>
          <a:bodyPr wrap="square" rtlCol="0">
            <a:spAutoFit/>
          </a:bodyPr>
          <a:lstStyle/>
          <a:p>
            <a:r>
              <a:rPr lang="zh-SG" sz="2800" noProof="0" dirty="0"/>
              <a:t>救恩的金链</a:t>
            </a:r>
            <a:r>
              <a:rPr lang="en-SG" sz="2800" dirty="0"/>
              <a:t>（Golden Chain of Salvation)</a:t>
            </a:r>
          </a:p>
        </p:txBody>
      </p:sp>
      <p:sp>
        <p:nvSpPr>
          <p:cNvPr id="5" name="TextBox 4">
            <a:extLst>
              <a:ext uri="{FF2B5EF4-FFF2-40B4-BE49-F238E27FC236}">
                <a16:creationId xmlns:a16="http://schemas.microsoft.com/office/drawing/2014/main" id="{236011A3-375F-4C9F-6711-9AA4B5D59759}"/>
              </a:ext>
            </a:extLst>
          </p:cNvPr>
          <p:cNvSpPr txBox="1"/>
          <p:nvPr/>
        </p:nvSpPr>
        <p:spPr>
          <a:xfrm>
            <a:off x="227793" y="2410869"/>
            <a:ext cx="2669628" cy="830997"/>
          </a:xfrm>
          <a:prstGeom prst="rect">
            <a:avLst/>
          </a:prstGeom>
          <a:noFill/>
          <a:ln>
            <a:solidFill>
              <a:schemeClr val="tx1"/>
            </a:solidFill>
          </a:ln>
        </p:spPr>
        <p:txBody>
          <a:bodyPr wrap="square" rtlCol="0">
            <a:spAutoFit/>
          </a:bodyPr>
          <a:lstStyle/>
          <a:p>
            <a:r>
              <a:rPr lang="zh-SG" sz="2800" noProof="0" dirty="0"/>
              <a:t>预先所定</a:t>
            </a:r>
            <a:r>
              <a:rPr lang="en-SG" altLang="zh-SG" sz="2800" noProof="0" dirty="0"/>
              <a:t>/</a:t>
            </a:r>
            <a:r>
              <a:rPr lang="zh-CN" altLang="en-US" sz="2800" dirty="0"/>
              <a:t>拣选</a:t>
            </a:r>
            <a:endParaRPr lang="en-US" altLang="zh-CN" sz="2800" dirty="0"/>
          </a:p>
          <a:p>
            <a:r>
              <a:rPr lang="en-US" altLang="zh-SG" sz="2000" dirty="0"/>
              <a:t>Foreknew/ Election</a:t>
            </a:r>
            <a:endParaRPr lang="zh-SG" altLang="en-US" sz="2000" dirty="0"/>
          </a:p>
        </p:txBody>
      </p:sp>
      <p:sp>
        <p:nvSpPr>
          <p:cNvPr id="7" name="TextBox 6">
            <a:extLst>
              <a:ext uri="{FF2B5EF4-FFF2-40B4-BE49-F238E27FC236}">
                <a16:creationId xmlns:a16="http://schemas.microsoft.com/office/drawing/2014/main" id="{12578825-FE21-1241-E487-12B5D6EF9332}"/>
              </a:ext>
            </a:extLst>
          </p:cNvPr>
          <p:cNvSpPr txBox="1"/>
          <p:nvPr/>
        </p:nvSpPr>
        <p:spPr>
          <a:xfrm>
            <a:off x="3310292" y="2417375"/>
            <a:ext cx="1360000" cy="830997"/>
          </a:xfrm>
          <a:prstGeom prst="rect">
            <a:avLst/>
          </a:prstGeom>
          <a:noFill/>
          <a:ln>
            <a:solidFill>
              <a:schemeClr val="tx1"/>
            </a:solidFill>
          </a:ln>
        </p:spPr>
        <p:txBody>
          <a:bodyPr wrap="square" rtlCol="0">
            <a:spAutoFit/>
          </a:bodyPr>
          <a:lstStyle/>
          <a:p>
            <a:r>
              <a:rPr lang="zh-CN" altLang="en-US" sz="2800" noProof="0" dirty="0"/>
              <a:t>呼召</a:t>
            </a:r>
            <a:endParaRPr lang="en-US" altLang="zh-CN" sz="2800" noProof="0" dirty="0"/>
          </a:p>
          <a:p>
            <a:r>
              <a:rPr lang="en-US" altLang="zh-SG" sz="2000" dirty="0"/>
              <a:t>Calling</a:t>
            </a:r>
            <a:endParaRPr lang="zh-SG" sz="2000" noProof="0" dirty="0"/>
          </a:p>
        </p:txBody>
      </p:sp>
      <p:sp>
        <p:nvSpPr>
          <p:cNvPr id="9" name="TextBox 8">
            <a:extLst>
              <a:ext uri="{FF2B5EF4-FFF2-40B4-BE49-F238E27FC236}">
                <a16:creationId xmlns:a16="http://schemas.microsoft.com/office/drawing/2014/main" id="{0B71BE94-48E8-68F5-2653-5CEE3EA0711B}"/>
              </a:ext>
            </a:extLst>
          </p:cNvPr>
          <p:cNvSpPr txBox="1"/>
          <p:nvPr/>
        </p:nvSpPr>
        <p:spPr>
          <a:xfrm>
            <a:off x="8203950" y="2441250"/>
            <a:ext cx="1701003" cy="830997"/>
          </a:xfrm>
          <a:prstGeom prst="rect">
            <a:avLst/>
          </a:prstGeom>
          <a:noFill/>
          <a:ln>
            <a:solidFill>
              <a:schemeClr val="tx1"/>
            </a:solidFill>
          </a:ln>
        </p:spPr>
        <p:txBody>
          <a:bodyPr wrap="square" rtlCol="0">
            <a:spAutoFit/>
          </a:bodyPr>
          <a:lstStyle/>
          <a:p>
            <a:r>
              <a:rPr lang="zh-CN" altLang="en-US" sz="2800" noProof="0" dirty="0"/>
              <a:t>称义</a:t>
            </a:r>
            <a:endParaRPr lang="en-US" altLang="zh-CN" sz="2800" noProof="0" dirty="0"/>
          </a:p>
          <a:p>
            <a:r>
              <a:rPr lang="en-US" altLang="zh-SG" sz="2000" dirty="0"/>
              <a:t>Justification</a:t>
            </a:r>
            <a:endParaRPr lang="zh-SG" sz="2000" noProof="0" dirty="0"/>
          </a:p>
        </p:txBody>
      </p:sp>
      <p:sp>
        <p:nvSpPr>
          <p:cNvPr id="11" name="TextBox 10">
            <a:extLst>
              <a:ext uri="{FF2B5EF4-FFF2-40B4-BE49-F238E27FC236}">
                <a16:creationId xmlns:a16="http://schemas.microsoft.com/office/drawing/2014/main" id="{DD9C0519-CE92-E60E-EAFD-7B80A362F458}"/>
              </a:ext>
            </a:extLst>
          </p:cNvPr>
          <p:cNvSpPr txBox="1"/>
          <p:nvPr/>
        </p:nvSpPr>
        <p:spPr>
          <a:xfrm>
            <a:off x="10134975" y="3587320"/>
            <a:ext cx="1690362" cy="830997"/>
          </a:xfrm>
          <a:prstGeom prst="rect">
            <a:avLst/>
          </a:prstGeom>
          <a:noFill/>
          <a:ln>
            <a:solidFill>
              <a:schemeClr val="tx1"/>
            </a:solidFill>
          </a:ln>
        </p:spPr>
        <p:txBody>
          <a:bodyPr wrap="square" rtlCol="0">
            <a:spAutoFit/>
          </a:bodyPr>
          <a:lstStyle/>
          <a:p>
            <a:r>
              <a:rPr lang="zh-CN" altLang="en-US" sz="2800" noProof="0" dirty="0"/>
              <a:t>得荣耀</a:t>
            </a:r>
            <a:endParaRPr lang="en-US" altLang="zh-CN" sz="2800" noProof="0" dirty="0"/>
          </a:p>
          <a:p>
            <a:r>
              <a:rPr lang="en-US" altLang="zh-SG" sz="2000" dirty="0"/>
              <a:t>Glorification</a:t>
            </a:r>
            <a:endParaRPr lang="zh-SG" sz="2000" noProof="0" dirty="0"/>
          </a:p>
        </p:txBody>
      </p:sp>
      <p:sp>
        <p:nvSpPr>
          <p:cNvPr id="15" name="TextBox 14">
            <a:extLst>
              <a:ext uri="{FF2B5EF4-FFF2-40B4-BE49-F238E27FC236}">
                <a16:creationId xmlns:a16="http://schemas.microsoft.com/office/drawing/2014/main" id="{8A9EDF8C-DA7F-F787-D206-4F2A11F23B03}"/>
              </a:ext>
            </a:extLst>
          </p:cNvPr>
          <p:cNvSpPr txBox="1"/>
          <p:nvPr/>
        </p:nvSpPr>
        <p:spPr>
          <a:xfrm>
            <a:off x="4964309" y="2417378"/>
            <a:ext cx="1872943" cy="830997"/>
          </a:xfrm>
          <a:prstGeom prst="rect">
            <a:avLst/>
          </a:prstGeom>
          <a:noFill/>
          <a:ln>
            <a:solidFill>
              <a:schemeClr val="tx1"/>
            </a:solidFill>
          </a:ln>
        </p:spPr>
        <p:txBody>
          <a:bodyPr wrap="square" rtlCol="0">
            <a:spAutoFit/>
          </a:bodyPr>
          <a:lstStyle/>
          <a:p>
            <a:r>
              <a:rPr lang="zh-CN" altLang="en-US" sz="2800" noProof="0" dirty="0"/>
              <a:t>重生</a:t>
            </a:r>
            <a:endParaRPr lang="en-US" altLang="zh-CN" sz="2800" noProof="0" dirty="0"/>
          </a:p>
          <a:p>
            <a:r>
              <a:rPr lang="en-US" altLang="zh-SG" sz="2000" dirty="0"/>
              <a:t>Regeneration</a:t>
            </a:r>
            <a:endParaRPr lang="zh-SG" sz="2000" noProof="0" dirty="0"/>
          </a:p>
        </p:txBody>
      </p:sp>
      <p:sp>
        <p:nvSpPr>
          <p:cNvPr id="17" name="TextBox 16">
            <a:extLst>
              <a:ext uri="{FF2B5EF4-FFF2-40B4-BE49-F238E27FC236}">
                <a16:creationId xmlns:a16="http://schemas.microsoft.com/office/drawing/2014/main" id="{8C5161F5-1509-76B4-6A74-DD6C16F20C12}"/>
              </a:ext>
            </a:extLst>
          </p:cNvPr>
          <p:cNvSpPr txBox="1"/>
          <p:nvPr/>
        </p:nvSpPr>
        <p:spPr>
          <a:xfrm>
            <a:off x="7030544" y="2417375"/>
            <a:ext cx="1029627" cy="830997"/>
          </a:xfrm>
          <a:prstGeom prst="rect">
            <a:avLst/>
          </a:prstGeom>
          <a:noFill/>
          <a:ln>
            <a:solidFill>
              <a:schemeClr val="tx1"/>
            </a:solidFill>
          </a:ln>
        </p:spPr>
        <p:txBody>
          <a:bodyPr wrap="square" rtlCol="0">
            <a:spAutoFit/>
          </a:bodyPr>
          <a:lstStyle/>
          <a:p>
            <a:r>
              <a:rPr lang="zh-CN" altLang="en-US" sz="2800" noProof="0" dirty="0"/>
              <a:t>信心</a:t>
            </a:r>
            <a:endParaRPr lang="en-US" altLang="zh-CN" sz="2800" noProof="0" dirty="0"/>
          </a:p>
          <a:p>
            <a:r>
              <a:rPr lang="en-US" altLang="zh-SG" sz="2000" dirty="0"/>
              <a:t>Faith</a:t>
            </a:r>
            <a:endParaRPr lang="zh-SG" sz="2000" noProof="0" dirty="0"/>
          </a:p>
        </p:txBody>
      </p:sp>
      <p:sp>
        <p:nvSpPr>
          <p:cNvPr id="19" name="TextBox 18">
            <a:extLst>
              <a:ext uri="{FF2B5EF4-FFF2-40B4-BE49-F238E27FC236}">
                <a16:creationId xmlns:a16="http://schemas.microsoft.com/office/drawing/2014/main" id="{E7C6A6FB-1284-2BDE-0DA0-77E2CDC6353C}"/>
              </a:ext>
            </a:extLst>
          </p:cNvPr>
          <p:cNvSpPr txBox="1"/>
          <p:nvPr/>
        </p:nvSpPr>
        <p:spPr>
          <a:xfrm>
            <a:off x="10134975" y="2442828"/>
            <a:ext cx="1920391" cy="830986"/>
          </a:xfrm>
          <a:prstGeom prst="rect">
            <a:avLst/>
          </a:prstGeom>
          <a:noFill/>
          <a:ln>
            <a:solidFill>
              <a:schemeClr val="tx1"/>
            </a:solidFill>
          </a:ln>
        </p:spPr>
        <p:txBody>
          <a:bodyPr wrap="square" rtlCol="0">
            <a:spAutoFit/>
          </a:bodyPr>
          <a:lstStyle/>
          <a:p>
            <a:r>
              <a:rPr lang="zh-CN" altLang="en-US" sz="2800" noProof="0" dirty="0"/>
              <a:t>成圣</a:t>
            </a:r>
            <a:endParaRPr lang="en-US" altLang="zh-CN" sz="2800" noProof="0" dirty="0"/>
          </a:p>
          <a:p>
            <a:r>
              <a:rPr lang="en-US" altLang="zh-SG" sz="2000" dirty="0"/>
              <a:t>Sanctification</a:t>
            </a:r>
            <a:endParaRPr lang="zh-SG" sz="2000" noProof="0" dirty="0"/>
          </a:p>
        </p:txBody>
      </p:sp>
      <p:cxnSp>
        <p:nvCxnSpPr>
          <p:cNvPr id="21" name="Straight Arrow Connector 20">
            <a:extLst>
              <a:ext uri="{FF2B5EF4-FFF2-40B4-BE49-F238E27FC236}">
                <a16:creationId xmlns:a16="http://schemas.microsoft.com/office/drawing/2014/main" id="{879D3146-02B4-5D18-4BD2-0CF80187083F}"/>
              </a:ext>
            </a:extLst>
          </p:cNvPr>
          <p:cNvCxnSpPr>
            <a:cxnSpLocks/>
          </p:cNvCxnSpPr>
          <p:nvPr/>
        </p:nvCxnSpPr>
        <p:spPr>
          <a:xfrm>
            <a:off x="2897421" y="2879754"/>
            <a:ext cx="40990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8E70B67A-40F1-9CE7-B8DE-CFFD4583FF80}"/>
              </a:ext>
            </a:extLst>
          </p:cNvPr>
          <p:cNvCxnSpPr>
            <a:cxnSpLocks/>
          </p:cNvCxnSpPr>
          <p:nvPr/>
        </p:nvCxnSpPr>
        <p:spPr>
          <a:xfrm>
            <a:off x="4670292" y="2853894"/>
            <a:ext cx="32217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41E8537D-B90B-1804-3310-262C71F0C42D}"/>
              </a:ext>
            </a:extLst>
          </p:cNvPr>
          <p:cNvCxnSpPr>
            <a:cxnSpLocks/>
            <a:stCxn id="15" idx="3"/>
            <a:endCxn id="17" idx="1"/>
          </p:cNvCxnSpPr>
          <p:nvPr/>
        </p:nvCxnSpPr>
        <p:spPr>
          <a:xfrm flipV="1">
            <a:off x="6837252" y="2832874"/>
            <a:ext cx="193292" cy="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CF50F851-CD61-7E0D-F5DD-54EB059E2ADE}"/>
              </a:ext>
            </a:extLst>
          </p:cNvPr>
          <p:cNvCxnSpPr>
            <a:cxnSpLocks/>
            <a:stCxn id="17" idx="3"/>
            <a:endCxn id="9" idx="1"/>
          </p:cNvCxnSpPr>
          <p:nvPr/>
        </p:nvCxnSpPr>
        <p:spPr>
          <a:xfrm>
            <a:off x="8060171" y="2832874"/>
            <a:ext cx="143779" cy="238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88FEAADB-F416-CB30-E981-837277B52D51}"/>
              </a:ext>
            </a:extLst>
          </p:cNvPr>
          <p:cNvCxnSpPr>
            <a:cxnSpLocks/>
            <a:stCxn id="9" idx="3"/>
          </p:cNvCxnSpPr>
          <p:nvPr/>
        </p:nvCxnSpPr>
        <p:spPr>
          <a:xfrm>
            <a:off x="9904953" y="2856749"/>
            <a:ext cx="23002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E728279C-1E72-9C45-B133-98DF76467EB0}"/>
              </a:ext>
            </a:extLst>
          </p:cNvPr>
          <p:cNvCxnSpPr>
            <a:cxnSpLocks/>
            <a:endCxn id="11" idx="0"/>
          </p:cNvCxnSpPr>
          <p:nvPr/>
        </p:nvCxnSpPr>
        <p:spPr>
          <a:xfrm>
            <a:off x="10980156" y="3270680"/>
            <a:ext cx="0" cy="3166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2BF68A52-DD7D-A762-830B-FED83A27EB25}"/>
              </a:ext>
            </a:extLst>
          </p:cNvPr>
          <p:cNvSpPr txBox="1"/>
          <p:nvPr/>
        </p:nvSpPr>
        <p:spPr>
          <a:xfrm>
            <a:off x="5458960" y="5465379"/>
            <a:ext cx="4939862" cy="584775"/>
          </a:xfrm>
          <a:prstGeom prst="rect">
            <a:avLst/>
          </a:prstGeom>
          <a:noFill/>
        </p:spPr>
        <p:txBody>
          <a:bodyPr wrap="square" rtlCol="0">
            <a:spAutoFit/>
          </a:bodyPr>
          <a:lstStyle/>
          <a:p>
            <a:r>
              <a:rPr lang="zh-CN" altLang="en-US" sz="3200" u="sng" dirty="0"/>
              <a:t>罗 </a:t>
            </a:r>
            <a:r>
              <a:rPr lang="en-SG" altLang="zh-CN" sz="3200" u="sng" dirty="0"/>
              <a:t>8</a:t>
            </a:r>
            <a:r>
              <a:rPr lang="zh-CN" altLang="en-US" sz="3200" u="sng" dirty="0"/>
              <a:t>：</a:t>
            </a:r>
            <a:r>
              <a:rPr lang="en-SG" altLang="zh-CN" sz="3200" u="sng" dirty="0"/>
              <a:t>29</a:t>
            </a:r>
            <a:r>
              <a:rPr lang="en-US" altLang="zh-CN" sz="3200" u="sng" dirty="0"/>
              <a:t>-30</a:t>
            </a:r>
            <a:endParaRPr lang="en-SG" sz="3200" u="sng" dirty="0"/>
          </a:p>
        </p:txBody>
      </p:sp>
    </p:spTree>
    <p:extLst>
      <p:ext uri="{BB962C8B-B14F-4D97-AF65-F5344CB8AC3E}">
        <p14:creationId xmlns:p14="http://schemas.microsoft.com/office/powerpoint/2010/main" val="3501003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2B402-0A8C-CA07-4286-B2AA3DC599EE}"/>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D74A1C96-E4DA-A9CF-7653-A71E3A9B0A33}"/>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28669145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6E7F9-9602-6AAE-92D4-CA5583D28758}"/>
              </a:ext>
            </a:extLst>
          </p:cNvPr>
          <p:cNvSpPr>
            <a:spLocks noGrp="1"/>
          </p:cNvSpPr>
          <p:nvPr>
            <p:ph type="title"/>
          </p:nvPr>
        </p:nvSpPr>
        <p:spPr>
          <a:xfrm>
            <a:off x="2135724" y="624110"/>
            <a:ext cx="8911687" cy="1280890"/>
          </a:xfrm>
        </p:spPr>
        <p:txBody>
          <a:bodyPr>
            <a:normAutofit fontScale="90000"/>
          </a:bodyPr>
          <a:lstStyle/>
          <a:p>
            <a:r>
              <a:rPr lang="en-SG" u="sng" dirty="0"/>
              <a:t>2.3. </a:t>
            </a:r>
            <a:r>
              <a:rPr lang="zh-CN" altLang="en-US" u="sng" dirty="0"/>
              <a:t>特伦多会议反对赎罪券制度中的滥用</a:t>
            </a:r>
            <a:endParaRPr lang="en-SG" dirty="0"/>
          </a:p>
        </p:txBody>
      </p:sp>
      <p:sp>
        <p:nvSpPr>
          <p:cNvPr id="3" name="Content Placeholder 2">
            <a:extLst>
              <a:ext uri="{FF2B5EF4-FFF2-40B4-BE49-F238E27FC236}">
                <a16:creationId xmlns:a16="http://schemas.microsoft.com/office/drawing/2014/main" id="{8AF23876-EA98-5BEF-1726-DB955F3EEC88}"/>
              </a:ext>
            </a:extLst>
          </p:cNvPr>
          <p:cNvSpPr>
            <a:spLocks noGrp="1"/>
          </p:cNvSpPr>
          <p:nvPr>
            <p:ph sz="quarter" idx="13"/>
          </p:nvPr>
        </p:nvSpPr>
        <p:spPr/>
        <p:txBody>
          <a:bodyPr/>
          <a:lstStyle/>
          <a:p>
            <a:r>
              <a:rPr lang="en-SG" dirty="0"/>
              <a:t>“</a:t>
            </a:r>
            <a:r>
              <a:rPr lang="zh-CN" altLang="en-US" dirty="0"/>
              <a:t>由于我们希望纠正其中已经出现的各种弊端 </a:t>
            </a:r>
            <a:r>
              <a:rPr lang="en-SG" dirty="0"/>
              <a:t>— </a:t>
            </a:r>
            <a:r>
              <a:rPr lang="zh-CN" altLang="en-US" dirty="0"/>
              <a:t>异端正是因为这些弊端而亵渎了</a:t>
            </a:r>
            <a:r>
              <a:rPr lang="en-SG" dirty="0"/>
              <a:t>‘</a:t>
            </a:r>
            <a:r>
              <a:rPr lang="zh-CN" altLang="en-US" dirty="0"/>
              <a:t>赎罪券</a:t>
            </a:r>
            <a:r>
              <a:rPr lang="en-SG" dirty="0"/>
              <a:t>’</a:t>
            </a:r>
            <a:r>
              <a:rPr lang="zh-CN" altLang="en-US" dirty="0"/>
              <a:t>这一尊贵的名称 </a:t>
            </a:r>
            <a:r>
              <a:rPr lang="en-SG" dirty="0"/>
              <a:t>— </a:t>
            </a:r>
            <a:r>
              <a:rPr lang="zh-CN" altLang="en-US" dirty="0"/>
              <a:t>本会议特此颁布法令，普遍规定：凡为取得赎罪券而获得的各种不当利益，既然这些利益已经成为基督徒群体中产生诸多弊端的最主要原因之一，就应当彻底废除。</a:t>
            </a:r>
            <a:r>
              <a:rPr lang="en-SG" dirty="0"/>
              <a:t>”</a:t>
            </a:r>
            <a:r>
              <a:rPr lang="zh-CN" altLang="en-US" dirty="0"/>
              <a:t>（</a:t>
            </a:r>
            <a:r>
              <a:rPr lang="en-US" altLang="zh-CN" dirty="0"/>
              <a:t>《</a:t>
            </a:r>
            <a:r>
              <a:rPr lang="zh-CN" altLang="en-US" dirty="0"/>
              <a:t>特伦多大公会议</a:t>
            </a:r>
            <a:r>
              <a:rPr lang="en-US" altLang="zh-CN" dirty="0"/>
              <a:t>》</a:t>
            </a:r>
            <a:r>
              <a:rPr lang="zh-CN" altLang="en-US" dirty="0"/>
              <a:t>第二十五期会议，</a:t>
            </a:r>
            <a:r>
              <a:rPr lang="en-US" altLang="zh-CN" dirty="0"/>
              <a:t>《</a:t>
            </a:r>
            <a:r>
              <a:rPr lang="zh-CN" altLang="en-US" dirty="0"/>
              <a:t>关于赎罪券的法令</a:t>
            </a:r>
            <a:r>
              <a:rPr lang="en-US" altLang="zh-CN" dirty="0"/>
              <a:t>》</a:t>
            </a:r>
            <a:r>
              <a:rPr lang="zh-CN" altLang="en-US" dirty="0"/>
              <a:t>）</a:t>
            </a:r>
            <a:endParaRPr lang="en-SG" dirty="0"/>
          </a:p>
        </p:txBody>
      </p:sp>
    </p:spTree>
    <p:extLst>
      <p:ext uri="{BB962C8B-B14F-4D97-AF65-F5344CB8AC3E}">
        <p14:creationId xmlns:p14="http://schemas.microsoft.com/office/powerpoint/2010/main" val="2827148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75B36-1D12-A664-EF32-A78E0739F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92ABBE-291C-E772-0586-2E49BEFE7800}"/>
              </a:ext>
            </a:extLst>
          </p:cNvPr>
          <p:cNvSpPr>
            <a:spLocks noGrp="1"/>
          </p:cNvSpPr>
          <p:nvPr>
            <p:ph type="title"/>
          </p:nvPr>
        </p:nvSpPr>
        <p:spPr>
          <a:xfrm>
            <a:off x="2135724" y="624110"/>
            <a:ext cx="8911687" cy="1280890"/>
          </a:xfrm>
        </p:spPr>
        <p:txBody>
          <a:bodyPr>
            <a:normAutofit fontScale="90000"/>
          </a:bodyPr>
          <a:lstStyle/>
          <a:p>
            <a:r>
              <a:rPr lang="en-SG" u="sng" dirty="0"/>
              <a:t>2.3. </a:t>
            </a:r>
            <a:r>
              <a:rPr lang="zh-CN" altLang="en-US" u="sng" dirty="0"/>
              <a:t>特伦多会议反对赎罪券制度中的滥用</a:t>
            </a:r>
            <a:endParaRPr lang="en-SG" dirty="0"/>
          </a:p>
        </p:txBody>
      </p:sp>
      <p:sp>
        <p:nvSpPr>
          <p:cNvPr id="3" name="Content Placeholder 2">
            <a:extLst>
              <a:ext uri="{FF2B5EF4-FFF2-40B4-BE49-F238E27FC236}">
                <a16:creationId xmlns:a16="http://schemas.microsoft.com/office/drawing/2014/main" id="{B95E73BF-D8CA-2D77-056B-149EB9A82C8D}"/>
              </a:ext>
            </a:extLst>
          </p:cNvPr>
          <p:cNvSpPr>
            <a:spLocks noGrp="1"/>
          </p:cNvSpPr>
          <p:nvPr>
            <p:ph sz="quarter" idx="13"/>
          </p:nvPr>
        </p:nvSpPr>
        <p:spPr>
          <a:xfrm>
            <a:off x="914087" y="1716946"/>
            <a:ext cx="10363826" cy="3424107"/>
          </a:xfrm>
        </p:spPr>
        <p:txBody>
          <a:bodyPr/>
          <a:lstStyle/>
          <a:p>
            <a:r>
              <a:rPr lang="zh-CN" altLang="en-US" dirty="0"/>
              <a:t>特伦多会议确认了赎罪券的正当性，同时废除了所有买卖赎罪券的行为，并将这些行为称为 </a:t>
            </a:r>
            <a:r>
              <a:rPr lang="en-SG" dirty="0"/>
              <a:t>“</a:t>
            </a:r>
            <a:r>
              <a:rPr lang="zh-CN" altLang="en-US" dirty="0"/>
              <a:t>滥用</a:t>
            </a:r>
            <a:r>
              <a:rPr lang="en-SG" dirty="0"/>
              <a:t>”</a:t>
            </a:r>
            <a:r>
              <a:rPr lang="zh-CN" altLang="en-US" dirty="0"/>
              <a:t>。</a:t>
            </a:r>
            <a:endParaRPr lang="en-US" altLang="zh-CN" dirty="0"/>
          </a:p>
        </p:txBody>
      </p:sp>
    </p:spTree>
    <p:extLst>
      <p:ext uri="{BB962C8B-B14F-4D97-AF65-F5344CB8AC3E}">
        <p14:creationId xmlns:p14="http://schemas.microsoft.com/office/powerpoint/2010/main" val="2667005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CC906-43DD-6376-6BD1-9BF88D8AD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069A39-CE57-E659-0D37-20E29C510D0C}"/>
              </a:ext>
            </a:extLst>
          </p:cNvPr>
          <p:cNvSpPr>
            <a:spLocks noGrp="1"/>
          </p:cNvSpPr>
          <p:nvPr>
            <p:ph type="title"/>
          </p:nvPr>
        </p:nvSpPr>
        <p:spPr>
          <a:xfrm>
            <a:off x="2135724" y="624110"/>
            <a:ext cx="8911687" cy="1280890"/>
          </a:xfrm>
        </p:spPr>
        <p:txBody>
          <a:bodyPr>
            <a:normAutofit fontScale="90000"/>
          </a:bodyPr>
          <a:lstStyle/>
          <a:p>
            <a:r>
              <a:rPr lang="en-SG" u="sng" dirty="0"/>
              <a:t>2.3. </a:t>
            </a:r>
            <a:r>
              <a:rPr lang="zh-CN" altLang="en-US" u="sng" dirty="0"/>
              <a:t>特伦多会议反对赎罪券制度中的滥用</a:t>
            </a:r>
            <a:endParaRPr lang="en-SG" dirty="0"/>
          </a:p>
        </p:txBody>
      </p:sp>
      <p:sp>
        <p:nvSpPr>
          <p:cNvPr id="3" name="Content Placeholder 2">
            <a:extLst>
              <a:ext uri="{FF2B5EF4-FFF2-40B4-BE49-F238E27FC236}">
                <a16:creationId xmlns:a16="http://schemas.microsoft.com/office/drawing/2014/main" id="{D825EE3B-2123-20A0-AAD4-38A171E83D9E}"/>
              </a:ext>
            </a:extLst>
          </p:cNvPr>
          <p:cNvSpPr>
            <a:spLocks noGrp="1"/>
          </p:cNvSpPr>
          <p:nvPr>
            <p:ph sz="quarter" idx="13"/>
          </p:nvPr>
        </p:nvSpPr>
        <p:spPr>
          <a:xfrm>
            <a:off x="771534" y="1716946"/>
            <a:ext cx="11054706" cy="4927694"/>
          </a:xfrm>
        </p:spPr>
        <p:txBody>
          <a:bodyPr>
            <a:normAutofit/>
          </a:bodyPr>
          <a:lstStyle/>
          <a:p>
            <a:pPr lvl="0"/>
            <a:r>
              <a:rPr lang="zh-CN" altLang="en-US" dirty="0"/>
              <a:t>最近的赎罪券：教宗良十四世（</a:t>
            </a:r>
            <a:r>
              <a:rPr lang="en-SG" dirty="0"/>
              <a:t>Pope Leo XIV</a:t>
            </a:r>
            <a:r>
              <a:rPr lang="zh-CN" altLang="en-US" dirty="0"/>
              <a:t>）颁布的</a:t>
            </a:r>
            <a:r>
              <a:rPr lang="en-SG" dirty="0"/>
              <a:t>2026–2027</a:t>
            </a:r>
            <a:r>
              <a:rPr lang="zh-CN" altLang="en-US" dirty="0"/>
              <a:t>年圣方济各禧年全大赦</a:t>
            </a:r>
            <a:endParaRPr lang="en-SG" dirty="0"/>
          </a:p>
          <a:p>
            <a:pPr lvl="1"/>
            <a:r>
              <a:rPr lang="en-SG" dirty="0"/>
              <a:t>“</a:t>
            </a:r>
            <a:r>
              <a:rPr lang="zh-CN" altLang="en-US" dirty="0"/>
              <a:t>凡真诚远离罪恶、以朝圣的形式参与圣方济各禧年，并在世界任何地方前往任何一座献给圣方济各或因任何原因与他有关的方济各会小兄弟会教堂或敬拜场所的所有信徒，不分身份，均可获得全大赦；信徒应虔诚地参与禧年礼仪，或至少用合理的时间进行虔诚的默想，并向上帝祈祷，使他们能够效法圣方济各，在心中生发对邻舍的基督徒之爱，以及对各民族之间和谐与和平的真诚愿望；最后诵念</a:t>
            </a:r>
            <a:r>
              <a:rPr lang="en-US" altLang="zh-CN" dirty="0"/>
              <a:t>《</a:t>
            </a:r>
            <a:r>
              <a:rPr lang="zh-CN" altLang="en-US" dirty="0"/>
              <a:t>主祷文</a:t>
            </a:r>
            <a:r>
              <a:rPr lang="en-US" altLang="zh-CN" dirty="0"/>
              <a:t>》</a:t>
            </a:r>
            <a:r>
              <a:rPr lang="zh-CN" altLang="en-US" dirty="0"/>
              <a:t>、 </a:t>
            </a:r>
            <a:r>
              <a:rPr lang="en-US" altLang="zh-CN" dirty="0"/>
              <a:t>《</a:t>
            </a:r>
            <a:r>
              <a:rPr lang="zh-CN" altLang="en-US" dirty="0"/>
              <a:t>使徒信经</a:t>
            </a:r>
            <a:r>
              <a:rPr lang="en-US" altLang="zh-CN" dirty="0"/>
              <a:t>》</a:t>
            </a:r>
            <a:r>
              <a:rPr lang="zh-CN" altLang="en-US" dirty="0"/>
              <a:t>，并祈求圣母玛利亚、亚西西的圣方济各、圣佳兰以及方济各会大家庭的所有圣徒代祷。</a:t>
            </a:r>
            <a:r>
              <a:rPr lang="en-SG" dirty="0"/>
              <a:t>”</a:t>
            </a:r>
          </a:p>
        </p:txBody>
      </p:sp>
    </p:spTree>
    <p:extLst>
      <p:ext uri="{BB962C8B-B14F-4D97-AF65-F5344CB8AC3E}">
        <p14:creationId xmlns:p14="http://schemas.microsoft.com/office/powerpoint/2010/main" val="32341689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C7C66-8303-B82E-74AB-751BC1D56811}"/>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57908FA3-72D4-16AC-7AA0-ABA6D87E2DB9}"/>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11467610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EC765-C112-59EC-B682-13A6027DE767}"/>
              </a:ext>
            </a:extLst>
          </p:cNvPr>
          <p:cNvSpPr>
            <a:spLocks noGrp="1"/>
          </p:cNvSpPr>
          <p:nvPr>
            <p:ph type="title"/>
          </p:nvPr>
        </p:nvSpPr>
        <p:spPr>
          <a:xfrm>
            <a:off x="2592925" y="624110"/>
            <a:ext cx="4894996" cy="1346930"/>
          </a:xfrm>
        </p:spPr>
        <p:txBody>
          <a:bodyPr>
            <a:normAutofit/>
          </a:bodyPr>
          <a:lstStyle/>
          <a:p>
            <a:pPr algn="ctr"/>
            <a:r>
              <a:rPr lang="en-SG" u="sng" dirty="0"/>
              <a:t>2.4. </a:t>
            </a:r>
            <a:r>
              <a:rPr lang="zh-CN" altLang="en-US" u="sng" dirty="0"/>
              <a:t>结论</a:t>
            </a:r>
            <a:br>
              <a:rPr lang="en-SG" dirty="0"/>
            </a:br>
            <a:endParaRPr lang="en-SG" dirty="0"/>
          </a:p>
        </p:txBody>
      </p:sp>
      <p:sp>
        <p:nvSpPr>
          <p:cNvPr id="3" name="Content Placeholder 2">
            <a:extLst>
              <a:ext uri="{FF2B5EF4-FFF2-40B4-BE49-F238E27FC236}">
                <a16:creationId xmlns:a16="http://schemas.microsoft.com/office/drawing/2014/main" id="{03CA2261-3A24-8BB6-E905-57F9995021F9}"/>
              </a:ext>
            </a:extLst>
          </p:cNvPr>
          <p:cNvSpPr>
            <a:spLocks noGrp="1"/>
          </p:cNvSpPr>
          <p:nvPr>
            <p:ph sz="quarter" idx="13"/>
          </p:nvPr>
        </p:nvSpPr>
        <p:spPr/>
        <p:txBody>
          <a:bodyPr/>
          <a:lstStyle/>
          <a:p>
            <a:pPr lvl="0"/>
            <a:r>
              <a:rPr lang="zh-CN" altLang="en-US" dirty="0"/>
              <a:t>特伦多会议将罗马天主教的教义正式系统化，同时废除他们所认为的滥用性做法，并对某些教义作出调整。</a:t>
            </a:r>
            <a:endParaRPr lang="en-SG" dirty="0"/>
          </a:p>
          <a:p>
            <a:pPr lvl="0"/>
            <a:r>
              <a:rPr lang="zh-CN" altLang="en-US" dirty="0"/>
              <a:t>最终呈现出来的，是一个在外在形式上看起来更加整饬的教会，但宗教改革的实质却遭到了拒绝。</a:t>
            </a:r>
            <a:endParaRPr lang="en-SG" dirty="0"/>
          </a:p>
        </p:txBody>
      </p:sp>
    </p:spTree>
    <p:extLst>
      <p:ext uri="{BB962C8B-B14F-4D97-AF65-F5344CB8AC3E}">
        <p14:creationId xmlns:p14="http://schemas.microsoft.com/office/powerpoint/2010/main" val="20007363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12C22-DF78-7092-54F2-436DAA450F28}"/>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364932F9-8667-33F3-DB18-0ECAFBF5DE21}"/>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6425746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3CD99-9877-1243-AD51-D36DE4F0F90C}"/>
              </a:ext>
            </a:extLst>
          </p:cNvPr>
          <p:cNvSpPr>
            <a:spLocks noGrp="1"/>
          </p:cNvSpPr>
          <p:nvPr>
            <p:ph type="title"/>
          </p:nvPr>
        </p:nvSpPr>
        <p:spPr>
          <a:xfrm>
            <a:off x="3202525" y="0"/>
            <a:ext cx="4163476" cy="940530"/>
          </a:xfrm>
        </p:spPr>
        <p:txBody>
          <a:bodyPr>
            <a:normAutofit/>
          </a:bodyPr>
          <a:lstStyle/>
          <a:p>
            <a:pPr algn="ctr"/>
            <a:r>
              <a:rPr lang="zh-CN" altLang="en-US" u="sng" dirty="0"/>
              <a:t>论恩典</a:t>
            </a:r>
            <a:r>
              <a:rPr lang="en-US" u="sng" dirty="0"/>
              <a:t>:</a:t>
            </a:r>
            <a:endParaRPr lang="en-SG" dirty="0"/>
          </a:p>
        </p:txBody>
      </p:sp>
      <p:graphicFrame>
        <p:nvGraphicFramePr>
          <p:cNvPr id="4" name="Table 3">
            <a:extLst>
              <a:ext uri="{FF2B5EF4-FFF2-40B4-BE49-F238E27FC236}">
                <a16:creationId xmlns:a16="http://schemas.microsoft.com/office/drawing/2014/main" id="{EDCA87E8-1F45-ACAC-3DF3-49000645F33B}"/>
              </a:ext>
            </a:extLst>
          </p:cNvPr>
          <p:cNvGraphicFramePr>
            <a:graphicFrameLocks noGrp="1"/>
          </p:cNvGraphicFramePr>
          <p:nvPr>
            <p:extLst>
              <p:ext uri="{D42A27DB-BD31-4B8C-83A1-F6EECF244321}">
                <p14:modId xmlns:p14="http://schemas.microsoft.com/office/powerpoint/2010/main" val="948717578"/>
              </p:ext>
            </p:extLst>
          </p:nvPr>
        </p:nvGraphicFramePr>
        <p:xfrm>
          <a:off x="741680" y="1016000"/>
          <a:ext cx="10993120" cy="4962551"/>
        </p:xfrm>
        <a:graphic>
          <a:graphicData uri="http://schemas.openxmlformats.org/drawingml/2006/table">
            <a:tbl>
              <a:tblPr firstRow="1" firstCol="1" bandRow="1">
                <a:tableStyleId>{5C22544A-7EE6-4342-B048-85BDC9FD1C3A}</a:tableStyleId>
              </a:tblPr>
              <a:tblGrid>
                <a:gridCol w="2067916">
                  <a:extLst>
                    <a:ext uri="{9D8B030D-6E8A-4147-A177-3AD203B41FA5}">
                      <a16:colId xmlns:a16="http://schemas.microsoft.com/office/drawing/2014/main" val="348170475"/>
                    </a:ext>
                  </a:extLst>
                </a:gridCol>
                <a:gridCol w="3111629">
                  <a:extLst>
                    <a:ext uri="{9D8B030D-6E8A-4147-A177-3AD203B41FA5}">
                      <a16:colId xmlns:a16="http://schemas.microsoft.com/office/drawing/2014/main" val="469122102"/>
                    </a:ext>
                  </a:extLst>
                </a:gridCol>
                <a:gridCol w="3182135">
                  <a:extLst>
                    <a:ext uri="{9D8B030D-6E8A-4147-A177-3AD203B41FA5}">
                      <a16:colId xmlns:a16="http://schemas.microsoft.com/office/drawing/2014/main" val="1899254942"/>
                    </a:ext>
                  </a:extLst>
                </a:gridCol>
                <a:gridCol w="2631440">
                  <a:extLst>
                    <a:ext uri="{9D8B030D-6E8A-4147-A177-3AD203B41FA5}">
                      <a16:colId xmlns:a16="http://schemas.microsoft.com/office/drawing/2014/main" val="3897432364"/>
                    </a:ext>
                  </a:extLst>
                </a:gridCol>
              </a:tblGrid>
              <a:tr h="329958">
                <a:tc>
                  <a:txBody>
                    <a:bodyPr/>
                    <a:lstStyle/>
                    <a:p>
                      <a:pPr algn="just">
                        <a:lnSpc>
                          <a:spcPct val="115000"/>
                        </a:lnSpc>
                        <a:spcAft>
                          <a:spcPts val="800"/>
                        </a:spcAft>
                        <a:buNone/>
                      </a:pPr>
                      <a:r>
                        <a:rPr lang="en-US" sz="2400" kern="100" dirty="0">
                          <a:effectLst/>
                        </a:rPr>
                        <a:t> </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中世纪晚期教会</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特伦多会议</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宗教改革</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1218826763"/>
                  </a:ext>
                </a:extLst>
              </a:tr>
              <a:tr h="1410628">
                <a:tc>
                  <a:txBody>
                    <a:bodyPr/>
                    <a:lstStyle/>
                    <a:p>
                      <a:pPr algn="just">
                        <a:lnSpc>
                          <a:spcPct val="115000"/>
                        </a:lnSpc>
                        <a:spcAft>
                          <a:spcPts val="800"/>
                        </a:spcAft>
                        <a:buNone/>
                      </a:pPr>
                      <a:r>
                        <a:rPr lang="zh-CN" sz="2400" kern="100" dirty="0">
                          <a:effectLst/>
                        </a:rPr>
                        <a:t>恩典先于自由意志，并使自由意志能够行动？</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是，但具体如何理解存在争议。</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是，但路德教与改革宗对 “自由意志” 有所辩论。</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2792589860"/>
                  </a:ext>
                </a:extLst>
              </a:tr>
              <a:tr h="688582">
                <a:tc>
                  <a:txBody>
                    <a:bodyPr/>
                    <a:lstStyle/>
                    <a:p>
                      <a:pPr algn="just">
                        <a:lnSpc>
                          <a:spcPct val="115000"/>
                        </a:lnSpc>
                        <a:spcAft>
                          <a:spcPts val="800"/>
                        </a:spcAft>
                        <a:buNone/>
                      </a:pPr>
                      <a:r>
                        <a:rPr lang="zh-CN" sz="2400" kern="100">
                          <a:effectLst/>
                        </a:rPr>
                        <a:t>恩典足以使人得救？</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属于争议问题。</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否，需要与恩典合作</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3961464003"/>
                  </a:ext>
                </a:extLst>
              </a:tr>
              <a:tr h="2132672">
                <a:tc>
                  <a:txBody>
                    <a:bodyPr/>
                    <a:lstStyle/>
                    <a:p>
                      <a:pPr algn="l">
                        <a:lnSpc>
                          <a:spcPct val="115000"/>
                        </a:lnSpc>
                        <a:spcAft>
                          <a:spcPts val="800"/>
                        </a:spcAft>
                        <a:buNone/>
                      </a:pPr>
                      <a:r>
                        <a:rPr lang="en-SG" sz="2400" kern="100" dirty="0">
                          <a:effectLst/>
                        </a:rPr>
                        <a:t>“</a:t>
                      </a:r>
                      <a:r>
                        <a:rPr lang="zh-CN" sz="2400" kern="100" dirty="0">
                          <a:effectLst/>
                        </a:rPr>
                        <a:t>尽自己所能而行</a:t>
                      </a:r>
                      <a:r>
                        <a:rPr lang="en-SG" sz="2400" kern="100" dirty="0">
                          <a:effectLst/>
                        </a:rPr>
                        <a:t>”</a:t>
                      </a:r>
                      <a:r>
                        <a:rPr lang="zh-CN" sz="2400" kern="100" dirty="0">
                          <a:effectLst/>
                        </a:rPr>
                        <a:t>（</a:t>
                      </a:r>
                      <a:r>
                        <a:rPr lang="en-SG" sz="2400" kern="100" dirty="0" err="1">
                          <a:effectLst/>
                        </a:rPr>
                        <a:t>Facere</a:t>
                      </a:r>
                      <a:r>
                        <a:rPr lang="en-SG" sz="2400" kern="100" dirty="0">
                          <a:effectLst/>
                        </a:rPr>
                        <a:t> Quod in Se Est</a:t>
                      </a:r>
                      <a:r>
                        <a:rPr lang="zh-CN" sz="2400" kern="100" dirty="0">
                          <a:effectLst/>
                        </a:rPr>
                        <a:t>）？</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广泛流行的一种观点，但存在争议</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其基本形式遭到拒绝；但若在人的行动之前有恩典，并且人需要与恩典合作，则这一原则得到认可。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拒绝</a:t>
                      </a:r>
                      <a:endParaRPr lang="en-SG" sz="2400" kern="100" dirty="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2440452274"/>
                  </a:ext>
                </a:extLst>
              </a:tr>
            </a:tbl>
          </a:graphicData>
        </a:graphic>
      </p:graphicFrame>
    </p:spTree>
    <p:extLst>
      <p:ext uri="{BB962C8B-B14F-4D97-AF65-F5344CB8AC3E}">
        <p14:creationId xmlns:p14="http://schemas.microsoft.com/office/powerpoint/2010/main" val="2345087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92953-63D3-8631-29E5-A929CA000B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49F56-BD4B-4522-9E97-8FEC04FEFAF8}"/>
              </a:ext>
            </a:extLst>
          </p:cNvPr>
          <p:cNvSpPr>
            <a:spLocks noGrp="1"/>
          </p:cNvSpPr>
          <p:nvPr>
            <p:ph type="title"/>
          </p:nvPr>
        </p:nvSpPr>
        <p:spPr>
          <a:xfrm>
            <a:off x="3923885" y="207550"/>
            <a:ext cx="3188116" cy="859250"/>
          </a:xfrm>
        </p:spPr>
        <p:txBody>
          <a:bodyPr>
            <a:normAutofit/>
          </a:bodyPr>
          <a:lstStyle/>
          <a:p>
            <a:pPr algn="ctr"/>
            <a:r>
              <a:rPr lang="zh-CN" altLang="en-US" u="sng" dirty="0"/>
              <a:t>论恩典</a:t>
            </a:r>
            <a:r>
              <a:rPr lang="en-US" u="sng" dirty="0"/>
              <a:t>:</a:t>
            </a:r>
            <a:endParaRPr lang="en-SG" dirty="0"/>
          </a:p>
        </p:txBody>
      </p:sp>
      <p:graphicFrame>
        <p:nvGraphicFramePr>
          <p:cNvPr id="5" name="Table 4">
            <a:extLst>
              <a:ext uri="{FF2B5EF4-FFF2-40B4-BE49-F238E27FC236}">
                <a16:creationId xmlns:a16="http://schemas.microsoft.com/office/drawing/2014/main" id="{979E1F36-E1DB-0C82-D3F9-615EB9D1D362}"/>
              </a:ext>
            </a:extLst>
          </p:cNvPr>
          <p:cNvGraphicFramePr>
            <a:graphicFrameLocks noGrp="1"/>
          </p:cNvGraphicFramePr>
          <p:nvPr>
            <p:extLst>
              <p:ext uri="{D42A27DB-BD31-4B8C-83A1-F6EECF244321}">
                <p14:modId xmlns:p14="http://schemas.microsoft.com/office/powerpoint/2010/main" val="3668743285"/>
              </p:ext>
            </p:extLst>
          </p:nvPr>
        </p:nvGraphicFramePr>
        <p:xfrm>
          <a:off x="487680" y="1188720"/>
          <a:ext cx="11572241" cy="5191657"/>
        </p:xfrm>
        <a:graphic>
          <a:graphicData uri="http://schemas.openxmlformats.org/drawingml/2006/table">
            <a:tbl>
              <a:tblPr firstRow="1" firstCol="1" bandRow="1">
                <a:tableStyleId>{5C22544A-7EE6-4342-B048-85BDC9FD1C3A}</a:tableStyleId>
              </a:tblPr>
              <a:tblGrid>
                <a:gridCol w="2570480">
                  <a:extLst>
                    <a:ext uri="{9D8B030D-6E8A-4147-A177-3AD203B41FA5}">
                      <a16:colId xmlns:a16="http://schemas.microsoft.com/office/drawing/2014/main" val="1944068446"/>
                    </a:ext>
                  </a:extLst>
                </a:gridCol>
                <a:gridCol w="4064000">
                  <a:extLst>
                    <a:ext uri="{9D8B030D-6E8A-4147-A177-3AD203B41FA5}">
                      <a16:colId xmlns:a16="http://schemas.microsoft.com/office/drawing/2014/main" val="3501855531"/>
                    </a:ext>
                  </a:extLst>
                </a:gridCol>
                <a:gridCol w="2987040">
                  <a:extLst>
                    <a:ext uri="{9D8B030D-6E8A-4147-A177-3AD203B41FA5}">
                      <a16:colId xmlns:a16="http://schemas.microsoft.com/office/drawing/2014/main" val="1083689518"/>
                    </a:ext>
                  </a:extLst>
                </a:gridCol>
                <a:gridCol w="1950721">
                  <a:extLst>
                    <a:ext uri="{9D8B030D-6E8A-4147-A177-3AD203B41FA5}">
                      <a16:colId xmlns:a16="http://schemas.microsoft.com/office/drawing/2014/main" val="2754515874"/>
                    </a:ext>
                  </a:extLst>
                </a:gridCol>
              </a:tblGrid>
              <a:tr h="311516">
                <a:tc>
                  <a:txBody>
                    <a:bodyPr/>
                    <a:lstStyle/>
                    <a:p>
                      <a:pPr algn="just">
                        <a:lnSpc>
                          <a:spcPct val="115000"/>
                        </a:lnSpc>
                        <a:spcAft>
                          <a:spcPts val="800"/>
                        </a:spcAft>
                        <a:buNone/>
                      </a:pPr>
                      <a:r>
                        <a:rPr lang="en-SG" sz="2400" kern="100">
                          <a:effectLst/>
                        </a:rPr>
                        <a:t> </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中世纪晚期教会</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特伦多会议</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宗教改革</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380873843"/>
                  </a:ext>
                </a:extLst>
              </a:tr>
              <a:tr h="2354319">
                <a:tc>
                  <a:txBody>
                    <a:bodyPr/>
                    <a:lstStyle/>
                    <a:p>
                      <a:pPr algn="just">
                        <a:lnSpc>
                          <a:spcPct val="115000"/>
                        </a:lnSpc>
                        <a:spcAft>
                          <a:spcPts val="800"/>
                        </a:spcAft>
                        <a:buNone/>
                      </a:pPr>
                      <a:r>
                        <a:rPr lang="zh-CN" sz="2400" kern="100" dirty="0">
                          <a:effectLst/>
                        </a:rPr>
                        <a:t>恩典是一种实物（</a:t>
                      </a:r>
                      <a:r>
                        <a:rPr lang="en-SG" sz="2400" kern="100" dirty="0">
                          <a:effectLst/>
                        </a:rPr>
                        <a:t>“</a:t>
                      </a:r>
                      <a:r>
                        <a:rPr lang="zh-CN" sz="2400" kern="100" dirty="0">
                          <a:effectLst/>
                        </a:rPr>
                        <a:t>灌注的实体</a:t>
                      </a:r>
                      <a:r>
                        <a:rPr lang="en-SG" sz="2400" kern="100" dirty="0">
                          <a:effectLst/>
                        </a:rPr>
                        <a:t>” </a:t>
                      </a:r>
                      <a:r>
                        <a:rPr lang="zh-CN" sz="2400" kern="100" dirty="0">
                          <a:effectLst/>
                        </a:rPr>
                        <a:t>；</a:t>
                      </a:r>
                      <a:r>
                        <a:rPr lang="en-SG" sz="2400" kern="100" dirty="0">
                          <a:effectLst/>
                        </a:rPr>
                        <a:t>infused substance, habit or habitus</a:t>
                      </a:r>
                      <a:r>
                        <a:rPr lang="zh-CN" sz="2400" kern="100" dirty="0">
                          <a:effectLst/>
                        </a:rPr>
                        <a:t>）？</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多数意见</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否</a:t>
                      </a:r>
                      <a:endParaRPr lang="en-SG" sz="2400" kern="100" dirty="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670632903"/>
                  </a:ext>
                </a:extLst>
              </a:tr>
              <a:tr h="990941">
                <a:tc>
                  <a:txBody>
                    <a:bodyPr/>
                    <a:lstStyle/>
                    <a:p>
                      <a:pPr algn="just">
                        <a:lnSpc>
                          <a:spcPct val="115000"/>
                        </a:lnSpc>
                        <a:spcAft>
                          <a:spcPts val="800"/>
                        </a:spcAft>
                        <a:buNone/>
                      </a:pPr>
                      <a:r>
                        <a:rPr lang="zh-CN" sz="2400" kern="100">
                          <a:effectLst/>
                        </a:rPr>
                        <a:t>恩典可以由教会作为中介而赐予？</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一种正在发展的教义，尤其与圣礼有关</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否</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3717337330"/>
                  </a:ext>
                </a:extLst>
              </a:tr>
              <a:tr h="1331785">
                <a:tc>
                  <a:txBody>
                    <a:bodyPr/>
                    <a:lstStyle/>
                    <a:p>
                      <a:pPr algn="just">
                        <a:lnSpc>
                          <a:spcPct val="115000"/>
                        </a:lnSpc>
                        <a:spcAft>
                          <a:spcPts val="800"/>
                        </a:spcAft>
                        <a:buNone/>
                      </a:pPr>
                      <a:r>
                        <a:rPr lang="zh-CN" sz="2400" kern="100">
                          <a:effectLst/>
                        </a:rPr>
                        <a:t>可以通过善行赚取功德？</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是，但许多神学家将功德的获得与上帝的恩典联系起来</a:t>
                      </a:r>
                      <a:r>
                        <a:rPr lang="en-US" altLang="zh-CN" sz="2400" kern="100" dirty="0">
                          <a:effectLst/>
                        </a:rPr>
                        <a:t>;</a:t>
                      </a:r>
                      <a:r>
                        <a:rPr lang="zh-CN" sz="2400" kern="100" dirty="0">
                          <a:effectLst/>
                        </a:rPr>
                        <a:t>；具体细节各有不同</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是，但只有已经称义的人才能与上帝的恩典合作而获得功德</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否</a:t>
                      </a:r>
                      <a:endParaRPr lang="en-SG" sz="2400" kern="100" dirty="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4213517670"/>
                  </a:ext>
                </a:extLst>
              </a:tr>
            </a:tbl>
          </a:graphicData>
        </a:graphic>
      </p:graphicFrame>
    </p:spTree>
    <p:extLst>
      <p:ext uri="{BB962C8B-B14F-4D97-AF65-F5344CB8AC3E}">
        <p14:creationId xmlns:p14="http://schemas.microsoft.com/office/powerpoint/2010/main" val="1011545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4B0C-5A59-4956-9C81-DCB9E1888DF3}"/>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FFE5CEBB-14CE-23B7-C802-D661DDE46B52}"/>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24891439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E0E28-931B-9A48-0ADC-1CA9732CF7D2}"/>
              </a:ext>
            </a:extLst>
          </p:cNvPr>
          <p:cNvSpPr>
            <a:spLocks noGrp="1"/>
          </p:cNvSpPr>
          <p:nvPr>
            <p:ph type="title"/>
          </p:nvPr>
        </p:nvSpPr>
        <p:spPr>
          <a:xfrm>
            <a:off x="3822285" y="0"/>
            <a:ext cx="4153316" cy="1214850"/>
          </a:xfrm>
        </p:spPr>
        <p:txBody>
          <a:bodyPr>
            <a:normAutofit/>
          </a:bodyPr>
          <a:lstStyle/>
          <a:p>
            <a:r>
              <a:rPr lang="zh-CN" altLang="en-US" u="sng" dirty="0"/>
              <a:t>论信心与称义</a:t>
            </a:r>
            <a:r>
              <a:rPr lang="en-US" u="sng" dirty="0"/>
              <a:t>:</a:t>
            </a:r>
            <a:endParaRPr lang="en-SG" dirty="0"/>
          </a:p>
        </p:txBody>
      </p:sp>
      <p:graphicFrame>
        <p:nvGraphicFramePr>
          <p:cNvPr id="7" name="Table 6">
            <a:extLst>
              <a:ext uri="{FF2B5EF4-FFF2-40B4-BE49-F238E27FC236}">
                <a16:creationId xmlns:a16="http://schemas.microsoft.com/office/drawing/2014/main" id="{05B90C51-911E-9A3D-69CB-7C8A15470E27}"/>
              </a:ext>
            </a:extLst>
          </p:cNvPr>
          <p:cNvGraphicFramePr>
            <a:graphicFrameLocks noGrp="1"/>
          </p:cNvGraphicFramePr>
          <p:nvPr>
            <p:extLst>
              <p:ext uri="{D42A27DB-BD31-4B8C-83A1-F6EECF244321}">
                <p14:modId xmlns:p14="http://schemas.microsoft.com/office/powerpoint/2010/main" val="1133971773"/>
              </p:ext>
            </p:extLst>
          </p:nvPr>
        </p:nvGraphicFramePr>
        <p:xfrm>
          <a:off x="441434" y="683171"/>
          <a:ext cx="11540359" cy="6053960"/>
        </p:xfrm>
        <a:graphic>
          <a:graphicData uri="http://schemas.openxmlformats.org/drawingml/2006/table">
            <a:tbl>
              <a:tblPr firstRow="1" firstCol="1" bandRow="1">
                <a:tableStyleId>{5C22544A-7EE6-4342-B048-85BDC9FD1C3A}</a:tableStyleId>
              </a:tblPr>
              <a:tblGrid>
                <a:gridCol w="2309096">
                  <a:extLst>
                    <a:ext uri="{9D8B030D-6E8A-4147-A177-3AD203B41FA5}">
                      <a16:colId xmlns:a16="http://schemas.microsoft.com/office/drawing/2014/main" val="943025110"/>
                    </a:ext>
                  </a:extLst>
                </a:gridCol>
                <a:gridCol w="3215327">
                  <a:extLst>
                    <a:ext uri="{9D8B030D-6E8A-4147-A177-3AD203B41FA5}">
                      <a16:colId xmlns:a16="http://schemas.microsoft.com/office/drawing/2014/main" val="2003715495"/>
                    </a:ext>
                  </a:extLst>
                </a:gridCol>
                <a:gridCol w="2941409">
                  <a:extLst>
                    <a:ext uri="{9D8B030D-6E8A-4147-A177-3AD203B41FA5}">
                      <a16:colId xmlns:a16="http://schemas.microsoft.com/office/drawing/2014/main" val="2282830425"/>
                    </a:ext>
                  </a:extLst>
                </a:gridCol>
                <a:gridCol w="3074527">
                  <a:extLst>
                    <a:ext uri="{9D8B030D-6E8A-4147-A177-3AD203B41FA5}">
                      <a16:colId xmlns:a16="http://schemas.microsoft.com/office/drawing/2014/main" val="2177287201"/>
                    </a:ext>
                  </a:extLst>
                </a:gridCol>
              </a:tblGrid>
              <a:tr h="411362">
                <a:tc>
                  <a:txBody>
                    <a:bodyPr/>
                    <a:lstStyle/>
                    <a:p>
                      <a:pPr algn="just">
                        <a:lnSpc>
                          <a:spcPct val="115000"/>
                        </a:lnSpc>
                        <a:spcAft>
                          <a:spcPts val="800"/>
                        </a:spcAft>
                        <a:buNone/>
                      </a:pPr>
                      <a:r>
                        <a:rPr lang="en-US" sz="2400" kern="100">
                          <a:effectLst/>
                        </a:rPr>
                        <a:t> </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中世纪晚期教会</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特伦多会议</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宗教改革</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1604144656"/>
                  </a:ext>
                </a:extLst>
              </a:tr>
              <a:tr h="858464">
                <a:tc>
                  <a:txBody>
                    <a:bodyPr/>
                    <a:lstStyle/>
                    <a:p>
                      <a:pPr algn="just">
                        <a:lnSpc>
                          <a:spcPct val="115000"/>
                        </a:lnSpc>
                        <a:spcAft>
                          <a:spcPts val="800"/>
                        </a:spcAft>
                        <a:buNone/>
                      </a:pPr>
                      <a:r>
                        <a:rPr lang="zh-CN" sz="2400" kern="100">
                          <a:effectLst/>
                        </a:rPr>
                        <a:t>信心是称义所必需的？</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3397935012"/>
                  </a:ext>
                </a:extLst>
              </a:tr>
              <a:tr h="1308556">
                <a:tc>
                  <a:txBody>
                    <a:bodyPr/>
                    <a:lstStyle/>
                    <a:p>
                      <a:pPr algn="just">
                        <a:lnSpc>
                          <a:spcPct val="115000"/>
                        </a:lnSpc>
                        <a:spcAft>
                          <a:spcPts val="800"/>
                        </a:spcAft>
                        <a:buNone/>
                      </a:pPr>
                      <a:r>
                        <a:rPr lang="zh-CN" sz="2400" kern="100">
                          <a:effectLst/>
                        </a:rPr>
                        <a:t>信心足以使人称义</a:t>
                      </a:r>
                      <a:r>
                        <a:rPr lang="en-SG" sz="2400" kern="100">
                          <a:effectLst/>
                        </a:rPr>
                        <a:t>?</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越来越普遍地认为不是。信心必须由爱德塑造</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否，信心必须伴随着盼望和爱德</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4111408944"/>
                  </a:ext>
                </a:extLst>
              </a:tr>
              <a:tr h="408373">
                <a:tc>
                  <a:txBody>
                    <a:bodyPr/>
                    <a:lstStyle/>
                    <a:p>
                      <a:pPr algn="just">
                        <a:lnSpc>
                          <a:spcPct val="115000"/>
                        </a:lnSpc>
                        <a:spcAft>
                          <a:spcPts val="800"/>
                        </a:spcAft>
                        <a:buNone/>
                      </a:pPr>
                      <a:r>
                        <a:rPr lang="zh-CN" sz="2400" kern="100">
                          <a:effectLst/>
                        </a:rPr>
                        <a:t>称义包含成圣？</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通常认为是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否</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1990344486"/>
                  </a:ext>
                </a:extLst>
              </a:tr>
              <a:tr h="2658832">
                <a:tc>
                  <a:txBody>
                    <a:bodyPr/>
                    <a:lstStyle/>
                    <a:p>
                      <a:pPr algn="just">
                        <a:lnSpc>
                          <a:spcPct val="115000"/>
                        </a:lnSpc>
                        <a:spcAft>
                          <a:spcPts val="800"/>
                        </a:spcAft>
                        <a:buNone/>
                      </a:pPr>
                      <a:r>
                        <a:rPr lang="zh-CN" sz="2400" kern="100">
                          <a:effectLst/>
                        </a:rPr>
                        <a:t>信心需要知识</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是，但对于哪些内容必须明确相信、哪些内容可以隐含地相信，中世纪的 </a:t>
                      </a:r>
                      <a:r>
                        <a:rPr lang="en-SG" sz="2400" kern="100" dirty="0">
                          <a:effectLst/>
                        </a:rPr>
                        <a:t>fides </a:t>
                      </a:r>
                      <a:r>
                        <a:rPr lang="en-SG" sz="2400" kern="100" dirty="0" err="1">
                          <a:effectLst/>
                        </a:rPr>
                        <a:t>implicita</a:t>
                      </a:r>
                      <a:r>
                        <a:rPr lang="zh-CN" sz="2400" kern="100" dirty="0">
                          <a:effectLst/>
                        </a:rPr>
                        <a:t>（隐含的信心）存在很大争议。</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是，但有些知识并不一定要求理解（</a:t>
                      </a:r>
                      <a:r>
                        <a:rPr lang="en-SG" sz="2400" kern="100">
                          <a:effectLst/>
                        </a:rPr>
                        <a:t>fides implicita</a:t>
                      </a:r>
                      <a:r>
                        <a:rPr lang="zh-CN" sz="2400" kern="100">
                          <a:effectLst/>
                        </a:rPr>
                        <a:t>，隐含的信心），而某些基本真理则必须明确地相信。。</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是，拒绝 </a:t>
                      </a:r>
                      <a:r>
                        <a:rPr lang="en-SG" sz="2400" kern="100">
                          <a:effectLst/>
                        </a:rPr>
                        <a:t>fides implicita</a:t>
                      </a:r>
                      <a:r>
                        <a:rPr lang="zh-CN" sz="2400" kern="100">
                          <a:effectLst/>
                        </a:rPr>
                        <a:t>（隐含的信心）。</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3210516114"/>
                  </a:ext>
                </a:extLst>
              </a:tr>
              <a:tr h="408373">
                <a:tc>
                  <a:txBody>
                    <a:bodyPr/>
                    <a:lstStyle/>
                    <a:p>
                      <a:pPr algn="just">
                        <a:lnSpc>
                          <a:spcPct val="115000"/>
                        </a:lnSpc>
                        <a:spcAft>
                          <a:spcPts val="800"/>
                        </a:spcAft>
                        <a:buNone/>
                      </a:pPr>
                      <a:r>
                        <a:rPr lang="zh-CN" sz="2400" kern="100">
                          <a:effectLst/>
                        </a:rPr>
                        <a:t>信心需要认同？</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是</a:t>
                      </a:r>
                      <a:endParaRPr lang="en-SG" sz="2400" kern="100" dirty="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1134757024"/>
                  </a:ext>
                </a:extLst>
              </a:tr>
            </a:tbl>
          </a:graphicData>
        </a:graphic>
      </p:graphicFrame>
    </p:spTree>
    <p:extLst>
      <p:ext uri="{BB962C8B-B14F-4D97-AF65-F5344CB8AC3E}">
        <p14:creationId xmlns:p14="http://schemas.microsoft.com/office/powerpoint/2010/main" val="19624720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FEBAED9-79BC-FAE5-1C42-A5FA63941BD3}"/>
              </a:ext>
            </a:extLst>
          </p:cNvPr>
          <p:cNvSpPr>
            <a:spLocks noGrp="1"/>
          </p:cNvSpPr>
          <p:nvPr>
            <p:ph type="title"/>
          </p:nvPr>
        </p:nvSpPr>
        <p:spPr>
          <a:xfrm>
            <a:off x="3934045" y="306976"/>
            <a:ext cx="4153316" cy="1214850"/>
          </a:xfrm>
        </p:spPr>
        <p:txBody>
          <a:bodyPr>
            <a:normAutofit/>
          </a:bodyPr>
          <a:lstStyle/>
          <a:p>
            <a:r>
              <a:rPr lang="zh-CN" altLang="en-US" u="sng" dirty="0"/>
              <a:t>论信心与称义</a:t>
            </a:r>
            <a:r>
              <a:rPr lang="en-US" u="sng" dirty="0"/>
              <a:t>:</a:t>
            </a:r>
            <a:endParaRPr lang="en-SG" dirty="0"/>
          </a:p>
        </p:txBody>
      </p:sp>
      <p:graphicFrame>
        <p:nvGraphicFramePr>
          <p:cNvPr id="5" name="Table 4">
            <a:extLst>
              <a:ext uri="{FF2B5EF4-FFF2-40B4-BE49-F238E27FC236}">
                <a16:creationId xmlns:a16="http://schemas.microsoft.com/office/drawing/2014/main" id="{D2E9D000-7F30-8593-0BE0-BFCC44CE81CA}"/>
              </a:ext>
            </a:extLst>
          </p:cNvPr>
          <p:cNvGraphicFramePr>
            <a:graphicFrameLocks noGrp="1"/>
          </p:cNvGraphicFramePr>
          <p:nvPr>
            <p:extLst>
              <p:ext uri="{D42A27DB-BD31-4B8C-83A1-F6EECF244321}">
                <p14:modId xmlns:p14="http://schemas.microsoft.com/office/powerpoint/2010/main" val="624188717"/>
              </p:ext>
            </p:extLst>
          </p:nvPr>
        </p:nvGraphicFramePr>
        <p:xfrm>
          <a:off x="609600" y="1097280"/>
          <a:ext cx="11186160" cy="5556635"/>
        </p:xfrm>
        <a:graphic>
          <a:graphicData uri="http://schemas.openxmlformats.org/drawingml/2006/table">
            <a:tbl>
              <a:tblPr firstRow="1" firstCol="1" bandRow="1">
                <a:tableStyleId>{5C22544A-7EE6-4342-B048-85BDC9FD1C3A}</a:tableStyleId>
              </a:tblPr>
              <a:tblGrid>
                <a:gridCol w="2238225">
                  <a:extLst>
                    <a:ext uri="{9D8B030D-6E8A-4147-A177-3AD203B41FA5}">
                      <a16:colId xmlns:a16="http://schemas.microsoft.com/office/drawing/2014/main" val="3957314337"/>
                    </a:ext>
                  </a:extLst>
                </a:gridCol>
                <a:gridCol w="3116641">
                  <a:extLst>
                    <a:ext uri="{9D8B030D-6E8A-4147-A177-3AD203B41FA5}">
                      <a16:colId xmlns:a16="http://schemas.microsoft.com/office/drawing/2014/main" val="1623923876"/>
                    </a:ext>
                  </a:extLst>
                </a:gridCol>
                <a:gridCol w="2851131">
                  <a:extLst>
                    <a:ext uri="{9D8B030D-6E8A-4147-A177-3AD203B41FA5}">
                      <a16:colId xmlns:a16="http://schemas.microsoft.com/office/drawing/2014/main" val="3597733813"/>
                    </a:ext>
                  </a:extLst>
                </a:gridCol>
                <a:gridCol w="2980163">
                  <a:extLst>
                    <a:ext uri="{9D8B030D-6E8A-4147-A177-3AD203B41FA5}">
                      <a16:colId xmlns:a16="http://schemas.microsoft.com/office/drawing/2014/main" val="909748602"/>
                    </a:ext>
                  </a:extLst>
                </a:gridCol>
              </a:tblGrid>
              <a:tr h="406994">
                <a:tc>
                  <a:txBody>
                    <a:bodyPr/>
                    <a:lstStyle/>
                    <a:p>
                      <a:pPr algn="just">
                        <a:lnSpc>
                          <a:spcPct val="115000"/>
                        </a:lnSpc>
                        <a:spcAft>
                          <a:spcPts val="800"/>
                        </a:spcAft>
                        <a:buNone/>
                      </a:pPr>
                      <a:r>
                        <a:rPr lang="en-SG" sz="2400" kern="100">
                          <a:effectLst/>
                        </a:rPr>
                        <a:t> </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中世纪晚期教会</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特伦多会议</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宗教改革</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3276218169"/>
                  </a:ext>
                </a:extLst>
              </a:tr>
              <a:tr h="2185285">
                <a:tc>
                  <a:txBody>
                    <a:bodyPr/>
                    <a:lstStyle/>
                    <a:p>
                      <a:pPr algn="just">
                        <a:lnSpc>
                          <a:spcPct val="115000"/>
                        </a:lnSpc>
                        <a:spcAft>
                          <a:spcPts val="800"/>
                        </a:spcAft>
                        <a:buNone/>
                      </a:pPr>
                      <a:r>
                        <a:rPr lang="zh-CN" sz="2400" kern="100" dirty="0">
                          <a:effectLst/>
                        </a:rPr>
                        <a:t>信心需要个人的信靠？</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信靠是使人称义的信心所必需的。但人可以有信心而没有信靠（</a:t>
                      </a:r>
                      <a:r>
                        <a:rPr lang="en-SG" sz="2400" kern="100" dirty="0">
                          <a:effectLst/>
                        </a:rPr>
                        <a:t>fides </a:t>
                      </a:r>
                      <a:r>
                        <a:rPr lang="en-SG" sz="2400" kern="100" dirty="0" err="1">
                          <a:effectLst/>
                        </a:rPr>
                        <a:t>informis</a:t>
                      </a:r>
                      <a:r>
                        <a:rPr lang="zh-CN" sz="2400" kern="100" dirty="0">
                          <a:effectLst/>
                        </a:rPr>
                        <a:t>，未成形的信心）</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00000"/>
                        </a:lnSpc>
                        <a:spcAft>
                          <a:spcPts val="800"/>
                        </a:spcAft>
                        <a:buNone/>
                      </a:pPr>
                      <a:r>
                        <a:rPr lang="zh-CN" sz="2400" kern="100" dirty="0">
                          <a:effectLst/>
                        </a:rPr>
                        <a:t>真正的信心需要信靠，但这种信靠不一定与理解相联系（</a:t>
                      </a:r>
                      <a:r>
                        <a:rPr lang="en-SG" sz="2400" kern="100" dirty="0">
                          <a:effectLst/>
                        </a:rPr>
                        <a:t>fides </a:t>
                      </a:r>
                      <a:r>
                        <a:rPr lang="en-SG" sz="2400" kern="100" dirty="0" err="1">
                          <a:effectLst/>
                        </a:rPr>
                        <a:t>implicita</a:t>
                      </a:r>
                      <a:r>
                        <a:rPr lang="zh-CN" sz="2400" kern="100" dirty="0">
                          <a:effectLst/>
                        </a:rPr>
                        <a:t>，隐含的信心）</a:t>
                      </a:r>
                      <a:r>
                        <a:rPr lang="zh-CN" altLang="en-US" sz="2400" kern="100" dirty="0">
                          <a:effectLst/>
                        </a:rPr>
                        <a:t>，</a:t>
                      </a:r>
                      <a:r>
                        <a:rPr lang="zh-CN" altLang="en-US" sz="2400" kern="1200" dirty="0">
                          <a:solidFill>
                            <a:schemeClr val="dk1"/>
                          </a:solidFill>
                          <a:effectLst/>
                          <a:latin typeface="+mn-lt"/>
                          <a:ea typeface="+mn-ea"/>
                          <a:cs typeface="+mn-cs"/>
                        </a:rPr>
                        <a:t>也不一定与福音的应许有关。</a:t>
                      </a:r>
                      <a:endParaRPr lang="en-SG" sz="2400" kern="100" dirty="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a:t>
                      </a:r>
                      <a:endParaRPr lang="en-SG" sz="2400" kern="10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1442840325"/>
                  </a:ext>
                </a:extLst>
              </a:tr>
              <a:tr h="849348">
                <a:tc>
                  <a:txBody>
                    <a:bodyPr/>
                    <a:lstStyle/>
                    <a:p>
                      <a:pPr algn="just">
                        <a:lnSpc>
                          <a:spcPct val="115000"/>
                        </a:lnSpc>
                        <a:spcAft>
                          <a:spcPts val="800"/>
                        </a:spcAft>
                        <a:buNone/>
                      </a:pPr>
                      <a:r>
                        <a:rPr lang="zh-CN" sz="2400" kern="100">
                          <a:effectLst/>
                        </a:rPr>
                        <a:t>信心需要爱德或爱？</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是，信心是由爱所塑造的</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是，信心是由爱所塑造的</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altLang="en-US" sz="2400" kern="100" dirty="0">
                          <a:effectLst/>
                        </a:rPr>
                        <a:t>否，</a:t>
                      </a:r>
                      <a:r>
                        <a:rPr lang="zh-CN" sz="2400" kern="100" dirty="0">
                          <a:effectLst/>
                        </a:rPr>
                        <a:t>爱并不是信心的本质</a:t>
                      </a:r>
                      <a:endParaRPr lang="en-SG" sz="2400" kern="100" dirty="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107953430"/>
                  </a:ext>
                </a:extLst>
              </a:tr>
              <a:tr h="1739973">
                <a:tc>
                  <a:txBody>
                    <a:bodyPr/>
                    <a:lstStyle/>
                    <a:p>
                      <a:pPr algn="just">
                        <a:lnSpc>
                          <a:spcPct val="115000"/>
                        </a:lnSpc>
                        <a:spcAft>
                          <a:spcPts val="800"/>
                        </a:spcAft>
                        <a:buNone/>
                      </a:pPr>
                      <a:r>
                        <a:rPr lang="zh-CN" sz="2400" kern="100">
                          <a:effectLst/>
                        </a:rPr>
                        <a:t>上帝的义</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灌注的义，但对于具体如何灌注并没有共识</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a:effectLst/>
                        </a:rPr>
                        <a:t>最初在受洗时被灌注，随后借着悔改礼（</a:t>
                      </a:r>
                      <a:r>
                        <a:rPr lang="en-SG" sz="2400" kern="100">
                          <a:effectLst/>
                        </a:rPr>
                        <a:t>penance</a:t>
                      </a:r>
                      <a:r>
                        <a:rPr lang="zh-CN" sz="2400" kern="100">
                          <a:effectLst/>
                        </a:rPr>
                        <a:t>）得以恢复</a:t>
                      </a:r>
                      <a:endParaRPr lang="en-SG" sz="2400" kern="100">
                        <a:effectLst/>
                        <a:latin typeface="Arial" panose="020B0604020202020204" pitchFamily="34" charset="0"/>
                        <a:ea typeface="DengXian" panose="02010600030101010101" pitchFamily="2" charset="-122"/>
                      </a:endParaRPr>
                    </a:p>
                  </a:txBody>
                  <a:tcPr marL="68580" marR="68580" marT="0" marB="0"/>
                </a:tc>
                <a:tc>
                  <a:txBody>
                    <a:bodyPr/>
                    <a:lstStyle/>
                    <a:p>
                      <a:pPr algn="just">
                        <a:lnSpc>
                          <a:spcPct val="115000"/>
                        </a:lnSpc>
                        <a:spcAft>
                          <a:spcPts val="800"/>
                        </a:spcAft>
                        <a:buNone/>
                      </a:pPr>
                      <a:r>
                        <a:rPr lang="zh-CN" sz="2400" kern="100" dirty="0">
                          <a:effectLst/>
                        </a:rPr>
                        <a:t>基督的义借着信心归算给我们</a:t>
                      </a:r>
                      <a:endParaRPr lang="en-SG" sz="2400" kern="100" dirty="0">
                        <a:effectLst/>
                        <a:latin typeface="Arial" panose="020B0604020202020204" pitchFamily="34" charset="0"/>
                        <a:ea typeface="DengXian" panose="02010600030101010101" pitchFamily="2" charset="-122"/>
                      </a:endParaRPr>
                    </a:p>
                  </a:txBody>
                  <a:tcPr marL="68580" marR="68580" marT="0" marB="0"/>
                </a:tc>
                <a:extLst>
                  <a:ext uri="{0D108BD9-81ED-4DB2-BD59-A6C34878D82A}">
                    <a16:rowId xmlns:a16="http://schemas.microsoft.com/office/drawing/2014/main" val="4009801691"/>
                  </a:ext>
                </a:extLst>
              </a:tr>
            </a:tbl>
          </a:graphicData>
        </a:graphic>
      </p:graphicFrame>
    </p:spTree>
    <p:extLst>
      <p:ext uri="{BB962C8B-B14F-4D97-AF65-F5344CB8AC3E}">
        <p14:creationId xmlns:p14="http://schemas.microsoft.com/office/powerpoint/2010/main" val="21273537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02A3-B6FF-D687-5C6D-0D966C4927CD}"/>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7B69B289-E6A8-1E33-1A17-AAC7EBCA1BF0}"/>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20898257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05118-C2BA-8EFC-5907-812F664F86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C58F6F-977A-0B3C-587B-714AC0788920}"/>
              </a:ext>
            </a:extLst>
          </p:cNvPr>
          <p:cNvSpPr>
            <a:spLocks noGrp="1"/>
          </p:cNvSpPr>
          <p:nvPr>
            <p:ph type="title"/>
          </p:nvPr>
        </p:nvSpPr>
        <p:spPr>
          <a:xfrm>
            <a:off x="3742425" y="500507"/>
            <a:ext cx="3052964" cy="928243"/>
          </a:xfrm>
        </p:spPr>
        <p:txBody>
          <a:bodyPr/>
          <a:lstStyle/>
          <a:p>
            <a:r>
              <a:rPr lang="zh-CN" altLang="en-US" u="sng" dirty="0"/>
              <a:t>问答 </a:t>
            </a:r>
            <a:r>
              <a:rPr lang="en-SG" altLang="zh-CN" u="sng" dirty="0"/>
              <a:t>59</a:t>
            </a:r>
            <a:endParaRPr lang="en-SG" dirty="0"/>
          </a:p>
        </p:txBody>
      </p:sp>
      <p:sp>
        <p:nvSpPr>
          <p:cNvPr id="3" name="Content Placeholder 2">
            <a:extLst>
              <a:ext uri="{FF2B5EF4-FFF2-40B4-BE49-F238E27FC236}">
                <a16:creationId xmlns:a16="http://schemas.microsoft.com/office/drawing/2014/main" id="{2C738651-A930-671A-5E6F-AFA8EB80E394}"/>
              </a:ext>
            </a:extLst>
          </p:cNvPr>
          <p:cNvSpPr>
            <a:spLocks noGrp="1"/>
          </p:cNvSpPr>
          <p:nvPr>
            <p:ph sz="quarter" idx="13"/>
          </p:nvPr>
        </p:nvSpPr>
        <p:spPr>
          <a:xfrm>
            <a:off x="759693" y="1945153"/>
            <a:ext cx="10920263" cy="3884147"/>
          </a:xfrm>
        </p:spPr>
        <p:txBody>
          <a:bodyPr>
            <a:normAutofit/>
          </a:bodyPr>
          <a:lstStyle/>
          <a:p>
            <a:pPr marL="0" indent="0">
              <a:buNone/>
            </a:pPr>
            <a:r>
              <a:rPr lang="en-SG" dirty="0"/>
              <a:t>59 </a:t>
            </a:r>
            <a:r>
              <a:rPr lang="zh-CN" altLang="en-US" dirty="0"/>
              <a:t>问</a:t>
            </a:r>
            <a:r>
              <a:rPr lang="en-SG" dirty="0"/>
              <a:t>: </a:t>
            </a:r>
            <a:r>
              <a:rPr lang="zh-CN" altLang="en-US" dirty="0"/>
              <a:t>你相信以上这些信条，对你有何帮助呢？ </a:t>
            </a:r>
            <a:endParaRPr lang="en-SG" dirty="0"/>
          </a:p>
          <a:p>
            <a:pPr marL="0" indent="0">
              <a:buNone/>
            </a:pPr>
            <a:r>
              <a:rPr lang="zh-CN" altLang="en-US" dirty="0"/>
              <a:t>答</a:t>
            </a:r>
            <a:r>
              <a:rPr lang="en-SG" dirty="0"/>
              <a:t>: </a:t>
            </a:r>
            <a:r>
              <a:rPr lang="zh-CN" altLang="en-US" dirty="0"/>
              <a:t>这使我在上帝面前，在基督里称义，并且成为永生的承受者。 </a:t>
            </a:r>
            <a:endParaRPr lang="en-SG" dirty="0"/>
          </a:p>
        </p:txBody>
      </p:sp>
    </p:spTree>
    <p:extLst>
      <p:ext uri="{BB962C8B-B14F-4D97-AF65-F5344CB8AC3E}">
        <p14:creationId xmlns:p14="http://schemas.microsoft.com/office/powerpoint/2010/main" val="40512514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6E325-42FD-106D-8790-050FD88B95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1D1189-CB6F-D0A6-C582-5A437A93A33B}"/>
              </a:ext>
            </a:extLst>
          </p:cNvPr>
          <p:cNvSpPr>
            <a:spLocks noGrp="1"/>
          </p:cNvSpPr>
          <p:nvPr>
            <p:ph type="title"/>
          </p:nvPr>
        </p:nvSpPr>
        <p:spPr>
          <a:xfrm>
            <a:off x="3650199" y="357410"/>
            <a:ext cx="2445801" cy="1014190"/>
          </a:xfrm>
        </p:spPr>
        <p:txBody>
          <a:bodyPr/>
          <a:lstStyle/>
          <a:p>
            <a:r>
              <a:rPr lang="zh-CN" altLang="en-US" u="sng" dirty="0"/>
              <a:t>问答 </a:t>
            </a:r>
            <a:r>
              <a:rPr lang="en-SG" altLang="zh-CN" u="sng" dirty="0"/>
              <a:t>60</a:t>
            </a:r>
            <a:endParaRPr lang="en-SG" dirty="0"/>
          </a:p>
        </p:txBody>
      </p:sp>
      <p:sp>
        <p:nvSpPr>
          <p:cNvPr id="3" name="Content Placeholder 2">
            <a:extLst>
              <a:ext uri="{FF2B5EF4-FFF2-40B4-BE49-F238E27FC236}">
                <a16:creationId xmlns:a16="http://schemas.microsoft.com/office/drawing/2014/main" id="{2FE0902B-88E3-A882-D331-52511E96DADC}"/>
              </a:ext>
            </a:extLst>
          </p:cNvPr>
          <p:cNvSpPr>
            <a:spLocks noGrp="1"/>
          </p:cNvSpPr>
          <p:nvPr>
            <p:ph sz="quarter" idx="13"/>
          </p:nvPr>
        </p:nvSpPr>
        <p:spPr>
          <a:xfrm>
            <a:off x="847099" y="1281242"/>
            <a:ext cx="10363826" cy="5219348"/>
          </a:xfrm>
        </p:spPr>
        <p:txBody>
          <a:bodyPr>
            <a:normAutofit/>
          </a:bodyPr>
          <a:lstStyle/>
          <a:p>
            <a:pPr marL="0" indent="0">
              <a:buNone/>
            </a:pPr>
            <a:r>
              <a:rPr lang="en-SG" dirty="0"/>
              <a:t>60 </a:t>
            </a:r>
            <a:r>
              <a:rPr lang="zh-CN" altLang="en-US" dirty="0"/>
              <a:t>问</a:t>
            </a:r>
            <a:r>
              <a:rPr lang="en-SG" dirty="0"/>
              <a:t>: </a:t>
            </a:r>
            <a:r>
              <a:rPr lang="zh-CN" altLang="en-US" dirty="0"/>
              <a:t>你怎样在上帝面前称义呢？ </a:t>
            </a:r>
            <a:endParaRPr lang="en-SG" dirty="0"/>
          </a:p>
          <a:p>
            <a:pPr marL="0" indent="0">
              <a:buNone/>
            </a:pPr>
            <a:r>
              <a:rPr lang="zh-CN" altLang="en-US" dirty="0"/>
              <a:t>答</a:t>
            </a:r>
            <a:r>
              <a:rPr lang="en-SG" dirty="0"/>
              <a:t>: </a:t>
            </a:r>
            <a:r>
              <a:rPr lang="zh-CN" altLang="en-US" dirty="0"/>
              <a:t>惟独藉着对耶稣基督的真信心。尽管我的良心控告我严重地干犯了上帝的一 切诫命，从来没有遵守其中任何一条，并且仍然倾向于各样的罪恶，然而上帝 出于白白的恩典，并非出于我的任何功德，将基督完全的补罪、公义和圣洁归 于我，好像我本来就没有罪，也从来没有犯过罪，又好像我自己作成了基督为我 所作成的一切顺服，只要我用信心接受这些恩惠就够了。 </a:t>
            </a:r>
            <a:endParaRPr lang="en-SG" dirty="0"/>
          </a:p>
        </p:txBody>
      </p:sp>
    </p:spTree>
    <p:extLst>
      <p:ext uri="{BB962C8B-B14F-4D97-AF65-F5344CB8AC3E}">
        <p14:creationId xmlns:p14="http://schemas.microsoft.com/office/powerpoint/2010/main" val="42372593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7F613-C2F4-6C3B-5C78-BDBC82A0D9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6BC9D-AEC2-0060-6386-3A6548A2E677}"/>
              </a:ext>
            </a:extLst>
          </p:cNvPr>
          <p:cNvSpPr>
            <a:spLocks noGrp="1"/>
          </p:cNvSpPr>
          <p:nvPr>
            <p:ph type="title"/>
          </p:nvPr>
        </p:nvSpPr>
        <p:spPr>
          <a:xfrm>
            <a:off x="3983574" y="586010"/>
            <a:ext cx="2941101" cy="1147540"/>
          </a:xfrm>
        </p:spPr>
        <p:txBody>
          <a:bodyPr/>
          <a:lstStyle/>
          <a:p>
            <a:r>
              <a:rPr lang="zh-CN" altLang="en-US" u="sng" dirty="0"/>
              <a:t>问答 </a:t>
            </a:r>
            <a:r>
              <a:rPr lang="en-SG" altLang="zh-CN" u="sng" dirty="0"/>
              <a:t>61</a:t>
            </a:r>
            <a:endParaRPr lang="en-SG" dirty="0"/>
          </a:p>
        </p:txBody>
      </p:sp>
      <p:sp>
        <p:nvSpPr>
          <p:cNvPr id="3" name="Content Placeholder 2">
            <a:extLst>
              <a:ext uri="{FF2B5EF4-FFF2-40B4-BE49-F238E27FC236}">
                <a16:creationId xmlns:a16="http://schemas.microsoft.com/office/drawing/2014/main" id="{A9F308FC-8FC8-702A-D784-E0EFCF02B7D1}"/>
              </a:ext>
            </a:extLst>
          </p:cNvPr>
          <p:cNvSpPr>
            <a:spLocks noGrp="1"/>
          </p:cNvSpPr>
          <p:nvPr>
            <p:ph sz="quarter" idx="13"/>
          </p:nvPr>
        </p:nvSpPr>
        <p:spPr/>
        <p:txBody>
          <a:bodyPr>
            <a:normAutofit/>
          </a:bodyPr>
          <a:lstStyle/>
          <a:p>
            <a:pPr marL="0" indent="0">
              <a:buNone/>
            </a:pPr>
            <a:r>
              <a:rPr lang="en-SG" dirty="0"/>
              <a:t>61 </a:t>
            </a:r>
            <a:r>
              <a:rPr lang="zh-CN" altLang="en-US" dirty="0"/>
              <a:t>问</a:t>
            </a:r>
            <a:r>
              <a:rPr lang="en-SG" dirty="0"/>
              <a:t>: </a:t>
            </a:r>
            <a:r>
              <a:rPr lang="zh-CN" altLang="en-US" dirty="0"/>
              <a:t>你为何说唯独因信称义呢？ </a:t>
            </a:r>
            <a:endParaRPr lang="en-SG" dirty="0"/>
          </a:p>
          <a:p>
            <a:pPr marL="0" indent="0">
              <a:buNone/>
            </a:pPr>
            <a:r>
              <a:rPr lang="zh-CN" altLang="en-US" dirty="0"/>
              <a:t>答</a:t>
            </a:r>
            <a:r>
              <a:rPr lang="en-SG" dirty="0"/>
              <a:t>: </a:t>
            </a:r>
            <a:r>
              <a:rPr lang="zh-CN" altLang="en-US" dirty="0"/>
              <a:t>我在上帝面前得蒙悦纳，并不是因为我的信心有什么价值；而是因为基督的补 赎、公义和圣洁，成为我在上帝面前的义。并且，我唯独藉着信心接受此义，使 它成为我自己的义，此外别无他法。</a:t>
            </a:r>
            <a:endParaRPr lang="en-SG" dirty="0"/>
          </a:p>
        </p:txBody>
      </p:sp>
    </p:spTree>
    <p:extLst>
      <p:ext uri="{BB962C8B-B14F-4D97-AF65-F5344CB8AC3E}">
        <p14:creationId xmlns:p14="http://schemas.microsoft.com/office/powerpoint/2010/main" val="29972858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21D8-A897-0FF9-5B79-F7426507FB3C}"/>
              </a:ext>
            </a:extLst>
          </p:cNvPr>
          <p:cNvSpPr>
            <a:spLocks noGrp="1"/>
          </p:cNvSpPr>
          <p:nvPr>
            <p:ph type="title"/>
          </p:nvPr>
        </p:nvSpPr>
        <p:spPr/>
        <p:txBody>
          <a:bodyPr/>
          <a:lstStyle/>
          <a:p>
            <a:endParaRPr lang="en-SG"/>
          </a:p>
        </p:txBody>
      </p:sp>
      <p:sp>
        <p:nvSpPr>
          <p:cNvPr id="3" name="Content Placeholder 2">
            <a:extLst>
              <a:ext uri="{FF2B5EF4-FFF2-40B4-BE49-F238E27FC236}">
                <a16:creationId xmlns:a16="http://schemas.microsoft.com/office/drawing/2014/main" id="{A60E7315-2492-39F7-FE45-0078EB4E5135}"/>
              </a:ext>
            </a:extLst>
          </p:cNvPr>
          <p:cNvSpPr>
            <a:spLocks noGrp="1"/>
          </p:cNvSpPr>
          <p:nvPr>
            <p:ph sz="quarter" idx="13"/>
          </p:nvPr>
        </p:nvSpPr>
        <p:spPr/>
        <p:txBody>
          <a:bodyPr/>
          <a:lstStyle/>
          <a:p>
            <a:endParaRPr lang="en-SG"/>
          </a:p>
        </p:txBody>
      </p:sp>
    </p:spTree>
    <p:extLst>
      <p:ext uri="{BB962C8B-B14F-4D97-AF65-F5344CB8AC3E}">
        <p14:creationId xmlns:p14="http://schemas.microsoft.com/office/powerpoint/2010/main" val="279496049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4874</TotalTime>
  <Words>6969</Words>
  <Application>Microsoft Office PowerPoint</Application>
  <PresentationFormat>Widescreen</PresentationFormat>
  <Paragraphs>288</Paragraphs>
  <Slides>55</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DengXian</vt:lpstr>
      <vt:lpstr>Aptos</vt:lpstr>
      <vt:lpstr>Arial</vt:lpstr>
      <vt:lpstr>Century Gothic</vt:lpstr>
      <vt:lpstr>Wingdings 3</vt:lpstr>
      <vt:lpstr>Wisp</vt:lpstr>
      <vt:lpstr>《海德堡要理问答》</vt:lpstr>
      <vt:lpstr>PowerPoint Presentation</vt:lpstr>
      <vt:lpstr>中世纪晚期的功德观</vt:lpstr>
      <vt:lpstr>唯独恩典（Sola Gratia）</vt:lpstr>
      <vt:lpstr>信心与行为在中世纪的败坏</vt:lpstr>
      <vt:lpstr>信心与行为相对立</vt:lpstr>
      <vt:lpstr>PowerPoint Presentation</vt:lpstr>
      <vt:lpstr>课题</vt:lpstr>
      <vt:lpstr>PowerPoint Presentation</vt:lpstr>
      <vt:lpstr>问答 60</vt:lpstr>
      <vt:lpstr>问答 61</vt:lpstr>
      <vt:lpstr>1) 归算的教义</vt:lpstr>
      <vt:lpstr>林后5：21</vt:lpstr>
      <vt:lpstr>1) 归算的教义</vt:lpstr>
      <vt:lpstr>1) 归算的教义</vt:lpstr>
      <vt:lpstr>PowerPoint Presentation</vt:lpstr>
      <vt:lpstr>“称义”</vt:lpstr>
      <vt:lpstr>1) 归算的教义</vt:lpstr>
      <vt:lpstr>1) 归算的教义</vt:lpstr>
      <vt:lpstr>1) 归算的教义</vt:lpstr>
      <vt:lpstr>1) 归算的教义</vt:lpstr>
      <vt:lpstr>PowerPoint Presentation</vt:lpstr>
      <vt:lpstr>2） 特伦多会议中罗马天主教针对宗教改革在信心、恩典与称义的问题</vt:lpstr>
      <vt:lpstr>2） 特伦多会议中罗马天主教针对宗教改革在信心、恩典与称义的问题</vt:lpstr>
      <vt:lpstr>2.1. 特伦多会议论恩典</vt:lpstr>
      <vt:lpstr>2.1. 特伦多会议论恩典</vt:lpstr>
      <vt:lpstr>2.1. 特伦多会议论恩典</vt:lpstr>
      <vt:lpstr>PowerPoint Presentation</vt:lpstr>
      <vt:lpstr>2.2. 特伦多会议论信心与称义</vt:lpstr>
      <vt:lpstr>2.2. 特伦多会议论信心与称义</vt:lpstr>
      <vt:lpstr>2.2. 特伦多会议论信心与称义</vt:lpstr>
      <vt:lpstr>2.2.1. 改革宗对天主教的信心观的批判</vt:lpstr>
      <vt:lpstr>2.2.1. 改革宗对天主教的信心观的批判</vt:lpstr>
      <vt:lpstr>2.2.1. 改革宗对天主教的信心观的批判</vt:lpstr>
      <vt:lpstr>2.2.1. 改革宗对天主教的信心观的批判</vt:lpstr>
      <vt:lpstr>2.2. 特伦多会议论信心与称义</vt:lpstr>
      <vt:lpstr>罗马天主教的得救计划</vt:lpstr>
      <vt:lpstr>改革宗的得救计划</vt:lpstr>
      <vt:lpstr>PowerPoint Presentation</vt:lpstr>
      <vt:lpstr>2.3. 特伦多会议反对赎罪券制度中的滥用</vt:lpstr>
      <vt:lpstr>2.3. 特伦多会议反对赎罪券制度中的滥用</vt:lpstr>
      <vt:lpstr>2.3. 特伦多会议反对赎罪券制度中的滥用</vt:lpstr>
      <vt:lpstr>PowerPoint Presentation</vt:lpstr>
      <vt:lpstr>2.4. 结论 </vt:lpstr>
      <vt:lpstr>PowerPoint Presentation</vt:lpstr>
      <vt:lpstr>论恩典:</vt:lpstr>
      <vt:lpstr>论恩典:</vt:lpstr>
      <vt:lpstr>PowerPoint Presentation</vt:lpstr>
      <vt:lpstr>论信心与称义:</vt:lpstr>
      <vt:lpstr>论信心与称义:</vt:lpstr>
      <vt:lpstr>PowerPoint Presentation</vt:lpstr>
      <vt:lpstr>问答 59</vt:lpstr>
      <vt:lpstr>问答 60</vt:lpstr>
      <vt:lpstr>问答 61</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C</dc:creator>
  <cp:lastModifiedBy>Daniel C</cp:lastModifiedBy>
  <cp:revision>714</cp:revision>
  <dcterms:created xsi:type="dcterms:W3CDTF">2026-02-20T15:54:38Z</dcterms:created>
  <dcterms:modified xsi:type="dcterms:W3CDTF">2026-10-11T15:24:34Z</dcterms:modified>
</cp:coreProperties>
</file>