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79" r:id="rId4"/>
    <p:sldId id="280" r:id="rId5"/>
    <p:sldId id="285" r:id="rId6"/>
    <p:sldId id="286" r:id="rId7"/>
    <p:sldId id="287" r:id="rId8"/>
    <p:sldId id="288" r:id="rId9"/>
    <p:sldId id="302" r:id="rId10"/>
    <p:sldId id="303" r:id="rId11"/>
    <p:sldId id="281" r:id="rId12"/>
    <p:sldId id="289" r:id="rId13"/>
    <p:sldId id="282" r:id="rId14"/>
    <p:sldId id="298" r:id="rId15"/>
    <p:sldId id="299" r:id="rId16"/>
    <p:sldId id="300" r:id="rId17"/>
    <p:sldId id="301" r:id="rId18"/>
    <p:sldId id="297" r:id="rId19"/>
    <p:sldId id="290" r:id="rId20"/>
    <p:sldId id="283" r:id="rId21"/>
    <p:sldId id="291" r:id="rId22"/>
    <p:sldId id="284" r:id="rId23"/>
    <p:sldId id="305" r:id="rId24"/>
    <p:sldId id="304" r:id="rId25"/>
    <p:sldId id="306" r:id="rId26"/>
    <p:sldId id="307" r:id="rId27"/>
    <p:sldId id="308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DF393C7-2637-4624-A4AB-960FF7BC7950}">
          <p14:sldIdLst>
            <p14:sldId id="256"/>
            <p14:sldId id="257"/>
            <p14:sldId id="279"/>
            <p14:sldId id="280"/>
            <p14:sldId id="285"/>
            <p14:sldId id="286"/>
            <p14:sldId id="287"/>
            <p14:sldId id="288"/>
            <p14:sldId id="302"/>
            <p14:sldId id="303"/>
            <p14:sldId id="281"/>
            <p14:sldId id="289"/>
            <p14:sldId id="282"/>
            <p14:sldId id="298"/>
            <p14:sldId id="299"/>
            <p14:sldId id="300"/>
            <p14:sldId id="301"/>
            <p14:sldId id="297"/>
            <p14:sldId id="290"/>
            <p14:sldId id="283"/>
            <p14:sldId id="291"/>
            <p14:sldId id="284"/>
            <p14:sldId id="305"/>
            <p14:sldId id="304"/>
            <p14:sldId id="306"/>
            <p14:sldId id="307"/>
            <p14:sldId id="30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18" autoAdjust="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EED4-FBBF-4255-A19F-6380CAE5F49C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99C76-2D57-429D-A204-5D95B751813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02215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22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57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184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86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56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25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542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621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7847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03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7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55933-B966-4D32-B394-6A783D7A3CA1}" type="datetimeFigureOut">
              <a:rPr lang="en-SG" smtClean="0"/>
              <a:t>25/1/2026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7F6D091-0863-43F6-B7FD-8A42846E8764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32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54A90-F37E-A8EE-8D63-EF71713EC9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b="1" u="sng" dirty="0"/>
              <a:t>《</a:t>
            </a:r>
            <a:r>
              <a:rPr lang="zh-CN" altLang="en-US" b="1" u="sng" dirty="0"/>
              <a:t>海德堡要理问答</a:t>
            </a:r>
            <a:r>
              <a:rPr lang="en-US" altLang="zh-CN" b="1" u="sng" dirty="0"/>
              <a:t>》</a:t>
            </a:r>
            <a:endParaRPr lang="en-S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77157-FA99-2A92-E13B-6A2B9C55AB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3200" dirty="0"/>
              <a:t>第三课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285853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F4713-C239-42DE-41A2-2A58583B9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5DF73-4CF4-5C73-578E-9318AFBAF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u="sng" dirty="0"/>
              <a:t>希腊神话故事迈达斯 （</a:t>
            </a:r>
            <a:r>
              <a:rPr lang="en-US" sz="3600" u="sng" dirty="0"/>
              <a:t>Midas)</a:t>
            </a:r>
            <a:endParaRPr lang="en-SG" sz="36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A0AEC-7BB0-8AD6-3E9E-75CBC71C1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可是，当他要抱他的女儿时，她也化成一个金塑像。</a:t>
            </a:r>
            <a:endParaRPr lang="en-SG" altLang="zh-CN" sz="3200" dirty="0"/>
          </a:p>
          <a:p>
            <a:r>
              <a:rPr lang="zh-CN" altLang="en-US" sz="3200" dirty="0"/>
              <a:t>食物和水也化为金；吃不到，喝不到什么。</a:t>
            </a:r>
            <a:endParaRPr lang="en-SG" altLang="zh-CN" sz="3200" dirty="0"/>
          </a:p>
          <a:p>
            <a:r>
              <a:rPr lang="zh-CN" altLang="en-US" sz="3200" dirty="0"/>
              <a:t>通常，这个神话用来劝我们不要太贪心。</a:t>
            </a:r>
            <a:endParaRPr lang="en-SG" altLang="zh-CN" sz="3200" dirty="0"/>
          </a:p>
          <a:p>
            <a:r>
              <a:rPr lang="zh-CN" altLang="en-US" sz="3200" dirty="0"/>
              <a:t>可是，这个也可以描述我们追求罪的 “益处”。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2036703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0EE49-CE6D-F19A-18F0-DAB20DCB0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F360-A8A7-4D34-2929-B4860888B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5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C720D-5F97-85DF-B288-A05C1B7C1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五问：你能全守这些诫命呢？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答：不能（</a:t>
            </a:r>
            <a:r>
              <a:rPr lang="en-US" sz="2800" dirty="0"/>
              <a:t>1</a:t>
            </a:r>
            <a:r>
              <a:rPr lang="zh-CN" altLang="en-US" sz="2800" dirty="0"/>
              <a:t>）。因为我的本性是倾向于憎恨上帝和邻居的。（</a:t>
            </a:r>
            <a:r>
              <a:rPr lang="en-US" sz="2800" dirty="0"/>
              <a:t>2</a:t>
            </a:r>
            <a:r>
              <a:rPr lang="zh-CN" altLang="en-US" sz="2800" dirty="0"/>
              <a:t>）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1</a:t>
            </a:r>
            <a:r>
              <a:rPr lang="en-US" altLang="zh-CN" sz="2800" dirty="0"/>
              <a:t>】</a:t>
            </a:r>
            <a:r>
              <a:rPr lang="zh-CN" altLang="en-US" sz="2800" dirty="0"/>
              <a:t>罗 </a:t>
            </a:r>
            <a:r>
              <a:rPr lang="en-US" sz="2800" dirty="0"/>
              <a:t>3</a:t>
            </a:r>
            <a:r>
              <a:rPr lang="zh-CN" altLang="en-US" sz="2800" dirty="0"/>
              <a:t>：</a:t>
            </a:r>
            <a:r>
              <a:rPr lang="en-US" sz="2800" dirty="0"/>
              <a:t>9-20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2</a:t>
            </a:r>
            <a:r>
              <a:rPr lang="en-US" altLang="zh-CN" sz="2800" dirty="0"/>
              <a:t>】</a:t>
            </a:r>
            <a:r>
              <a:rPr lang="zh-CN" altLang="en-US" sz="2800" dirty="0"/>
              <a:t>罗 </a:t>
            </a:r>
            <a:r>
              <a:rPr lang="en-US" sz="2800" dirty="0"/>
              <a:t>7</a:t>
            </a:r>
            <a:r>
              <a:rPr lang="zh-CN" altLang="en-US" sz="2800" dirty="0"/>
              <a:t>：</a:t>
            </a:r>
            <a:r>
              <a:rPr lang="en-US" sz="2800" dirty="0"/>
              <a:t>23-24</a:t>
            </a:r>
            <a:r>
              <a:rPr lang="zh-CN" altLang="en-US" sz="2800" dirty="0"/>
              <a:t>；</a:t>
            </a:r>
            <a:r>
              <a:rPr lang="en-US" sz="2800" dirty="0"/>
              <a:t>8</a:t>
            </a:r>
            <a:r>
              <a:rPr lang="zh-CN" altLang="en-US" sz="2800" dirty="0"/>
              <a:t>：</a:t>
            </a:r>
            <a:r>
              <a:rPr lang="en-US" sz="2800" dirty="0"/>
              <a:t>7</a:t>
            </a:r>
            <a:r>
              <a:rPr lang="zh-CN" altLang="en-US" sz="2800" dirty="0"/>
              <a:t>；弗</a:t>
            </a:r>
            <a:r>
              <a:rPr lang="en-US" sz="2800" dirty="0"/>
              <a:t>2</a:t>
            </a:r>
            <a:r>
              <a:rPr lang="zh-CN" altLang="en-US" sz="2800" dirty="0"/>
              <a:t>：</a:t>
            </a:r>
            <a:r>
              <a:rPr lang="en-US" sz="2800" dirty="0"/>
              <a:t>1-3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437390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6DBA1-7717-7600-CD3D-2B9FFAC8B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/>
              <a:t>III</a:t>
            </a:r>
            <a:r>
              <a:rPr lang="zh-CN" altLang="en-US" sz="4000" b="1" dirty="0"/>
              <a:t>）完全遵守律法是不可能的（问答</a:t>
            </a:r>
            <a:r>
              <a:rPr lang="en-SG" sz="4000" b="1" dirty="0"/>
              <a:t>5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874D8-9A87-B6F0-3562-AC7A14BEA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sz="3200" dirty="0"/>
              <a:t>众人都伏在罪的权下（罗</a:t>
            </a:r>
            <a:r>
              <a:rPr lang="en-SG" sz="3200" dirty="0"/>
              <a:t> 3:9–12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众人按本性都是悖逆之子（弗</a:t>
            </a:r>
            <a:r>
              <a:rPr lang="en-SG" sz="3200" dirty="0"/>
              <a:t> 2:1–3</a:t>
            </a:r>
            <a:r>
              <a:rPr lang="zh-CN" altLang="en-US" sz="3200" dirty="0"/>
              <a:t>）</a:t>
            </a:r>
            <a:endParaRPr lang="en-SG" sz="3200" dirty="0"/>
          </a:p>
          <a:p>
            <a:r>
              <a:rPr lang="zh-CN" altLang="en-US" sz="3200" dirty="0"/>
              <a:t>即便是基督徒，里面仍然有旧性情、旧人存在（罗</a:t>
            </a:r>
            <a:r>
              <a:rPr lang="en-SG" sz="3200" dirty="0"/>
              <a:t> 7:23</a:t>
            </a:r>
            <a:r>
              <a:rPr lang="zh-CN" altLang="en-US" sz="3200" dirty="0"/>
              <a:t>）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3096915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C76E7-5C33-A9F1-6052-B0BE92E7C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EF872-C332-FFE9-E3BA-8798DACCA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7A32-1649-BD87-943E-69777E44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答：绝不。上帝造人原本是好的，且是按照他知己的形象造的，有真理的仁义和圣洁；目的是要叫他真确地认识他创造者上帝，诚心爱他，与他同住在永福之中，赞美荣耀他。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663618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9AA4C-A870-39C4-A9A0-899A0F9C7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D869-8E02-832C-45CB-B70F32C2A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2CA71-0C08-3BF0-E9B7-21F035C9D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答：绝不。上帝造人原本是好的，且是按照他知己的形象造的（</a:t>
            </a:r>
            <a:r>
              <a:rPr lang="en-US" altLang="zh-CN" sz="2800" dirty="0"/>
              <a:t>1</a:t>
            </a:r>
            <a:r>
              <a:rPr lang="zh-CN" altLang="en-US" sz="2800" dirty="0"/>
              <a:t>），</a:t>
            </a:r>
            <a:r>
              <a:rPr lang="zh-CN" altLang="en-US" sz="2800" dirty="0">
                <a:solidFill>
                  <a:schemeClr val="bg1"/>
                </a:solidFill>
              </a:rPr>
              <a:t>有真理的仁义和圣洁（</a:t>
            </a:r>
            <a:r>
              <a:rPr lang="en-US" altLang="zh-CN" sz="2800" dirty="0">
                <a:solidFill>
                  <a:schemeClr val="bg1"/>
                </a:solidFill>
              </a:rPr>
              <a:t>2</a:t>
            </a:r>
            <a:r>
              <a:rPr lang="zh-CN" altLang="en-US" sz="2800" dirty="0">
                <a:solidFill>
                  <a:schemeClr val="bg1"/>
                </a:solidFill>
              </a:rPr>
              <a:t>）；目的是要叫他真确地认识他创造者上帝（</a:t>
            </a:r>
            <a:r>
              <a:rPr lang="en-US" altLang="zh-CN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），诚心爱他，与他同住在永福之中，赞美荣耀他（</a:t>
            </a:r>
            <a:r>
              <a:rPr lang="en-US" altLang="zh-CN" sz="2800" dirty="0">
                <a:solidFill>
                  <a:schemeClr val="bg1"/>
                </a:solidFill>
              </a:rPr>
              <a:t>4</a:t>
            </a:r>
            <a:r>
              <a:rPr lang="zh-CN" altLang="en-US" sz="2800" dirty="0">
                <a:solidFill>
                  <a:schemeClr val="bg1"/>
                </a:solidFill>
              </a:rPr>
              <a:t>）</a:t>
            </a:r>
            <a:r>
              <a:rPr lang="zh-CN" altLang="en-US" sz="2800" dirty="0"/>
              <a:t>。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1</a:t>
            </a:r>
            <a:r>
              <a:rPr lang="en-US" altLang="zh-CN" sz="2800" dirty="0"/>
              <a:t>】</a:t>
            </a:r>
            <a:r>
              <a:rPr lang="zh-CN" altLang="en-US" sz="2800" dirty="0"/>
              <a:t>创</a:t>
            </a:r>
            <a:r>
              <a:rPr lang="en-US" sz="2800" dirty="0"/>
              <a:t>1</a:t>
            </a:r>
            <a:r>
              <a:rPr lang="zh-CN" altLang="en-US" sz="2800" dirty="0"/>
              <a:t>：</a:t>
            </a:r>
            <a:r>
              <a:rPr lang="en-SG" altLang="zh-CN" sz="2800" dirty="0"/>
              <a:t>26-27</a:t>
            </a:r>
            <a:r>
              <a:rPr lang="zh-CN" altLang="en-US" sz="2800" dirty="0"/>
              <a:t>，</a:t>
            </a:r>
            <a:r>
              <a:rPr lang="en-US" sz="2800" dirty="0"/>
              <a:t>31 </a:t>
            </a:r>
            <a:r>
              <a:rPr lang="zh-CN" altLang="en-US" sz="2800" dirty="0"/>
              <a:t>；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【2】</a:t>
            </a:r>
            <a:r>
              <a:rPr lang="zh-CN" altLang="en-US" sz="2800" dirty="0">
                <a:solidFill>
                  <a:schemeClr val="bg1"/>
                </a:solidFill>
              </a:rPr>
              <a:t>弗</a:t>
            </a:r>
            <a:r>
              <a:rPr lang="en-US" sz="2800" dirty="0">
                <a:solidFill>
                  <a:schemeClr val="bg1"/>
                </a:solidFill>
              </a:rPr>
              <a:t> 4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24; </a:t>
            </a:r>
            <a:r>
              <a:rPr lang="en-US" altLang="zh-CN" sz="2800" dirty="0">
                <a:solidFill>
                  <a:schemeClr val="bg1"/>
                </a:solidFill>
              </a:rPr>
              <a:t>【3】</a:t>
            </a:r>
            <a:r>
              <a:rPr lang="zh-CN" altLang="en-US" sz="2800" dirty="0">
                <a:solidFill>
                  <a:schemeClr val="bg1"/>
                </a:solidFill>
              </a:rPr>
              <a:t>西</a:t>
            </a:r>
            <a:r>
              <a:rPr lang="en-US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10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【4】</a:t>
            </a:r>
            <a:r>
              <a:rPr lang="zh-CN" altLang="en-US" sz="2800" dirty="0">
                <a:solidFill>
                  <a:schemeClr val="bg1"/>
                </a:solidFill>
              </a:rPr>
              <a:t>诗</a:t>
            </a:r>
            <a:r>
              <a:rPr lang="en-US" sz="2800" dirty="0">
                <a:solidFill>
                  <a:schemeClr val="bg1"/>
                </a:solidFill>
              </a:rPr>
              <a:t>8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118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71C7B-F4F0-089B-2CF9-DAEEADA12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EFCF-B538-787D-F93D-12BA23678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34F3F-D543-73ED-DA1A-DBBA8BBDD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绝不。上帝造人原本是好的，且是按照他知己的形象造的（</a:t>
            </a:r>
            <a:r>
              <a:rPr lang="en-US" altLang="zh-CN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）</a:t>
            </a:r>
            <a:r>
              <a:rPr lang="zh-CN" altLang="en-US" sz="2800" dirty="0"/>
              <a:t>，有真理的仁义和圣洁（</a:t>
            </a:r>
            <a:r>
              <a:rPr lang="en-US" altLang="zh-CN" sz="2800" dirty="0"/>
              <a:t>2</a:t>
            </a:r>
            <a:r>
              <a:rPr lang="zh-CN" altLang="en-US" sz="2800" dirty="0"/>
              <a:t>）；</a:t>
            </a:r>
            <a:r>
              <a:rPr lang="zh-CN" altLang="en-US" sz="2800" dirty="0">
                <a:solidFill>
                  <a:schemeClr val="bg1"/>
                </a:solidFill>
              </a:rPr>
              <a:t>目的是要叫他真确地认识他创造者上帝（</a:t>
            </a:r>
            <a:r>
              <a:rPr lang="en-US" altLang="zh-CN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），诚心爱他，与他同住在永福之中，赞美荣耀他（</a:t>
            </a:r>
            <a:r>
              <a:rPr lang="en-US" altLang="zh-CN" sz="2800" dirty="0">
                <a:solidFill>
                  <a:schemeClr val="bg1"/>
                </a:solidFill>
              </a:rPr>
              <a:t>4</a:t>
            </a:r>
            <a:r>
              <a:rPr lang="zh-CN" altLang="en-US" sz="2800" dirty="0">
                <a:solidFill>
                  <a:schemeClr val="bg1"/>
                </a:solidFill>
              </a:rPr>
              <a:t>）。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en-US" altLang="zh-CN" sz="2800" dirty="0">
                <a:solidFill>
                  <a:schemeClr val="bg1"/>
                </a:solidFill>
              </a:rPr>
              <a:t>】</a:t>
            </a:r>
            <a:r>
              <a:rPr lang="zh-CN" altLang="en-US" sz="2800" dirty="0">
                <a:solidFill>
                  <a:schemeClr val="bg1"/>
                </a:solidFill>
              </a:rPr>
              <a:t>创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SG" altLang="zh-CN" sz="2800" dirty="0">
                <a:solidFill>
                  <a:schemeClr val="bg1"/>
                </a:solidFill>
              </a:rPr>
              <a:t>26-27</a:t>
            </a:r>
            <a:r>
              <a:rPr lang="zh-CN" altLang="en-US" sz="2800" dirty="0">
                <a:solidFill>
                  <a:schemeClr val="bg1"/>
                </a:solidFill>
              </a:rPr>
              <a:t>，</a:t>
            </a:r>
            <a:r>
              <a:rPr lang="en-US" sz="2800" dirty="0">
                <a:solidFill>
                  <a:schemeClr val="bg1"/>
                </a:solidFill>
              </a:rPr>
              <a:t>31 </a:t>
            </a:r>
            <a:r>
              <a:rPr lang="zh-CN" altLang="en-US" sz="2800" dirty="0">
                <a:solidFill>
                  <a:schemeClr val="bg1"/>
                </a:solidFill>
              </a:rPr>
              <a:t>；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【2】</a:t>
            </a:r>
            <a:r>
              <a:rPr lang="zh-CN" altLang="en-US" sz="2800" dirty="0"/>
              <a:t>弗</a:t>
            </a:r>
            <a:r>
              <a:rPr lang="en-US" sz="2800" dirty="0"/>
              <a:t> 4</a:t>
            </a:r>
            <a:r>
              <a:rPr lang="zh-CN" altLang="en-US" sz="2800" dirty="0"/>
              <a:t>：</a:t>
            </a:r>
            <a:r>
              <a:rPr lang="en-US" sz="2800" dirty="0"/>
              <a:t>24; </a:t>
            </a:r>
            <a:r>
              <a:rPr lang="en-US" altLang="zh-CN" sz="2800" dirty="0">
                <a:solidFill>
                  <a:schemeClr val="bg1"/>
                </a:solidFill>
              </a:rPr>
              <a:t>【3】</a:t>
            </a:r>
            <a:r>
              <a:rPr lang="zh-CN" altLang="en-US" sz="2800" dirty="0">
                <a:solidFill>
                  <a:schemeClr val="bg1"/>
                </a:solidFill>
              </a:rPr>
              <a:t>西</a:t>
            </a:r>
            <a:r>
              <a:rPr lang="en-US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10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【4】</a:t>
            </a:r>
            <a:r>
              <a:rPr lang="zh-CN" altLang="en-US" sz="2800" dirty="0">
                <a:solidFill>
                  <a:schemeClr val="bg1"/>
                </a:solidFill>
              </a:rPr>
              <a:t>诗</a:t>
            </a:r>
            <a:r>
              <a:rPr lang="en-US" sz="2800" dirty="0">
                <a:solidFill>
                  <a:schemeClr val="bg1"/>
                </a:solidFill>
              </a:rPr>
              <a:t>8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607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33AEA-8E93-67F8-8D8B-318EA907A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D9495-4753-29ED-0DFF-55BEED79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B4DC4-5A25-21CC-B56A-7963278EF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绝不。上帝造人原本是好的，且是按照他知己的形象造的（</a:t>
            </a:r>
            <a:r>
              <a:rPr lang="en-US" altLang="zh-CN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），有真理的仁义和圣洁（</a:t>
            </a:r>
            <a:r>
              <a:rPr lang="en-US" altLang="zh-CN" sz="2800" dirty="0">
                <a:solidFill>
                  <a:schemeClr val="bg1"/>
                </a:solidFill>
              </a:rPr>
              <a:t>2</a:t>
            </a:r>
            <a:r>
              <a:rPr lang="zh-CN" altLang="en-US" sz="2800" dirty="0">
                <a:solidFill>
                  <a:schemeClr val="bg1"/>
                </a:solidFill>
              </a:rPr>
              <a:t>）；</a:t>
            </a:r>
            <a:r>
              <a:rPr lang="zh-CN" altLang="en-US" sz="2800" dirty="0"/>
              <a:t>目的是要叫他真确地认识他创造者上帝（</a:t>
            </a:r>
            <a:r>
              <a:rPr lang="en-US" altLang="zh-CN" sz="2800" dirty="0"/>
              <a:t>3</a:t>
            </a:r>
            <a:r>
              <a:rPr lang="zh-CN" altLang="en-US" sz="2800" dirty="0"/>
              <a:t>），</a:t>
            </a:r>
            <a:r>
              <a:rPr lang="zh-CN" altLang="en-US" sz="2800" dirty="0">
                <a:solidFill>
                  <a:schemeClr val="bg1"/>
                </a:solidFill>
              </a:rPr>
              <a:t>诚心爱他，与他同住在永福之中，赞美荣耀他（</a:t>
            </a:r>
            <a:r>
              <a:rPr lang="en-US" altLang="zh-CN" sz="2800" dirty="0">
                <a:solidFill>
                  <a:schemeClr val="bg1"/>
                </a:solidFill>
              </a:rPr>
              <a:t>4</a:t>
            </a:r>
            <a:r>
              <a:rPr lang="zh-CN" altLang="en-US" sz="2800" dirty="0">
                <a:solidFill>
                  <a:schemeClr val="bg1"/>
                </a:solidFill>
              </a:rPr>
              <a:t>）。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en-US" altLang="zh-CN" sz="2800" dirty="0">
                <a:solidFill>
                  <a:schemeClr val="bg1"/>
                </a:solidFill>
              </a:rPr>
              <a:t>】</a:t>
            </a:r>
            <a:r>
              <a:rPr lang="zh-CN" altLang="en-US" sz="2800" dirty="0">
                <a:solidFill>
                  <a:schemeClr val="bg1"/>
                </a:solidFill>
              </a:rPr>
              <a:t>创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SG" altLang="zh-CN" sz="2800" dirty="0">
                <a:solidFill>
                  <a:schemeClr val="bg1"/>
                </a:solidFill>
              </a:rPr>
              <a:t>26-27</a:t>
            </a:r>
            <a:r>
              <a:rPr lang="zh-CN" altLang="en-US" sz="2800" dirty="0">
                <a:solidFill>
                  <a:schemeClr val="bg1"/>
                </a:solidFill>
              </a:rPr>
              <a:t>，</a:t>
            </a:r>
            <a:r>
              <a:rPr lang="en-US" sz="2800" dirty="0">
                <a:solidFill>
                  <a:schemeClr val="bg1"/>
                </a:solidFill>
              </a:rPr>
              <a:t>31 </a:t>
            </a:r>
            <a:r>
              <a:rPr lang="zh-CN" altLang="en-US" sz="2800" dirty="0">
                <a:solidFill>
                  <a:schemeClr val="bg1"/>
                </a:solidFill>
              </a:rPr>
              <a:t>；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【2】</a:t>
            </a:r>
            <a:r>
              <a:rPr lang="zh-CN" altLang="en-US" sz="2800" dirty="0">
                <a:solidFill>
                  <a:schemeClr val="bg1"/>
                </a:solidFill>
              </a:rPr>
              <a:t>弗</a:t>
            </a:r>
            <a:r>
              <a:rPr lang="en-US" sz="2800" dirty="0">
                <a:solidFill>
                  <a:schemeClr val="bg1"/>
                </a:solidFill>
              </a:rPr>
              <a:t> 4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24; </a:t>
            </a:r>
            <a:r>
              <a:rPr lang="en-US" altLang="zh-CN" sz="2800" dirty="0"/>
              <a:t>【3】</a:t>
            </a:r>
            <a:r>
              <a:rPr lang="zh-CN" altLang="en-US" sz="2800" dirty="0"/>
              <a:t>西</a:t>
            </a:r>
            <a:r>
              <a:rPr lang="en-US" sz="2800" dirty="0"/>
              <a:t>3</a:t>
            </a:r>
            <a:r>
              <a:rPr lang="zh-CN" altLang="en-US" sz="2800" dirty="0"/>
              <a:t>：</a:t>
            </a:r>
            <a:r>
              <a:rPr lang="en-US" sz="2800" dirty="0"/>
              <a:t>10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【4】</a:t>
            </a:r>
            <a:r>
              <a:rPr lang="zh-CN" altLang="en-US" sz="2800" dirty="0">
                <a:solidFill>
                  <a:schemeClr val="bg1"/>
                </a:solidFill>
              </a:rPr>
              <a:t>诗</a:t>
            </a:r>
            <a:r>
              <a:rPr lang="en-US" sz="2800" dirty="0">
                <a:solidFill>
                  <a:schemeClr val="bg1"/>
                </a:solidFill>
              </a:rPr>
              <a:t>8</a:t>
            </a:r>
            <a:endParaRPr lang="en-SG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0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14B7E-9EEC-4678-DED8-B08FA136C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63ED0-C212-A4FB-71F4-E810600A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B2B4-356A-10CB-5B80-FDD055E92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</a:t>
            </a:r>
            <a:r>
              <a:rPr lang="zh-CN" altLang="en-US" sz="2800" dirty="0">
                <a:solidFill>
                  <a:schemeClr val="bg1"/>
                </a:solidFill>
              </a:rPr>
              <a:t>绝不。上帝造人原本是好的，且是按照他知己的形象造的（</a:t>
            </a:r>
            <a:r>
              <a:rPr lang="en-US" altLang="zh-CN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），有真理的仁义和圣洁（</a:t>
            </a:r>
            <a:r>
              <a:rPr lang="en-US" altLang="zh-CN" sz="2800" dirty="0">
                <a:solidFill>
                  <a:schemeClr val="bg1"/>
                </a:solidFill>
              </a:rPr>
              <a:t>2</a:t>
            </a:r>
            <a:r>
              <a:rPr lang="zh-CN" altLang="en-US" sz="2800" dirty="0">
                <a:solidFill>
                  <a:schemeClr val="bg1"/>
                </a:solidFill>
              </a:rPr>
              <a:t>）；目的是要叫他真确地认识他创造者上帝（</a:t>
            </a:r>
            <a:r>
              <a:rPr lang="en-US" altLang="zh-CN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），</a:t>
            </a:r>
            <a:r>
              <a:rPr lang="zh-CN" altLang="en-US" sz="2800" dirty="0"/>
              <a:t>诚心爱他，与他同住在永福之中，赞美荣耀他（</a:t>
            </a:r>
            <a:r>
              <a:rPr lang="en-US" altLang="zh-CN" sz="2800" dirty="0"/>
              <a:t>4</a:t>
            </a:r>
            <a:r>
              <a:rPr lang="zh-CN" altLang="en-US" sz="2800" dirty="0"/>
              <a:t>）。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en-US" altLang="zh-CN" sz="2800" dirty="0">
                <a:solidFill>
                  <a:schemeClr val="bg1"/>
                </a:solidFill>
              </a:rPr>
              <a:t>】</a:t>
            </a:r>
            <a:r>
              <a:rPr lang="zh-CN" altLang="en-US" sz="2800" dirty="0">
                <a:solidFill>
                  <a:schemeClr val="bg1"/>
                </a:solidFill>
              </a:rPr>
              <a:t>创</a:t>
            </a:r>
            <a:r>
              <a:rPr lang="en-US" sz="2800" dirty="0">
                <a:solidFill>
                  <a:schemeClr val="bg1"/>
                </a:solidFill>
              </a:rPr>
              <a:t>1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SG" altLang="zh-CN" sz="2800" dirty="0">
                <a:solidFill>
                  <a:schemeClr val="bg1"/>
                </a:solidFill>
              </a:rPr>
              <a:t>26-27</a:t>
            </a:r>
            <a:r>
              <a:rPr lang="zh-CN" altLang="en-US" sz="2800" dirty="0">
                <a:solidFill>
                  <a:schemeClr val="bg1"/>
                </a:solidFill>
              </a:rPr>
              <a:t>，</a:t>
            </a:r>
            <a:r>
              <a:rPr lang="en-US" sz="2800" dirty="0">
                <a:solidFill>
                  <a:schemeClr val="bg1"/>
                </a:solidFill>
              </a:rPr>
              <a:t>31 </a:t>
            </a:r>
            <a:r>
              <a:rPr lang="zh-CN" altLang="en-US" sz="2800" dirty="0">
                <a:solidFill>
                  <a:schemeClr val="bg1"/>
                </a:solidFill>
              </a:rPr>
              <a:t>；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chemeClr val="bg1"/>
                </a:solidFill>
              </a:rPr>
              <a:t>【2】</a:t>
            </a:r>
            <a:r>
              <a:rPr lang="zh-CN" altLang="en-US" sz="2800" dirty="0">
                <a:solidFill>
                  <a:schemeClr val="bg1"/>
                </a:solidFill>
              </a:rPr>
              <a:t>弗</a:t>
            </a:r>
            <a:r>
              <a:rPr lang="en-US" sz="2800" dirty="0">
                <a:solidFill>
                  <a:schemeClr val="bg1"/>
                </a:solidFill>
              </a:rPr>
              <a:t> 4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24; </a:t>
            </a:r>
            <a:r>
              <a:rPr lang="en-US" altLang="zh-CN" sz="2800" dirty="0">
                <a:solidFill>
                  <a:schemeClr val="bg1"/>
                </a:solidFill>
              </a:rPr>
              <a:t>【3】</a:t>
            </a:r>
            <a:r>
              <a:rPr lang="zh-CN" altLang="en-US" sz="2800" dirty="0">
                <a:solidFill>
                  <a:schemeClr val="bg1"/>
                </a:solidFill>
              </a:rPr>
              <a:t>西</a:t>
            </a:r>
            <a:r>
              <a:rPr lang="en-US" sz="2800" dirty="0">
                <a:solidFill>
                  <a:schemeClr val="bg1"/>
                </a:solidFill>
              </a:rPr>
              <a:t>3</a:t>
            </a:r>
            <a:r>
              <a:rPr lang="zh-CN" altLang="en-US" sz="2800" dirty="0">
                <a:solidFill>
                  <a:schemeClr val="bg1"/>
                </a:solidFill>
              </a:rPr>
              <a:t>：</a:t>
            </a:r>
            <a:r>
              <a:rPr lang="en-US" sz="2800" dirty="0">
                <a:solidFill>
                  <a:schemeClr val="bg1"/>
                </a:solidFill>
              </a:rPr>
              <a:t>10</a:t>
            </a:r>
            <a:endParaRPr lang="en-SG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【4】</a:t>
            </a:r>
            <a:r>
              <a:rPr lang="zh-CN" altLang="en-US" sz="2800" dirty="0"/>
              <a:t>诗</a:t>
            </a:r>
            <a:r>
              <a:rPr lang="en-US" sz="2800" dirty="0"/>
              <a:t>8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083835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CA08F-CC9A-6FB4-74C6-C70A225C2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89478-5A78-A049-F0EE-CFF7F7D74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7D25E-8E39-992D-CE8A-B69177023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答：绝不。上帝造人原本是好的，且是按照他知己的形象造的（</a:t>
            </a:r>
            <a:r>
              <a:rPr lang="en-US" altLang="zh-CN" sz="2800" dirty="0"/>
              <a:t>1</a:t>
            </a:r>
            <a:r>
              <a:rPr lang="zh-CN" altLang="en-US" sz="2800" dirty="0"/>
              <a:t>），有真理的仁义和圣洁（</a:t>
            </a:r>
            <a:r>
              <a:rPr lang="en-US" altLang="zh-CN" sz="2800" dirty="0"/>
              <a:t>2</a:t>
            </a:r>
            <a:r>
              <a:rPr lang="zh-CN" altLang="en-US" sz="2800" dirty="0"/>
              <a:t>）；目的是要叫他真确地认识他创造者上帝（</a:t>
            </a:r>
            <a:r>
              <a:rPr lang="en-US" altLang="zh-CN" sz="2800" dirty="0"/>
              <a:t>3</a:t>
            </a:r>
            <a:r>
              <a:rPr lang="zh-CN" altLang="en-US" sz="2800" dirty="0"/>
              <a:t>），诚心爱他，与他同住在永福之中，赞美荣耀他（</a:t>
            </a:r>
            <a:r>
              <a:rPr lang="en-US" altLang="zh-CN" sz="2800" dirty="0"/>
              <a:t>4</a:t>
            </a:r>
            <a:r>
              <a:rPr lang="zh-CN" altLang="en-US" sz="2800" dirty="0"/>
              <a:t>）。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1</a:t>
            </a:r>
            <a:r>
              <a:rPr lang="en-US" altLang="zh-CN" sz="2800" dirty="0"/>
              <a:t>】</a:t>
            </a:r>
            <a:r>
              <a:rPr lang="zh-CN" altLang="en-US" sz="2800" dirty="0"/>
              <a:t>创</a:t>
            </a:r>
            <a:r>
              <a:rPr lang="en-US" sz="2800" dirty="0"/>
              <a:t>1</a:t>
            </a:r>
            <a:r>
              <a:rPr lang="zh-CN" altLang="en-US" sz="2800" dirty="0"/>
              <a:t>：</a:t>
            </a:r>
            <a:r>
              <a:rPr lang="en-SG" altLang="zh-CN" sz="2800" dirty="0"/>
              <a:t>26-27</a:t>
            </a:r>
            <a:r>
              <a:rPr lang="zh-CN" altLang="en-US" sz="2800" dirty="0"/>
              <a:t>，</a:t>
            </a:r>
            <a:r>
              <a:rPr lang="en-US" sz="2800" dirty="0"/>
              <a:t>31 </a:t>
            </a:r>
            <a:r>
              <a:rPr lang="zh-CN" altLang="en-US" sz="2800" dirty="0"/>
              <a:t>；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【2】</a:t>
            </a:r>
            <a:r>
              <a:rPr lang="zh-CN" altLang="en-US" sz="2800" dirty="0"/>
              <a:t>弗</a:t>
            </a:r>
            <a:r>
              <a:rPr lang="en-US" sz="2800" dirty="0"/>
              <a:t> 4</a:t>
            </a:r>
            <a:r>
              <a:rPr lang="zh-CN" altLang="en-US" sz="2800" dirty="0"/>
              <a:t>：</a:t>
            </a:r>
            <a:r>
              <a:rPr lang="en-US" sz="2800" dirty="0"/>
              <a:t>24; </a:t>
            </a:r>
            <a:r>
              <a:rPr lang="en-US" altLang="zh-CN" sz="2800" dirty="0"/>
              <a:t>【3】</a:t>
            </a:r>
            <a:r>
              <a:rPr lang="zh-CN" altLang="en-US" sz="2800" dirty="0"/>
              <a:t>西</a:t>
            </a:r>
            <a:r>
              <a:rPr lang="en-US" sz="2800" dirty="0"/>
              <a:t>3</a:t>
            </a:r>
            <a:r>
              <a:rPr lang="zh-CN" altLang="en-US" sz="2800" dirty="0"/>
              <a:t>：</a:t>
            </a:r>
            <a:r>
              <a:rPr lang="en-US" sz="2800" dirty="0"/>
              <a:t>10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【4】</a:t>
            </a:r>
            <a:r>
              <a:rPr lang="zh-CN" altLang="en-US" sz="2800" dirty="0"/>
              <a:t>诗</a:t>
            </a:r>
            <a:r>
              <a:rPr lang="en-US" sz="2800" dirty="0"/>
              <a:t>8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34687054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A637D-A7A0-80B3-6C0A-EAB1AF655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/>
              <a:t>IV</a:t>
            </a:r>
            <a:r>
              <a:rPr lang="zh-CN" altLang="en-US" sz="4000" b="1" dirty="0"/>
              <a:t>）神创造人原本是好的（问答</a:t>
            </a:r>
            <a:r>
              <a:rPr lang="en-SG" sz="4000" b="1" dirty="0"/>
              <a:t>6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68FBB-7402-1068-AD84-E3F9638FD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1853754"/>
            <a:ext cx="11506198" cy="4457594"/>
          </a:xfrm>
        </p:spPr>
        <p:txBody>
          <a:bodyPr>
            <a:noAutofit/>
          </a:bodyPr>
          <a:lstStyle/>
          <a:p>
            <a:pPr lvl="0"/>
            <a:r>
              <a:rPr lang="zh-CN" altLang="en-US" sz="3200" dirty="0"/>
              <a:t>神照着自己的形像造人，并称被造之物（包括人）全都是好的（创</a:t>
            </a:r>
            <a:r>
              <a:rPr lang="en-SG" sz="3200" dirty="0"/>
              <a:t> 1:26</a:t>
            </a:r>
            <a:r>
              <a:rPr lang="zh-CN" altLang="en-US" sz="3200" dirty="0"/>
              <a:t>，</a:t>
            </a:r>
            <a:r>
              <a:rPr lang="en-SG" sz="3200" dirty="0"/>
              <a:t>31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在真实的圣洁中</a:t>
            </a:r>
            <a:endParaRPr lang="en-SG" sz="3200" dirty="0"/>
          </a:p>
          <a:p>
            <a:pPr lvl="0"/>
            <a:r>
              <a:rPr lang="zh-CN" altLang="en-US" sz="3200" dirty="0"/>
              <a:t>在真实的公义中（弗</a:t>
            </a:r>
            <a:r>
              <a:rPr lang="en-SG" sz="3200" dirty="0"/>
              <a:t> 4:24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为要认识神（西</a:t>
            </a:r>
            <a:r>
              <a:rPr lang="en-SG" sz="3200" dirty="0"/>
              <a:t> 3:10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为要颂赞、爱慕并荣耀神（诗</a:t>
            </a:r>
            <a:r>
              <a:rPr lang="en-SG" sz="3200" dirty="0"/>
              <a:t> 8</a:t>
            </a:r>
            <a:r>
              <a:rPr lang="zh-CN" altLang="en-US" sz="3200" dirty="0"/>
              <a:t>）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356325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96FC1-934C-429A-73D1-5E4FF4EF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z="5300" b="1" u="sng" dirty="0"/>
              <a:t>罪：创造和律法</a:t>
            </a:r>
            <a:br>
              <a:rPr lang="en-SG" dirty="0"/>
            </a:b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0F4BD-21D7-D2F7-CDCB-BC6FFA1CA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1020" y="3168804"/>
            <a:ext cx="7275871" cy="129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000" dirty="0"/>
              <a:t>问答</a:t>
            </a:r>
            <a:r>
              <a:rPr lang="en-SG" altLang="zh-CN" sz="4000" dirty="0"/>
              <a:t> 3 - 7</a:t>
            </a:r>
            <a:endParaRPr lang="en-SG" sz="4000" dirty="0"/>
          </a:p>
        </p:txBody>
      </p:sp>
    </p:spTree>
    <p:extLst>
      <p:ext uri="{BB962C8B-B14F-4D97-AF65-F5344CB8AC3E}">
        <p14:creationId xmlns:p14="http://schemas.microsoft.com/office/powerpoint/2010/main" val="1324947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FF02B-055F-CA15-BF49-EF1751A4A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66EB4-F5B1-E12B-AF77-3CADF257C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7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53DF3-76D5-0E3E-C9BC-67B71C5A7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七问：那么，这种败坏的人性是从何处而来呢？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答：是从始祖亚当夏娃在乐园中堕落悖逆而来（</a:t>
            </a:r>
            <a:r>
              <a:rPr lang="en-US" sz="2800" dirty="0"/>
              <a:t>1</a:t>
            </a:r>
            <a:r>
              <a:rPr lang="zh-CN" altLang="en-US" sz="2800" dirty="0"/>
              <a:t>），因此我们的本性变得极其败坏（</a:t>
            </a:r>
            <a:r>
              <a:rPr lang="en-US" sz="2800" dirty="0"/>
              <a:t>2</a:t>
            </a:r>
            <a:r>
              <a:rPr lang="zh-CN" altLang="en-US" sz="2800" dirty="0"/>
              <a:t>），以致我们都在罪里成孕出生的。（</a:t>
            </a:r>
            <a:r>
              <a:rPr lang="en-US" sz="2800" dirty="0"/>
              <a:t>3</a:t>
            </a:r>
            <a:r>
              <a:rPr lang="zh-CN" altLang="en-US" sz="2800" dirty="0"/>
              <a:t>）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1</a:t>
            </a:r>
            <a:r>
              <a:rPr lang="en-US" altLang="zh-CN" sz="2800" dirty="0"/>
              <a:t>】</a:t>
            </a:r>
            <a:r>
              <a:rPr lang="zh-CN" altLang="en-US" sz="2800" dirty="0"/>
              <a:t>创</a:t>
            </a:r>
            <a:r>
              <a:rPr lang="en-US" sz="2800" dirty="0"/>
              <a:t>3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2</a:t>
            </a:r>
            <a:r>
              <a:rPr lang="en-US" altLang="zh-CN" sz="2800" dirty="0"/>
              <a:t>】</a:t>
            </a:r>
            <a:r>
              <a:rPr lang="zh-CN" altLang="en-US" sz="2800" dirty="0"/>
              <a:t>罗</a:t>
            </a:r>
            <a:r>
              <a:rPr lang="en-US" sz="2800" dirty="0"/>
              <a:t>5</a:t>
            </a:r>
            <a:r>
              <a:rPr lang="zh-CN" altLang="en-US" sz="2800" dirty="0"/>
              <a:t>：</a:t>
            </a:r>
            <a:r>
              <a:rPr lang="en-US" sz="2800" dirty="0"/>
              <a:t>12</a:t>
            </a:r>
            <a:r>
              <a:rPr lang="zh-CN" altLang="en-US" sz="2800" dirty="0"/>
              <a:t>，</a:t>
            </a:r>
            <a:r>
              <a:rPr lang="en-US" sz="2800" dirty="0"/>
              <a:t>18-19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3</a:t>
            </a:r>
            <a:r>
              <a:rPr lang="en-US" altLang="zh-CN" sz="2800" dirty="0"/>
              <a:t>】</a:t>
            </a:r>
            <a:r>
              <a:rPr lang="zh-CN" altLang="en-US" sz="2800" dirty="0"/>
              <a:t>诗</a:t>
            </a:r>
            <a:r>
              <a:rPr lang="en-US" sz="2800" dirty="0"/>
              <a:t>51</a:t>
            </a:r>
            <a:r>
              <a:rPr lang="en-US" altLang="zh-CN" sz="2800" dirty="0"/>
              <a:t>·</a:t>
            </a:r>
            <a:r>
              <a:rPr lang="zh-CN" altLang="en-US" sz="2800" dirty="0"/>
              <a:t>：</a:t>
            </a:r>
            <a:r>
              <a:rPr lang="en-US" sz="2800" dirty="0"/>
              <a:t>5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9593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472C1-559D-404A-1564-ADB9F0C5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43A22-F4C2-6068-64E3-D25F2CA2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4000" b="1" dirty="0"/>
              <a:t>V</a:t>
            </a:r>
            <a:r>
              <a:rPr lang="zh-CN" altLang="en-US" sz="4400" b="1" dirty="0"/>
              <a:t>）罪源于我们自己的悖逆（问答</a:t>
            </a:r>
            <a:r>
              <a:rPr lang="en-SG" sz="4400" b="1" dirty="0"/>
              <a:t>7</a:t>
            </a:r>
            <a:r>
              <a:rPr lang="zh-CN" altLang="en-US" sz="4400" b="1" dirty="0"/>
              <a:t>）</a:t>
            </a:r>
            <a:br>
              <a:rPr lang="en-SG" sz="4400" dirty="0"/>
            </a:br>
            <a:endParaRPr lang="en-SG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C95E8-427F-821F-BB6E-A61F20148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1853754"/>
            <a:ext cx="11506198" cy="4457594"/>
          </a:xfrm>
        </p:spPr>
        <p:txBody>
          <a:bodyPr>
            <a:noAutofit/>
          </a:bodyPr>
          <a:lstStyle/>
          <a:p>
            <a:pPr lvl="0"/>
            <a:r>
              <a:rPr lang="zh-CN" altLang="en-US" sz="3200" dirty="0"/>
              <a:t>始于亚当（原罪）（创</a:t>
            </a:r>
            <a:r>
              <a:rPr lang="en-SG" sz="3200" dirty="0"/>
              <a:t> 3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我们在亚当里一同犯罪（罗</a:t>
            </a:r>
            <a:r>
              <a:rPr lang="en-SG" sz="3200" dirty="0"/>
              <a:t>5:12</a:t>
            </a:r>
            <a:r>
              <a:rPr lang="zh-CN" altLang="en-US" sz="3200" dirty="0"/>
              <a:t>）</a:t>
            </a:r>
            <a:endParaRPr lang="en-SG" sz="3200" dirty="0"/>
          </a:p>
          <a:p>
            <a:pPr lvl="0"/>
            <a:r>
              <a:rPr lang="zh-CN" altLang="en-US" sz="3200" dirty="0"/>
              <a:t>我们生来就在罪中（诗</a:t>
            </a:r>
            <a:r>
              <a:rPr lang="en-SG" sz="3200" dirty="0"/>
              <a:t>51:5</a:t>
            </a:r>
            <a:r>
              <a:rPr lang="zh-CN" altLang="en-US" sz="3200" dirty="0"/>
              <a:t>）</a:t>
            </a:r>
            <a:endParaRPr lang="en-SG" sz="3200" dirty="0"/>
          </a:p>
          <a:p>
            <a:r>
              <a:rPr lang="zh-CN" altLang="en-US" sz="3200" dirty="0"/>
              <a:t>因此，我们人人都会犯罪（本罪）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7237384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33DB8-40C9-AD5B-EE27-CE600A198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95102-92DF-A0FA-3A17-8F9110FA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u="sng" dirty="0"/>
              <a:t>《</a:t>
            </a:r>
            <a:r>
              <a:rPr lang="zh-CN" altLang="en-US" sz="4800" u="sng" dirty="0"/>
              <a:t>威斯敏斯特信仰告白</a:t>
            </a:r>
            <a:r>
              <a:rPr lang="en-US" altLang="zh-CN" sz="4800" u="sng" dirty="0"/>
              <a:t>》</a:t>
            </a:r>
            <a:r>
              <a:rPr lang="en-SG" sz="4800" u="sng" dirty="0"/>
              <a:t> 6.6</a:t>
            </a:r>
            <a:endParaRPr lang="en-SG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E57F-E0E4-BCD1-48DC-3B6769FDC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dirty="0"/>
              <a:t>凡是罪（不拘原罪抑或本罪）就干犯神公义的律法，也是违背神的律法，在其本性上就将罪责归给罪人，为了这个缘故就遭受神的忿怒，与律法的咒诅，如此服在死权之下，受精神的、暂时的，与永远的一切痛苦。</a:t>
            </a:r>
            <a:endParaRPr lang="en-SG" sz="3200" dirty="0"/>
          </a:p>
        </p:txBody>
      </p:sp>
    </p:spTree>
    <p:extLst>
      <p:ext uri="{BB962C8B-B14F-4D97-AF65-F5344CB8AC3E}">
        <p14:creationId xmlns:p14="http://schemas.microsoft.com/office/powerpoint/2010/main" val="3996744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9D33B-C872-F964-1A52-7D837FD72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0324E-D45C-FD1F-C222-E83EFEC5A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3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FA601-873A-D6D2-5426-9394E601D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三问：你从何处知道你的愁苦呢</a:t>
            </a:r>
            <a:r>
              <a:rPr lang="en-SG" sz="2800" dirty="0"/>
              <a:t>?</a:t>
            </a:r>
          </a:p>
          <a:p>
            <a:pPr marL="0" indent="0">
              <a:buNone/>
            </a:pPr>
            <a:endParaRPr lang="en-SG" altLang="zh-CN" sz="2800" dirty="0"/>
          </a:p>
          <a:p>
            <a:pPr marL="0" indent="0">
              <a:buNone/>
            </a:pPr>
            <a:r>
              <a:rPr lang="zh-CN" altLang="en-US" sz="2800" dirty="0"/>
              <a:t>答：从上帝的律法。</a:t>
            </a:r>
            <a:endParaRPr lang="en-SG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117641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21A72-EF6E-9FC5-F6DE-DAC4CA507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A46B0-D458-FD48-2930-68F9C2B7B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4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5A2C9-50D7-7894-5FB3-830A8697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332" y="1853753"/>
            <a:ext cx="11267768" cy="41997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四问：上帝的律法对我们有什么要求？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答：基督在</a:t>
            </a:r>
            <a:r>
              <a:rPr lang="en-US" altLang="zh-CN" sz="2800" dirty="0"/>
              <a:t>《</a:t>
            </a:r>
            <a:r>
              <a:rPr lang="zh-CN" altLang="en-US" sz="2800" dirty="0"/>
              <a:t>马太福音</a:t>
            </a:r>
            <a:r>
              <a:rPr lang="en-US" altLang="zh-CN" sz="2800" dirty="0"/>
              <a:t>》</a:t>
            </a:r>
            <a:r>
              <a:rPr lang="zh-CN" altLang="en-US" sz="2800" dirty="0"/>
              <a:t>二十二章三十七至四十节中总括地教训了我们：你要尽心，尽性，尽意，尽力爱主你的上帝。这是诫命中的第一，且是最大的；其次也相仿，就是爱人如己。这两条诫命，是律法和先知一切道理的总纲。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1897594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FB287-7E07-C289-B553-C8FA158D2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999B5-A47D-8BAE-755F-B549F96C9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5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3DCAB-D11F-06FE-AD18-C27FF7329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五问：你能全守这些诫命呢？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答：不能。因为我的本性是倾向于憎恨上帝和邻居的。</a:t>
            </a:r>
          </a:p>
        </p:txBody>
      </p:sp>
    </p:spTree>
    <p:extLst>
      <p:ext uri="{BB962C8B-B14F-4D97-AF65-F5344CB8AC3E}">
        <p14:creationId xmlns:p14="http://schemas.microsoft.com/office/powerpoint/2010/main" val="3770036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43B7F-BDA4-AE32-4987-5EA01E4B2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4516-18FD-8958-33B3-F8EB52F08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6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F994B-95AC-3B6A-F6AE-94EE50F74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1853753"/>
            <a:ext cx="11519025" cy="4308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六问：上帝造人就是如此邪恶悖逆呢？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答：绝不。上帝造人原本是好的，且是按照他知己的形象造的，有真理的仁义和圣洁；目的是要叫他真确地认识他创造者上帝，诚心爱他，与他同住在永福之中，赞美荣耀他。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702637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CDEFA-D300-3106-B14E-4A6A78B4A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FCAAA-B85D-410F-5789-2814056D1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7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DC5C8-E304-F8F0-3E11-BF142F526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七问：那么，这种败坏的人性是从何处而来呢？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答：是从始祖亚当夏娃在乐园中堕落悖逆而来，因此我们的本性变得极其败坏，以致我们都在罪里成孕出生的。</a:t>
            </a:r>
          </a:p>
        </p:txBody>
      </p:sp>
    </p:spTree>
    <p:extLst>
      <p:ext uri="{BB962C8B-B14F-4D97-AF65-F5344CB8AC3E}">
        <p14:creationId xmlns:p14="http://schemas.microsoft.com/office/powerpoint/2010/main" val="310861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783B-2109-27FC-C405-8EEF6DCF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3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6ABD9-C20A-D714-5393-BAB87C466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761" y="2015732"/>
            <a:ext cx="11267768" cy="36378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三问：你从何处知道你的愁苦呢</a:t>
            </a:r>
            <a:r>
              <a:rPr lang="en-SG" sz="2800" dirty="0"/>
              <a:t>?</a:t>
            </a:r>
          </a:p>
          <a:p>
            <a:pPr marL="0" indent="0">
              <a:buNone/>
            </a:pPr>
            <a:endParaRPr lang="en-SG" altLang="zh-CN" sz="2800" dirty="0"/>
          </a:p>
          <a:p>
            <a:pPr marL="0" indent="0">
              <a:buNone/>
            </a:pPr>
            <a:r>
              <a:rPr lang="zh-CN" altLang="en-US" sz="2800" dirty="0"/>
              <a:t>答：从上帝的律法。（</a:t>
            </a:r>
            <a:r>
              <a:rPr lang="en-SG" altLang="zh-CN" sz="2800" dirty="0"/>
              <a:t>1</a:t>
            </a:r>
            <a:r>
              <a:rPr lang="zh-CN" altLang="en-US" sz="2800" dirty="0"/>
              <a:t>）</a:t>
            </a:r>
            <a:endParaRPr lang="en-SG" altLang="zh-CN" sz="2800" dirty="0"/>
          </a:p>
          <a:p>
            <a:pPr marL="0" indent="0">
              <a:buNone/>
            </a:pP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【1】</a:t>
            </a:r>
            <a:r>
              <a:rPr lang="zh-CN" altLang="en-US" sz="2800" dirty="0"/>
              <a:t>罗</a:t>
            </a:r>
            <a:r>
              <a:rPr lang="en-SG" altLang="zh-CN" sz="2800" dirty="0"/>
              <a:t> 3</a:t>
            </a:r>
            <a:r>
              <a:rPr lang="zh-CN" altLang="en-US" sz="2800" dirty="0"/>
              <a:t>：</a:t>
            </a:r>
            <a:r>
              <a:rPr lang="en-SG" altLang="zh-CN" sz="2800" dirty="0"/>
              <a:t>20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229449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E7D39-8044-724B-BFAB-4643E8AA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0B5E9-4057-BDC2-8828-6258A3027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/>
              <a:t>问答 </a:t>
            </a:r>
            <a:r>
              <a:rPr lang="en-SG" altLang="zh-CN" sz="4000" b="1" dirty="0"/>
              <a:t>4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FCE-0513-2F26-76EF-708F0C85C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332" y="1853753"/>
            <a:ext cx="11267768" cy="41997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四问：上帝的律法对我们有什么要求？</a:t>
            </a:r>
            <a:endParaRPr lang="en-SG" sz="2800" dirty="0"/>
          </a:p>
          <a:p>
            <a:pPr marL="0" indent="0">
              <a:buNone/>
            </a:pPr>
            <a:r>
              <a:rPr lang="zh-CN" altLang="en-US" sz="2800" dirty="0"/>
              <a:t>答：基督在</a:t>
            </a:r>
            <a:r>
              <a:rPr lang="en-US" altLang="zh-CN" sz="2800" dirty="0"/>
              <a:t>《</a:t>
            </a:r>
            <a:r>
              <a:rPr lang="zh-CN" altLang="en-US" sz="2800" dirty="0"/>
              <a:t>马太福音</a:t>
            </a:r>
            <a:r>
              <a:rPr lang="en-US" altLang="zh-CN" sz="2800" dirty="0"/>
              <a:t>》</a:t>
            </a:r>
            <a:r>
              <a:rPr lang="zh-CN" altLang="en-US" sz="2800" dirty="0"/>
              <a:t>二十二章三十七至四十节中总括地教训了我们：你要尽心，尽性，尽意，尽力爱主你的上帝（</a:t>
            </a:r>
            <a:r>
              <a:rPr lang="en-SG" sz="2800" dirty="0"/>
              <a:t>1</a:t>
            </a:r>
            <a:r>
              <a:rPr lang="zh-CN" altLang="en-US" sz="2800" dirty="0"/>
              <a:t>）。这是诫命中的第一，且是最大的；其次也相仿，就是爱人如己（</a:t>
            </a:r>
            <a:r>
              <a:rPr lang="en-SG" sz="2800" dirty="0"/>
              <a:t>2</a:t>
            </a:r>
            <a:r>
              <a:rPr lang="zh-CN" altLang="en-US" sz="2800" dirty="0"/>
              <a:t>）。这两条诫命，是律法和先知一切道理的总纲。</a:t>
            </a:r>
            <a:endParaRPr lang="en-SG" sz="2800" dirty="0"/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SG" sz="2800" dirty="0"/>
              <a:t>1</a:t>
            </a:r>
            <a:r>
              <a:rPr lang="en-US" altLang="zh-CN" sz="2800" dirty="0"/>
              <a:t>】</a:t>
            </a:r>
            <a:r>
              <a:rPr lang="zh-CN" altLang="en-US" sz="2800" dirty="0"/>
              <a:t>申</a:t>
            </a:r>
            <a:r>
              <a:rPr lang="en-SG" sz="2800" dirty="0"/>
              <a:t>6</a:t>
            </a:r>
            <a:r>
              <a:rPr lang="zh-CN" altLang="en-US" sz="2800" dirty="0"/>
              <a:t>：</a:t>
            </a:r>
            <a:r>
              <a:rPr lang="en-SG" sz="2800" dirty="0"/>
              <a:t>5</a:t>
            </a:r>
          </a:p>
          <a:p>
            <a:pPr marL="0" indent="0">
              <a:buNone/>
            </a:pPr>
            <a:r>
              <a:rPr lang="en-US" altLang="zh-CN" sz="2800" dirty="0"/>
              <a:t>【</a:t>
            </a:r>
            <a:r>
              <a:rPr lang="en-US" sz="2800" dirty="0"/>
              <a:t>2</a:t>
            </a:r>
            <a:r>
              <a:rPr lang="en-US" altLang="zh-CN" sz="2800" dirty="0"/>
              <a:t>】</a:t>
            </a:r>
            <a:r>
              <a:rPr lang="zh-CN" altLang="en-US" sz="2800" dirty="0"/>
              <a:t>利</a:t>
            </a:r>
            <a:r>
              <a:rPr lang="en-US" sz="2800" dirty="0"/>
              <a:t>19</a:t>
            </a:r>
            <a:r>
              <a:rPr lang="zh-CN" altLang="en-US" sz="2800" dirty="0"/>
              <a:t>：</a:t>
            </a:r>
            <a:r>
              <a:rPr lang="en-US" sz="2800" dirty="0"/>
              <a:t>18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865074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FDED-DBBF-73B2-5B7E-747C3877E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altLang="zh-CN" sz="4000" b="1" dirty="0"/>
              <a:t>1) </a:t>
            </a:r>
            <a:r>
              <a:rPr lang="zh-CN" altLang="en-US" sz="4000" b="1" dirty="0"/>
              <a:t>神律法的总纲（问答</a:t>
            </a:r>
            <a:r>
              <a:rPr lang="en-SG" sz="4000" b="1" dirty="0"/>
              <a:t>4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334DD-657C-326F-C809-B6381FB00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sz="2800" dirty="0"/>
              <a:t>爱神（申</a:t>
            </a:r>
            <a:r>
              <a:rPr lang="en-SG" sz="2800" dirty="0"/>
              <a:t>6:5</a:t>
            </a:r>
            <a:r>
              <a:rPr lang="zh-CN" altLang="en-US" sz="2800" dirty="0"/>
              <a:t>）</a:t>
            </a:r>
            <a:endParaRPr lang="en-SG" sz="2800" dirty="0"/>
          </a:p>
          <a:p>
            <a:pPr lvl="0"/>
            <a:r>
              <a:rPr lang="zh-CN" altLang="en-US" sz="2800" dirty="0"/>
              <a:t>爱人如己（利</a:t>
            </a:r>
            <a:r>
              <a:rPr lang="en-SG" sz="2800" dirty="0"/>
              <a:t>19:18</a:t>
            </a:r>
            <a:r>
              <a:rPr lang="zh-CN" altLang="en-US" sz="2800" dirty="0"/>
              <a:t>）</a:t>
            </a:r>
            <a:endParaRPr lang="en-SG" sz="2800" dirty="0"/>
          </a:p>
          <a:p>
            <a:pPr lvl="0"/>
            <a:r>
              <a:rPr lang="zh-CN" altLang="en-US" sz="2800" dirty="0"/>
              <a:t>概括了神对人一切的要求（路</a:t>
            </a:r>
            <a:r>
              <a:rPr lang="en-SG" sz="2800" dirty="0"/>
              <a:t>10:25–28</a:t>
            </a:r>
            <a:r>
              <a:rPr lang="zh-CN" altLang="en-US" sz="2800" dirty="0"/>
              <a:t>）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61812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1204C-E7E7-E2F7-BF1D-A8BA74D4B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75D37-E70E-82C9-0B0C-AE9332279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altLang="zh-CN" sz="4000" b="1" dirty="0"/>
              <a:t>II) </a:t>
            </a:r>
            <a:r>
              <a:rPr lang="zh-CN" altLang="en-US" sz="4000" b="1" dirty="0"/>
              <a:t>律法显明我们为何愁苦（问答</a:t>
            </a:r>
            <a:r>
              <a:rPr lang="en-SG" sz="4000" b="1" dirty="0"/>
              <a:t>3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F8BA5-BF86-F1AB-69A6-ACF631F06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2015732"/>
            <a:ext cx="11131826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我们之所以知道什么是罪，是因为律法将罪显明出来（罗</a:t>
            </a:r>
            <a:r>
              <a:rPr lang="en-SG" sz="2800" dirty="0"/>
              <a:t>7:7–12</a:t>
            </a:r>
            <a:r>
              <a:rPr lang="zh-CN" altLang="en-US" sz="2800" dirty="0"/>
              <a:t>）</a:t>
            </a:r>
            <a:endParaRPr lang="en-SG" altLang="zh-CN" sz="2800" dirty="0"/>
          </a:p>
          <a:p>
            <a:r>
              <a:rPr lang="zh-CN" altLang="en-US" sz="2800" dirty="0"/>
              <a:t>律法并不制造罪，而它像一面镜子，表露出我们的罪。</a:t>
            </a:r>
            <a:endParaRPr lang="en-SG" altLang="zh-CN" sz="2800" dirty="0"/>
          </a:p>
          <a:p>
            <a:r>
              <a:rPr lang="zh-CN" altLang="en-US" sz="2800" dirty="0"/>
              <a:t>当我们看见律法时，反而罪性被激发，罪恶更加深重（</a:t>
            </a:r>
            <a:r>
              <a:rPr lang="en-SG" sz="2800" dirty="0"/>
              <a:t>“</a:t>
            </a:r>
            <a:r>
              <a:rPr lang="zh-CN" altLang="en-US" sz="2800" dirty="0"/>
              <a:t>禁果</a:t>
            </a:r>
            <a:r>
              <a:rPr lang="zh-CN" altLang="en-US" sz="3200" dirty="0"/>
              <a:t>效应</a:t>
            </a:r>
            <a:r>
              <a:rPr lang="en-SG" sz="2800" dirty="0"/>
              <a:t>”; “Forbidden Fruit Syndrome”</a:t>
            </a:r>
            <a:r>
              <a:rPr lang="zh-CN" altLang="en-US" sz="2800" dirty="0"/>
              <a:t>）</a:t>
            </a:r>
            <a:endParaRPr lang="en-SG" altLang="zh-CN" sz="2800" dirty="0"/>
          </a:p>
          <a:p>
            <a:r>
              <a:rPr lang="zh-CN" altLang="en-US" sz="2800" dirty="0"/>
              <a:t>即使没有摩西的律法，世人都有神的律法在他们的心里；直觉上有些领悟到（罗</a:t>
            </a:r>
            <a:r>
              <a:rPr lang="en-US" sz="2800" dirty="0"/>
              <a:t> 2</a:t>
            </a:r>
            <a:r>
              <a:rPr lang="zh-CN" altLang="en-US" sz="2800" dirty="0"/>
              <a:t>：</a:t>
            </a:r>
            <a:r>
              <a:rPr lang="en-US" sz="2800" dirty="0"/>
              <a:t>14-15</a:t>
            </a:r>
            <a:r>
              <a:rPr lang="zh-CN" altLang="en-US" sz="2800" dirty="0"/>
              <a:t>）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709995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0A823-8406-C46C-50BD-95D4A7C36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436B2-5F03-69F5-EC7A-639764334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altLang="zh-CN" sz="4000" b="1" dirty="0"/>
              <a:t>II) </a:t>
            </a:r>
            <a:r>
              <a:rPr lang="zh-CN" altLang="en-US" sz="4000" b="1" dirty="0"/>
              <a:t>律法显明我们为何愁苦（问答</a:t>
            </a:r>
            <a:r>
              <a:rPr lang="en-SG" sz="4000" b="1" dirty="0"/>
              <a:t>3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00827-0B64-FA85-9920-77F655628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2015732"/>
            <a:ext cx="10657289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dirty="0"/>
              <a:t>我们生活愁苦，是因为我们犯罪。</a:t>
            </a:r>
            <a:endParaRPr lang="en-SG" altLang="zh-CN" sz="2800" dirty="0"/>
          </a:p>
          <a:p>
            <a:r>
              <a:rPr lang="zh-CN" altLang="en-US" sz="2800" dirty="0"/>
              <a:t>罪并不带来真正好的回报，这一点我们从经验中可知道。</a:t>
            </a:r>
            <a:endParaRPr lang="en-SG" altLang="zh-CN" sz="2800" dirty="0"/>
          </a:p>
          <a:p>
            <a:r>
              <a:rPr lang="zh-CN" altLang="en-US" sz="2800" dirty="0"/>
              <a:t>亚当失去了乐园；该隐杀了亚伯之后，未蒙神悦纳，反被逐离父母和其他弟兄姐妹 （创</a:t>
            </a:r>
            <a:r>
              <a:rPr lang="en-SG" sz="2800" dirty="0"/>
              <a:t> 3 -4</a:t>
            </a:r>
            <a:r>
              <a:rPr lang="zh-CN" altLang="en-US" sz="2800" dirty="0"/>
              <a:t>）。</a:t>
            </a:r>
            <a:endParaRPr lang="en-SG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28312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F8C59-0B4E-7A55-7595-19DCE0650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AA975-2C08-FBA1-94B8-5869F97EC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SG" altLang="zh-CN" sz="4000" b="1" dirty="0"/>
              <a:t>II) </a:t>
            </a:r>
            <a:r>
              <a:rPr lang="zh-CN" altLang="en-US" sz="4000" b="1" dirty="0"/>
              <a:t>律法显明我们为何愁苦（问答</a:t>
            </a:r>
            <a:r>
              <a:rPr lang="en-SG" sz="4000" b="1" dirty="0"/>
              <a:t>3</a:t>
            </a:r>
            <a:r>
              <a:rPr lang="zh-CN" altLang="en-US" sz="4000" b="1" dirty="0"/>
              <a:t>）</a:t>
            </a:r>
            <a:endParaRPr lang="en-SG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E5708-F781-16A3-02CA-F8E907EF4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2015732"/>
            <a:ext cx="10657289" cy="3450613"/>
          </a:xfrm>
        </p:spPr>
        <p:txBody>
          <a:bodyPr>
            <a:noAutofit/>
          </a:bodyPr>
          <a:lstStyle/>
          <a:p>
            <a:r>
              <a:rPr lang="zh-CN" altLang="en-US" sz="2800" dirty="0"/>
              <a:t>犯罪并不会带来内心的欢喜，最终只会带来忧愁。</a:t>
            </a:r>
            <a:endParaRPr lang="en-SG" altLang="zh-CN" sz="2800" dirty="0"/>
          </a:p>
          <a:p>
            <a:r>
              <a:rPr lang="zh-CN" altLang="en-US" sz="2800" dirty="0"/>
              <a:t>罪是愚妄的，终究无法兑现它所应许的。</a:t>
            </a:r>
            <a:endParaRPr lang="en-SG" altLang="zh-CN" sz="2800" dirty="0"/>
          </a:p>
          <a:p>
            <a:r>
              <a:rPr lang="zh-CN" altLang="en-US" sz="2800" dirty="0"/>
              <a:t>罪只给人短暂的快感，却带来一生的忧伤与悔恨。</a:t>
            </a:r>
            <a:endParaRPr lang="en-US" altLang="zh-CN" sz="2800" dirty="0"/>
          </a:p>
          <a:p>
            <a:r>
              <a:rPr lang="zh-CN" altLang="en-US" sz="2800" dirty="0"/>
              <a:t>例证：希腊神话故事迈达斯 （</a:t>
            </a:r>
            <a:r>
              <a:rPr lang="en-US" sz="2800" dirty="0"/>
              <a:t>Midas</a:t>
            </a:r>
            <a:r>
              <a:rPr lang="zh-CN" altLang="en-US" sz="2800" dirty="0"/>
              <a:t>）</a:t>
            </a:r>
            <a:endParaRPr lang="en-SG" sz="2800" dirty="0"/>
          </a:p>
          <a:p>
            <a:pPr marL="0" indent="0">
              <a:buNone/>
            </a:pP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04506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7B51D-2FC4-946E-D160-287CC2E9E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u="sng" dirty="0"/>
              <a:t>希腊神话故事迈达斯 （</a:t>
            </a:r>
            <a:r>
              <a:rPr lang="en-US" sz="3600" u="sng" dirty="0"/>
              <a:t>Midas)</a:t>
            </a:r>
            <a:endParaRPr lang="en-SG" sz="36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3A621-2A59-D6B2-77E0-40F789D29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迈达斯王（</a:t>
            </a:r>
            <a:r>
              <a:rPr lang="en-SG" altLang="zh-CN" sz="3200" dirty="0"/>
              <a:t>King Midas</a:t>
            </a:r>
            <a:r>
              <a:rPr lang="zh-CN" altLang="en-US" sz="3200" dirty="0"/>
              <a:t>）得到希腊神狄俄尼索斯（</a:t>
            </a:r>
            <a:r>
              <a:rPr lang="en-SG" altLang="zh-CN" sz="3200" dirty="0"/>
              <a:t>Dionysius</a:t>
            </a:r>
            <a:r>
              <a:rPr lang="zh-CN" altLang="en-US" sz="3200" dirty="0"/>
              <a:t>）的恩赐，得到了点金术。</a:t>
            </a:r>
            <a:endParaRPr lang="en-SG" altLang="zh-CN" sz="3200" dirty="0"/>
          </a:p>
          <a:p>
            <a:r>
              <a:rPr lang="zh-CN" altLang="en-US" sz="3200" dirty="0"/>
              <a:t>他很快乐，就用手触殿里的各种物品，把他们化为金。</a:t>
            </a:r>
            <a:endParaRPr lang="en-SG" altLang="zh-CN" sz="3200" dirty="0"/>
          </a:p>
        </p:txBody>
      </p:sp>
    </p:spTree>
    <p:extLst>
      <p:ext uri="{BB962C8B-B14F-4D97-AF65-F5344CB8AC3E}">
        <p14:creationId xmlns:p14="http://schemas.microsoft.com/office/powerpoint/2010/main" val="65972026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473</TotalTime>
  <Words>2402</Words>
  <Application>Microsoft Office PowerPoint</Application>
  <PresentationFormat>Widescreen</PresentationFormat>
  <Paragraphs>118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Aptos</vt:lpstr>
      <vt:lpstr>Arial</vt:lpstr>
      <vt:lpstr>Gill Sans MT</vt:lpstr>
      <vt:lpstr>Gallery</vt:lpstr>
      <vt:lpstr>《海德堡要理问答》</vt:lpstr>
      <vt:lpstr>罪：创造和律法 </vt:lpstr>
      <vt:lpstr>问答 3</vt:lpstr>
      <vt:lpstr>问答 4</vt:lpstr>
      <vt:lpstr>1) 神律法的总纲（问答4）</vt:lpstr>
      <vt:lpstr>II) 律法显明我们为何愁苦（问答3）</vt:lpstr>
      <vt:lpstr>II) 律法显明我们为何愁苦（问答3）</vt:lpstr>
      <vt:lpstr>II) 律法显明我们为何愁苦（问答3）</vt:lpstr>
      <vt:lpstr>希腊神话故事迈达斯 （Midas)</vt:lpstr>
      <vt:lpstr>希腊神话故事迈达斯 （Midas)</vt:lpstr>
      <vt:lpstr>问答 5</vt:lpstr>
      <vt:lpstr>III）完全遵守律法是不可能的（问答5）</vt:lpstr>
      <vt:lpstr>问答 6</vt:lpstr>
      <vt:lpstr>问答 6</vt:lpstr>
      <vt:lpstr>问答 6</vt:lpstr>
      <vt:lpstr>问答 6</vt:lpstr>
      <vt:lpstr>问答 6</vt:lpstr>
      <vt:lpstr>问答 6</vt:lpstr>
      <vt:lpstr>IV）神创造人原本是好的（问答6）</vt:lpstr>
      <vt:lpstr>问答 7</vt:lpstr>
      <vt:lpstr>V）罪源于我们自己的悖逆（问答7） </vt:lpstr>
      <vt:lpstr>《威斯敏斯特信仰告白》 6.6</vt:lpstr>
      <vt:lpstr>问答 3</vt:lpstr>
      <vt:lpstr>问答 4</vt:lpstr>
      <vt:lpstr>问答 5</vt:lpstr>
      <vt:lpstr>问答 6</vt:lpstr>
      <vt:lpstr>问答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</dc:creator>
  <cp:lastModifiedBy>Daniel C</cp:lastModifiedBy>
  <cp:revision>31</cp:revision>
  <dcterms:created xsi:type="dcterms:W3CDTF">2026-01-09T16:35:49Z</dcterms:created>
  <dcterms:modified xsi:type="dcterms:W3CDTF">2026-01-25T08:51:52Z</dcterms:modified>
</cp:coreProperties>
</file>