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09" r:id="rId3"/>
    <p:sldId id="310" r:id="rId4"/>
    <p:sldId id="311" r:id="rId5"/>
    <p:sldId id="305" r:id="rId6"/>
    <p:sldId id="304" r:id="rId7"/>
    <p:sldId id="306" r:id="rId8"/>
    <p:sldId id="307" r:id="rId9"/>
    <p:sldId id="308" r:id="rId10"/>
    <p:sldId id="257" r:id="rId11"/>
    <p:sldId id="279" r:id="rId12"/>
    <p:sldId id="314" r:id="rId13"/>
    <p:sldId id="315" r:id="rId14"/>
    <p:sldId id="316" r:id="rId15"/>
    <p:sldId id="317" r:id="rId16"/>
    <p:sldId id="318" r:id="rId17"/>
    <p:sldId id="319" r:id="rId18"/>
    <p:sldId id="280" r:id="rId19"/>
    <p:sldId id="320" r:id="rId20"/>
    <p:sldId id="321" r:id="rId21"/>
    <p:sldId id="313" r:id="rId22"/>
    <p:sldId id="322" r:id="rId23"/>
    <p:sldId id="312" r:id="rId24"/>
    <p:sldId id="323" r:id="rId25"/>
    <p:sldId id="324" r:id="rId26"/>
    <p:sldId id="330" r:id="rId27"/>
    <p:sldId id="331" r:id="rId28"/>
    <p:sldId id="332" r:id="rId29"/>
    <p:sldId id="333" r:id="rId30"/>
    <p:sldId id="325" r:id="rId31"/>
    <p:sldId id="326" r:id="rId32"/>
    <p:sldId id="327" r:id="rId33"/>
    <p:sldId id="328" r:id="rId34"/>
    <p:sldId id="32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F393C7-2637-4624-A4AB-960FF7BC7950}">
          <p14:sldIdLst>
            <p14:sldId id="256"/>
            <p14:sldId id="309"/>
            <p14:sldId id="310"/>
            <p14:sldId id="311"/>
            <p14:sldId id="305"/>
            <p14:sldId id="304"/>
            <p14:sldId id="306"/>
            <p14:sldId id="307"/>
            <p14:sldId id="308"/>
            <p14:sldId id="257"/>
            <p14:sldId id="279"/>
            <p14:sldId id="314"/>
            <p14:sldId id="315"/>
            <p14:sldId id="316"/>
            <p14:sldId id="317"/>
            <p14:sldId id="318"/>
            <p14:sldId id="319"/>
            <p14:sldId id="280"/>
            <p14:sldId id="320"/>
            <p14:sldId id="321"/>
            <p14:sldId id="313"/>
            <p14:sldId id="322"/>
            <p14:sldId id="312"/>
            <p14:sldId id="323"/>
            <p14:sldId id="324"/>
            <p14:sldId id="330"/>
            <p14:sldId id="331"/>
            <p14:sldId id="332"/>
            <p14:sldId id="333"/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-29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2EED4-FBBF-4255-A19F-6380CAE5F49C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99C76-2D57-429D-A204-5D95B751813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22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Picture taken from </a:t>
            </a:r>
            <a:r>
              <a:rPr lang="en-SG" dirty="0" err="1"/>
              <a:t>Pixabay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99C76-2D57-429D-A204-5D95B751813C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074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Picture taken from </a:t>
            </a:r>
            <a:r>
              <a:rPr lang="en-SG" dirty="0" err="1"/>
              <a:t>Pixabay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99C76-2D57-429D-A204-5D95B751813C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499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律法主义（</a:t>
            </a:r>
            <a:r>
              <a:rPr lang="en-S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Legalism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：人是藉着遵行律法而称为义的。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反律法主义（</a:t>
            </a:r>
            <a:r>
              <a:rPr lang="en-S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Antinomianism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：既然称义不是藉着律法，那么律法就不重要了。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道德主义（</a:t>
            </a:r>
            <a:r>
              <a:rPr lang="en-SG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Moralism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：并不否认恩典，但福音的重点却转变为今生过一种有道德的生活。人已经因恩典得救，如今只需要活出圣洁的生命。好基督徒会顺服神；堕落的信徒会不顺服神，并且我们可以据此来判断一个人的属灵光景。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99C76-2D57-429D-A204-5D95B751813C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267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2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7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4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6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6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25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2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2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847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0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5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5933-B966-4D32-B394-6A783D7A3CA1}" type="datetimeFigureOut">
              <a:rPr lang="en-SG" smtClean="0"/>
              <a:t>8/2/2026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4A90-F37E-A8EE-8D63-EF71713EC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u="sng" dirty="0"/>
              <a:t>《</a:t>
            </a:r>
            <a:r>
              <a:rPr lang="zh-CN" altLang="en-US" b="1" u="sng" dirty="0"/>
              <a:t>海德堡要理问答</a:t>
            </a:r>
            <a:r>
              <a:rPr lang="en-US" altLang="zh-CN" b="1" u="sng" dirty="0"/>
              <a:t>》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77157-FA99-2A92-E13B-6A2B9C55A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dirty="0"/>
              <a:t>第四课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85853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6FC1-934C-429A-73D1-5E4FF4EF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5300" b="1" u="sng" dirty="0"/>
              <a:t>罪，律法与审判</a:t>
            </a:r>
            <a:br>
              <a:rPr lang="en-SG" dirty="0"/>
            </a:br>
            <a:endParaRPr lang="en-SG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F4BD-21D7-D2F7-CDCB-BC6FFA1C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020" y="3168804"/>
            <a:ext cx="7275871" cy="1297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/>
              <a:t>问答</a:t>
            </a:r>
            <a:r>
              <a:rPr lang="en-SG" altLang="zh-CN" sz="4000" dirty="0"/>
              <a:t> 8-11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406733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783B-2109-27FC-C405-8EEF6DCF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8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ABD9-C20A-D714-5393-BAB87C46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八问：是否我们都是极其败坏，完全无法行任何善，并倾向于各样罪恶吗？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答：是的（</a:t>
            </a:r>
            <a:r>
              <a:rPr lang="en-US" sz="2800" dirty="0"/>
              <a:t>1</a:t>
            </a:r>
            <a:r>
              <a:rPr lang="zh-CN" altLang="en-US" sz="2800" dirty="0"/>
              <a:t>）。除非我们由上帝的灵重生（</a:t>
            </a:r>
            <a:r>
              <a:rPr lang="en-US" sz="2800" dirty="0"/>
              <a:t>2</a:t>
            </a:r>
            <a:r>
              <a:rPr lang="zh-CN" altLang="en-US" sz="2800" dirty="0"/>
              <a:t>）。</a:t>
            </a:r>
            <a:endParaRPr lang="en-SG" sz="2800" dirty="0"/>
          </a:p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en-US" sz="2800" dirty="0"/>
              <a:t>1</a:t>
            </a:r>
            <a:r>
              <a:rPr lang="en-US" altLang="zh-CN" sz="2800" dirty="0"/>
              <a:t>】</a:t>
            </a:r>
            <a:r>
              <a:rPr lang="zh-CN" altLang="en-US" sz="2800" dirty="0"/>
              <a:t>创</a:t>
            </a:r>
            <a:r>
              <a:rPr lang="en-US" sz="2800" dirty="0"/>
              <a:t>6</a:t>
            </a:r>
            <a:r>
              <a:rPr lang="zh-CN" altLang="en-US" sz="2800" dirty="0"/>
              <a:t>：</a:t>
            </a:r>
            <a:r>
              <a:rPr lang="en-US" sz="2800" dirty="0"/>
              <a:t>5</a:t>
            </a:r>
            <a:r>
              <a:rPr lang="zh-CN" altLang="en-US" sz="2800" dirty="0"/>
              <a:t>；</a:t>
            </a:r>
            <a:r>
              <a:rPr lang="en-US" sz="2800" dirty="0"/>
              <a:t>8</a:t>
            </a:r>
            <a:r>
              <a:rPr lang="zh-CN" altLang="en-US" sz="2800" dirty="0"/>
              <a:t>：</a:t>
            </a:r>
            <a:r>
              <a:rPr lang="en-US" sz="2800" dirty="0"/>
              <a:t>21</a:t>
            </a:r>
            <a:r>
              <a:rPr lang="zh-CN" altLang="en-US" sz="2800" dirty="0"/>
              <a:t>；伯</a:t>
            </a:r>
            <a:r>
              <a:rPr lang="en-US" sz="2800" dirty="0"/>
              <a:t>14</a:t>
            </a:r>
            <a:r>
              <a:rPr lang="zh-CN" altLang="en-US" sz="2800" dirty="0"/>
              <a:t>：</a:t>
            </a:r>
            <a:r>
              <a:rPr lang="en-US" sz="2800" dirty="0"/>
              <a:t>4</a:t>
            </a:r>
            <a:r>
              <a:rPr lang="zh-CN" altLang="en-US" sz="2800" dirty="0"/>
              <a:t>；赛</a:t>
            </a:r>
            <a:r>
              <a:rPr lang="en-US" sz="2800" dirty="0"/>
              <a:t>53</a:t>
            </a:r>
            <a:r>
              <a:rPr lang="zh-CN" altLang="en-US" sz="2800" dirty="0"/>
              <a:t>：</a:t>
            </a:r>
            <a:r>
              <a:rPr lang="en-US" sz="2800" dirty="0"/>
              <a:t>6</a:t>
            </a:r>
            <a:endParaRPr lang="en-SG" sz="2800" dirty="0"/>
          </a:p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en-US" sz="2800" dirty="0"/>
              <a:t>2</a:t>
            </a:r>
            <a:r>
              <a:rPr lang="en-US" altLang="zh-CN" sz="2800" dirty="0"/>
              <a:t>】</a:t>
            </a:r>
            <a:r>
              <a:rPr lang="zh-CN" altLang="en-US" sz="2800" dirty="0"/>
              <a:t>约</a:t>
            </a:r>
            <a:r>
              <a:rPr lang="en-US" sz="2800" dirty="0"/>
              <a:t>3</a:t>
            </a:r>
            <a:r>
              <a:rPr lang="zh-CN" altLang="en-US" sz="2800" dirty="0"/>
              <a:t>：</a:t>
            </a:r>
            <a:r>
              <a:rPr lang="en-US" sz="2800" dirty="0"/>
              <a:t>3-5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29449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5E90-EC24-5D31-B347-5F98EB38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635554"/>
            <a:ext cx="9603275" cy="1049235"/>
          </a:xfrm>
        </p:spPr>
        <p:txBody>
          <a:bodyPr>
            <a:normAutofit/>
          </a:bodyPr>
          <a:lstStyle/>
          <a:p>
            <a:r>
              <a:rPr lang="en-SG" sz="4000" dirty="0"/>
              <a:t>1) </a:t>
            </a:r>
            <a:r>
              <a:rPr lang="zh-CN" altLang="en-US" sz="4000" dirty="0"/>
              <a:t>罪的罪恶性 （问</a:t>
            </a:r>
            <a:r>
              <a:rPr lang="en-SG" sz="4000" dirty="0"/>
              <a:t>8</a:t>
            </a:r>
            <a:r>
              <a:rPr lang="zh-CN" altLang="en-US" sz="4000" dirty="0"/>
              <a:t>）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2250E-BDB5-7183-DCAB-6951C011E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2800" dirty="0"/>
              <a:t>按着本性，我们完全没有能力去行真正的善。（创</a:t>
            </a:r>
            <a:r>
              <a:rPr lang="en-SG" sz="2800" dirty="0"/>
              <a:t>6:5</a:t>
            </a:r>
            <a:r>
              <a:rPr lang="zh-CN" altLang="en-US" sz="2800" dirty="0"/>
              <a:t>；</a:t>
            </a:r>
            <a:r>
              <a:rPr lang="en-SG" sz="2800" dirty="0"/>
              <a:t>8:21</a:t>
            </a:r>
            <a:r>
              <a:rPr lang="zh-CN" altLang="en-US" sz="2800" dirty="0"/>
              <a:t>；耶</a:t>
            </a:r>
            <a:r>
              <a:rPr lang="en-SG" sz="2800" dirty="0"/>
              <a:t>17:9</a:t>
            </a:r>
            <a:r>
              <a:rPr lang="zh-CN" altLang="en-US" sz="2800" dirty="0"/>
              <a:t>）</a:t>
            </a:r>
            <a:endParaRPr lang="en-SG" sz="2800" dirty="0"/>
          </a:p>
          <a:p>
            <a:r>
              <a:rPr lang="zh-CN" altLang="en-US" sz="2800" dirty="0"/>
              <a:t>罪玷污一切，掺透进所有所谓的善行之中（全然败坏）。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95854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7C8499-16DC-EB9E-A00D-BECC53A2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59" y="258418"/>
            <a:ext cx="8534400" cy="56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4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49BDA8-FD07-CF7B-639E-045C3155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43" y="89453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3DE4-BB99-DFC8-C2F7-29D12D63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1) </a:t>
            </a:r>
            <a:r>
              <a:rPr lang="zh-CN" altLang="en-US" sz="4000" dirty="0"/>
              <a:t>罪的罪恶性 （问</a:t>
            </a:r>
            <a:r>
              <a:rPr lang="en-SG" sz="4000" dirty="0"/>
              <a:t>8</a:t>
            </a:r>
            <a:r>
              <a:rPr lang="zh-CN" altLang="en-US" sz="4000" dirty="0"/>
              <a:t>）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B20F-0850-1C08-A47E-E245F4777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一切善行都被罪玷污，因此在神完全公义的标准下都不能称为义。</a:t>
            </a:r>
            <a:endParaRPr lang="en-SG" altLang="zh-CN" sz="2800" dirty="0"/>
          </a:p>
          <a:p>
            <a:pPr lvl="0"/>
            <a:r>
              <a:rPr lang="zh-CN" altLang="en-US" sz="2800" dirty="0"/>
              <a:t>被玷污的善行的例子：</a:t>
            </a:r>
            <a:endParaRPr lang="en-SG" altLang="zh-CN" sz="2800" dirty="0"/>
          </a:p>
          <a:p>
            <a:pPr lvl="1"/>
            <a:r>
              <a:rPr lang="zh-CN" altLang="en-US" sz="2600" dirty="0"/>
              <a:t>行善是为了在神面前赚取功德，</a:t>
            </a:r>
            <a:endParaRPr lang="en-SG" altLang="zh-CN" sz="2600" dirty="0"/>
          </a:p>
          <a:p>
            <a:pPr lvl="1"/>
            <a:r>
              <a:rPr lang="zh-CN" altLang="en-US" sz="2600" dirty="0"/>
              <a:t>为了得着更好的来世／轮回</a:t>
            </a:r>
            <a:endParaRPr lang="en-SG" altLang="zh-CN" sz="2600" dirty="0"/>
          </a:p>
          <a:p>
            <a:pPr lvl="1"/>
            <a:r>
              <a:rPr lang="zh-CN" altLang="en-US" sz="2600" dirty="0"/>
              <a:t>为了获得人生的意义感。</a:t>
            </a:r>
            <a:endParaRPr lang="en-SG" altLang="zh-CN" sz="2600" dirty="0"/>
          </a:p>
          <a:p>
            <a:endParaRPr lang="en-SG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65879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47E4-CBBC-CEC4-9A32-44DD4F020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C02F-6D0D-2F16-5160-394F8EFB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1) </a:t>
            </a:r>
            <a:r>
              <a:rPr lang="zh-CN" altLang="en-US" sz="4000" dirty="0"/>
              <a:t>罪的罪恶性 （问</a:t>
            </a:r>
            <a:r>
              <a:rPr lang="en-SG" sz="4000" dirty="0"/>
              <a:t>8</a:t>
            </a:r>
            <a:r>
              <a:rPr lang="zh-CN" altLang="en-US" sz="4000" dirty="0"/>
              <a:t>）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3AEA1-56F6-C8B9-67C1-E0F8CA636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600" dirty="0"/>
              <a:t>当我们重生时，藉着圣灵我们能够行善（约</a:t>
            </a:r>
            <a:r>
              <a:rPr lang="en-SG" sz="2600" dirty="0"/>
              <a:t>3:3–5</a:t>
            </a:r>
            <a:r>
              <a:rPr lang="zh-CN" altLang="en-US" sz="2600" dirty="0"/>
              <a:t>），但我们里面仍然有旧人，使我们的行为受到玷污。</a:t>
            </a:r>
            <a:endParaRPr lang="en-SG" altLang="zh-CN" sz="2600" dirty="0"/>
          </a:p>
          <a:p>
            <a:pPr lvl="1"/>
            <a:r>
              <a:rPr lang="en-US" sz="2600" dirty="0"/>
              <a:t>“</a:t>
            </a:r>
            <a:r>
              <a:rPr lang="zh-CN" altLang="en-US" sz="2600" dirty="0"/>
              <a:t>凡不是出于信心的，都是罪。</a:t>
            </a:r>
            <a:r>
              <a:rPr lang="en-US" sz="2600" dirty="0"/>
              <a:t>” </a:t>
            </a:r>
            <a:r>
              <a:rPr lang="zh-CN" altLang="en-US" sz="2600" dirty="0"/>
              <a:t>（罗</a:t>
            </a:r>
            <a:r>
              <a:rPr lang="en-US" sz="2600" dirty="0"/>
              <a:t>14</a:t>
            </a:r>
            <a:r>
              <a:rPr lang="zh-CN" altLang="en-US" sz="2600" dirty="0"/>
              <a:t>：</a:t>
            </a:r>
            <a:r>
              <a:rPr lang="en-US" sz="2600" dirty="0"/>
              <a:t>23</a:t>
            </a:r>
            <a:r>
              <a:rPr lang="zh-CN" altLang="en-US" sz="2600" dirty="0"/>
              <a:t>）</a:t>
            </a:r>
            <a:endParaRPr lang="en-SG" sz="2600" dirty="0"/>
          </a:p>
          <a:p>
            <a:pPr lvl="1"/>
            <a:endParaRPr lang="en-SG" altLang="zh-CN" sz="2600" dirty="0"/>
          </a:p>
        </p:txBody>
      </p:sp>
    </p:spTree>
    <p:extLst>
      <p:ext uri="{BB962C8B-B14F-4D97-AF65-F5344CB8AC3E}">
        <p14:creationId xmlns:p14="http://schemas.microsoft.com/office/powerpoint/2010/main" val="59881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969E-2451-DB29-04A9-CB0D27EE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605737"/>
            <a:ext cx="9603275" cy="1049235"/>
          </a:xfrm>
        </p:spPr>
        <p:txBody>
          <a:bodyPr>
            <a:noAutofit/>
          </a:bodyPr>
          <a:lstStyle/>
          <a:p>
            <a:r>
              <a:rPr lang="en-SG" sz="4000" dirty="0"/>
              <a:t>2) </a:t>
            </a:r>
            <a:r>
              <a:rPr lang="zh-CN" altLang="en-US" sz="4000" dirty="0"/>
              <a:t>奥古斯丁（</a:t>
            </a:r>
            <a:r>
              <a:rPr lang="en-SG" sz="4000" dirty="0"/>
              <a:t>Augustine</a:t>
            </a:r>
            <a:r>
              <a:rPr lang="zh-CN" altLang="en-US" sz="4000" dirty="0"/>
              <a:t>）关于人类的四种状态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D0228-E401-DAD9-E29F-3EE1A3A4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2800" dirty="0"/>
              <a:t>能犯罪（</a:t>
            </a:r>
            <a:r>
              <a:rPr lang="en-SG" sz="2800" dirty="0"/>
              <a:t>Posse </a:t>
            </a:r>
            <a:r>
              <a:rPr lang="en-SG" sz="2800" dirty="0" err="1"/>
              <a:t>Peccare</a:t>
            </a:r>
            <a:r>
              <a:rPr lang="zh-CN" altLang="en-US" sz="2800" dirty="0"/>
              <a:t>）</a:t>
            </a:r>
            <a:endParaRPr lang="en-SG" sz="2800" dirty="0"/>
          </a:p>
          <a:p>
            <a:pPr lvl="0"/>
            <a:r>
              <a:rPr lang="zh-CN" altLang="en-US" sz="2800" dirty="0"/>
              <a:t>不能不犯罪（</a:t>
            </a:r>
            <a:r>
              <a:rPr lang="en-SG" sz="2800" dirty="0"/>
              <a:t>Non Posse Non </a:t>
            </a:r>
            <a:r>
              <a:rPr lang="en-SG" sz="2800" dirty="0" err="1"/>
              <a:t>Peccare</a:t>
            </a:r>
            <a:r>
              <a:rPr lang="zh-CN" altLang="en-US" sz="2800" dirty="0"/>
              <a:t>）</a:t>
            </a:r>
            <a:endParaRPr lang="en-SG" sz="2800" dirty="0"/>
          </a:p>
          <a:p>
            <a:pPr lvl="0"/>
            <a:r>
              <a:rPr lang="zh-CN" altLang="en-US" sz="2800" dirty="0"/>
              <a:t>能不犯罪（</a:t>
            </a:r>
            <a:r>
              <a:rPr lang="en-SG" sz="2800" dirty="0"/>
              <a:t>Posse Non </a:t>
            </a:r>
            <a:r>
              <a:rPr lang="en-SG" sz="2800" dirty="0" err="1"/>
              <a:t>Peccare</a:t>
            </a:r>
            <a:r>
              <a:rPr lang="zh-CN" altLang="en-US" sz="2800" dirty="0"/>
              <a:t>）</a:t>
            </a:r>
            <a:endParaRPr lang="en-SG" sz="2800" dirty="0"/>
          </a:p>
          <a:p>
            <a:pPr lvl="0"/>
            <a:r>
              <a:rPr lang="zh-CN" altLang="en-US" sz="2800" dirty="0"/>
              <a:t>不能犯罪（</a:t>
            </a:r>
            <a:r>
              <a:rPr lang="en-SG" sz="2800" dirty="0"/>
              <a:t>Non Posse </a:t>
            </a:r>
            <a:r>
              <a:rPr lang="en-SG" sz="2800" dirty="0" err="1"/>
              <a:t>Peccare</a:t>
            </a:r>
            <a:r>
              <a:rPr lang="zh-CN" altLang="en-US" sz="2800" dirty="0"/>
              <a:t>）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7632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7D39-8044-724B-BFAB-4643E8AA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B5E9-4057-BDC2-8828-6258A302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9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1FCE-0513-2F26-76EF-708F0C85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32" y="1853753"/>
            <a:ext cx="11267768" cy="4199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九问：那么，上帝在律法中要求行他所不能行的，岂非冤屈人吗？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答：绝不。因为上帝造人，叫他本来有能力遵行律法（</a:t>
            </a:r>
            <a:r>
              <a:rPr lang="en-SG" sz="2800" dirty="0"/>
              <a:t>1</a:t>
            </a:r>
            <a:r>
              <a:rPr lang="zh-CN" altLang="en-US" sz="2800" dirty="0"/>
              <a:t>）；但人因魔鬼的试探（</a:t>
            </a:r>
            <a:r>
              <a:rPr lang="en-SG" sz="2800" dirty="0"/>
              <a:t>2</a:t>
            </a:r>
            <a:r>
              <a:rPr lang="zh-CN" altLang="en-US" sz="2800" dirty="0"/>
              <a:t>），自甘悖逆（</a:t>
            </a:r>
            <a:r>
              <a:rPr lang="en-SG" sz="2800" dirty="0"/>
              <a:t>3</a:t>
            </a:r>
            <a:r>
              <a:rPr lang="zh-CN" altLang="en-US" sz="2800" dirty="0"/>
              <a:t>），使自己及其后裔的这种能力丧失了。（</a:t>
            </a:r>
            <a:r>
              <a:rPr lang="en-SG" sz="2800" dirty="0"/>
              <a:t>4</a:t>
            </a:r>
            <a:r>
              <a:rPr lang="zh-CN" altLang="en-US" sz="2800" dirty="0"/>
              <a:t>）</a:t>
            </a:r>
            <a:endParaRPr lang="en-SG" sz="2800" dirty="0"/>
          </a:p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en-US" sz="2800" dirty="0"/>
              <a:t>1</a:t>
            </a:r>
            <a:r>
              <a:rPr lang="en-US" altLang="zh-CN" sz="2800" dirty="0"/>
              <a:t>】</a:t>
            </a:r>
            <a:r>
              <a:rPr lang="zh-CN" altLang="en-US" sz="2800" dirty="0"/>
              <a:t>创</a:t>
            </a:r>
            <a:r>
              <a:rPr lang="en-US" sz="2800" dirty="0"/>
              <a:t>1</a:t>
            </a:r>
            <a:r>
              <a:rPr lang="zh-CN" altLang="en-US" sz="2800" dirty="0"/>
              <a:t>：</a:t>
            </a:r>
            <a:r>
              <a:rPr lang="en-US" sz="2800" dirty="0"/>
              <a:t>31</a:t>
            </a:r>
            <a:r>
              <a:rPr lang="zh-CN" altLang="en-US" sz="2800" dirty="0"/>
              <a:t>，弗</a:t>
            </a:r>
            <a:r>
              <a:rPr lang="en-US" sz="2800" dirty="0"/>
              <a:t>4</a:t>
            </a:r>
            <a:r>
              <a:rPr lang="zh-CN" altLang="en-US" sz="2800" dirty="0"/>
              <a:t>：</a:t>
            </a:r>
            <a:r>
              <a:rPr lang="en-US" sz="2800" dirty="0"/>
              <a:t>24 </a:t>
            </a:r>
            <a:r>
              <a:rPr lang="en-US" altLang="zh-CN" sz="2800" dirty="0"/>
              <a:t>【</a:t>
            </a:r>
            <a:r>
              <a:rPr lang="en-US" sz="2800" dirty="0"/>
              <a:t>2</a:t>
            </a:r>
            <a:r>
              <a:rPr lang="en-US" altLang="zh-CN" sz="2800" dirty="0"/>
              <a:t>】</a:t>
            </a:r>
            <a:r>
              <a:rPr lang="zh-CN" altLang="en-US" sz="2800" dirty="0"/>
              <a:t>创</a:t>
            </a:r>
            <a:r>
              <a:rPr lang="en-US" sz="2800" dirty="0"/>
              <a:t>3</a:t>
            </a:r>
            <a:r>
              <a:rPr lang="zh-CN" altLang="en-US" sz="2800" dirty="0"/>
              <a:t>：</a:t>
            </a:r>
            <a:r>
              <a:rPr lang="en-US" sz="2800" dirty="0"/>
              <a:t>13</a:t>
            </a:r>
            <a:r>
              <a:rPr lang="zh-CN" altLang="en-US" sz="2800" dirty="0"/>
              <a:t>；约</a:t>
            </a:r>
            <a:r>
              <a:rPr lang="en-US" sz="2800" dirty="0"/>
              <a:t>8</a:t>
            </a:r>
            <a:r>
              <a:rPr lang="zh-CN" altLang="en-US" sz="2800" dirty="0"/>
              <a:t>：</a:t>
            </a:r>
            <a:r>
              <a:rPr lang="en-US" sz="2800" dirty="0"/>
              <a:t>44</a:t>
            </a:r>
            <a:endParaRPr lang="en-SG" sz="2800" dirty="0"/>
          </a:p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en-US" sz="2800" dirty="0"/>
              <a:t>3</a:t>
            </a:r>
            <a:r>
              <a:rPr lang="en-US" altLang="zh-CN" sz="2800" dirty="0"/>
              <a:t>】</a:t>
            </a:r>
            <a:r>
              <a:rPr lang="zh-CN" altLang="en-US" sz="2800" dirty="0"/>
              <a:t>创</a:t>
            </a:r>
            <a:r>
              <a:rPr lang="en-US" sz="2800" dirty="0"/>
              <a:t>3</a:t>
            </a:r>
            <a:r>
              <a:rPr lang="zh-CN" altLang="en-US" sz="2800" dirty="0"/>
              <a:t>：</a:t>
            </a:r>
            <a:r>
              <a:rPr lang="en-US" sz="2800" dirty="0"/>
              <a:t>6 </a:t>
            </a:r>
            <a:r>
              <a:rPr lang="en-US" altLang="zh-CN" sz="2800" dirty="0"/>
              <a:t>【</a:t>
            </a:r>
            <a:r>
              <a:rPr lang="en-US" sz="2800" dirty="0"/>
              <a:t>4</a:t>
            </a:r>
            <a:r>
              <a:rPr lang="en-US" altLang="zh-CN" sz="2800" dirty="0"/>
              <a:t>】</a:t>
            </a:r>
            <a:r>
              <a:rPr lang="zh-CN" altLang="en-US" sz="2800" dirty="0"/>
              <a:t>罗</a:t>
            </a:r>
            <a:r>
              <a:rPr lang="en-US" sz="2800" dirty="0"/>
              <a:t>5</a:t>
            </a:r>
            <a:r>
              <a:rPr lang="zh-CN" altLang="en-US" sz="2800" dirty="0"/>
              <a:t>：</a:t>
            </a:r>
            <a:r>
              <a:rPr lang="en-US" sz="2800" dirty="0"/>
              <a:t>12</a:t>
            </a:r>
            <a:r>
              <a:rPr lang="zh-CN" altLang="en-US" sz="2800" dirty="0"/>
              <a:t>，</a:t>
            </a:r>
            <a:r>
              <a:rPr lang="en-US" sz="2800" dirty="0"/>
              <a:t>18-19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86507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0604-9CDC-69E8-49AF-BC2B3351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3) </a:t>
            </a:r>
            <a:r>
              <a:rPr lang="zh-CN" altLang="en-US" sz="4000" dirty="0"/>
              <a:t>人的责任 （问</a:t>
            </a:r>
            <a:r>
              <a:rPr lang="en-SG" sz="4000" dirty="0"/>
              <a:t>9</a:t>
            </a:r>
            <a:r>
              <a:rPr lang="zh-CN" altLang="en-US" sz="4000" dirty="0"/>
              <a:t>）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7D8C4-D3FD-4253-E7C9-C0222316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2800" dirty="0"/>
              <a:t>人起初是能够顺服神而不犯罪的 </a:t>
            </a:r>
            <a:r>
              <a:rPr lang="en-SG" sz="2800" dirty="0"/>
              <a:t>—</a:t>
            </a:r>
            <a:r>
              <a:rPr lang="zh-CN" altLang="en-US" sz="2800" dirty="0"/>
              <a:t>人被创造在圣洁与公义之中（弗</a:t>
            </a:r>
            <a:r>
              <a:rPr lang="en-SG" sz="2800" dirty="0"/>
              <a:t>4:24</a:t>
            </a:r>
            <a:r>
              <a:rPr lang="zh-CN" altLang="en-US" sz="2800" dirty="0"/>
              <a:t>）。</a:t>
            </a:r>
            <a:endParaRPr lang="en-SG" sz="2800" dirty="0"/>
          </a:p>
          <a:p>
            <a:pPr lvl="0"/>
            <a:r>
              <a:rPr lang="zh-CN" altLang="en-US" sz="2800" dirty="0"/>
              <a:t>罪的进入是因魔鬼的引诱，而亚当和夏娃在自由意志中顺从了魔鬼的谎言（创</a:t>
            </a:r>
            <a:r>
              <a:rPr lang="en-SG" sz="2800" dirty="0"/>
              <a:t>3:13</a:t>
            </a:r>
            <a:r>
              <a:rPr lang="zh-CN" altLang="en-US" sz="2800" dirty="0"/>
              <a:t>；约</a:t>
            </a:r>
            <a:r>
              <a:rPr lang="en-SG" sz="2800" dirty="0"/>
              <a:t>8:44</a:t>
            </a:r>
            <a:r>
              <a:rPr lang="zh-CN" altLang="en-US" sz="2800" dirty="0"/>
              <a:t>；创</a:t>
            </a:r>
            <a:r>
              <a:rPr lang="en-SG" sz="2800" dirty="0"/>
              <a:t>3:6</a:t>
            </a:r>
            <a:r>
              <a:rPr lang="zh-CN" altLang="en-US" sz="2800" dirty="0"/>
              <a:t>）。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36964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844D-C3A8-4FF4-8E49-75D58199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64325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u="sng" dirty="0"/>
              <a:t>复习</a:t>
            </a:r>
            <a:endParaRPr lang="en-SG" sz="4800" b="1" u="sng" dirty="0"/>
          </a:p>
        </p:txBody>
      </p:sp>
    </p:spTree>
    <p:extLst>
      <p:ext uri="{BB962C8B-B14F-4D97-AF65-F5344CB8AC3E}">
        <p14:creationId xmlns:p14="http://schemas.microsoft.com/office/powerpoint/2010/main" val="385977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BB8C-AADF-8620-8D3E-E68DB008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3) </a:t>
            </a:r>
            <a:r>
              <a:rPr lang="zh-CN" altLang="en-US" dirty="0"/>
              <a:t>人的责任 （问</a:t>
            </a:r>
            <a:r>
              <a:rPr lang="en-SG" dirty="0"/>
              <a:t>9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70E4-58D8-B81A-592E-29B94FFD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Autofit/>
          </a:bodyPr>
          <a:lstStyle/>
          <a:p>
            <a:pPr lvl="0"/>
            <a:r>
              <a:rPr lang="zh-CN" altLang="en-US" sz="2400" dirty="0"/>
              <a:t>罪藉着 代表性关系 （</a:t>
            </a:r>
            <a:r>
              <a:rPr lang="en-SG" sz="2400" dirty="0"/>
              <a:t>federal relation</a:t>
            </a:r>
            <a:r>
              <a:rPr lang="zh-CN" altLang="en-US" sz="2400" dirty="0"/>
              <a:t>）传递给亚当的后裔（罗</a:t>
            </a:r>
            <a:r>
              <a:rPr lang="en-SG" sz="2400" dirty="0"/>
              <a:t>5:12</a:t>
            </a:r>
            <a:r>
              <a:rPr lang="zh-CN" altLang="en-US" sz="2400" dirty="0"/>
              <a:t>，</a:t>
            </a:r>
            <a:r>
              <a:rPr lang="en-SG" sz="2400" dirty="0"/>
              <a:t>18–19</a:t>
            </a:r>
            <a:r>
              <a:rPr lang="zh-CN" altLang="en-US" sz="2400" dirty="0"/>
              <a:t>）。</a:t>
            </a:r>
            <a:endParaRPr lang="en-SG" sz="2400" dirty="0"/>
          </a:p>
          <a:p>
            <a:pPr lvl="1"/>
            <a:r>
              <a:rPr lang="zh-CN" altLang="en-US" sz="2400" dirty="0"/>
              <a:t>代表权好比一个国家的政府为其国民作出决定。</a:t>
            </a:r>
            <a:endParaRPr lang="en-SG" sz="2400" dirty="0"/>
          </a:p>
          <a:p>
            <a:pPr lvl="1"/>
            <a:r>
              <a:rPr lang="zh-CN" altLang="en-US" sz="2400" dirty="0"/>
              <a:t>这种被代表的身份是基于我们在生物血统上出于亚当，因此也说明了耶稣童贞女生子的必要性（</a:t>
            </a:r>
            <a:r>
              <a:rPr lang="en-SG" sz="2400" dirty="0"/>
              <a:t>“</a:t>
            </a:r>
            <a:r>
              <a:rPr lang="zh-CN" altLang="en-US" sz="2400" dirty="0"/>
              <a:t>女人的后裔</a:t>
            </a:r>
            <a:r>
              <a:rPr lang="en-SG" sz="2400" dirty="0"/>
              <a:t>”</a:t>
            </a:r>
            <a:r>
              <a:rPr lang="zh-CN" altLang="en-US" sz="2400" dirty="0"/>
              <a:t>）。</a:t>
            </a:r>
            <a:endParaRPr lang="en-SG" altLang="zh-CN" sz="2400" dirty="0"/>
          </a:p>
          <a:p>
            <a:r>
              <a:rPr lang="zh-CN" altLang="en-US" sz="2400" dirty="0"/>
              <a:t>对那些对亚当的盟约元首身份（</a:t>
            </a:r>
            <a:r>
              <a:rPr lang="en-SG" sz="2400" dirty="0"/>
              <a:t>covenant headship</a:t>
            </a:r>
            <a:r>
              <a:rPr lang="zh-CN" altLang="en-US" sz="2400" dirty="0"/>
              <a:t>）感到不满的人而言：你认为你会比亚当或夏娃做得更好吗？他们当时是无罪的，而你并非是。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62019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5D7EC-9E1A-7283-C495-2A7FBEAA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F97F-20FE-D07D-251D-A2745238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10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D0E4C-0069-C2D1-BE0E-4D6A8F813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十问：上帝是否放任这种悖逆或背信，使之不受刑法吗？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答：绝不。他极其憎恨我们的原罪和本罪，并要在今生和永世用公义的审判刑罚罪恶（</a:t>
            </a:r>
            <a:r>
              <a:rPr lang="en-US" sz="2800" dirty="0"/>
              <a:t>1</a:t>
            </a:r>
            <a:r>
              <a:rPr lang="zh-CN" altLang="en-US" sz="2800" dirty="0"/>
              <a:t>），正如他以宣告说：“凡不时常遵守律法书上所写的，都是被诅咒的。</a:t>
            </a:r>
            <a:r>
              <a:rPr lang="en-SG" sz="2800" dirty="0"/>
              <a:t>”</a:t>
            </a:r>
            <a:r>
              <a:rPr lang="zh-CN" altLang="en-US" sz="2800" dirty="0"/>
              <a:t>（</a:t>
            </a:r>
            <a:r>
              <a:rPr lang="en-SG" sz="2800" dirty="0"/>
              <a:t>2</a:t>
            </a:r>
            <a:r>
              <a:rPr lang="zh-CN" altLang="en-US" sz="2800" dirty="0"/>
              <a:t>）</a:t>
            </a:r>
            <a:endParaRPr lang="en-SG" sz="2800" dirty="0"/>
          </a:p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en-US" sz="2800" dirty="0"/>
              <a:t>1</a:t>
            </a:r>
            <a:r>
              <a:rPr lang="en-US" altLang="zh-CN" sz="2800" dirty="0"/>
              <a:t>】</a:t>
            </a:r>
            <a:r>
              <a:rPr lang="zh-CN" altLang="en-US" sz="2800" dirty="0"/>
              <a:t>诗</a:t>
            </a:r>
            <a:r>
              <a:rPr lang="en-US" sz="2800" dirty="0"/>
              <a:t>5</a:t>
            </a:r>
            <a:r>
              <a:rPr lang="zh-CN" altLang="en-US" sz="2800" dirty="0"/>
              <a:t>：</a:t>
            </a:r>
            <a:r>
              <a:rPr lang="en-US" sz="2800" dirty="0"/>
              <a:t>5;  </a:t>
            </a:r>
            <a:r>
              <a:rPr lang="zh-CN" altLang="en-US" sz="2800" dirty="0"/>
              <a:t>罗</a:t>
            </a:r>
            <a:r>
              <a:rPr lang="en-US" sz="2800" dirty="0"/>
              <a:t>1</a:t>
            </a:r>
            <a:r>
              <a:rPr lang="zh-CN" altLang="en-US" sz="2800" dirty="0"/>
              <a:t>：</a:t>
            </a:r>
            <a:r>
              <a:rPr lang="en-US" sz="2800" dirty="0"/>
              <a:t>18</a:t>
            </a:r>
            <a:r>
              <a:rPr lang="zh-CN" altLang="en-US" sz="2800" dirty="0"/>
              <a:t>；申</a:t>
            </a:r>
            <a:r>
              <a:rPr lang="en-US" sz="2800" dirty="0"/>
              <a:t>28</a:t>
            </a:r>
            <a:r>
              <a:rPr lang="zh-CN" altLang="en-US" sz="2800" dirty="0"/>
              <a:t>：</a:t>
            </a:r>
            <a:r>
              <a:rPr lang="en-US" sz="2800" dirty="0"/>
              <a:t>15</a:t>
            </a:r>
            <a:r>
              <a:rPr lang="zh-CN" altLang="en-US" sz="2800" dirty="0"/>
              <a:t>；来</a:t>
            </a:r>
            <a:r>
              <a:rPr lang="en-US" sz="2800" dirty="0"/>
              <a:t>9</a:t>
            </a:r>
            <a:r>
              <a:rPr lang="zh-CN" altLang="en-US" sz="2800" dirty="0"/>
              <a:t>：</a:t>
            </a:r>
            <a:r>
              <a:rPr lang="en-US" sz="2800" dirty="0"/>
              <a:t>27</a:t>
            </a:r>
            <a:endParaRPr lang="en-SG" sz="2800" dirty="0"/>
          </a:p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en-US" sz="2800" dirty="0"/>
              <a:t>2</a:t>
            </a:r>
            <a:r>
              <a:rPr lang="en-US" altLang="zh-CN" sz="2800" dirty="0"/>
              <a:t>】</a:t>
            </a:r>
            <a:r>
              <a:rPr lang="zh-CN" altLang="en-US" sz="2800" dirty="0"/>
              <a:t>申</a:t>
            </a:r>
            <a:r>
              <a:rPr lang="en-US" sz="2800" dirty="0"/>
              <a:t>27</a:t>
            </a:r>
            <a:r>
              <a:rPr lang="zh-CN" altLang="en-US" sz="2800" dirty="0"/>
              <a:t>：</a:t>
            </a:r>
            <a:r>
              <a:rPr lang="en-US" sz="2800" dirty="0"/>
              <a:t>26</a:t>
            </a:r>
            <a:r>
              <a:rPr lang="zh-CN" altLang="en-US" sz="2800" dirty="0"/>
              <a:t>；加</a:t>
            </a:r>
            <a:r>
              <a:rPr lang="en-US" sz="2800" dirty="0"/>
              <a:t>3</a:t>
            </a:r>
            <a:r>
              <a:rPr lang="zh-CN" altLang="en-US" sz="2800" dirty="0"/>
              <a:t>：</a:t>
            </a:r>
            <a:r>
              <a:rPr lang="en-US" sz="2800" dirty="0"/>
              <a:t>10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800772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6E84-50BF-5D22-41B5-F2026D52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4) </a:t>
            </a:r>
            <a:r>
              <a:rPr lang="zh-CN" altLang="en-US" sz="4000" dirty="0"/>
              <a:t>罪必得被惩 （问</a:t>
            </a:r>
            <a:r>
              <a:rPr lang="en-SG" sz="4000" dirty="0"/>
              <a:t>10</a:t>
            </a:r>
            <a:r>
              <a:rPr lang="zh-CN" altLang="en-US" sz="4000" dirty="0"/>
              <a:t>）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EDB2B-3F83-F85A-98FA-DDFE474B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2800" dirty="0"/>
              <a:t>罪必受到刑罚，因为它违背了神的律法（来</a:t>
            </a:r>
            <a:r>
              <a:rPr lang="en-SG" sz="2800" dirty="0"/>
              <a:t> 9:27</a:t>
            </a:r>
            <a:r>
              <a:rPr lang="zh-CN" altLang="en-US" sz="2800" dirty="0"/>
              <a:t>；出</a:t>
            </a:r>
            <a:r>
              <a:rPr lang="en-SG" sz="2800" dirty="0"/>
              <a:t> 34:7</a:t>
            </a:r>
            <a:r>
              <a:rPr lang="zh-CN" altLang="en-US" sz="2800" dirty="0"/>
              <a:t>；诗</a:t>
            </a:r>
            <a:r>
              <a:rPr lang="en-SG" sz="2800" dirty="0"/>
              <a:t> 5:4</a:t>
            </a:r>
            <a:r>
              <a:rPr lang="en-US" altLang="zh-CN" sz="2800" dirty="0"/>
              <a:t>–</a:t>
            </a:r>
            <a:r>
              <a:rPr lang="en-SG" sz="2800" dirty="0"/>
              <a:t>6</a:t>
            </a:r>
            <a:r>
              <a:rPr lang="zh-CN" altLang="en-US" sz="2800" dirty="0"/>
              <a:t>；罗</a:t>
            </a:r>
            <a:r>
              <a:rPr lang="en-SG" sz="2800" dirty="0"/>
              <a:t> 1:18</a:t>
            </a:r>
            <a:r>
              <a:rPr lang="zh-CN" altLang="en-US" sz="2800" dirty="0"/>
              <a:t>）。</a:t>
            </a:r>
            <a:endParaRPr lang="en-SG" sz="2800" dirty="0"/>
          </a:p>
          <a:p>
            <a:pPr lvl="0"/>
            <a:r>
              <a:rPr lang="zh-CN" altLang="en-US" sz="2800" dirty="0"/>
              <a:t>凡不遵行神律法所吩咐的一切的，都是被咒诅的（申</a:t>
            </a:r>
            <a:r>
              <a:rPr lang="en-SG" sz="2800" dirty="0"/>
              <a:t> 27:26</a:t>
            </a:r>
            <a:r>
              <a:rPr lang="zh-CN" altLang="en-US" sz="2800" dirty="0"/>
              <a:t>；加</a:t>
            </a:r>
            <a:r>
              <a:rPr lang="en-SG" sz="2800" dirty="0"/>
              <a:t> 3:10</a:t>
            </a:r>
            <a:r>
              <a:rPr lang="zh-CN" altLang="en-US" sz="2800" dirty="0"/>
              <a:t>）。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25839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2A138-CD4D-40D8-D830-4EFC4316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06F2-18A9-1989-373B-C1883739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11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4B77-4D7C-565B-E7F5-2CDE554D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十一问：上帝不也是慈爱的吗？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答：上帝固然是慈爱的，但他也是公义的（</a:t>
            </a:r>
            <a:r>
              <a:rPr lang="en-US" sz="2800" dirty="0"/>
              <a:t>1</a:t>
            </a:r>
            <a:r>
              <a:rPr lang="zh-CN" altLang="en-US" sz="2800" dirty="0"/>
              <a:t>）；因此，他的公义要求干犯至高上帝之威严的罪恶，必须处于极刑，就是生体和灵魂一同受到永远的刑罚（</a:t>
            </a:r>
            <a:r>
              <a:rPr lang="en-US" sz="2800" dirty="0"/>
              <a:t>2</a:t>
            </a:r>
            <a:r>
              <a:rPr lang="zh-CN" altLang="en-US" sz="2800" dirty="0"/>
              <a:t>）。</a:t>
            </a:r>
            <a:endParaRPr lang="en-SG" sz="2800" dirty="0"/>
          </a:p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en-US" sz="2800" dirty="0"/>
              <a:t>1</a:t>
            </a:r>
            <a:r>
              <a:rPr lang="en-US" altLang="zh-CN" sz="2800" dirty="0"/>
              <a:t>】</a:t>
            </a:r>
            <a:r>
              <a:rPr lang="zh-CN" altLang="en-US" sz="2800" dirty="0"/>
              <a:t>出</a:t>
            </a:r>
            <a:r>
              <a:rPr lang="en-US" sz="2800" dirty="0"/>
              <a:t>20</a:t>
            </a:r>
            <a:r>
              <a:rPr lang="zh-CN" altLang="en-US" sz="2800" dirty="0"/>
              <a:t>：</a:t>
            </a:r>
            <a:r>
              <a:rPr lang="en-US" sz="2800" dirty="0"/>
              <a:t>5-6</a:t>
            </a:r>
            <a:r>
              <a:rPr lang="zh-CN" altLang="en-US" sz="2800" dirty="0"/>
              <a:t>；</a:t>
            </a:r>
            <a:r>
              <a:rPr lang="en-US" sz="2800" dirty="0"/>
              <a:t>34</a:t>
            </a:r>
            <a:r>
              <a:rPr lang="zh-CN" altLang="en-US" sz="2800" dirty="0"/>
              <a:t>：</a:t>
            </a:r>
            <a:r>
              <a:rPr lang="en-US" sz="2800" dirty="0"/>
              <a:t>6-7; </a:t>
            </a:r>
            <a:r>
              <a:rPr lang="zh-CN" altLang="en-US" sz="2800" dirty="0"/>
              <a:t>申</a:t>
            </a:r>
            <a:r>
              <a:rPr lang="en-US" sz="2800" dirty="0"/>
              <a:t>7</a:t>
            </a:r>
            <a:r>
              <a:rPr lang="zh-CN" altLang="en-US" sz="2800" dirty="0"/>
              <a:t>：</a:t>
            </a:r>
            <a:r>
              <a:rPr lang="en-US" sz="2800" dirty="0"/>
              <a:t>9-11</a:t>
            </a:r>
            <a:r>
              <a:rPr lang="zh-CN" altLang="en-US" sz="2800" dirty="0"/>
              <a:t>；诗</a:t>
            </a:r>
            <a:r>
              <a:rPr lang="en-US" sz="2800" dirty="0"/>
              <a:t>5</a:t>
            </a:r>
            <a:r>
              <a:rPr lang="zh-CN" altLang="en-US" sz="2800" dirty="0"/>
              <a:t>：</a:t>
            </a:r>
            <a:r>
              <a:rPr lang="en-US" sz="2800" dirty="0"/>
              <a:t>4-6</a:t>
            </a:r>
            <a:r>
              <a:rPr lang="zh-CN" altLang="en-US" sz="2800" dirty="0"/>
              <a:t>；来</a:t>
            </a:r>
            <a:r>
              <a:rPr lang="en-US" sz="2800" dirty="0"/>
              <a:t>10</a:t>
            </a:r>
            <a:r>
              <a:rPr lang="zh-CN" altLang="en-US" sz="2800" dirty="0"/>
              <a:t>：</a:t>
            </a:r>
            <a:r>
              <a:rPr lang="en-US" sz="2800" dirty="0"/>
              <a:t>30</a:t>
            </a:r>
            <a:r>
              <a:rPr lang="zh-CN" altLang="en-US" sz="2800" dirty="0"/>
              <a:t>，</a:t>
            </a:r>
            <a:r>
              <a:rPr lang="en-US" sz="2800" dirty="0"/>
              <a:t>31</a:t>
            </a:r>
          </a:p>
          <a:p>
            <a:pPr marL="0" indent="0">
              <a:buNone/>
            </a:pPr>
            <a:r>
              <a:rPr lang="en-US" altLang="zh-CN" sz="2800" dirty="0"/>
              <a:t>【</a:t>
            </a:r>
            <a:r>
              <a:rPr lang="en-US" sz="2800" dirty="0"/>
              <a:t>2</a:t>
            </a:r>
            <a:r>
              <a:rPr lang="en-US" altLang="zh-CN" sz="2800" dirty="0"/>
              <a:t>】</a:t>
            </a:r>
            <a:r>
              <a:rPr lang="zh-CN" altLang="en-US" sz="2800" dirty="0"/>
              <a:t>太</a:t>
            </a:r>
            <a:r>
              <a:rPr lang="en-US" sz="2800" dirty="0"/>
              <a:t>25</a:t>
            </a:r>
            <a:r>
              <a:rPr lang="zh-CN" altLang="en-US" sz="2800" dirty="0"/>
              <a:t>：</a:t>
            </a:r>
            <a:r>
              <a:rPr lang="en-US" sz="2800" dirty="0"/>
              <a:t>45</a:t>
            </a:r>
            <a:r>
              <a:rPr lang="zh-CN" altLang="en-US" sz="2800" dirty="0"/>
              <a:t>，</a:t>
            </a:r>
            <a:r>
              <a:rPr lang="en-US" sz="2800" dirty="0"/>
              <a:t>46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0589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7C72-4F0D-86F4-1AA2-8808A84A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5) </a:t>
            </a:r>
            <a:r>
              <a:rPr lang="zh-CN" altLang="en-US" sz="4000" dirty="0"/>
              <a:t>神的公义（问</a:t>
            </a:r>
            <a:r>
              <a:rPr lang="en-SG" sz="4000" dirty="0"/>
              <a:t>10</a:t>
            </a:r>
            <a:r>
              <a:rPr lang="zh-CN" altLang="en-US" sz="4000" dirty="0"/>
              <a:t>）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C6DF-5836-9666-03BD-D16230A1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CN" altLang="en-US" sz="2800" dirty="0"/>
              <a:t>神确实是满有怜悯的神。</a:t>
            </a:r>
            <a:endParaRPr lang="en-SG" sz="2800" dirty="0"/>
          </a:p>
          <a:p>
            <a:pPr lvl="0"/>
            <a:r>
              <a:rPr lang="zh-CN" altLang="en-US" sz="2800" dirty="0"/>
              <a:t>但神同样是公义的（出</a:t>
            </a:r>
            <a:r>
              <a:rPr lang="en-SG" sz="2800" dirty="0"/>
              <a:t> 34:6–7</a:t>
            </a:r>
            <a:r>
              <a:rPr lang="zh-CN" altLang="en-US" sz="2800" dirty="0"/>
              <a:t>；诗</a:t>
            </a:r>
            <a:r>
              <a:rPr lang="en-SG" sz="2800" dirty="0"/>
              <a:t> 103:8–9</a:t>
            </a:r>
            <a:r>
              <a:rPr lang="zh-CN" altLang="en-US" sz="2800" dirty="0"/>
              <a:t>；申</a:t>
            </a:r>
            <a:r>
              <a:rPr lang="en-SG" sz="2800" dirty="0"/>
              <a:t> 7:9–11</a:t>
            </a:r>
            <a:r>
              <a:rPr lang="zh-CN" altLang="en-US" sz="2800" dirty="0"/>
              <a:t>；诗</a:t>
            </a:r>
            <a:r>
              <a:rPr lang="en-SG" sz="2800" dirty="0"/>
              <a:t> 5:4–6</a:t>
            </a:r>
            <a:r>
              <a:rPr lang="zh-CN" altLang="en-US" sz="2800" dirty="0"/>
              <a:t>；来</a:t>
            </a:r>
            <a:r>
              <a:rPr lang="en-SG" sz="2800" dirty="0"/>
              <a:t> 10:30–31</a:t>
            </a:r>
            <a:r>
              <a:rPr lang="zh-CN" altLang="en-US" sz="2800" dirty="0"/>
              <a:t>；启</a:t>
            </a:r>
            <a:r>
              <a:rPr lang="en-SG" sz="2800" dirty="0"/>
              <a:t> 14:11</a:t>
            </a:r>
            <a:r>
              <a:rPr lang="zh-CN" altLang="en-US" sz="2800" dirty="0"/>
              <a:t>）。</a:t>
            </a:r>
            <a:endParaRPr lang="en-SG" sz="2800" dirty="0"/>
          </a:p>
          <a:p>
            <a:pPr lvl="0"/>
            <a:r>
              <a:rPr lang="zh-CN" altLang="en-US" sz="2800" dirty="0"/>
              <a:t>首先，若没有公义，怜悯便毫无意义：因为你无法向一个本是良善、并不该受刑罚的人施怜悯。</a:t>
            </a:r>
            <a:endParaRPr lang="en-SG" sz="2800" dirty="0"/>
          </a:p>
          <a:p>
            <a:pPr lvl="0"/>
            <a:r>
              <a:rPr lang="zh-CN" altLang="en-US" sz="2800" dirty="0"/>
              <a:t>神的怜悯是拣选性的（罗</a:t>
            </a:r>
            <a:r>
              <a:rPr lang="en-SG" sz="2800" dirty="0"/>
              <a:t> 9:15</a:t>
            </a:r>
            <a:r>
              <a:rPr lang="zh-CN" altLang="en-US" sz="2800" dirty="0"/>
              <a:t>；出</a:t>
            </a:r>
            <a:r>
              <a:rPr lang="en-SG" sz="2800" dirty="0"/>
              <a:t> 33:19</a:t>
            </a:r>
            <a:r>
              <a:rPr lang="zh-CN" altLang="en-US" sz="2800" dirty="0"/>
              <a:t>）。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810866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493F-3DC1-E971-CDA9-F23E3ED9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5) </a:t>
            </a:r>
            <a:r>
              <a:rPr lang="zh-CN" altLang="en-US" sz="4000" dirty="0"/>
              <a:t>神的公义（问</a:t>
            </a:r>
            <a:r>
              <a:rPr lang="en-SG" sz="4000" dirty="0"/>
              <a:t>10</a:t>
            </a:r>
            <a:r>
              <a:rPr lang="zh-CN" altLang="en-US" sz="4000" dirty="0"/>
              <a:t>）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8AE5-D7C7-69BB-AD43-1C1CC204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2800" dirty="0"/>
              <a:t>我们之所以认为自己理当得着怜悯，是因为我们轻看了自己的邪恶与罪。</a:t>
            </a:r>
            <a:endParaRPr lang="en-SG" sz="2800" dirty="0"/>
          </a:p>
          <a:p>
            <a:pPr lvl="0"/>
            <a:r>
              <a:rPr lang="zh-CN" altLang="en-US" sz="2800" dirty="0"/>
              <a:t>刑罚取决于罪行的严重程度；冒犯一位无限的神，就当受无限的刑罚。</a:t>
            </a:r>
            <a:endParaRPr lang="en-SG" sz="2800" dirty="0"/>
          </a:p>
          <a:p>
            <a:pPr lvl="0"/>
            <a:r>
              <a:rPr lang="zh-CN" altLang="en-US" sz="2800" dirty="0"/>
              <a:t>永恒的刑罚乃是公义的彰显（太</a:t>
            </a:r>
            <a:r>
              <a:rPr lang="en-SG" sz="2800" dirty="0"/>
              <a:t> 25:45–46</a:t>
            </a:r>
            <a:r>
              <a:rPr lang="zh-CN" altLang="en-US" sz="2800" dirty="0"/>
              <a:t>）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351753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66C65-8653-F794-DDCC-ECE9E8F9E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5A5A-6E6C-B9FD-4924-AF6D77E8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8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38B6-AC08-33CA-55DA-2B834FDE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八问：是否我们都是极其败坏，完全无法行任何善，并倾向于各样罪恶吗？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答：是的。除非我们由上帝的灵重生。</a:t>
            </a:r>
          </a:p>
        </p:txBody>
      </p:sp>
    </p:spTree>
    <p:extLst>
      <p:ext uri="{BB962C8B-B14F-4D97-AF65-F5344CB8AC3E}">
        <p14:creationId xmlns:p14="http://schemas.microsoft.com/office/powerpoint/2010/main" val="1971448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A146-0C0E-ADA9-FFFE-B37BC334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1FB3-2514-DC3D-491E-98DB86C7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9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DB033-D2D1-27C1-3475-6C417BB00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32" y="1853753"/>
            <a:ext cx="11267768" cy="4199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九问：那么，上帝在律法中要求行他所不能行的，岂非冤屈人吗？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答：绝不。因为上帝造人，叫他本来有能力遵行律法；但人因魔鬼的试探，自甘悖逆，使自己及其后裔的这种能力丧失了。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760432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2687-3CBB-7BB9-FCA8-2D7D35B8B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D147-F607-8AF3-3481-56F21602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10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E43AB-2390-B53B-CDA7-5F4F137B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十问：上帝是否放任这种悖逆或背信，使之不受刑法吗？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答：绝不。他极其憎恨我们的原罪和本罪，并要在今生和永世用公义的审判刑罚罪恶，正如他以宣告说：“凡不时常遵守律法书上所写的，都是被诅咒的。</a:t>
            </a:r>
            <a:r>
              <a:rPr lang="en-SG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747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D1AE4-1664-B5C5-21F4-C5ECA7C3D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971-6F3D-8417-C6FE-DC99567C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11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D595-9134-01A4-B514-AE5B2FC45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十一问：上帝不也是慈爱的吗？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答：上帝固然是慈爱的，但他也是公义的；因此，他的公义要求干犯至高上帝之威严的罪恶，必须处于极刑，就是生体和灵魂一同受到永远的刑罚。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93266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7D39-8044-724B-BFAB-4643E8AA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B5E9-4057-BDC2-8828-6258A302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2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1FCE-0513-2F26-76EF-708F0C85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二问：你无论是生是死，要享有这种安慰，有多少事情必须知道呢？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答：有三件事：第一，我的罪恶和愁苦有多大 ；第二，我当怎样从自己一切罪恶和愁苦中得拯救；第三，我当怎样为这样的拯救感谢上帝。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4039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61B4-A487-5B46-FDF8-F76A4BAB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/>
              <a:t>6) </a:t>
            </a:r>
            <a:r>
              <a:rPr lang="zh-CN" altLang="en-US" sz="4000" dirty="0"/>
              <a:t>律法的三种功用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7901D-C52A-F2E7-82CA-0FC3D9AC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2015732"/>
            <a:ext cx="11380304" cy="3669451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dirty="0"/>
              <a:t>第一功用：教导性的功用 （</a:t>
            </a:r>
            <a:r>
              <a:rPr lang="en-US" altLang="zh-CN" sz="2800" dirty="0"/>
              <a:t>Pedagogical Use</a:t>
            </a:r>
            <a:r>
              <a:rPr lang="zh-CN" altLang="en-US" sz="2800" dirty="0"/>
              <a:t>）</a:t>
            </a:r>
            <a:r>
              <a:rPr lang="en-SG" sz="2800" dirty="0"/>
              <a:t>— </a:t>
            </a:r>
            <a:r>
              <a:rPr lang="zh-CN" altLang="en-US" sz="2800" dirty="0"/>
              <a:t>显明并教导我们认识自己的罪。</a:t>
            </a:r>
            <a:endParaRPr lang="en-SG" sz="2800" dirty="0"/>
          </a:p>
          <a:p>
            <a:pPr lvl="0"/>
            <a:r>
              <a:rPr lang="zh-CN" altLang="en-US" sz="2800" dirty="0"/>
              <a:t>第二功用：社会性的功用 （</a:t>
            </a:r>
            <a:r>
              <a:rPr lang="en-US" altLang="zh-CN" sz="2800" dirty="0"/>
              <a:t>Civil Use</a:t>
            </a:r>
            <a:r>
              <a:rPr lang="zh-CN" altLang="en-US" sz="2800" dirty="0"/>
              <a:t>）</a:t>
            </a:r>
            <a:r>
              <a:rPr lang="en-SG" sz="2800" dirty="0"/>
              <a:t>— </a:t>
            </a:r>
            <a:r>
              <a:rPr lang="zh-CN" altLang="en-US" sz="2800" dirty="0"/>
              <a:t>约束邪恶与罪行。</a:t>
            </a:r>
            <a:endParaRPr lang="en-SG" sz="2800" dirty="0"/>
          </a:p>
          <a:p>
            <a:pPr lvl="0"/>
            <a:r>
              <a:rPr lang="zh-CN" altLang="en-US" sz="2800" dirty="0"/>
              <a:t>第三功用：规范性的功用 （</a:t>
            </a:r>
            <a:r>
              <a:rPr lang="en-US" altLang="zh-CN" sz="2800" dirty="0"/>
              <a:t>Normative Use</a:t>
            </a:r>
            <a:r>
              <a:rPr lang="zh-CN" altLang="en-US" sz="2800" dirty="0"/>
              <a:t>）</a:t>
            </a:r>
            <a:r>
              <a:rPr lang="en-SG" sz="2800" dirty="0"/>
              <a:t>— </a:t>
            </a:r>
            <a:r>
              <a:rPr lang="zh-CN" altLang="en-US" sz="2800" dirty="0"/>
              <a:t>指引我们当如何生活。</a:t>
            </a:r>
            <a:endParaRPr lang="en-SG" sz="2800" dirty="0"/>
          </a:p>
          <a:p>
            <a:r>
              <a:rPr lang="zh-CN" altLang="en-US" sz="2800" dirty="0"/>
              <a:t>这三种功用同样重要，也同样不应被过度地强调。</a:t>
            </a:r>
            <a:endParaRPr lang="en-SG" altLang="zh-CN" sz="2800" dirty="0"/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路德教把第一和第二功用换位置</a:t>
            </a:r>
            <a:r>
              <a:rPr lang="en-US" altLang="zh-CN" sz="2800" dirty="0"/>
              <a:t>】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081949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F8B4-2643-4D76-CF1B-F564C3D9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6) </a:t>
            </a:r>
            <a:r>
              <a:rPr lang="zh-CN" altLang="en-US" dirty="0"/>
              <a:t>律法的三种功用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622D-D640-2B0A-67FF-C37B029A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2800" dirty="0"/>
              <a:t>第一功用：</a:t>
            </a:r>
            <a:endParaRPr lang="en-SG" sz="2800" dirty="0"/>
          </a:p>
          <a:p>
            <a:pPr lvl="1"/>
            <a:r>
              <a:rPr lang="zh-CN" altLang="en-US" sz="2800" dirty="0"/>
              <a:t>忽视：我们会陷入道德主义，忽略或轻看自己的罪。</a:t>
            </a:r>
            <a:endParaRPr lang="en-SG" sz="2800" dirty="0"/>
          </a:p>
          <a:p>
            <a:pPr lvl="1"/>
            <a:r>
              <a:rPr lang="zh-CN" altLang="en-US" sz="2800" dirty="0"/>
              <a:t>过度强调：我们会陷入沮丧与绝望，失去对恩典福音的注目。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579982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FF4-4051-F820-D428-0001B257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6) </a:t>
            </a:r>
            <a:r>
              <a:rPr lang="zh-CN" altLang="en-US" dirty="0"/>
              <a:t>律法的三种功用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33C7-678C-8D3F-7E5A-08BF26AF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2800" dirty="0"/>
              <a:t>第二功用：</a:t>
            </a:r>
            <a:endParaRPr lang="en-SG" sz="2800" dirty="0"/>
          </a:p>
          <a:p>
            <a:pPr lvl="1"/>
            <a:r>
              <a:rPr lang="zh-CN" altLang="en-US" sz="2800" dirty="0"/>
              <a:t>忽视：我们把与神的关系与世俗生活割裂开来，认为信仰只属于教会，与教会之外的世界毫无关系（除了末世论）。</a:t>
            </a:r>
            <a:endParaRPr lang="en-SG" sz="2800" dirty="0"/>
          </a:p>
          <a:p>
            <a:pPr lvl="1"/>
            <a:r>
              <a:rPr lang="zh-CN" altLang="en-US" sz="2800" dirty="0"/>
              <a:t>过度强调：我们混淆神的国度与世上的国度，忘记了神的律法本身并不能改变社会的任何人。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993382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F9A5-5184-B2AF-A19D-712E8FDC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6) </a:t>
            </a:r>
            <a:r>
              <a:rPr lang="zh-CN" altLang="en-US" dirty="0"/>
              <a:t>律法的三种功用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4F260-42D0-7056-3330-82681B257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2800" dirty="0"/>
              <a:t>第三功用：</a:t>
            </a:r>
            <a:endParaRPr lang="en-SG" sz="2800" dirty="0"/>
          </a:p>
          <a:p>
            <a:pPr lvl="1"/>
            <a:r>
              <a:rPr lang="zh-CN" altLang="en-US" sz="2800" dirty="0"/>
              <a:t>忽视：我们淡化顺服神命令的必要性，因此落入罪中。</a:t>
            </a:r>
            <a:r>
              <a:rPr lang="zh-CN" altLang="en-US" dirty="0"/>
              <a:t> </a:t>
            </a:r>
            <a:r>
              <a:rPr lang="zh-CN" altLang="en-US" sz="2800" dirty="0"/>
              <a:t>（反律法主义）</a:t>
            </a:r>
            <a:endParaRPr lang="en-SG" sz="2800" dirty="0"/>
          </a:p>
          <a:p>
            <a:pPr lvl="1"/>
            <a:r>
              <a:rPr lang="zh-CN" altLang="en-US" sz="2800" dirty="0"/>
              <a:t>过度强调：我们会再次陷入道德主义，忽略或轻看自己的罪。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512115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B1D3-6643-7B58-3EFE-2ACBEF083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584498"/>
            <a:ext cx="9603275" cy="51901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第一功用：显明并教导我们认识自己的罪。</a:t>
            </a:r>
            <a:endParaRPr lang="en-SG" dirty="0"/>
          </a:p>
          <a:p>
            <a:pPr lvl="1"/>
            <a:r>
              <a:rPr lang="zh-CN" altLang="en-US" sz="2000" dirty="0"/>
              <a:t>忽视：我们会陷入道德主义，忽略或轻看自己的罪。</a:t>
            </a:r>
            <a:endParaRPr lang="en-SG" sz="2000" dirty="0"/>
          </a:p>
          <a:p>
            <a:pPr lvl="1"/>
            <a:r>
              <a:rPr lang="zh-CN" altLang="en-US" sz="2000" dirty="0"/>
              <a:t>过度强调：我们会陷入沮丧与绝望，失去对恩典福音的注目。</a:t>
            </a:r>
            <a:endParaRPr lang="en-SG" sz="2000" dirty="0"/>
          </a:p>
          <a:p>
            <a:pPr lvl="0"/>
            <a:r>
              <a:rPr lang="zh-CN" altLang="en-US" dirty="0"/>
              <a:t>第二功用：约束邪恶与罪行。</a:t>
            </a:r>
            <a:endParaRPr lang="en-SG" dirty="0"/>
          </a:p>
          <a:p>
            <a:pPr lvl="1"/>
            <a:r>
              <a:rPr lang="zh-CN" altLang="en-US" sz="2000" dirty="0"/>
              <a:t>忽视：我们把与神的关系与世俗生活割裂开来，认为信仰只属于教会，与教会之外的世界毫无关系（除了末世论）。</a:t>
            </a:r>
            <a:endParaRPr lang="en-SG" sz="2000" dirty="0"/>
          </a:p>
          <a:p>
            <a:pPr lvl="1"/>
            <a:r>
              <a:rPr lang="zh-CN" altLang="en-US" sz="2000" dirty="0"/>
              <a:t>过度强调：我们混淆神的国度与世上的国度，忘记了神的律法本身并不能改变社会的任何人。</a:t>
            </a:r>
            <a:endParaRPr lang="en-SG" sz="2000" dirty="0"/>
          </a:p>
          <a:p>
            <a:pPr lvl="0"/>
            <a:r>
              <a:rPr lang="zh-CN" altLang="en-US" dirty="0"/>
              <a:t>第三功用：指引我们当如何生活。</a:t>
            </a:r>
            <a:endParaRPr lang="en-SG" dirty="0"/>
          </a:p>
          <a:p>
            <a:pPr lvl="1"/>
            <a:r>
              <a:rPr lang="zh-CN" altLang="en-US" sz="2000" dirty="0"/>
              <a:t>忽视：我们淡化顺服神命令的必要性，因此落入罪中。 （反律法主义）</a:t>
            </a:r>
            <a:endParaRPr lang="en-SG" sz="2000" dirty="0"/>
          </a:p>
          <a:p>
            <a:pPr lvl="1"/>
            <a:r>
              <a:rPr lang="zh-CN" altLang="en-US" sz="2000" dirty="0"/>
              <a:t>过度强调：我们会再次陷入道德主义，忽略或轻看自己的罪。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47765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6FC1-934C-429A-73D1-5E4FF4EF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u="sng" dirty="0"/>
              <a:t>罪：创造和律法</a:t>
            </a:r>
            <a:endParaRPr lang="en-SG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F4BD-21D7-D2F7-CDCB-BC6FFA1C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020" y="3168804"/>
            <a:ext cx="7275871" cy="1297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/>
              <a:t>问答</a:t>
            </a:r>
            <a:r>
              <a:rPr lang="en-SG" altLang="zh-CN" sz="4000" dirty="0"/>
              <a:t> 3 - 7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32494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9D33B-C872-F964-1A52-7D837FD72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324E-D45C-FD1F-C222-E83EFEC5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3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A601-873A-D6D2-5426-9394E601D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三问：你从何处知道你的愁苦呢</a:t>
            </a:r>
            <a:r>
              <a:rPr lang="en-SG" sz="2800" dirty="0"/>
              <a:t>?</a:t>
            </a:r>
          </a:p>
          <a:p>
            <a:pPr marL="0" indent="0">
              <a:buNone/>
            </a:pPr>
            <a:endParaRPr lang="en-SG" altLang="zh-CN" sz="2800" dirty="0"/>
          </a:p>
          <a:p>
            <a:pPr marL="0" indent="0">
              <a:buNone/>
            </a:pPr>
            <a:r>
              <a:rPr lang="zh-CN" altLang="en-US" sz="2800" dirty="0"/>
              <a:t>答：从上帝的律法。</a:t>
            </a:r>
            <a:endParaRPr lang="en-SG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4892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21A72-EF6E-9FC5-F6DE-DAC4CA507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46B0-D458-FD48-2930-68F9C2B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4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A2C9-50D7-7894-5FB3-830A8697A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32" y="1853753"/>
            <a:ext cx="11267768" cy="4199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四问：上帝的律法对我们有什么要求？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答：基督在</a:t>
            </a:r>
            <a:r>
              <a:rPr lang="en-US" altLang="zh-CN" sz="2800" dirty="0"/>
              <a:t>《</a:t>
            </a:r>
            <a:r>
              <a:rPr lang="zh-CN" altLang="en-US" sz="2800" dirty="0"/>
              <a:t>马太福音</a:t>
            </a:r>
            <a:r>
              <a:rPr lang="en-US" altLang="zh-CN" sz="2800" dirty="0"/>
              <a:t>》</a:t>
            </a:r>
            <a:r>
              <a:rPr lang="zh-CN" altLang="en-US" sz="2800" dirty="0"/>
              <a:t>二十二章三十七至四十节中总括地教训了我们：你要尽心，尽性，尽意，尽力爱主你的上帝。这是诫命中的第一，且是最大的；其次也相仿，就是爱人如己。这两条诫命，是律法和先知一切道理的总纲。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4220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FB287-7E07-C289-B553-C8FA158D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99B5-A47D-8BAE-755F-B549F96C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5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DCAB-D11F-06FE-AD18-C27FF732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五问：你能全守这些诫命呢？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答：不能。因为我的本性是倾向于憎恨上帝和邻居的。</a:t>
            </a:r>
          </a:p>
        </p:txBody>
      </p:sp>
    </p:spTree>
    <p:extLst>
      <p:ext uri="{BB962C8B-B14F-4D97-AF65-F5344CB8AC3E}">
        <p14:creationId xmlns:p14="http://schemas.microsoft.com/office/powerpoint/2010/main" val="39576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3B7F-BDA4-AE32-4987-5EA01E4B2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4516-18FD-8958-33B3-F8EB52F0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6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F994B-95AC-3B6A-F6AE-94EE50F7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853753"/>
            <a:ext cx="11519025" cy="4308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六问：上帝造人就是如此邪恶悖逆呢？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答：绝不。上帝造人原本是好的，且是按照他知己的形象造的，有真理的仁义和圣洁；目的是要叫他真确地认识他创造者上帝，诚心爱他，与他同住在永福之中，赞美荣耀他。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7955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DEFA-D300-3106-B14E-4A6A78B4A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CAAA-B85D-410F-5789-2814056D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7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C5C8-E304-F8F0-3E11-BF142F526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七问：那么，这种败坏的人性是从何处而来呢？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答：是从始祖亚当夏娃在乐园中堕落悖逆而来，因此我们的本性变得极其败坏，以致我们都在罪里成孕出生的。</a:t>
            </a:r>
          </a:p>
        </p:txBody>
      </p:sp>
    </p:spTree>
    <p:extLst>
      <p:ext uri="{BB962C8B-B14F-4D97-AF65-F5344CB8AC3E}">
        <p14:creationId xmlns:p14="http://schemas.microsoft.com/office/powerpoint/2010/main" val="12919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597</TotalTime>
  <Words>2875</Words>
  <Application>Microsoft Office PowerPoint</Application>
  <PresentationFormat>Widescreen</PresentationFormat>
  <Paragraphs>130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Arial</vt:lpstr>
      <vt:lpstr>Gill Sans MT</vt:lpstr>
      <vt:lpstr>Gallery</vt:lpstr>
      <vt:lpstr>《海德堡要理问答》</vt:lpstr>
      <vt:lpstr>复习</vt:lpstr>
      <vt:lpstr>问答 2</vt:lpstr>
      <vt:lpstr>罪：创造和律法</vt:lpstr>
      <vt:lpstr>问答 3</vt:lpstr>
      <vt:lpstr>问答 4</vt:lpstr>
      <vt:lpstr>问答 5</vt:lpstr>
      <vt:lpstr>问答 6</vt:lpstr>
      <vt:lpstr>问答 7</vt:lpstr>
      <vt:lpstr>罪，律法与审判 </vt:lpstr>
      <vt:lpstr>问答 8</vt:lpstr>
      <vt:lpstr>1) 罪的罪恶性 （问8）</vt:lpstr>
      <vt:lpstr>PowerPoint Presentation</vt:lpstr>
      <vt:lpstr>PowerPoint Presentation</vt:lpstr>
      <vt:lpstr>1) 罪的罪恶性 （问8）</vt:lpstr>
      <vt:lpstr>1) 罪的罪恶性 （问8）</vt:lpstr>
      <vt:lpstr>2) 奥古斯丁（Augustine）关于人类的四种状态</vt:lpstr>
      <vt:lpstr>问答 9</vt:lpstr>
      <vt:lpstr>3) 人的责任 （问9）</vt:lpstr>
      <vt:lpstr>3) 人的责任 （问9）</vt:lpstr>
      <vt:lpstr>问答 10</vt:lpstr>
      <vt:lpstr>4) 罪必得被惩 （问10）</vt:lpstr>
      <vt:lpstr>问答 11</vt:lpstr>
      <vt:lpstr>5) 神的公义（问10）</vt:lpstr>
      <vt:lpstr>5) 神的公义（问10）</vt:lpstr>
      <vt:lpstr>问答 8</vt:lpstr>
      <vt:lpstr>问答 9</vt:lpstr>
      <vt:lpstr>问答 10</vt:lpstr>
      <vt:lpstr>问答 11</vt:lpstr>
      <vt:lpstr>6) 律法的三种功用</vt:lpstr>
      <vt:lpstr>6) 律法的三种功用</vt:lpstr>
      <vt:lpstr>6) 律法的三种功用</vt:lpstr>
      <vt:lpstr>6) 律法的三种功用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C</dc:creator>
  <cp:lastModifiedBy>Daniel C</cp:lastModifiedBy>
  <cp:revision>60</cp:revision>
  <dcterms:created xsi:type="dcterms:W3CDTF">2026-01-09T16:35:49Z</dcterms:created>
  <dcterms:modified xsi:type="dcterms:W3CDTF">2026-02-08T14:36:35Z</dcterms:modified>
</cp:coreProperties>
</file>