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310" r:id="rId4"/>
    <p:sldId id="331" r:id="rId5"/>
    <p:sldId id="329" r:id="rId6"/>
    <p:sldId id="258" r:id="rId7"/>
    <p:sldId id="330" r:id="rId8"/>
    <p:sldId id="259" r:id="rId9"/>
    <p:sldId id="333" r:id="rId10"/>
    <p:sldId id="344" r:id="rId11"/>
    <p:sldId id="332" r:id="rId12"/>
    <p:sldId id="338" r:id="rId13"/>
    <p:sldId id="334" r:id="rId14"/>
    <p:sldId id="335" r:id="rId15"/>
    <p:sldId id="345" r:id="rId16"/>
    <p:sldId id="336" r:id="rId17"/>
    <p:sldId id="346" r:id="rId18"/>
    <p:sldId id="347" r:id="rId19"/>
    <p:sldId id="337" r:id="rId20"/>
    <p:sldId id="343" r:id="rId21"/>
    <p:sldId id="339" r:id="rId22"/>
    <p:sldId id="349" r:id="rId23"/>
    <p:sldId id="340" r:id="rId24"/>
    <p:sldId id="342" r:id="rId25"/>
    <p:sldId id="350" r:id="rId26"/>
    <p:sldId id="348" r:id="rId27"/>
    <p:sldId id="351" r:id="rId28"/>
    <p:sldId id="355" r:id="rId29"/>
    <p:sldId id="356" r:id="rId30"/>
    <p:sldId id="352" r:id="rId31"/>
    <p:sldId id="353" r:id="rId32"/>
    <p:sldId id="35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451" autoAdjust="0"/>
  </p:normalViewPr>
  <p:slideViewPr>
    <p:cSldViewPr snapToGrid="0">
      <p:cViewPr varScale="1">
        <p:scale>
          <a:sx n="72" d="100"/>
          <a:sy n="72" d="100"/>
        </p:scale>
        <p:origin x="3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D01CF-8226-4138-BA91-AA815486FF39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252B9-0E5F-437C-981D-C152E4FC622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8636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Normally paganism is translated as </a:t>
            </a:r>
            <a:r>
              <a:rPr lang="zh-CN" altLang="en-US" dirty="0"/>
              <a:t>异教</a:t>
            </a:r>
            <a:r>
              <a:rPr lang="en-US" altLang="zh-CN" dirty="0"/>
              <a:t>, but I find that translation inadequate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5425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Photo from Shutterstock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40530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/>
              <a:t>Picture created with ChatGPT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17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4118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埃及的神奥西里斯 （</a:t>
            </a:r>
            <a:r>
              <a:rPr lang="en-SG" altLang="zh-CN" dirty="0"/>
              <a:t>Osiris</a:t>
            </a:r>
            <a:r>
              <a:rPr lang="zh-CN" altLang="en-US" dirty="0"/>
              <a:t>）也是死而复活的神。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2525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73E074-7EC5-B9B2-22AE-EB811F921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AC6D4B-AB7D-1214-B014-43CAE1FDC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CDE30F-A784-1DA2-FF75-87BEF30C8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is one noticeable way, however, in addition to its rejection of theism, in which Juche differs sharply from Christianity. In its insistence that there is no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heaven above but human beings can build a paradise on this earth, Juche resembles some of Korea’s other new religions. It promises terrestrial salvation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through fidelity to the sacred Juche teachings of Kim Il Sung and Kim Jong-Il. [Don Baker,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Korean New Religions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(Cambridge Elements: Elements in New Religious Movements; ed. Rebecca Moore; New York, NY: Cambridge University Press), 60]</a:t>
            </a:r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989D2B-D6E5-796D-2128-9A2F172B2B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20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358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E.g. Elon Musk (</a:t>
            </a:r>
            <a:r>
              <a:rPr lang="zh-CN" altLang="en-US" dirty="0"/>
              <a:t>埃隆</a:t>
            </a:r>
            <a:r>
              <a:rPr lang="en-US" altLang="zh-CN" dirty="0"/>
              <a:t>·</a:t>
            </a:r>
            <a:r>
              <a:rPr lang="zh-CN" altLang="en-US" dirty="0"/>
              <a:t>马斯克</a:t>
            </a:r>
            <a:r>
              <a:rPr lang="en-US" dirty="0"/>
              <a:t>)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A252B9-0E5F-437C-981D-C152E4FC622E}" type="slidenum">
              <a:rPr lang="en-SG" smtClean="0"/>
              <a:t>21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6665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3666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41493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9162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293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527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718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8863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78141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193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55933-B966-4D32-B394-6A783D7A3CA1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6D091-0863-43F6-B7FD-8A42846E8764}" type="slidenum">
              <a:rPr lang="en-SG" smtClean="0"/>
              <a:t>‹#›</a:t>
            </a:fld>
            <a:endParaRPr lang="en-S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174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94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9506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2226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25185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3583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577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928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37F853-D65B-4124-AD04-090B068EE373}" type="datetimeFigureOut">
              <a:rPr lang="en-SG" smtClean="0"/>
              <a:t>22/2/2026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65B753-CBFF-4D09-8016-9D5DEABD864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3279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501C-754D-04BA-1028-5B9EB977B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2522" y="1015650"/>
            <a:ext cx="8689976" cy="2509213"/>
          </a:xfrm>
        </p:spPr>
        <p:txBody>
          <a:bodyPr/>
          <a:lstStyle/>
          <a:p>
            <a:r>
              <a:rPr lang="en-US" altLang="zh-CN" b="1" u="sng" dirty="0"/>
              <a:t>《</a:t>
            </a:r>
            <a:r>
              <a:rPr lang="zh-CN" altLang="en-US" b="1" u="sng" dirty="0"/>
              <a:t>海德堡要理问答</a:t>
            </a:r>
            <a:r>
              <a:rPr lang="en-US" altLang="zh-CN" b="1" u="sng" dirty="0"/>
              <a:t>》</a:t>
            </a:r>
            <a:endParaRPr lang="en-SG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7D8567-91FC-2C6F-5B46-CB8AE3C47A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第五课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214682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7C05C-8029-765E-F95B-B171B1742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D8632-3135-392F-19A1-E29951C846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40976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克服了疏离（</a:t>
            </a:r>
            <a:r>
              <a:rPr lang="en-US" dirty="0"/>
              <a:t>Overcoming Estrangement</a:t>
            </a:r>
            <a:r>
              <a:rPr lang="zh-CN" altLang="en-US" dirty="0"/>
              <a:t>）</a:t>
            </a:r>
            <a:endParaRPr lang="en-SG" dirty="0"/>
          </a:p>
          <a:p>
            <a:r>
              <a:rPr lang="zh-CN" altLang="en-US" dirty="0"/>
              <a:t>以理性拒绝人人有问题。没有疏离。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永远遇不到的异客（</a:t>
            </a:r>
            <a:r>
              <a:rPr lang="en-US" dirty="0"/>
              <a:t>The Stranger we never meet)</a:t>
            </a:r>
            <a:endParaRPr lang="en-SG" dirty="0"/>
          </a:p>
          <a:p>
            <a:r>
              <a:rPr lang="zh-CN" altLang="en-US" dirty="0"/>
              <a:t>问题是常态。疏离是好的。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遇到了异客（</a:t>
            </a:r>
            <a:r>
              <a:rPr lang="en-US" dirty="0"/>
              <a:t>Meeting a stranger</a:t>
            </a:r>
            <a:r>
              <a:rPr lang="zh-CN" altLang="en-US" dirty="0"/>
              <a:t>）</a:t>
            </a:r>
            <a:endParaRPr lang="en-SG" dirty="0"/>
          </a:p>
          <a:p>
            <a:r>
              <a:rPr lang="zh-CN" altLang="en-US" dirty="0"/>
              <a:t>解决问题方式不在于我们自己。神作桥梁越过疏离。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7E5F4B-F99D-8E9F-1ABE-976DFDAF0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u="sng" dirty="0"/>
              <a:t>修订的 思想范式</a:t>
            </a:r>
            <a:endParaRPr lang="en-SG" u="sng" dirty="0"/>
          </a:p>
        </p:txBody>
      </p:sp>
    </p:spTree>
    <p:extLst>
      <p:ext uri="{BB962C8B-B14F-4D97-AF65-F5344CB8AC3E}">
        <p14:creationId xmlns:p14="http://schemas.microsoft.com/office/powerpoint/2010/main" val="210762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DB1D2-E9A9-AC9E-8FA3-72947E65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08F4B-28F3-DC49-EF21-41BD15182A3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各种思想范式</a:t>
            </a:r>
            <a:endParaRPr lang="en-SG" altLang="zh-CN" dirty="0"/>
          </a:p>
          <a:p>
            <a:r>
              <a:rPr lang="zh-CN" altLang="en-US" b="1" dirty="0"/>
              <a:t>否定真正有问题</a:t>
            </a:r>
            <a:r>
              <a:rPr lang="zh-CN" altLang="en-US" dirty="0"/>
              <a:t>（克服了疏离</a:t>
            </a:r>
            <a:r>
              <a:rPr lang="en-US" dirty="0"/>
              <a:t>; “Overcoming Estrangement”</a:t>
            </a:r>
            <a:r>
              <a:rPr lang="zh-CN" altLang="en-US" dirty="0"/>
              <a:t>）</a:t>
            </a:r>
            <a:endParaRPr lang="en-SG" dirty="0"/>
          </a:p>
          <a:p>
            <a:pPr marL="457200" lvl="1" indent="0">
              <a:buNone/>
            </a:pPr>
            <a:r>
              <a:rPr lang="en-SG" altLang="zh-CN" dirty="0"/>
              <a:t>1</a:t>
            </a:r>
            <a:r>
              <a:rPr lang="zh-CN" altLang="en-US" dirty="0"/>
              <a:t>）泛神论：万物即神，我们本身就是神性；所谓问题只是幻象；这个世界并不存在，因此问题只是我们对真实本体的错误理解所导致的结果。</a:t>
            </a:r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90729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F6261-3ACD-A32A-0821-2DD76D08D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33EE1-8B1A-250E-ECCA-21E5853AC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D98E3-2D1E-1C34-1CFF-2FC8982B57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各种思想范式</a:t>
            </a:r>
            <a:endParaRPr lang="en-SG" altLang="zh-CN" dirty="0"/>
          </a:p>
          <a:p>
            <a:r>
              <a:rPr lang="zh-CN" altLang="en-US" b="1" dirty="0"/>
              <a:t>否定有真正的解决之道</a:t>
            </a:r>
            <a:r>
              <a:rPr lang="zh-CN" altLang="en-US" dirty="0"/>
              <a:t>（永远遇不到的异客</a:t>
            </a:r>
            <a:r>
              <a:rPr lang="en-US" dirty="0"/>
              <a:t>; “The Stranger we never meet”</a:t>
            </a:r>
            <a:r>
              <a:rPr lang="zh-CN" altLang="en-US" dirty="0"/>
              <a:t>）</a:t>
            </a:r>
            <a:endParaRPr lang="en-SG" altLang="zh-CN" dirty="0"/>
          </a:p>
          <a:p>
            <a:pPr marL="457200" lvl="1" indent="0">
              <a:buNone/>
            </a:pPr>
            <a:r>
              <a:rPr lang="en-SG" altLang="zh-CN" dirty="0"/>
              <a:t>2</a:t>
            </a:r>
            <a:r>
              <a:rPr lang="zh-CN" altLang="en-US" dirty="0"/>
              <a:t>）崇自然教（</a:t>
            </a:r>
            <a:r>
              <a:rPr lang="en-SG" dirty="0"/>
              <a:t>Paganism</a:t>
            </a:r>
            <a:r>
              <a:rPr lang="zh-CN" altLang="en-US" dirty="0"/>
              <a:t>）：自然的各个层面具有神性；生命与诸神是循环性的；问题是常态，我们只能通过通过祭物叫诸神来加以管理。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11986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4FA6B-7E8B-B1A6-3DA5-1E0AB725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崇自然教（</a:t>
            </a:r>
            <a:r>
              <a:rPr lang="en-SG" u="sng" dirty="0"/>
              <a:t>Paganism</a:t>
            </a:r>
            <a:r>
              <a:rPr lang="zh-CN" altLang="en-US" u="sng" dirty="0"/>
              <a:t>）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7BD31-A783-A0FB-5474-75BA216189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2367092"/>
            <a:ext cx="10551395" cy="3424107"/>
          </a:xfrm>
        </p:spPr>
        <p:txBody>
          <a:bodyPr/>
          <a:lstStyle/>
          <a:p>
            <a:r>
              <a:rPr lang="zh-CN" altLang="en-US" dirty="0"/>
              <a:t>不指某一个宗教，而是一个宗教家族。</a:t>
            </a:r>
            <a:endParaRPr lang="en-SG" altLang="zh-CN" dirty="0"/>
          </a:p>
          <a:p>
            <a:r>
              <a:rPr lang="en-US" dirty="0"/>
              <a:t>“Paganism,” </a:t>
            </a:r>
            <a:r>
              <a:rPr lang="zh-CN" altLang="en-US" dirty="0"/>
              <a:t>从拉丁 </a:t>
            </a:r>
            <a:r>
              <a:rPr lang="en-SG" altLang="zh-CN" dirty="0"/>
              <a:t>“</a:t>
            </a:r>
            <a:r>
              <a:rPr lang="en-SG" altLang="zh-CN" dirty="0" err="1"/>
              <a:t>paganus</a:t>
            </a:r>
            <a:r>
              <a:rPr lang="en-SG" altLang="zh-CN" dirty="0"/>
              <a:t>” (“relating to the countryside” – </a:t>
            </a:r>
            <a:r>
              <a:rPr lang="zh-CN" altLang="en-US" dirty="0"/>
              <a:t>“和乡下土地有关”</a:t>
            </a:r>
            <a:r>
              <a:rPr lang="en-SG" altLang="zh-CN" dirty="0"/>
              <a:t>)</a:t>
            </a:r>
          </a:p>
          <a:p>
            <a:r>
              <a:rPr lang="zh-CN" altLang="en-US" dirty="0"/>
              <a:t>所以，</a:t>
            </a:r>
            <a:r>
              <a:rPr lang="en-US" dirty="0"/>
              <a:t>“Paganism” </a:t>
            </a:r>
            <a:r>
              <a:rPr lang="zh-CN" altLang="en-US" dirty="0"/>
              <a:t>（崇自然教）是关于自然界的循环：春天草木发芽（“生”），夏天庄稼丰收，秋天树叶凋落和花朵凋谢，冬天生物“死”去。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5183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+ Thousand Baal Royalty-Free Images, Stock Photos ...">
            <a:extLst>
              <a:ext uri="{FF2B5EF4-FFF2-40B4-BE49-F238E27FC236}">
                <a16:creationId xmlns:a16="http://schemas.microsoft.com/office/drawing/2014/main" id="{4157DB03-8C73-67FA-A8B9-3AF76CD6646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00" y="678580"/>
            <a:ext cx="2553068" cy="319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74F25B-C5DE-CE83-9660-C9467F957923}"/>
              </a:ext>
            </a:extLst>
          </p:cNvPr>
          <p:cNvSpPr txBox="1"/>
          <p:nvPr/>
        </p:nvSpPr>
        <p:spPr>
          <a:xfrm>
            <a:off x="864158" y="4316360"/>
            <a:ext cx="96071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4000" dirty="0"/>
              <a:t>Baal (</a:t>
            </a:r>
            <a:r>
              <a:rPr lang="zh-CN" altLang="en-US" sz="4000" dirty="0"/>
              <a:t>巴力</a:t>
            </a:r>
            <a:r>
              <a:rPr lang="en-SG" sz="4000" dirty="0"/>
              <a:t>) – Storm God</a:t>
            </a:r>
            <a:r>
              <a:rPr lang="zh-CN" altLang="en-US" sz="4000" dirty="0"/>
              <a:t>（</a:t>
            </a:r>
            <a:r>
              <a:rPr lang="zh-CN" altLang="en-US" sz="4000" dirty="0">
                <a:sym typeface="Wingdings" panose="05000000000000000000" pitchFamily="2" charset="2"/>
              </a:rPr>
              <a:t>风暴之神）</a:t>
            </a:r>
            <a:endParaRPr lang="en-US" altLang="zh-CN" sz="4000" dirty="0">
              <a:sym typeface="Wingdings" panose="05000000000000000000" pitchFamily="2" charset="2"/>
            </a:endParaRPr>
          </a:p>
          <a:p>
            <a:r>
              <a:rPr lang="en-US" altLang="zh-CN" sz="4000" dirty="0">
                <a:sym typeface="Wingdings" panose="05000000000000000000" pitchFamily="2" charset="2"/>
              </a:rPr>
              <a:t>《</a:t>
            </a:r>
            <a:r>
              <a:rPr lang="zh-CN" altLang="en-US" sz="4000" dirty="0">
                <a:sym typeface="Wingdings" panose="05000000000000000000" pitchFamily="2" charset="2"/>
              </a:rPr>
              <a:t>巴力循环</a:t>
            </a:r>
            <a:r>
              <a:rPr lang="en-US" altLang="zh-CN" sz="4000" dirty="0">
                <a:sym typeface="Wingdings" panose="05000000000000000000" pitchFamily="2" charset="2"/>
              </a:rPr>
              <a:t>》</a:t>
            </a:r>
            <a:r>
              <a:rPr lang="en-SG" altLang="zh-CN" sz="4000" dirty="0">
                <a:sym typeface="Wingdings" panose="05000000000000000000" pitchFamily="2" charset="2"/>
              </a:rPr>
              <a:t>(“</a:t>
            </a:r>
            <a:r>
              <a:rPr lang="en-US" altLang="zh-CN" sz="4000" dirty="0">
                <a:sym typeface="Wingdings" panose="05000000000000000000" pitchFamily="2" charset="2"/>
              </a:rPr>
              <a:t>The Baal Cycle”)</a:t>
            </a:r>
            <a:r>
              <a:rPr lang="zh-CN" altLang="en-US" sz="4000" dirty="0">
                <a:sym typeface="Wingdings" panose="05000000000000000000" pitchFamily="2" charset="2"/>
              </a:rPr>
              <a:t>：在神话里，</a:t>
            </a:r>
            <a:r>
              <a:rPr lang="zh-CN" altLang="en-US" sz="4000" dirty="0"/>
              <a:t>巴力遇见死神（</a:t>
            </a:r>
            <a:r>
              <a:rPr lang="en-US" altLang="zh-CN" sz="4000" dirty="0"/>
              <a:t>“Mot”</a:t>
            </a:r>
            <a:r>
              <a:rPr lang="zh-CN" altLang="en-US" sz="4000" dirty="0"/>
              <a:t>），死了，又复活了。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351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70151-E379-30D3-A641-C1EBB6694E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他领我到耶和华殿朝北的门口，在那里有些妇女坐着，为</a:t>
            </a:r>
            <a:r>
              <a:rPr lang="zh-CN" altLang="en-US" b="1" dirty="0"/>
              <a:t>搭模斯</a:t>
            </a:r>
            <a:r>
              <a:rPr lang="zh-CN" altLang="en-US" dirty="0"/>
              <a:t>哭泣。 </a:t>
            </a:r>
            <a:r>
              <a:rPr lang="en-US" altLang="zh-CN" baseline="30000" dirty="0"/>
              <a:t>15 </a:t>
            </a:r>
            <a:r>
              <a:rPr lang="zh-CN" altLang="en-US" dirty="0"/>
              <a:t>他对我说：“人子啊，你看见了吗？你还要看见比这些更可憎的事。”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（结 </a:t>
            </a:r>
            <a:r>
              <a:rPr lang="en-SG" altLang="zh-CN" dirty="0"/>
              <a:t>8</a:t>
            </a:r>
            <a:r>
              <a:rPr lang="zh-CN" altLang="en-US" dirty="0"/>
              <a:t>：</a:t>
            </a:r>
            <a:r>
              <a:rPr lang="en-SG" altLang="zh-CN" dirty="0"/>
              <a:t>14-15</a:t>
            </a:r>
            <a:r>
              <a:rPr lang="zh-CN" altLang="en-US" dirty="0"/>
              <a:t>；新译本）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344724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ammuz | God, Meaning, Mother, &amp; Facts | Britannica">
            <a:extLst>
              <a:ext uri="{FF2B5EF4-FFF2-40B4-BE49-F238E27FC236}">
                <a16:creationId xmlns:a16="http://schemas.microsoft.com/office/drawing/2014/main" id="{707330DB-AFB3-BEC1-6CFC-FEA248FBD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22" y="129048"/>
            <a:ext cx="2886689" cy="39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2CAF82-7596-D863-5F5C-9DAF51FD9FEE}"/>
              </a:ext>
            </a:extLst>
          </p:cNvPr>
          <p:cNvSpPr txBox="1"/>
          <p:nvPr/>
        </p:nvSpPr>
        <p:spPr>
          <a:xfrm>
            <a:off x="914399" y="4375354"/>
            <a:ext cx="110121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Tammuz (Babylonian Deity): </a:t>
            </a:r>
            <a:r>
              <a:rPr lang="zh-CN" altLang="en-US" sz="3600" dirty="0"/>
              <a:t>搭模斯（巴比伦的神）</a:t>
            </a:r>
            <a:endParaRPr lang="en-SG" altLang="zh-CN" sz="3600" dirty="0"/>
          </a:p>
          <a:p>
            <a:r>
              <a:rPr lang="en-SG" sz="3600" dirty="0"/>
              <a:t>Eze. 8:14 							</a:t>
            </a:r>
            <a:r>
              <a:rPr lang="zh-CN" altLang="en-US" sz="3600" dirty="0"/>
              <a:t>结</a:t>
            </a:r>
            <a:r>
              <a:rPr lang="en-SG" altLang="zh-CN" sz="3600" dirty="0"/>
              <a:t> 8</a:t>
            </a:r>
            <a:r>
              <a:rPr lang="zh-CN" altLang="en-US" sz="3600" dirty="0"/>
              <a:t>：</a:t>
            </a:r>
            <a:r>
              <a:rPr lang="en-SG" altLang="zh-CN" sz="3600" dirty="0"/>
              <a:t>14</a:t>
            </a:r>
          </a:p>
          <a:p>
            <a:r>
              <a:rPr lang="zh-CN" altLang="en-US" sz="3600" dirty="0"/>
              <a:t>每年冬天死，春天又复活。</a:t>
            </a:r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2915975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D43F62-E8DB-C05E-DD20-1C31F376D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774" y="321549"/>
            <a:ext cx="8779465" cy="585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29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00499D-21C9-36AD-54F6-716137BB2A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66" y="143845"/>
            <a:ext cx="11448267" cy="657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2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F252C-0752-1B90-62F4-3EC734394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崇自然教（</a:t>
            </a:r>
            <a:r>
              <a:rPr lang="en-SG" u="sng" dirty="0"/>
              <a:t>Paganism</a:t>
            </a:r>
            <a:r>
              <a:rPr lang="zh-CN" altLang="en-US" u="sng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D41DE-D8DD-5D63-7ADA-40D0B05CC4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神是与世界的循环有联系</a:t>
            </a:r>
            <a:endParaRPr lang="en-SG" altLang="zh-CN" dirty="0"/>
          </a:p>
          <a:p>
            <a:r>
              <a:rPr lang="zh-CN" altLang="en-US" dirty="0"/>
              <a:t>历史不是一个直线，从创造到末日。</a:t>
            </a:r>
            <a:endParaRPr lang="en-SG" altLang="zh-CN" dirty="0"/>
          </a:p>
          <a:p>
            <a:r>
              <a:rPr lang="zh-CN" altLang="en-US" dirty="0"/>
              <a:t>历史是循环型的。</a:t>
            </a:r>
            <a:endParaRPr lang="en-SG" altLang="zh-CN" dirty="0"/>
          </a:p>
          <a:p>
            <a:r>
              <a:rPr lang="zh-CN" altLang="en-US" dirty="0"/>
              <a:t>问题是常态，我们只能通过祭物叫诸神来加以管理。</a:t>
            </a:r>
            <a:endParaRPr lang="en-SG" altLang="zh-CN" dirty="0"/>
          </a:p>
          <a:p>
            <a:r>
              <a:rPr lang="zh-CN" altLang="en-US" dirty="0"/>
              <a:t>没有解决问题。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2310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91C7F-CD16-9F15-D7A9-1E611E46A5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800" b="1" u="sng" dirty="0"/>
              <a:t>复习</a:t>
            </a:r>
            <a:endParaRPr lang="en-SG" sz="4800" dirty="0"/>
          </a:p>
        </p:txBody>
      </p:sp>
    </p:spTree>
    <p:extLst>
      <p:ext uri="{BB962C8B-B14F-4D97-AF65-F5344CB8AC3E}">
        <p14:creationId xmlns:p14="http://schemas.microsoft.com/office/powerpoint/2010/main" val="300866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E4AB07-6516-1C52-C56D-BAE0D9C4D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8CD2-20E7-2779-B7A6-41277074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4557E-BD82-B2A7-1FB1-00EB72E701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各种思想范式</a:t>
            </a:r>
            <a:endParaRPr lang="en-SG" altLang="zh-CN" dirty="0"/>
          </a:p>
          <a:p>
            <a:r>
              <a:rPr lang="zh-CN" altLang="en-US" b="1" dirty="0"/>
              <a:t>否定有真正的解决之道</a:t>
            </a:r>
            <a:r>
              <a:rPr lang="zh-CN" altLang="en-US" dirty="0"/>
              <a:t>（永远遇不到的异客</a:t>
            </a:r>
            <a:r>
              <a:rPr lang="en-US" dirty="0"/>
              <a:t>; “The Stranger we never meet”</a:t>
            </a:r>
            <a:r>
              <a:rPr lang="zh-CN" altLang="en-US" dirty="0"/>
              <a:t>）</a:t>
            </a:r>
            <a:endParaRPr lang="en-SG" altLang="zh-CN" dirty="0"/>
          </a:p>
          <a:p>
            <a:pPr marL="457200" lvl="1" indent="0">
              <a:buNone/>
            </a:pPr>
            <a:r>
              <a:rPr lang="en-SG" altLang="zh-CN" dirty="0"/>
              <a:t>3</a:t>
            </a:r>
            <a:r>
              <a:rPr lang="zh-CN" altLang="en-US" dirty="0"/>
              <a:t>）无神论式宗教：没有神。人生的重点是</a:t>
            </a:r>
            <a:r>
              <a:rPr lang="en-US" altLang="zh-CN" dirty="0"/>
              <a:t> (1) </a:t>
            </a:r>
            <a:r>
              <a:rPr lang="zh-CN" altLang="en-US" dirty="0"/>
              <a:t>逃离这个世界的循环（例如归于虚无），或 </a:t>
            </a:r>
            <a:r>
              <a:rPr lang="en-US" altLang="zh-CN" dirty="0"/>
              <a:t>(2) </a:t>
            </a:r>
            <a:r>
              <a:rPr lang="zh-CN" altLang="en-US" dirty="0"/>
              <a:t>是在这个世界中使自己的贡献得以不朽（例如朝鲜主要宗教 </a:t>
            </a:r>
            <a:r>
              <a:rPr lang="en-SG" dirty="0"/>
              <a:t>“Juche”</a:t>
            </a:r>
            <a:r>
              <a:rPr lang="zh-CN" altLang="en-US" dirty="0"/>
              <a:t>）。</a:t>
            </a:r>
            <a:endParaRPr lang="en-SG" altLang="zh-CN" dirty="0"/>
          </a:p>
          <a:p>
            <a:pPr lvl="1"/>
            <a:r>
              <a:rPr lang="zh-CN" altLang="en-US" dirty="0"/>
              <a:t>换问题，换答案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70139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D551-FDC0-A64A-33E0-E6891EA6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EA12-9436-6808-F4D4-89DF6E2722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各种思想范式</a:t>
            </a:r>
            <a:endParaRPr lang="en-SG" altLang="zh-CN" dirty="0"/>
          </a:p>
          <a:p>
            <a:r>
              <a:rPr lang="zh-CN" altLang="en-US" b="1" dirty="0"/>
              <a:t>否定有真正的解决之道</a:t>
            </a:r>
            <a:r>
              <a:rPr lang="zh-CN" altLang="en-US" dirty="0"/>
              <a:t>（永远遇不到的异客</a:t>
            </a:r>
            <a:r>
              <a:rPr lang="en-US" dirty="0"/>
              <a:t>; “The Stranger we never meet”</a:t>
            </a:r>
            <a:r>
              <a:rPr lang="zh-CN" altLang="en-US" dirty="0"/>
              <a:t>）</a:t>
            </a:r>
            <a:endParaRPr lang="en-US" altLang="zh-CN" dirty="0"/>
          </a:p>
          <a:p>
            <a:pPr marL="457200" lvl="1" indent="0">
              <a:buNone/>
            </a:pPr>
            <a:r>
              <a:rPr lang="en-SG" altLang="zh-CN" dirty="0"/>
              <a:t>4) </a:t>
            </a:r>
            <a:r>
              <a:rPr lang="zh-CN" altLang="en-US" dirty="0"/>
              <a:t>世俗人道主义（</a:t>
            </a:r>
            <a:r>
              <a:rPr lang="en-SG" dirty="0"/>
              <a:t>Secular Humanism</a:t>
            </a:r>
            <a:r>
              <a:rPr lang="zh-CN" altLang="en-US" dirty="0"/>
              <a:t>）：人类的问题要靠科学与人类进步不断加以解决。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36525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A761-AFE4-0414-BB9E-F97EAED0894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400" dirty="0"/>
              <a:t>人类的问题怎么样解决呢？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525853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54CF2-19F0-D8A2-0614-483F9ABA5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 </a:t>
            </a:r>
            <a:r>
              <a:rPr lang="en-SG" altLang="zh-CN" u="sng" dirty="0"/>
              <a:t>12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A513-96E9-B18B-4E4E-EF55F82AFD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SG" dirty="0"/>
              <a:t>12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既然根据上帝公义的审判，我们当受今生和永世的刑罚，那么，是否有逃避这刑罚，再次得蒙上帝恩宠的方法呢？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按照上帝的旨意，祂的公义必须得到满足</a:t>
            </a:r>
            <a:r>
              <a:rPr lang="en-SG" dirty="0"/>
              <a:t> (1)</a:t>
            </a:r>
            <a:r>
              <a:rPr lang="zh-CN" altLang="en-US" dirty="0"/>
              <a:t>；因此，我们必须完全满足祂的公义，若不是由我们自己补偿，便得由别人来替代</a:t>
            </a:r>
            <a:r>
              <a:rPr lang="en-SG" dirty="0"/>
              <a:t> (2)</a:t>
            </a:r>
            <a:r>
              <a:rPr lang="zh-CN" altLang="en-US" dirty="0"/>
              <a:t>。</a:t>
            </a:r>
            <a:endParaRPr lang="en-SG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1</a:t>
            </a:r>
            <a:r>
              <a:rPr lang="en-US" altLang="zh-CN" dirty="0"/>
              <a:t>】</a:t>
            </a:r>
            <a:r>
              <a:rPr lang="zh-CN" altLang="en-US" dirty="0"/>
              <a:t>出</a:t>
            </a:r>
            <a:r>
              <a:rPr lang="en-SG" dirty="0"/>
              <a:t> 23</a:t>
            </a:r>
            <a:r>
              <a:rPr lang="zh-CN" altLang="en-US" dirty="0"/>
              <a:t>：</a:t>
            </a:r>
            <a:r>
              <a:rPr lang="en-SG" dirty="0"/>
              <a:t>7</a:t>
            </a:r>
            <a:r>
              <a:rPr lang="zh-CN" altLang="en-US" dirty="0"/>
              <a:t>；罗</a:t>
            </a:r>
            <a:r>
              <a:rPr lang="en-SG" dirty="0"/>
              <a:t>2</a:t>
            </a:r>
            <a:r>
              <a:rPr lang="zh-CN" altLang="en-US" dirty="0"/>
              <a:t>：</a:t>
            </a:r>
            <a:r>
              <a:rPr lang="en-SG" dirty="0"/>
              <a:t>1-11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2</a:t>
            </a:r>
            <a:r>
              <a:rPr lang="en-US" altLang="zh-CN" dirty="0"/>
              <a:t>】</a:t>
            </a:r>
            <a:r>
              <a:rPr lang="zh-CN" altLang="en-US" dirty="0"/>
              <a:t>罗</a:t>
            </a:r>
            <a:r>
              <a:rPr lang="en-SG" dirty="0"/>
              <a:t>8</a:t>
            </a:r>
            <a:r>
              <a:rPr lang="zh-CN" altLang="en-US" dirty="0"/>
              <a:t>：</a:t>
            </a:r>
            <a:r>
              <a:rPr lang="en-SG" dirty="0"/>
              <a:t>3</a:t>
            </a:r>
            <a:r>
              <a:rPr lang="zh-CN" altLang="en-US" dirty="0"/>
              <a:t>，</a:t>
            </a:r>
            <a:r>
              <a:rPr lang="en-SG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453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20B9A-91A6-A257-226D-3409A5BB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13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7E8F5-0844-9417-2437-709D29A7C1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13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我们自己能够做到吗？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绝对不能（</a:t>
            </a:r>
            <a:r>
              <a:rPr lang="en-SG" dirty="0"/>
              <a:t>1</a:t>
            </a:r>
            <a:r>
              <a:rPr lang="zh-CN" altLang="en-US" dirty="0"/>
              <a:t>）；我们反而天天加增罪愆 </a:t>
            </a:r>
            <a:r>
              <a:rPr lang="en-SG" dirty="0"/>
              <a:t>(2)</a:t>
            </a:r>
            <a:r>
              <a:rPr lang="zh-CN" altLang="en-US" dirty="0"/>
              <a:t>。</a:t>
            </a:r>
            <a:endParaRPr lang="en-SG" altLang="zh-CN" dirty="0"/>
          </a:p>
          <a:p>
            <a:pPr marL="0" indent="0">
              <a:buNone/>
            </a:pPr>
            <a:r>
              <a:rPr lang="en-SG" dirty="0"/>
              <a:t>[1] </a:t>
            </a:r>
            <a:r>
              <a:rPr lang="zh-CN" altLang="en-US" dirty="0"/>
              <a:t>伯</a:t>
            </a:r>
            <a:r>
              <a:rPr lang="en-SG" dirty="0"/>
              <a:t>15</a:t>
            </a:r>
            <a:r>
              <a:rPr lang="zh-CN" altLang="en-US" dirty="0"/>
              <a:t>：</a:t>
            </a:r>
            <a:r>
              <a:rPr lang="en-SG" dirty="0"/>
              <a:t>14-16</a:t>
            </a:r>
          </a:p>
          <a:p>
            <a:pPr marL="0" indent="0">
              <a:buNone/>
            </a:pPr>
            <a:r>
              <a:rPr lang="en-SG" dirty="0"/>
              <a:t>[2] </a:t>
            </a:r>
            <a:r>
              <a:rPr lang="zh-CN" altLang="en-US" dirty="0"/>
              <a:t>诗</a:t>
            </a:r>
            <a:r>
              <a:rPr lang="en-SG" dirty="0"/>
              <a:t>130</a:t>
            </a:r>
            <a:r>
              <a:rPr lang="zh-CN" altLang="en-US" dirty="0"/>
              <a:t>：</a:t>
            </a:r>
            <a:r>
              <a:rPr lang="en-SG" dirty="0"/>
              <a:t>3</a:t>
            </a:r>
            <a:r>
              <a:rPr lang="zh-CN" altLang="en-US" dirty="0"/>
              <a:t>；罗</a:t>
            </a:r>
            <a:r>
              <a:rPr lang="en-SG" dirty="0"/>
              <a:t>2</a:t>
            </a:r>
            <a:r>
              <a:rPr lang="zh-CN" altLang="en-US" dirty="0"/>
              <a:t>：</a:t>
            </a:r>
            <a:r>
              <a:rPr lang="en-SG" dirty="0"/>
              <a:t>4</a:t>
            </a:r>
            <a:r>
              <a:rPr lang="zh-CN" altLang="en-US" dirty="0"/>
              <a:t>，</a:t>
            </a:r>
            <a:r>
              <a:rPr lang="en-SG" dirty="0"/>
              <a:t>5</a:t>
            </a:r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7225910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9F95-283C-890D-4F18-80A29641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3</a:t>
            </a:r>
            <a:r>
              <a:rPr lang="zh-CN" altLang="en-US" dirty="0"/>
              <a:t>）我们无法自救（问</a:t>
            </a:r>
            <a:r>
              <a:rPr lang="en-SG" dirty="0"/>
              <a:t>12–13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90F01-47BC-C211-5823-B9057E80CF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 dirty="0"/>
              <a:t>对我们问题要有正确的诊断。</a:t>
            </a:r>
            <a:endParaRPr lang="en-SG" dirty="0"/>
          </a:p>
          <a:p>
            <a:pPr lvl="0"/>
            <a:r>
              <a:rPr lang="zh-CN" altLang="en-US" dirty="0"/>
              <a:t>进而得出对我们处境的正确结论：我们在救恩上完全无能（属灵的死亡）。</a:t>
            </a:r>
            <a:endParaRPr lang="en-SG" dirty="0"/>
          </a:p>
          <a:p>
            <a:pPr lvl="1"/>
            <a:r>
              <a:rPr lang="zh-CN" altLang="en-US" dirty="0"/>
              <a:t>我们所做的一切，反而使我们承担更多的定罪。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9985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6D99-F4EA-45B6-6C6E-0D166669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14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BA5C3-6C86-CDD7-6FE2-38714D36DD1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SG" dirty="0"/>
              <a:t>14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在受造者中有能为我们做到的吗？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没有。首先，上帝不会因人自己所犯的罪而刑罚其他任何受造者</a:t>
            </a:r>
            <a:r>
              <a:rPr lang="en-SG" dirty="0"/>
              <a:t> (1)</a:t>
            </a:r>
            <a:r>
              <a:rPr lang="zh-CN" altLang="en-US" dirty="0"/>
              <a:t>；其次，仅是受造者不能担当上帝对罪恶所发出的永远愤怒的重负，从而使他人得到拯救</a:t>
            </a:r>
            <a:r>
              <a:rPr lang="en-SG" dirty="0"/>
              <a:t> (2)</a:t>
            </a:r>
            <a:r>
              <a:rPr lang="zh-CN" altLang="en-US" dirty="0"/>
              <a:t>。</a:t>
            </a:r>
            <a:endParaRPr lang="en-SG" dirty="0"/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1</a:t>
            </a:r>
            <a:r>
              <a:rPr lang="en-US" altLang="zh-CN" dirty="0"/>
              <a:t>】</a:t>
            </a:r>
            <a:r>
              <a:rPr lang="zh-CN" altLang="en-US" dirty="0"/>
              <a:t>结</a:t>
            </a:r>
            <a:r>
              <a:rPr lang="en-SG" dirty="0"/>
              <a:t>18</a:t>
            </a:r>
            <a:r>
              <a:rPr lang="zh-CN" altLang="en-US" dirty="0"/>
              <a:t>：</a:t>
            </a:r>
            <a:r>
              <a:rPr lang="en-SG" dirty="0"/>
              <a:t>20</a:t>
            </a:r>
          </a:p>
          <a:p>
            <a:pPr marL="0" indent="0">
              <a:buNone/>
            </a:pPr>
            <a:r>
              <a:rPr lang="en-US" altLang="zh-CN" dirty="0"/>
              <a:t>【</a:t>
            </a:r>
            <a:r>
              <a:rPr lang="en-SG" dirty="0"/>
              <a:t>2</a:t>
            </a:r>
            <a:r>
              <a:rPr lang="en-US" altLang="zh-CN" dirty="0"/>
              <a:t>】</a:t>
            </a:r>
            <a:r>
              <a:rPr lang="zh-CN" altLang="en-US" dirty="0"/>
              <a:t>诗</a:t>
            </a:r>
            <a:r>
              <a:rPr lang="en-SG" dirty="0"/>
              <a:t>130</a:t>
            </a:r>
            <a:r>
              <a:rPr lang="zh-CN" altLang="en-US" dirty="0"/>
              <a:t>：</a:t>
            </a:r>
            <a:r>
              <a:rPr lang="en-SG" dirty="0"/>
              <a:t>3</a:t>
            </a:r>
            <a:r>
              <a:rPr lang="zh-CN" altLang="en-US" dirty="0"/>
              <a:t>；鸿</a:t>
            </a:r>
            <a:r>
              <a:rPr lang="en-SG" dirty="0"/>
              <a:t>1</a:t>
            </a:r>
            <a:r>
              <a:rPr lang="zh-CN" altLang="en-US" dirty="0"/>
              <a:t>：</a:t>
            </a:r>
            <a:r>
              <a:rPr lang="en-SG" dirty="0"/>
              <a:t>6</a:t>
            </a:r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625952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F10C-DA2E-05D9-52EC-025F43C34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4</a:t>
            </a:r>
            <a:r>
              <a:rPr lang="zh-CN" altLang="en-US" dirty="0"/>
              <a:t>）圣经的解决之道（问</a:t>
            </a:r>
            <a:r>
              <a:rPr lang="en-SG" dirty="0"/>
              <a:t>14</a:t>
            </a:r>
            <a:r>
              <a:rPr lang="zh-CN" altLang="en-US" dirty="0"/>
              <a:t>）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A45D-02E3-6EA9-E1A4-7E37F2A20A4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zh-CN" altLang="en-US" dirty="0"/>
              <a:t>犯罪者必须付上代价；罪人必须偿还。</a:t>
            </a:r>
            <a:endParaRPr lang="en-SG" dirty="0"/>
          </a:p>
          <a:p>
            <a:pPr lvl="0"/>
            <a:r>
              <a:rPr lang="zh-CN" altLang="en-US" dirty="0"/>
              <a:t>但任何受造之物都无法真正偿还罪债</a:t>
            </a:r>
            <a:endParaRPr lang="en-SG" dirty="0"/>
          </a:p>
          <a:p>
            <a:pPr lvl="0"/>
            <a:r>
              <a:rPr lang="zh-CN" altLang="en-US" dirty="0"/>
              <a:t>救恩乃是 </a:t>
            </a:r>
            <a:r>
              <a:rPr lang="en-SG" dirty="0"/>
              <a:t>“</a:t>
            </a:r>
            <a:r>
              <a:rPr lang="zh-CN" altLang="en-US" dirty="0"/>
              <a:t>在我们之外</a:t>
            </a:r>
            <a:r>
              <a:rPr lang="en-SG" dirty="0"/>
              <a:t>”</a:t>
            </a:r>
            <a:r>
              <a:rPr lang="zh-CN" altLang="en-US" dirty="0"/>
              <a:t>（</a:t>
            </a:r>
            <a:r>
              <a:rPr lang="en-SG" dirty="0"/>
              <a:t>extra </a:t>
            </a:r>
            <a:r>
              <a:rPr lang="en-SG" dirty="0" err="1"/>
              <a:t>nos</a:t>
            </a:r>
            <a:r>
              <a:rPr lang="zh-CN" altLang="en-US" dirty="0"/>
              <a:t>）。</a:t>
            </a:r>
            <a:endParaRPr lang="en-SG" dirty="0"/>
          </a:p>
          <a:p>
            <a:pPr lvl="0"/>
            <a:r>
              <a:rPr lang="zh-CN" altLang="en-US" dirty="0"/>
              <a:t>我们需要一个“异客”作救赎主。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8482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AAE9C-35B7-D31D-6C9E-17CFF5B20B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5993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/>
              <a:t>所以，为什么基督是独一的道路？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9C37E1-A307-C9BD-B10E-61587458A9A7}"/>
              </a:ext>
            </a:extLst>
          </p:cNvPr>
          <p:cNvSpPr txBox="1"/>
          <p:nvPr/>
        </p:nvSpPr>
        <p:spPr>
          <a:xfrm>
            <a:off x="913774" y="3289663"/>
            <a:ext cx="8889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答：我们起初根本没有道路可行。我们的罪孽没有解决之法。基督赐恩开一条得救的道路，所以他是惟一的道路。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355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60230-5266-520C-9DE9-B211685FCC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/>
              <a:t>基督若没有复活，你们的信就是徒然，你们仍在你们的罪里。（林前</a:t>
            </a:r>
            <a:r>
              <a:rPr lang="en-SG" altLang="zh-CN" dirty="0"/>
              <a:t>15</a:t>
            </a:r>
            <a:r>
              <a:rPr lang="zh-CN" altLang="en-US" dirty="0"/>
              <a:t>：</a:t>
            </a:r>
            <a:r>
              <a:rPr lang="en-SG" altLang="zh-CN" dirty="0"/>
              <a:t>17</a:t>
            </a:r>
            <a:r>
              <a:rPr lang="zh-CN" altLang="en-US" dirty="0"/>
              <a:t>）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如果死人不会复活，“我们就吃吃喝喝吧，因为我们明天就要死了。”（林前 </a:t>
            </a:r>
            <a:r>
              <a:rPr lang="en-SG" altLang="zh-CN" dirty="0"/>
              <a:t>15: 32b)</a:t>
            </a:r>
            <a:endParaRPr lang="zh-CN" altLang="en-US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47645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1E7D39-8044-724B-BFAB-4643E8AA9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0B5E9-4057-BDC2-8828-6258A302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b="1" dirty="0"/>
              <a:t>问答 </a:t>
            </a:r>
            <a:r>
              <a:rPr lang="en-SG" altLang="zh-CN" sz="4000" b="1" dirty="0"/>
              <a:t>2</a:t>
            </a:r>
            <a:endParaRPr lang="en-SG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F1FCE-0513-2F26-76EF-708F0C85C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61" y="2015732"/>
            <a:ext cx="11267768" cy="36378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800" dirty="0"/>
              <a:t>二问：你无论是生是死，要享有这种安慰，有多少事情必须知道呢？</a:t>
            </a:r>
            <a:endParaRPr lang="en-SG" sz="2800" dirty="0"/>
          </a:p>
          <a:p>
            <a:pPr marL="0" indent="0">
              <a:buNone/>
            </a:pPr>
            <a:r>
              <a:rPr lang="zh-CN" altLang="en-US" sz="2800" dirty="0"/>
              <a:t>答：有三件事：第一，我的罪恶和愁苦有多大 ；第二，我当怎样从自己一切罪恶和愁苦中得拯救；第三，我当怎样为这样的拯救感谢上帝。</a:t>
            </a:r>
            <a:endParaRPr lang="en-SG" sz="2800" dirty="0"/>
          </a:p>
        </p:txBody>
      </p:sp>
    </p:spTree>
    <p:extLst>
      <p:ext uri="{BB962C8B-B14F-4D97-AF65-F5344CB8AC3E}">
        <p14:creationId xmlns:p14="http://schemas.microsoft.com/office/powerpoint/2010/main" val="14039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2031E-9F18-B8D0-4AFC-B3858B6BF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32BE-7F09-DBCE-BC13-EE54BE1E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 </a:t>
            </a:r>
            <a:r>
              <a:rPr lang="en-SG" altLang="zh-CN" u="sng" dirty="0"/>
              <a:t>12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24DE7-AB69-EC55-E48C-EBE0E8E63E9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12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既然根据上帝公义的审判，我们当受今生和永世的刑罚，那么，是否有逃避这刑罚，再次得蒙上帝恩宠的方法呢？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按照上帝的旨意，祂的公义必须得到满足；因此，我们必须完全满足祂的公义，若不是由我们自己补偿，便得由别人来替代。</a:t>
            </a:r>
            <a:endParaRPr lang="en-SG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765190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D8FE4-05B5-448A-02B5-519652A86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4CF0-0DAB-FCFF-6B3A-4489EFE1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u="sng" dirty="0"/>
              <a:t>问答</a:t>
            </a:r>
            <a:r>
              <a:rPr lang="en-SG" altLang="zh-CN" u="sng" dirty="0"/>
              <a:t>13</a:t>
            </a:r>
            <a:endParaRPr lang="en-SG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D44FD-7D27-372A-9BA5-BECA9C9556F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SG" dirty="0"/>
              <a:t>13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我们自己能够做到吗？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绝对不能；我们反而天天加增罪愆。</a:t>
            </a:r>
            <a:endParaRPr lang="en-SG" altLang="zh-CN" dirty="0"/>
          </a:p>
          <a:p>
            <a:pPr marL="0" indent="0">
              <a:buNone/>
            </a:pP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992828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FC8D1-AD44-F154-3650-0D6E680B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A64F2-8E01-163A-95CE-1958E790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问答</a:t>
            </a:r>
            <a:r>
              <a:rPr lang="en-SG" altLang="zh-CN" dirty="0"/>
              <a:t>14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2DB56-6E5F-1903-3B4B-21DCC0BB32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SG" dirty="0"/>
              <a:t>14 </a:t>
            </a:r>
            <a:r>
              <a:rPr lang="zh-CN" altLang="en-US" dirty="0"/>
              <a:t>问</a:t>
            </a:r>
            <a:r>
              <a:rPr lang="en-SG" dirty="0"/>
              <a:t>: </a:t>
            </a:r>
            <a:r>
              <a:rPr lang="zh-CN" altLang="en-US" dirty="0"/>
              <a:t>在受造者中有能为我们做到的吗？ </a:t>
            </a:r>
            <a:endParaRPr lang="en-SG" dirty="0"/>
          </a:p>
          <a:p>
            <a:pPr marL="0" indent="0">
              <a:buNone/>
            </a:pPr>
            <a:r>
              <a:rPr lang="zh-CN" altLang="en-US" dirty="0"/>
              <a:t>答</a:t>
            </a:r>
            <a:r>
              <a:rPr lang="en-SG" dirty="0"/>
              <a:t>: </a:t>
            </a:r>
            <a:r>
              <a:rPr lang="zh-CN" altLang="en-US" dirty="0"/>
              <a:t>没有。首先，上帝不会因人自己所犯的罪而刑罚其他任何受造者；其次，仅是受造者不能担当上帝对罪恶所发出的永远愤怒的重负，从而使他人得到拯救。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846793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B6522-1DB5-8043-C600-FC8F622C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94" y="2073691"/>
            <a:ext cx="10364451" cy="1596177"/>
          </a:xfrm>
        </p:spPr>
        <p:txBody>
          <a:bodyPr/>
          <a:lstStyle/>
          <a:p>
            <a:r>
              <a:rPr lang="en-US" dirty="0"/>
              <a:t>1) </a:t>
            </a:r>
            <a:r>
              <a:rPr lang="zh-CN" altLang="en-US" dirty="0"/>
              <a:t>复习：律法的三种功用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619559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0B1D3-6643-7B58-3EFE-2ACBEF083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584498"/>
            <a:ext cx="9603275" cy="5190137"/>
          </a:xfrm>
        </p:spPr>
        <p:txBody>
          <a:bodyPr>
            <a:noAutofit/>
          </a:bodyPr>
          <a:lstStyle/>
          <a:p>
            <a:pPr lvl="0"/>
            <a:r>
              <a:rPr lang="zh-CN" altLang="en-US" dirty="0"/>
              <a:t>第一功用：显明并教导我们认识自己的罪。</a:t>
            </a:r>
            <a:endParaRPr lang="en-SG" dirty="0"/>
          </a:p>
          <a:p>
            <a:pPr lvl="1"/>
            <a:r>
              <a:rPr lang="zh-CN" altLang="en-US" sz="2000" dirty="0"/>
              <a:t>忽视：我们会陷入道德主义，忽略或轻看自己的罪。</a:t>
            </a:r>
            <a:endParaRPr lang="en-SG" sz="2000" dirty="0"/>
          </a:p>
          <a:p>
            <a:pPr lvl="1"/>
            <a:r>
              <a:rPr lang="zh-CN" altLang="en-US" sz="2000" dirty="0"/>
              <a:t>过度强调：我们会陷入沮丧与绝望，失去对恩典福音的注目。</a:t>
            </a:r>
            <a:endParaRPr lang="en-SG" sz="2000" dirty="0"/>
          </a:p>
          <a:p>
            <a:pPr lvl="0"/>
            <a:r>
              <a:rPr lang="zh-CN" altLang="en-US" dirty="0"/>
              <a:t>第二功用：约束邪恶与罪行。</a:t>
            </a:r>
            <a:endParaRPr lang="en-SG" dirty="0"/>
          </a:p>
          <a:p>
            <a:pPr lvl="1"/>
            <a:r>
              <a:rPr lang="zh-CN" altLang="en-US" sz="2000" dirty="0"/>
              <a:t>忽视：我们把与神的关系与世俗生活割裂开来，认为信仰只属于教会，与教会之外的世界毫无关系（除了末世论）。</a:t>
            </a:r>
            <a:endParaRPr lang="en-SG" sz="2000" dirty="0"/>
          </a:p>
          <a:p>
            <a:pPr lvl="1"/>
            <a:r>
              <a:rPr lang="zh-CN" altLang="en-US" sz="2000" dirty="0"/>
              <a:t>过度强调：我们混淆神的国度与世上的国度，忘记了神的律法本身并不能改变社会的任何人。</a:t>
            </a:r>
            <a:endParaRPr lang="en-SG" sz="2000" dirty="0"/>
          </a:p>
          <a:p>
            <a:pPr lvl="0"/>
            <a:r>
              <a:rPr lang="zh-CN" altLang="en-US" dirty="0"/>
              <a:t>第三功用：指引我们当如何生活。</a:t>
            </a:r>
            <a:endParaRPr lang="en-SG" dirty="0"/>
          </a:p>
          <a:p>
            <a:pPr lvl="1"/>
            <a:r>
              <a:rPr lang="zh-CN" altLang="en-US" sz="2000" dirty="0"/>
              <a:t>忽视：我们淡化顺服神命令的必要性，因此落入罪中。 （反律法主义）</a:t>
            </a:r>
            <a:endParaRPr lang="en-SG" sz="2000" dirty="0"/>
          </a:p>
          <a:p>
            <a:pPr lvl="1"/>
            <a:r>
              <a:rPr lang="zh-CN" altLang="en-US" sz="2000" dirty="0"/>
              <a:t>过度强调：我们会再次陷入道德主义，忽略或轻看自己的罪。</a:t>
            </a:r>
            <a:endParaRPr lang="en-SG" sz="2000" dirty="0"/>
          </a:p>
        </p:txBody>
      </p:sp>
    </p:spTree>
    <p:extLst>
      <p:ext uri="{BB962C8B-B14F-4D97-AF65-F5344CB8AC3E}">
        <p14:creationId xmlns:p14="http://schemas.microsoft.com/office/powerpoint/2010/main" val="1477658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CC47FA-5055-232D-5A44-CF283EC667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458" y="1628456"/>
            <a:ext cx="10363826" cy="3424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altLang="en-US" sz="4000" b="1" u="sng" dirty="0"/>
              <a:t>律法与基督作救赎主的必要性 </a:t>
            </a:r>
            <a:r>
              <a:rPr lang="en-US" altLang="zh-CN" sz="4000" b="1" u="sng" dirty="0"/>
              <a:t>–</a:t>
            </a:r>
            <a:r>
              <a:rPr lang="en-SG" sz="4000" b="1" u="sng" dirty="0"/>
              <a:t> Q12-14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73669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44D37-1851-A21C-4088-82BC00741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88582-539F-2052-03D2-0D7C85C375C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dirty="0"/>
              <a:t>人人知道世界里出了问题；这个世界有某种不对劲之处。</a:t>
            </a:r>
            <a:endParaRPr lang="en-SG" dirty="0"/>
          </a:p>
          <a:p>
            <a:pPr lvl="0"/>
            <a:r>
              <a:rPr lang="zh-CN" altLang="en-US" dirty="0"/>
              <a:t>这是神律法以及神的自然启示压在我们心中，使我们知道有一位永恒的神创造了我们（参罗</a:t>
            </a:r>
            <a:r>
              <a:rPr lang="en-SG" dirty="0"/>
              <a:t>1:20</a:t>
            </a:r>
            <a:r>
              <a:rPr lang="zh-CN" altLang="en-US" dirty="0"/>
              <a:t>）</a:t>
            </a:r>
            <a:endParaRPr lang="en-SG" dirty="0"/>
          </a:p>
          <a:p>
            <a:pPr lvl="0"/>
            <a:r>
              <a:rPr lang="zh-CN" altLang="en-US" dirty="0"/>
              <a:t>但我们如何对待这种启示？我们压制它（罗</a:t>
            </a:r>
            <a:r>
              <a:rPr lang="en-SG" dirty="0"/>
              <a:t> 1:21–23</a:t>
            </a:r>
            <a:r>
              <a:rPr lang="zh-CN" altLang="en-US" dirty="0"/>
              <a:t>）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183383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81942-5B58-4536-CA9E-D0BC800D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en-US" dirty="0"/>
              <a:t>）我们知道人人都有问题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8B26F-44E3-F2D6-1578-5F4B287345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CN" altLang="en-US" dirty="0"/>
              <a:t>各种思想范式 </a:t>
            </a:r>
            <a:endParaRPr lang="en-SG" altLang="zh-CN" dirty="0"/>
          </a:p>
          <a:p>
            <a:r>
              <a:rPr lang="zh-CN" altLang="en-US" dirty="0"/>
              <a:t>采用</a:t>
            </a:r>
            <a:r>
              <a:rPr lang="en-SG" altLang="zh-CN" dirty="0"/>
              <a:t> </a:t>
            </a:r>
            <a:r>
              <a:rPr lang="en-SG" dirty="0"/>
              <a:t>Michael Horton (</a:t>
            </a:r>
            <a:r>
              <a:rPr lang="zh-CN" altLang="en-US" dirty="0"/>
              <a:t>迈克尔</a:t>
            </a:r>
            <a:r>
              <a:rPr lang="en-US" altLang="zh-CN" dirty="0"/>
              <a:t>·</a:t>
            </a:r>
            <a:r>
              <a:rPr lang="zh-CN" altLang="en-US" dirty="0"/>
              <a:t>霍顿</a:t>
            </a:r>
            <a:r>
              <a:rPr lang="en-US" altLang="zh-CN" dirty="0"/>
              <a:t>)</a:t>
            </a:r>
            <a:r>
              <a:rPr lang="zh-CN" altLang="en-US" dirty="0"/>
              <a:t> 的思想范式</a:t>
            </a:r>
            <a:r>
              <a:rPr lang="en-SG" altLang="zh-CN" dirty="0"/>
              <a:t> </a:t>
            </a:r>
            <a:r>
              <a:rPr lang="en-US" altLang="zh-CN" dirty="0"/>
              <a:t>【</a:t>
            </a:r>
            <a:r>
              <a:rPr lang="zh-CN" altLang="en-US" dirty="0"/>
              <a:t>原是本体论（</a:t>
            </a:r>
            <a:r>
              <a:rPr lang="en-SG" altLang="zh-CN" dirty="0"/>
              <a:t>ontology</a:t>
            </a:r>
            <a:r>
              <a:rPr lang="zh-CN" altLang="en-US" dirty="0"/>
              <a:t>）的范畴</a:t>
            </a:r>
            <a:r>
              <a:rPr lang="en-US" altLang="zh-CN" dirty="0"/>
              <a:t>】</a:t>
            </a:r>
            <a:endParaRPr lang="en-SG" altLang="zh-CN" dirty="0"/>
          </a:p>
          <a:p>
            <a:pPr lvl="1"/>
            <a:r>
              <a:rPr lang="zh-CN" altLang="en-US" dirty="0"/>
              <a:t>克服了疏离（</a:t>
            </a:r>
            <a:r>
              <a:rPr lang="en-US" dirty="0"/>
              <a:t>Overcoming Estrangement</a:t>
            </a:r>
            <a:r>
              <a:rPr lang="zh-CN" altLang="en-US" dirty="0"/>
              <a:t>）：</a:t>
            </a:r>
            <a:endParaRPr lang="en-US" dirty="0"/>
          </a:p>
          <a:p>
            <a:pPr lvl="1"/>
            <a:r>
              <a:rPr lang="zh-CN" altLang="en-US" dirty="0"/>
              <a:t>永远遇不到的异客（</a:t>
            </a:r>
            <a:r>
              <a:rPr lang="en-US" dirty="0"/>
              <a:t>The Stranger we never meet)</a:t>
            </a:r>
          </a:p>
          <a:p>
            <a:pPr lvl="1"/>
            <a:r>
              <a:rPr lang="zh-CN" altLang="en-US" dirty="0"/>
              <a:t>遇到了异客（</a:t>
            </a:r>
            <a:r>
              <a:rPr lang="en-US" dirty="0"/>
              <a:t>Meeting a stranger</a:t>
            </a:r>
            <a:r>
              <a:rPr lang="zh-CN" altLang="en-US" dirty="0"/>
              <a:t>）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39116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2EAFC-BD70-DF32-975D-ADA74FA20E4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214694"/>
            <a:ext cx="10363826" cy="40976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克服了疏离（</a:t>
            </a:r>
            <a:r>
              <a:rPr lang="en-US" dirty="0"/>
              <a:t>Overcoming Estrangement</a:t>
            </a:r>
            <a:r>
              <a:rPr lang="zh-CN" altLang="en-US" dirty="0"/>
              <a:t>）</a:t>
            </a:r>
            <a:endParaRPr lang="en-SG" dirty="0"/>
          </a:p>
          <a:p>
            <a:r>
              <a:rPr lang="zh-CN" altLang="en-US" dirty="0"/>
              <a:t>以理性拒绝神人差异。没有疏离。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永远遇不到的异客（</a:t>
            </a:r>
            <a:r>
              <a:rPr lang="en-US" dirty="0"/>
              <a:t>The Stranger we never meet)</a:t>
            </a:r>
            <a:endParaRPr lang="en-SG" dirty="0"/>
          </a:p>
          <a:p>
            <a:r>
              <a:rPr lang="zh-CN" altLang="en-US" dirty="0"/>
              <a:t>没有与人隔离的神。疏离被认定不存在，但现实仍存在。</a:t>
            </a:r>
            <a:endParaRPr lang="en-SG" altLang="zh-CN" dirty="0"/>
          </a:p>
          <a:p>
            <a:pPr marL="0" indent="0">
              <a:buNone/>
            </a:pPr>
            <a:r>
              <a:rPr lang="zh-CN" altLang="en-US" dirty="0"/>
              <a:t>遇到了异客（</a:t>
            </a:r>
            <a:r>
              <a:rPr lang="en-US" dirty="0"/>
              <a:t>Meeting a stranger</a:t>
            </a:r>
            <a:r>
              <a:rPr lang="zh-CN" altLang="en-US" dirty="0"/>
              <a:t>）</a:t>
            </a:r>
            <a:endParaRPr lang="en-SG" dirty="0"/>
          </a:p>
          <a:p>
            <a:r>
              <a:rPr lang="zh-CN" altLang="en-US" dirty="0"/>
              <a:t>神与人的距离我们不可越过。神作桥梁越过疏离。</a:t>
            </a:r>
            <a:endParaRPr lang="en-SG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8D13EC-D23D-4621-85F0-550B19413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zh-CN" altLang="en-US" u="sng" dirty="0"/>
              <a:t>迈克尔</a:t>
            </a:r>
            <a:r>
              <a:rPr lang="en-US" altLang="zh-CN" u="sng" dirty="0"/>
              <a:t>·</a:t>
            </a:r>
            <a:r>
              <a:rPr lang="zh-CN" altLang="en-US" u="sng" dirty="0"/>
              <a:t>霍顿 的思想范式（本体论）</a:t>
            </a:r>
            <a:endParaRPr lang="en-SG" u="sng" dirty="0"/>
          </a:p>
        </p:txBody>
      </p:sp>
    </p:spTree>
    <p:extLst>
      <p:ext uri="{BB962C8B-B14F-4D97-AF65-F5344CB8AC3E}">
        <p14:creationId xmlns:p14="http://schemas.microsoft.com/office/powerpoint/2010/main" val="32453070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285</TotalTime>
  <Words>2556</Words>
  <Application>Microsoft Office PowerPoint</Application>
  <PresentationFormat>Widescreen</PresentationFormat>
  <Paragraphs>127</Paragraphs>
  <Slides>32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Aptos</vt:lpstr>
      <vt:lpstr>Arial</vt:lpstr>
      <vt:lpstr>Tw Cen MT</vt:lpstr>
      <vt:lpstr>Wingdings</vt:lpstr>
      <vt:lpstr>Droplet</vt:lpstr>
      <vt:lpstr>《海德堡要理问答》</vt:lpstr>
      <vt:lpstr>PowerPoint Presentation</vt:lpstr>
      <vt:lpstr>问答 2</vt:lpstr>
      <vt:lpstr>1) 复习：律法的三种功用</vt:lpstr>
      <vt:lpstr>PowerPoint Presentation</vt:lpstr>
      <vt:lpstr>PowerPoint Presentation</vt:lpstr>
      <vt:lpstr>2）我们知道人人都有问题</vt:lpstr>
      <vt:lpstr>2）我们知道人人都有问题</vt:lpstr>
      <vt:lpstr>迈克尔·霍顿 的思想范式（本体论）</vt:lpstr>
      <vt:lpstr>修订的 思想范式</vt:lpstr>
      <vt:lpstr>2）我们知道人人都有问题</vt:lpstr>
      <vt:lpstr>2）我们知道人人都有问题</vt:lpstr>
      <vt:lpstr>崇自然教（Paganism）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崇自然教（Paganism）</vt:lpstr>
      <vt:lpstr>2）我们知道人人都有问题</vt:lpstr>
      <vt:lpstr>2）我们知道人人都有问题</vt:lpstr>
      <vt:lpstr>PowerPoint Presentation</vt:lpstr>
      <vt:lpstr>问答 12</vt:lpstr>
      <vt:lpstr>问答13</vt:lpstr>
      <vt:lpstr>3）我们无法自救（问12–13）</vt:lpstr>
      <vt:lpstr>问答14</vt:lpstr>
      <vt:lpstr>4）圣经的解决之道（问14）</vt:lpstr>
      <vt:lpstr>PowerPoint Presentation</vt:lpstr>
      <vt:lpstr>PowerPoint Presentation</vt:lpstr>
      <vt:lpstr>问答 12</vt:lpstr>
      <vt:lpstr>问答13</vt:lpstr>
      <vt:lpstr>问答14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C</dc:creator>
  <cp:lastModifiedBy>Daniel C</cp:lastModifiedBy>
  <cp:revision>78</cp:revision>
  <dcterms:created xsi:type="dcterms:W3CDTF">2026-02-20T15:54:38Z</dcterms:created>
  <dcterms:modified xsi:type="dcterms:W3CDTF">2026-02-21T16:40:53Z</dcterms:modified>
</cp:coreProperties>
</file>