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5"/>
  </p:notesMasterIdLst>
  <p:sldIdLst>
    <p:sldId id="256" r:id="rId2"/>
    <p:sldId id="257" r:id="rId3"/>
    <p:sldId id="335" r:id="rId4"/>
    <p:sldId id="338" r:id="rId5"/>
    <p:sldId id="332" r:id="rId6"/>
    <p:sldId id="343" r:id="rId7"/>
    <p:sldId id="362" r:id="rId8"/>
    <p:sldId id="351" r:id="rId9"/>
    <p:sldId id="361" r:id="rId10"/>
    <p:sldId id="258" r:id="rId11"/>
    <p:sldId id="342" r:id="rId12"/>
    <p:sldId id="368" r:id="rId13"/>
    <p:sldId id="369" r:id="rId14"/>
    <p:sldId id="348" r:id="rId15"/>
    <p:sldId id="370" r:id="rId16"/>
    <p:sldId id="372" r:id="rId17"/>
    <p:sldId id="358" r:id="rId18"/>
    <p:sldId id="373" r:id="rId19"/>
    <p:sldId id="374" r:id="rId20"/>
    <p:sldId id="375" r:id="rId21"/>
    <p:sldId id="376" r:id="rId22"/>
    <p:sldId id="377" r:id="rId23"/>
    <p:sldId id="359" r:id="rId24"/>
    <p:sldId id="378" r:id="rId25"/>
    <p:sldId id="360" r:id="rId26"/>
    <p:sldId id="357" r:id="rId27"/>
    <p:sldId id="363" r:id="rId28"/>
    <p:sldId id="364" r:id="rId29"/>
    <p:sldId id="365" r:id="rId30"/>
    <p:sldId id="366" r:id="rId31"/>
    <p:sldId id="367" r:id="rId32"/>
    <p:sldId id="379" r:id="rId33"/>
    <p:sldId id="38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51" autoAdjust="0"/>
  </p:normalViewPr>
  <p:slideViewPr>
    <p:cSldViewPr snapToGrid="0">
      <p:cViewPr varScale="1">
        <p:scale>
          <a:sx n="72" d="100"/>
          <a:sy n="72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D01CF-8226-4138-BA91-AA815486FF39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252B9-0E5F-437C-981D-C152E4FC62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8636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Photo from Shutterstock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0530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Normally paganism is translated as </a:t>
            </a:r>
            <a:r>
              <a:rPr lang="zh-CN" altLang="en-US" dirty="0"/>
              <a:t>异教</a:t>
            </a:r>
            <a:r>
              <a:rPr lang="en-US" altLang="zh-CN" dirty="0"/>
              <a:t>, but I find that translation inadequate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25425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3E074-7EC5-B9B2-22AE-EB811F921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C6D4B-AB7D-1214-B014-43CAE1FDC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CDE30F-A784-1DA2-FF75-87BEF30C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89D2B-D6E5-796D-2128-9A2F172B2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43588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/>
              <a:t>In </a:t>
            </a:r>
            <a:r>
              <a:rPr lang="en-SG" dirty="0"/>
              <a:t>the Old Testament, the Greek word is used in the Septuagint version of the Old Testament to refer to the “mercy seat” above the Ark of the Covenant (Ex. 25:20)</a:t>
            </a:r>
          </a:p>
          <a:p>
            <a:r>
              <a:rPr lang="zh-CN" altLang="en-US" dirty="0"/>
              <a:t>在旧约里，这个词汇在七十士译本里用来指约柜上的 “恩座” （出 </a:t>
            </a:r>
            <a:r>
              <a:rPr lang="en-SG" altLang="zh-CN" dirty="0"/>
              <a:t>25</a:t>
            </a:r>
            <a:r>
              <a:rPr lang="zh-CN" altLang="en-US" dirty="0"/>
              <a:t>：</a:t>
            </a:r>
            <a:r>
              <a:rPr lang="en-SG" altLang="zh-CN" dirty="0"/>
              <a:t>20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19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38289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Translated with the help of ChatGPT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252B9-0E5F-437C-981D-C152E4FC622E}" type="slidenum">
              <a:rPr lang="en-SG" smtClean="0"/>
              <a:t>20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048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9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1748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487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246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758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429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02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014396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226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2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35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41045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609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167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4649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944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613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7F853-D65B-4124-AD04-090B068EE373}" type="datetimeFigureOut">
              <a:rPr lang="en-SG" smtClean="0"/>
              <a:t>8/3/2026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65B753-CBFF-4D09-8016-9D5DEABD864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390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501C-754D-04BA-1028-5B9EB977B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22" y="1015650"/>
            <a:ext cx="8689976" cy="2509213"/>
          </a:xfrm>
        </p:spPr>
        <p:txBody>
          <a:bodyPr/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D8567-91FC-2C6F-5B46-CB8AE3C47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7195" y="3777918"/>
            <a:ext cx="4694089" cy="1134324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第六课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21468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C47FA-5055-232D-5A44-CF283EC667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6458" y="1628456"/>
            <a:ext cx="10363826" cy="3424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u="sng" dirty="0"/>
              <a:t>基督神人二性为我们的救赎 </a:t>
            </a:r>
            <a:r>
              <a:rPr lang="en-US" altLang="zh-CN" sz="4000" b="1" u="sng" dirty="0"/>
              <a:t>–</a:t>
            </a:r>
            <a:r>
              <a:rPr lang="en-SG" sz="4000" b="1" u="sng" dirty="0"/>
              <a:t> Q15-19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736696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0B9A-91A6-A257-226D-3409A5BB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15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7E8F5-0844-9417-2437-709D29A7C1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那么，我们必须寻求一位怎样的中保和救主呢？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答：一位真实</a:t>
            </a:r>
            <a:r>
              <a:rPr lang="en-SG" dirty="0"/>
              <a:t> (1) </a:t>
            </a:r>
            <a:r>
              <a:rPr lang="zh-CN" altLang="en-US" dirty="0"/>
              <a:t>而无罪</a:t>
            </a:r>
            <a:r>
              <a:rPr lang="en-SG" dirty="0"/>
              <a:t> (2) </a:t>
            </a:r>
            <a:r>
              <a:rPr lang="zh-CN" altLang="en-US" dirty="0"/>
              <a:t>的人，但却比一切受造者都更有能力，同时也是真上帝的（</a:t>
            </a:r>
            <a:r>
              <a:rPr lang="en-SG" dirty="0"/>
              <a:t>3</a:t>
            </a:r>
            <a:r>
              <a:rPr lang="zh-CN" altLang="en-US" dirty="0"/>
              <a:t>）。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17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53</a:t>
            </a:r>
            <a:r>
              <a:rPr lang="zh-CN" altLang="en-US" dirty="0"/>
              <a:t>：</a:t>
            </a:r>
            <a:r>
              <a:rPr lang="en-SG" dirty="0"/>
              <a:t>11</a:t>
            </a:r>
            <a:r>
              <a:rPr lang="zh-CN" altLang="en-US" dirty="0"/>
              <a:t>；来</a:t>
            </a:r>
            <a:r>
              <a:rPr lang="en-SG" dirty="0"/>
              <a:t>7:26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7</a:t>
            </a:r>
            <a:r>
              <a:rPr lang="zh-CN" altLang="en-US" dirty="0"/>
              <a:t>：</a:t>
            </a:r>
            <a:r>
              <a:rPr lang="en-SG" dirty="0"/>
              <a:t>14</a:t>
            </a:r>
            <a:r>
              <a:rPr lang="zh-CN" altLang="en-US" dirty="0"/>
              <a:t>；</a:t>
            </a:r>
            <a:r>
              <a:rPr lang="en-SG" dirty="0"/>
              <a:t>9</a:t>
            </a:r>
            <a:r>
              <a:rPr lang="zh-CN" altLang="en-US" dirty="0"/>
              <a:t>：</a:t>
            </a:r>
            <a:r>
              <a:rPr lang="en-SG" dirty="0"/>
              <a:t>6</a:t>
            </a:r>
            <a:r>
              <a:rPr lang="zh-CN" altLang="en-US" dirty="0"/>
              <a:t>；耶</a:t>
            </a:r>
            <a:r>
              <a:rPr lang="en-SG" dirty="0"/>
              <a:t>23</a:t>
            </a:r>
            <a:r>
              <a:rPr lang="zh-CN" altLang="en-US" dirty="0"/>
              <a:t>：</a:t>
            </a:r>
            <a:r>
              <a:rPr lang="en-SG" dirty="0"/>
              <a:t>6</a:t>
            </a: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22591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966E-7953-9D02-D3BC-749A57D2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1</a:t>
            </a:r>
            <a:r>
              <a:rPr lang="zh-CN" altLang="en-US" dirty="0"/>
              <a:t>）我们需要一位中保（问</a:t>
            </a:r>
            <a:r>
              <a:rPr lang="en-SG" dirty="0"/>
              <a:t>15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E9485-6F27-659D-2B3E-6FF1B2E906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我们要有正确的问题，然后有正确的解决之法</a:t>
            </a:r>
            <a:endParaRPr lang="en-SG" dirty="0"/>
          </a:p>
          <a:p>
            <a:pPr lvl="0"/>
            <a:r>
              <a:rPr lang="zh-CN" altLang="en-US" dirty="0"/>
              <a:t>从罪中得救的可能途径是什么？</a:t>
            </a:r>
            <a:endParaRPr lang="en-SG" dirty="0"/>
          </a:p>
          <a:p>
            <a:pPr lvl="1"/>
            <a:r>
              <a:rPr lang="zh-CN" altLang="en-US" dirty="0"/>
              <a:t>自我拯救 </a:t>
            </a:r>
            <a:r>
              <a:rPr lang="en-SG" dirty="0"/>
              <a:t>— </a:t>
            </a:r>
            <a:r>
              <a:rPr lang="zh-CN" altLang="en-US" dirty="0"/>
              <a:t>达到完美的标准？</a:t>
            </a:r>
            <a:endParaRPr lang="en-SG" dirty="0"/>
          </a:p>
          <a:p>
            <a:pPr lvl="1"/>
            <a:r>
              <a:rPr lang="zh-CN" altLang="en-US" dirty="0"/>
              <a:t>借着他人得救，但谁有资格可以拯救？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6461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9DB17-C340-BA60-751A-FDD52E5FF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4277D-615D-E478-75F8-5145E17C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1</a:t>
            </a:r>
            <a:r>
              <a:rPr lang="zh-CN" altLang="en-US" dirty="0"/>
              <a:t>）我们需要一位中保（问</a:t>
            </a:r>
            <a:r>
              <a:rPr lang="en-SG" dirty="0"/>
              <a:t>15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65729-F25A-1878-74F4-7299A5E2DF0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zh-CN" altLang="en-US" dirty="0"/>
              <a:t>所以，我们需要一个中保：站在被冒犯的和犯罪的人中间。</a:t>
            </a:r>
            <a:endParaRPr lang="en-SG" dirty="0"/>
          </a:p>
          <a:p>
            <a:pPr lvl="1"/>
            <a:r>
              <a:rPr lang="zh-CN" altLang="en-US" dirty="0"/>
              <a:t>真正的人 </a:t>
            </a:r>
            <a:r>
              <a:rPr lang="en-SG" dirty="0"/>
              <a:t>— </a:t>
            </a:r>
            <a:r>
              <a:rPr lang="zh-CN" altLang="en-US" dirty="0"/>
              <a:t>站在犯罪者的这一边（来</a:t>
            </a:r>
            <a:r>
              <a:rPr lang="en-SG" dirty="0"/>
              <a:t> 2:17</a:t>
            </a:r>
            <a:r>
              <a:rPr lang="zh-CN" altLang="en-US" dirty="0"/>
              <a:t>）</a:t>
            </a:r>
            <a:endParaRPr lang="en-SG" dirty="0"/>
          </a:p>
          <a:p>
            <a:pPr lvl="1"/>
            <a:r>
              <a:rPr lang="zh-CN" altLang="en-US" dirty="0"/>
              <a:t>公义的人 </a:t>
            </a:r>
            <a:r>
              <a:rPr lang="en-SG" dirty="0"/>
              <a:t>— </a:t>
            </a:r>
            <a:r>
              <a:rPr lang="zh-CN" altLang="en-US" dirty="0"/>
              <a:t>合格的人（赛</a:t>
            </a:r>
            <a:r>
              <a:rPr lang="en-SG" dirty="0"/>
              <a:t> 53:11</a:t>
            </a:r>
            <a:r>
              <a:rPr lang="zh-CN" altLang="en-US" dirty="0"/>
              <a:t>；来</a:t>
            </a:r>
            <a:r>
              <a:rPr lang="en-SG" dirty="0"/>
              <a:t> 7:26</a:t>
            </a:r>
            <a:r>
              <a:rPr lang="zh-CN" altLang="en-US" dirty="0"/>
              <a:t>）</a:t>
            </a:r>
            <a:endParaRPr lang="en-SG" dirty="0"/>
          </a:p>
          <a:p>
            <a:pPr lvl="1"/>
            <a:r>
              <a:rPr lang="zh-CN" altLang="en-US" dirty="0"/>
              <a:t>能够偿还罪债的人（更有能力者）</a:t>
            </a:r>
            <a:r>
              <a:rPr lang="en-SG" dirty="0"/>
              <a:t>— </a:t>
            </a:r>
            <a:r>
              <a:rPr lang="zh-CN" altLang="en-US" dirty="0"/>
              <a:t>站在被冒犯的（神）这一边（赛</a:t>
            </a:r>
            <a:r>
              <a:rPr lang="en-SG" dirty="0"/>
              <a:t> 7:14</a:t>
            </a:r>
            <a:r>
              <a:rPr lang="zh-CN" altLang="en-US" dirty="0"/>
              <a:t>；</a:t>
            </a:r>
            <a:r>
              <a:rPr lang="en-SG" dirty="0"/>
              <a:t>9:6</a:t>
            </a:r>
            <a:r>
              <a:rPr lang="zh-CN" altLang="en-US" dirty="0"/>
              <a:t>；耶</a:t>
            </a:r>
            <a:r>
              <a:rPr lang="en-SG" dirty="0"/>
              <a:t> 23:6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13080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6D99-F4EA-45B6-6C6E-0D166669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16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BA5C3-6C86-CDD7-6FE2-38714D36DD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这位中保和救主为何必须是真实而无罪的人呢？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这位中保和救主必须是一位真实的人，因为上帝的公义要求那犯了罪的人本身应当为罪补偿</a:t>
            </a:r>
            <a:r>
              <a:rPr lang="en-SG" dirty="0"/>
              <a:t> (1) </a:t>
            </a:r>
            <a:r>
              <a:rPr lang="zh-CN" altLang="en-US" dirty="0"/>
              <a:t>；祂必须是一位无罪的人，因为本身就是罪人的人无法为他人作出补偿</a:t>
            </a:r>
            <a:r>
              <a:rPr lang="en-SG" dirty="0"/>
              <a:t> (2)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14-16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7</a:t>
            </a:r>
            <a:r>
              <a:rPr lang="zh-CN" altLang="en-US" dirty="0"/>
              <a:t>：</a:t>
            </a:r>
            <a:r>
              <a:rPr lang="en-SG" dirty="0"/>
              <a:t>26</a:t>
            </a:r>
            <a:r>
              <a:rPr lang="zh-CN" altLang="en-US" dirty="0"/>
              <a:t>，</a:t>
            </a:r>
            <a:r>
              <a:rPr lang="en-SG" dirty="0"/>
              <a:t>27</a:t>
            </a:r>
            <a:r>
              <a:rPr lang="zh-CN" altLang="en-US" dirty="0"/>
              <a:t>；彼前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18</a:t>
            </a:r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25952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DE6E-7FCE-870A-6541-C21B67ECE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2</a:t>
            </a:r>
            <a:r>
              <a:rPr lang="zh-CN" altLang="en-US" dirty="0"/>
              <a:t>）他必须是真正的人（问</a:t>
            </a:r>
            <a:r>
              <a:rPr lang="en-SG" dirty="0"/>
              <a:t>16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FB424-EFE8-B3F3-FAE3-7917F633A8A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犯罪的必须付上代价（来</a:t>
            </a:r>
            <a:r>
              <a:rPr lang="en-SG" dirty="0"/>
              <a:t> 2:14–16</a:t>
            </a:r>
            <a:r>
              <a:rPr lang="zh-CN" altLang="en-US" dirty="0"/>
              <a:t>）。</a:t>
            </a:r>
            <a:endParaRPr lang="en-SG" dirty="0"/>
          </a:p>
          <a:p>
            <a:pPr lvl="0"/>
            <a:r>
              <a:rPr lang="zh-CN" altLang="en-US" dirty="0"/>
              <a:t>这个债即便天使愿意代付，它也是不可被接纳的。</a:t>
            </a:r>
            <a:endParaRPr lang="en-SG" dirty="0"/>
          </a:p>
          <a:p>
            <a:r>
              <a:rPr lang="zh-CN" altLang="en-US" dirty="0"/>
              <a:t>但一个普通的人也无法做到，因为他自己仍是罪人（来</a:t>
            </a:r>
            <a:r>
              <a:rPr lang="en-SG" dirty="0"/>
              <a:t> 7:26–27</a:t>
            </a:r>
            <a:r>
              <a:rPr lang="zh-CN" altLang="en-US" dirty="0"/>
              <a:t>；彼前</a:t>
            </a:r>
            <a:r>
              <a:rPr lang="en-SG" dirty="0"/>
              <a:t> 3:18</a:t>
            </a:r>
            <a:r>
              <a:rPr lang="zh-CN" altLang="en-US" dirty="0"/>
              <a:t>）。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68158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8EDEB-5537-ED8B-5168-32F2CF1C3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EF660-C029-7964-7AEE-5327DF277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2</a:t>
            </a:r>
            <a:r>
              <a:rPr lang="zh-CN" altLang="en-US" dirty="0"/>
              <a:t>）他必须是真正的人（问</a:t>
            </a:r>
            <a:r>
              <a:rPr lang="en-SG" dirty="0"/>
              <a:t>16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51482-A3E2-A962-F54B-3EE6E0F6CC5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基督的</a:t>
            </a:r>
            <a:r>
              <a:rPr lang="zh-CN" altLang="en-US" b="1" dirty="0"/>
              <a:t>主动的义</a:t>
            </a:r>
            <a:r>
              <a:rPr lang="zh-CN" altLang="en-US" dirty="0"/>
              <a:t>（</a:t>
            </a:r>
            <a:r>
              <a:rPr lang="en-SG" dirty="0"/>
              <a:t>Active righteousness</a:t>
            </a:r>
            <a:r>
              <a:rPr lang="zh-CN" altLang="en-US" dirty="0"/>
              <a:t>）是必要的，因为拯救人的义必须是人的义（</a:t>
            </a:r>
            <a:r>
              <a:rPr lang="en-SG" altLang="zh-CN" dirty="0"/>
              <a:t>H</a:t>
            </a:r>
            <a:r>
              <a:rPr lang="en-SG" dirty="0"/>
              <a:t>uman righteousness</a:t>
            </a:r>
            <a:r>
              <a:rPr lang="zh-CN" altLang="en-US" dirty="0"/>
              <a:t>）。</a:t>
            </a:r>
            <a:endParaRPr lang="en-SG" dirty="0"/>
          </a:p>
          <a:p>
            <a:pPr lvl="0"/>
            <a:r>
              <a:rPr lang="zh-CN" altLang="en-US" dirty="0"/>
              <a:t>耶稣被称为</a:t>
            </a:r>
            <a:r>
              <a:rPr lang="en-SG" dirty="0"/>
              <a:t>“</a:t>
            </a:r>
            <a:r>
              <a:rPr lang="zh-CN" altLang="en-US" b="1" dirty="0"/>
              <a:t>人子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US" altLang="zh-CN" dirty="0"/>
              <a:t>Son of Man</a:t>
            </a:r>
            <a:r>
              <a:rPr lang="zh-CN" altLang="en-US" dirty="0"/>
              <a:t>），不仅因为这是弥赛亚性的称号（但</a:t>
            </a:r>
            <a:r>
              <a:rPr lang="en-SG" dirty="0"/>
              <a:t> 7:13</a:t>
            </a:r>
            <a:r>
              <a:rPr lang="zh-CN" altLang="en-US" dirty="0"/>
              <a:t>），也是因为他是真正完全的人，是</a:t>
            </a:r>
            <a:r>
              <a:rPr lang="zh-CN" altLang="en-US" b="1" dirty="0"/>
              <a:t>末后的亚当（</a:t>
            </a:r>
            <a:r>
              <a:rPr lang="en-SG" altLang="zh-CN" dirty="0"/>
              <a:t>the Last Adam</a:t>
            </a:r>
            <a:r>
              <a:rPr lang="zh-CN" altLang="en-US" b="1" dirty="0"/>
              <a:t>）</a:t>
            </a:r>
            <a:r>
              <a:rPr lang="zh-CN" altLang="en-US" dirty="0"/>
              <a:t>（罗</a:t>
            </a:r>
            <a:r>
              <a:rPr lang="en-SG" dirty="0"/>
              <a:t> 5:17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36439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149EE-F11A-D927-9E7B-46B9A1C2A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92D90-F7E3-3332-196C-80172DDB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17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6EE69-E45F-21B7-B415-A6158E45AC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他为何必须同时又是真神呢？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他必须是真神，如此才能藉着祂神性的大能，在其人性中承担上帝愤怒的重负（</a:t>
            </a:r>
            <a:r>
              <a:rPr lang="en-US" dirty="0"/>
              <a:t>1</a:t>
            </a:r>
            <a:r>
              <a:rPr lang="zh-CN" altLang="en-US" dirty="0"/>
              <a:t>），为我们获得并恢复公义和生命</a:t>
            </a:r>
            <a:r>
              <a:rPr lang="en-SG" dirty="0"/>
              <a:t> (2) 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US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诗</a:t>
            </a:r>
            <a:r>
              <a:rPr lang="en-US" dirty="0"/>
              <a:t>130</a:t>
            </a:r>
            <a:r>
              <a:rPr lang="zh-CN" altLang="en-US" dirty="0"/>
              <a:t>：</a:t>
            </a:r>
            <a:r>
              <a:rPr lang="en-US" dirty="0"/>
              <a:t>3</a:t>
            </a:r>
            <a:r>
              <a:rPr lang="zh-CN" altLang="en-US" dirty="0"/>
              <a:t>；赛</a:t>
            </a:r>
            <a:r>
              <a:rPr lang="en-US" dirty="0"/>
              <a:t>53</a:t>
            </a:r>
            <a:r>
              <a:rPr lang="zh-CN" altLang="en-US" dirty="0"/>
              <a:t>：</a:t>
            </a:r>
            <a:r>
              <a:rPr lang="en-US" dirty="0"/>
              <a:t>8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【2】</a:t>
            </a:r>
            <a:r>
              <a:rPr lang="zh-CN" altLang="en-US" dirty="0"/>
              <a:t>约</a:t>
            </a:r>
            <a:r>
              <a:rPr lang="en-US" dirty="0"/>
              <a:t>3</a:t>
            </a:r>
            <a:r>
              <a:rPr lang="zh-CN" altLang="en-US" dirty="0"/>
              <a:t>：</a:t>
            </a:r>
            <a:r>
              <a:rPr lang="en-US" dirty="0"/>
              <a:t>16</a:t>
            </a:r>
            <a:r>
              <a:rPr lang="zh-CN" altLang="en-US" dirty="0"/>
              <a:t>；徒</a:t>
            </a:r>
            <a:r>
              <a:rPr lang="en-US" dirty="0"/>
              <a:t>20</a:t>
            </a:r>
            <a:r>
              <a:rPr lang="zh-CN" altLang="en-US" dirty="0"/>
              <a:t>：</a:t>
            </a:r>
            <a:r>
              <a:rPr lang="en-US" dirty="0"/>
              <a:t>28</a:t>
            </a:r>
            <a:r>
              <a:rPr lang="zh-CN" altLang="en-US" dirty="0"/>
              <a:t>；林后</a:t>
            </a:r>
            <a:r>
              <a:rPr lang="en-US" dirty="0"/>
              <a:t>5</a:t>
            </a:r>
            <a:r>
              <a:rPr lang="zh-CN" altLang="en-US" dirty="0"/>
              <a:t>：</a:t>
            </a:r>
            <a:r>
              <a:rPr lang="en-US" dirty="0"/>
              <a:t>21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33973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0AB2E-ED7F-C2F1-C3A4-F2CEE9C88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3</a:t>
            </a:r>
            <a:r>
              <a:rPr lang="zh-CN" altLang="en-US" dirty="0"/>
              <a:t>）他必须是真正的神（问</a:t>
            </a:r>
            <a:r>
              <a:rPr lang="en-SG" dirty="0"/>
              <a:t>17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CF80A-1B69-8D47-7274-7CC438D885B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神的忿怒必须得到满足（诗</a:t>
            </a:r>
            <a:r>
              <a:rPr lang="en-SG" dirty="0"/>
              <a:t> 130:3</a:t>
            </a:r>
            <a:r>
              <a:rPr lang="zh-CN" altLang="en-US" dirty="0"/>
              <a:t>；赛</a:t>
            </a:r>
            <a:r>
              <a:rPr lang="en-SG" dirty="0"/>
              <a:t> 53:8</a:t>
            </a:r>
            <a:r>
              <a:rPr lang="zh-CN" altLang="en-US" dirty="0"/>
              <a:t>）</a:t>
            </a:r>
            <a:endParaRPr lang="en-SG" dirty="0"/>
          </a:p>
          <a:p>
            <a:pPr lvl="0"/>
            <a:r>
              <a:rPr lang="zh-CN" altLang="en-US" dirty="0"/>
              <a:t>耶稣作为</a:t>
            </a:r>
            <a:r>
              <a:rPr lang="zh-CN" altLang="en-US" b="1" dirty="0"/>
              <a:t>挽回祭</a:t>
            </a:r>
            <a:r>
              <a:rPr lang="zh-CN" altLang="en-US" dirty="0"/>
              <a:t>（罗</a:t>
            </a:r>
            <a:r>
              <a:rPr lang="en-SG" dirty="0"/>
              <a:t> 3:25 – </a:t>
            </a:r>
            <a:r>
              <a:rPr lang="en-SG" dirty="0" err="1"/>
              <a:t>ἱλ</a:t>
            </a:r>
            <a:r>
              <a:rPr lang="en-SG" dirty="0"/>
              <a:t>αστήριον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220802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FAB0-E2DE-8D11-8E65-935425B5E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挽回祭（</a:t>
            </a:r>
            <a:r>
              <a:rPr lang="en-US" altLang="zh-CN" dirty="0"/>
              <a:t>Propitiation</a:t>
            </a:r>
            <a:r>
              <a:rPr lang="zh-CN" altLang="en-US" dirty="0"/>
              <a:t>）的概念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6073E-C9CF-02A2-DFA4-F1357874B8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0984059" cy="3424107"/>
          </a:xfrm>
        </p:spPr>
        <p:txBody>
          <a:bodyPr/>
          <a:lstStyle/>
          <a:p>
            <a:r>
              <a:rPr lang="zh-CN" altLang="en-US" dirty="0"/>
              <a:t>挽回祭</a:t>
            </a:r>
            <a:r>
              <a:rPr lang="en-US" altLang="zh-CN" dirty="0"/>
              <a:t> </a:t>
            </a:r>
            <a:r>
              <a:rPr lang="zh-CN" altLang="en-US" dirty="0"/>
              <a:t>（华）</a:t>
            </a:r>
            <a:r>
              <a:rPr lang="en-US" altLang="zh-CN" dirty="0"/>
              <a:t>- Propitiation (</a:t>
            </a:r>
            <a:r>
              <a:rPr lang="zh-CN" altLang="en-US" dirty="0"/>
              <a:t>英</a:t>
            </a:r>
            <a:r>
              <a:rPr lang="en-US" altLang="zh-CN" dirty="0"/>
              <a:t>) -                  (</a:t>
            </a:r>
            <a:r>
              <a:rPr lang="zh-CN" altLang="en-US" dirty="0"/>
              <a:t>希腊</a:t>
            </a:r>
            <a:r>
              <a:rPr lang="en-US" altLang="zh-CN" dirty="0"/>
              <a:t> – “</a:t>
            </a:r>
            <a:r>
              <a:rPr lang="en-US" altLang="zh-CN" dirty="0" err="1"/>
              <a:t>hilasterion</a:t>
            </a:r>
            <a:r>
              <a:rPr lang="en-US" altLang="zh-CN" dirty="0"/>
              <a:t>”) </a:t>
            </a:r>
          </a:p>
          <a:p>
            <a:r>
              <a:rPr lang="en-US" dirty="0"/>
              <a:t>“In Greek Roman literature, that which serves as an instrument for regaining the goodwill of a deity. The unique feature relative to Greek Roman usage is the initiative taken by God to effect removal of impediments to a relationship with God’s self.” (BDAG lexicon)</a:t>
            </a:r>
            <a:endParaRPr lang="en-S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83B834-D958-4CB4-0C5D-9A5B7E772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3414" y="2451326"/>
            <a:ext cx="1667108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5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91C7F-CD16-9F15-D7A9-1E611E46A5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800" b="1" u="sng" dirty="0"/>
              <a:t>复习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3008666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60AA1-7E43-D551-0A4E-2E20915FA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9A70-EC1F-35B3-B947-4C4E9529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挽回祭（</a:t>
            </a:r>
            <a:r>
              <a:rPr lang="en-US" altLang="zh-CN" dirty="0"/>
              <a:t>Propitiation</a:t>
            </a:r>
            <a:r>
              <a:rPr lang="zh-CN" altLang="en-US" dirty="0"/>
              <a:t>）的概念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E5990-1F71-C5D0-1E46-F2F514B5DD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zh-CN" altLang="en-US" dirty="0"/>
              <a:t>挽回祭</a:t>
            </a:r>
            <a:r>
              <a:rPr lang="en-US" altLang="zh-CN" dirty="0"/>
              <a:t> </a:t>
            </a:r>
            <a:r>
              <a:rPr lang="zh-CN" altLang="en-US" dirty="0"/>
              <a:t>（华）</a:t>
            </a:r>
            <a:r>
              <a:rPr lang="en-US" altLang="zh-CN" dirty="0"/>
              <a:t>- Propitiation (</a:t>
            </a:r>
            <a:r>
              <a:rPr lang="zh-CN" altLang="en-US" dirty="0"/>
              <a:t>英</a:t>
            </a:r>
            <a:r>
              <a:rPr lang="en-US" altLang="zh-CN" dirty="0"/>
              <a:t>) -                  (</a:t>
            </a:r>
            <a:r>
              <a:rPr lang="zh-CN" altLang="en-US" dirty="0"/>
              <a:t>希腊</a:t>
            </a:r>
            <a:r>
              <a:rPr lang="en-US" altLang="zh-CN" dirty="0"/>
              <a:t>) </a:t>
            </a:r>
          </a:p>
          <a:p>
            <a:r>
              <a:rPr lang="zh-CN" altLang="en-US" dirty="0"/>
              <a:t>“在希腊罗马文学中，这个词指的是一种用来重新获得神祇善意的手段。</a:t>
            </a:r>
            <a:r>
              <a:rPr lang="en-US" altLang="zh-CN" dirty="0"/>
              <a:t>[</a:t>
            </a:r>
            <a:r>
              <a:rPr lang="zh-CN" altLang="en-US" dirty="0"/>
              <a:t>圣经</a:t>
            </a:r>
            <a:r>
              <a:rPr lang="en-US" altLang="zh-CN" dirty="0"/>
              <a:t>]</a:t>
            </a:r>
            <a:r>
              <a:rPr lang="zh-CN" altLang="en-US" dirty="0"/>
              <a:t>与希腊罗马用法相比，其独特之处在于：采取行动来除去人与神关系之间障碍的主动者是神他自己。”</a:t>
            </a:r>
            <a:r>
              <a:rPr lang="en-US" dirty="0"/>
              <a:t>(BDAG </a:t>
            </a:r>
            <a:r>
              <a:rPr lang="zh-CN" altLang="en-US" dirty="0"/>
              <a:t>词典；我的翻译</a:t>
            </a:r>
            <a:r>
              <a:rPr lang="en-US" dirty="0"/>
              <a:t>)</a:t>
            </a:r>
            <a:endParaRPr lang="en-S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8DFB10-81C9-1F43-3DE1-B350A8ADF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3414" y="2451326"/>
            <a:ext cx="1667108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907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78A9A-CCC9-8BAD-6573-A3700CDB2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3F805-61E4-714D-85AE-7128FEAE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3</a:t>
            </a:r>
            <a:r>
              <a:rPr lang="zh-CN" altLang="en-US" dirty="0"/>
              <a:t>）他必须是真正的神（问</a:t>
            </a:r>
            <a:r>
              <a:rPr lang="en-SG" dirty="0"/>
              <a:t>17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DB0AA-653D-B2FB-248A-AD2D8B337F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挽回祭的概念</a:t>
            </a:r>
            <a:endParaRPr lang="en-SG" dirty="0"/>
          </a:p>
          <a:p>
            <a:pPr lvl="1"/>
            <a:r>
              <a:rPr lang="zh-CN" altLang="en-US" dirty="0"/>
              <a:t>他赐给我们义与生命（约</a:t>
            </a:r>
            <a:r>
              <a:rPr lang="en-SG" dirty="0"/>
              <a:t> 3:16</a:t>
            </a:r>
            <a:r>
              <a:rPr lang="zh-CN" altLang="en-US" dirty="0"/>
              <a:t>；徒</a:t>
            </a:r>
            <a:r>
              <a:rPr lang="en-SG" dirty="0"/>
              <a:t>20:28</a:t>
            </a:r>
            <a:r>
              <a:rPr lang="zh-CN" altLang="en-US" dirty="0"/>
              <a:t>；林后</a:t>
            </a:r>
            <a:r>
              <a:rPr lang="en-SG" dirty="0"/>
              <a:t> 5:21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64229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CBC3E-499B-7A8E-3985-13E6EB42E58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神使那无罪的替我们成为有罪的，使我们在他里面成为神的义。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（林后</a:t>
            </a:r>
            <a:r>
              <a:rPr lang="en-SG" altLang="zh-CN" dirty="0"/>
              <a:t> 5</a:t>
            </a:r>
            <a:r>
              <a:rPr lang="zh-CN" altLang="en-US" dirty="0"/>
              <a:t>：</a:t>
            </a:r>
            <a:r>
              <a:rPr lang="en-SG" altLang="zh-CN" dirty="0"/>
              <a:t>21 </a:t>
            </a:r>
            <a:r>
              <a:rPr lang="zh-CN" altLang="en-US" dirty="0"/>
              <a:t>新译本）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47402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20E31-D04F-CB4B-B90E-0154A7CB4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3D80-F06E-90CF-AA56-63E5B8B3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18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39DB8-77C7-08A2-AF57-CE93A6BFAA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那么，谁是那位中保，既是真上帝又是真实而无罪的人呢？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就是我们的主耶稣基督</a:t>
            </a:r>
            <a:r>
              <a:rPr lang="en-SG" dirty="0"/>
              <a:t> (1)</a:t>
            </a:r>
            <a:r>
              <a:rPr lang="zh-CN" altLang="en-US" dirty="0"/>
              <a:t>；上帝使祂成为我们的智慧、公义、圣洁和救赎</a:t>
            </a:r>
            <a:r>
              <a:rPr lang="en-SG" dirty="0"/>
              <a:t> (2)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</a:t>
            </a:r>
            <a:r>
              <a:rPr lang="zh-CN" altLang="en-US" dirty="0"/>
              <a:t>太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22-23</a:t>
            </a:r>
            <a:r>
              <a:rPr lang="zh-CN" altLang="en-US" dirty="0"/>
              <a:t>；提前</a:t>
            </a:r>
            <a:r>
              <a:rPr lang="en-SG" dirty="0"/>
              <a:t>2</a:t>
            </a:r>
            <a:r>
              <a:rPr lang="zh-CN" altLang="en-US" dirty="0"/>
              <a:t>：</a:t>
            </a:r>
            <a:r>
              <a:rPr lang="en-SG" dirty="0"/>
              <a:t>5</a:t>
            </a:r>
            <a:r>
              <a:rPr lang="zh-CN" altLang="en-US" dirty="0"/>
              <a:t>；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16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徒</a:t>
            </a:r>
            <a:r>
              <a:rPr lang="en-SG" dirty="0"/>
              <a:t>4</a:t>
            </a:r>
            <a:r>
              <a:rPr lang="zh-CN" altLang="en-US" dirty="0"/>
              <a:t>：</a:t>
            </a:r>
            <a:r>
              <a:rPr lang="en-SG" dirty="0"/>
              <a:t>12</a:t>
            </a:r>
            <a:r>
              <a:rPr lang="zh-CN" altLang="en-US" dirty="0"/>
              <a:t>；林前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30</a:t>
            </a:r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327036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5181C-C9CA-2874-B8C8-7B34C9F5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4</a:t>
            </a:r>
            <a:r>
              <a:rPr lang="zh-CN" altLang="en-US" dirty="0"/>
              <a:t>）他的名叫耶稣（问</a:t>
            </a:r>
            <a:r>
              <a:rPr lang="en-SG" dirty="0"/>
              <a:t>18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0A931-FBE3-B819-188E-100776286E9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太</a:t>
            </a:r>
            <a:r>
              <a:rPr lang="en-SG" dirty="0"/>
              <a:t>1:21–23</a:t>
            </a:r>
            <a:r>
              <a:rPr lang="zh-CN" altLang="en-US" dirty="0"/>
              <a:t>；提前</a:t>
            </a:r>
            <a:r>
              <a:rPr lang="en-SG" dirty="0"/>
              <a:t> 2:5</a:t>
            </a:r>
          </a:p>
          <a:p>
            <a:pPr lvl="0"/>
            <a:r>
              <a:rPr lang="zh-CN" altLang="en-US" dirty="0"/>
              <a:t>他是我们的救恩与公义（徒</a:t>
            </a:r>
            <a:r>
              <a:rPr lang="en-SG" dirty="0"/>
              <a:t> 4:12</a:t>
            </a:r>
            <a:r>
              <a:rPr lang="zh-CN" altLang="en-US" dirty="0"/>
              <a:t>；林前</a:t>
            </a:r>
            <a:r>
              <a:rPr lang="en-SG" dirty="0"/>
              <a:t> 1:30</a:t>
            </a:r>
            <a:r>
              <a:rPr lang="zh-CN" altLang="en-US" dirty="0"/>
              <a:t>）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904300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C418E-E850-1CAE-20A2-3CE295043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B881-BE00-6025-19C3-655F798DA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19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29411-F676-980B-F82B-C67DE80022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522" y="1782301"/>
            <a:ext cx="12100478" cy="4873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dirty="0"/>
              <a:t>19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你从哪里知道这事呢？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从神圣的福音。这福音是上帝自己首先在乐园里启示的</a:t>
            </a:r>
            <a:r>
              <a:rPr lang="en-SG" dirty="0"/>
              <a:t> (1)</a:t>
            </a:r>
            <a:r>
              <a:rPr lang="zh-CN" altLang="en-US" dirty="0"/>
              <a:t>，以后由族长</a:t>
            </a:r>
            <a:r>
              <a:rPr lang="en-SG" dirty="0"/>
              <a:t> (2) </a:t>
            </a:r>
            <a:r>
              <a:rPr lang="zh-CN" altLang="en-US" dirty="0"/>
              <a:t>和先知</a:t>
            </a:r>
            <a:r>
              <a:rPr lang="en-SG" dirty="0"/>
              <a:t> (3) </a:t>
            </a:r>
            <a:r>
              <a:rPr lang="zh-CN" altLang="en-US" dirty="0"/>
              <a:t>予以宣布，并由律法中的献祭和其他礼仪预表</a:t>
            </a:r>
            <a:r>
              <a:rPr lang="en-SG" dirty="0"/>
              <a:t> (4)</a:t>
            </a:r>
            <a:r>
              <a:rPr lang="zh-CN" altLang="en-US" dirty="0"/>
              <a:t>，最后由祂的独生爱子成就了</a:t>
            </a:r>
            <a:r>
              <a:rPr lang="en-SG" dirty="0"/>
              <a:t>(5)</a:t>
            </a:r>
            <a:r>
              <a:rPr lang="zh-CN" altLang="en-US" dirty="0"/>
              <a:t>。</a:t>
            </a:r>
            <a:endParaRPr lang="en-SG" dirty="0"/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1</a:t>
            </a:r>
            <a:r>
              <a:rPr lang="en-US" altLang="zh-CN" dirty="0"/>
              <a:t>】 </a:t>
            </a:r>
            <a:r>
              <a:rPr lang="zh-CN" altLang="en-US" dirty="0"/>
              <a:t>创</a:t>
            </a:r>
            <a:r>
              <a:rPr lang="en-SG" dirty="0"/>
              <a:t>3</a:t>
            </a:r>
            <a:r>
              <a:rPr lang="zh-CN" altLang="en-US" dirty="0"/>
              <a:t>：</a:t>
            </a:r>
            <a:r>
              <a:rPr lang="en-SG" dirty="0"/>
              <a:t>15</a:t>
            </a:r>
            <a:r>
              <a:rPr lang="en-US" altLang="zh-CN" dirty="0"/>
              <a:t>【</a:t>
            </a:r>
            <a:r>
              <a:rPr lang="en-SG" dirty="0"/>
              <a:t>2</a:t>
            </a:r>
            <a:r>
              <a:rPr lang="en-US" altLang="zh-CN" dirty="0"/>
              <a:t>】</a:t>
            </a:r>
            <a:r>
              <a:rPr lang="zh-CN" altLang="en-US" dirty="0"/>
              <a:t>创</a:t>
            </a:r>
            <a:r>
              <a:rPr lang="en-SG" dirty="0"/>
              <a:t>12</a:t>
            </a:r>
            <a:r>
              <a:rPr lang="zh-CN" altLang="en-US" dirty="0"/>
              <a:t>：</a:t>
            </a:r>
            <a:r>
              <a:rPr lang="en-SG" dirty="0"/>
              <a:t>3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3</a:t>
            </a:r>
            <a:r>
              <a:rPr lang="en-US" altLang="zh-CN" dirty="0"/>
              <a:t>】</a:t>
            </a:r>
            <a:r>
              <a:rPr lang="zh-CN" altLang="en-US" dirty="0"/>
              <a:t>赛</a:t>
            </a:r>
            <a:r>
              <a:rPr lang="en-SG" dirty="0"/>
              <a:t>53</a:t>
            </a:r>
            <a:r>
              <a:rPr lang="zh-CN" altLang="en-US" dirty="0"/>
              <a:t>；徒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43</a:t>
            </a:r>
            <a:r>
              <a:rPr lang="zh-CN" altLang="en-US" dirty="0"/>
              <a:t>；罗</a:t>
            </a:r>
            <a:r>
              <a:rPr lang="en-US" dirty="0"/>
              <a:t>1</a:t>
            </a:r>
            <a:r>
              <a:rPr lang="zh-CN" altLang="en-US" dirty="0"/>
              <a:t>：</a:t>
            </a:r>
            <a:r>
              <a:rPr lang="en-US" dirty="0"/>
              <a:t>2</a:t>
            </a:r>
            <a:r>
              <a:rPr lang="zh-CN" altLang="en-US" dirty="0"/>
              <a:t>；来</a:t>
            </a:r>
            <a:r>
              <a:rPr lang="en-SG" dirty="0"/>
              <a:t>1</a:t>
            </a:r>
            <a:r>
              <a:rPr lang="zh-CN" altLang="en-US" dirty="0"/>
              <a:t>：</a:t>
            </a:r>
            <a:r>
              <a:rPr lang="en-SG" dirty="0"/>
              <a:t>1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4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SG" dirty="0"/>
              <a:t>10</a:t>
            </a:r>
            <a:r>
              <a:rPr lang="zh-CN" altLang="en-US" dirty="0"/>
              <a:t>：</a:t>
            </a:r>
            <a:r>
              <a:rPr lang="en-SG" dirty="0"/>
              <a:t>1-10</a:t>
            </a:r>
          </a:p>
          <a:p>
            <a:pPr marL="0" indent="0">
              <a:buNone/>
            </a:pPr>
            <a:r>
              <a:rPr lang="en-US" altLang="zh-CN" dirty="0"/>
              <a:t>【</a:t>
            </a:r>
            <a:r>
              <a:rPr lang="en-SG" dirty="0"/>
              <a:t>5</a:t>
            </a:r>
            <a:r>
              <a:rPr lang="en-US" altLang="zh-CN" dirty="0"/>
              <a:t>】</a:t>
            </a:r>
            <a:r>
              <a:rPr lang="zh-CN" altLang="en-US" dirty="0"/>
              <a:t>来</a:t>
            </a:r>
            <a:r>
              <a:rPr lang="en-US" dirty="0"/>
              <a:t>10:1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273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344D8-379C-BCF6-75DB-A01AFFC9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dirty="0"/>
              <a:t>5</a:t>
            </a:r>
            <a:r>
              <a:rPr lang="zh-CN" altLang="en-US" dirty="0"/>
              <a:t>）我们如何知道这些真理？（问</a:t>
            </a:r>
            <a:r>
              <a:rPr lang="en-SG" dirty="0"/>
              <a:t>19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B8BA-161A-7808-1810-CA5EE4E07DF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我们是阅读圣经而知道这些真理。</a:t>
            </a:r>
            <a:endParaRPr lang="en-SG" dirty="0"/>
          </a:p>
          <a:p>
            <a:pPr lvl="0"/>
            <a:r>
              <a:rPr lang="zh-CN" altLang="en-US" dirty="0"/>
              <a:t>不是从哲学而论断出来；在基督教神学里，正确地运用哲学是解释圣经（已经）所启示的内容。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08401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51596-24F3-1305-B9BD-503DFE842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0CC33-169F-C020-DEE6-1690DB04B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15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41E2A-DB43-EA08-DF53-8941BD8851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8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15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那么，我们必须寻求一位怎样的中保和救主呢？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答：一位真实而无罪</a:t>
            </a:r>
            <a:r>
              <a:rPr lang="en-SG" dirty="0"/>
              <a:t> </a:t>
            </a:r>
            <a:r>
              <a:rPr lang="zh-CN" altLang="en-US" dirty="0"/>
              <a:t>的人，但却比一切受造者都更有能力，同时也是真上帝的。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8640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2E57-1C9B-6724-DECB-53A56070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A05A-CE11-1B8E-CE54-116DAAAD8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16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65783-FE2D-9896-7CE9-A76DC514B2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16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这位中保和救主为何必须是真实而无罪的人呢？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这位中保和救主必须是一位真实的人，因为上帝的公义要求那犯了罪的人本身应当为罪补偿</a:t>
            </a:r>
            <a:r>
              <a:rPr lang="en-SG" dirty="0"/>
              <a:t> </a:t>
            </a:r>
            <a:r>
              <a:rPr lang="zh-CN" altLang="en-US" dirty="0"/>
              <a:t>；祂必须是一位无罪的人，因为本身就是罪人的人无法为他人作出补偿</a:t>
            </a:r>
            <a:r>
              <a:rPr lang="en-SG" dirty="0"/>
              <a:t> </a:t>
            </a:r>
            <a:r>
              <a:rPr lang="zh-CN" altLang="en-US" dirty="0"/>
              <a:t>。 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895157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3B915-B7CA-55BE-3857-720BC8468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D1AC6-EED1-5A5B-BB46-DE4B2CD5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17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B4CAB-91C7-94BD-7BC3-FE1E13A55C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17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他为何必须同时又是真神呢？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他必须是真神，如此才能藉着祂神性的大能，在其人性中承担上帝愤怒的重负，为我们获得并恢复公义和生命。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42499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+ Thousand Baal Royalty-Free Images, Stock Photos ...">
            <a:extLst>
              <a:ext uri="{FF2B5EF4-FFF2-40B4-BE49-F238E27FC236}">
                <a16:creationId xmlns:a16="http://schemas.microsoft.com/office/drawing/2014/main" id="{4157DB03-8C73-67FA-A8B9-3AF76CD66464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500" y="678580"/>
            <a:ext cx="2553068" cy="31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74F25B-C5DE-CE83-9660-C9467F957923}"/>
              </a:ext>
            </a:extLst>
          </p:cNvPr>
          <p:cNvSpPr txBox="1"/>
          <p:nvPr/>
        </p:nvSpPr>
        <p:spPr>
          <a:xfrm>
            <a:off x="864158" y="4316360"/>
            <a:ext cx="9607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dirty="0"/>
              <a:t>Baal (</a:t>
            </a:r>
            <a:r>
              <a:rPr lang="zh-CN" altLang="en-US" sz="4000" dirty="0"/>
              <a:t>巴力</a:t>
            </a:r>
            <a:r>
              <a:rPr lang="en-SG" sz="4000" dirty="0"/>
              <a:t>) – Storm God</a:t>
            </a:r>
            <a:r>
              <a:rPr lang="zh-CN" altLang="en-US" sz="4000" dirty="0"/>
              <a:t>（</a:t>
            </a:r>
            <a:r>
              <a:rPr lang="zh-CN" altLang="en-US" sz="4000" dirty="0">
                <a:sym typeface="Wingdings" panose="05000000000000000000" pitchFamily="2" charset="2"/>
              </a:rPr>
              <a:t>风暴之神）</a:t>
            </a:r>
            <a:endParaRPr lang="en-US" altLang="zh-CN" sz="4000" dirty="0">
              <a:sym typeface="Wingdings" panose="05000000000000000000" pitchFamily="2" charset="2"/>
            </a:endParaRPr>
          </a:p>
          <a:p>
            <a:r>
              <a:rPr lang="en-US" altLang="zh-CN" sz="4000" dirty="0">
                <a:sym typeface="Wingdings" panose="05000000000000000000" pitchFamily="2" charset="2"/>
              </a:rPr>
              <a:t>《</a:t>
            </a:r>
            <a:r>
              <a:rPr lang="zh-CN" altLang="en-US" sz="4000" dirty="0">
                <a:sym typeface="Wingdings" panose="05000000000000000000" pitchFamily="2" charset="2"/>
              </a:rPr>
              <a:t>巴力循环</a:t>
            </a:r>
            <a:r>
              <a:rPr lang="en-US" altLang="zh-CN" sz="4000" dirty="0">
                <a:sym typeface="Wingdings" panose="05000000000000000000" pitchFamily="2" charset="2"/>
              </a:rPr>
              <a:t>》</a:t>
            </a:r>
            <a:r>
              <a:rPr lang="en-SG" altLang="zh-CN" sz="4000" dirty="0">
                <a:sym typeface="Wingdings" panose="05000000000000000000" pitchFamily="2" charset="2"/>
              </a:rPr>
              <a:t>(“</a:t>
            </a:r>
            <a:r>
              <a:rPr lang="en-US" altLang="zh-CN" sz="4000" dirty="0">
                <a:sym typeface="Wingdings" panose="05000000000000000000" pitchFamily="2" charset="2"/>
              </a:rPr>
              <a:t>The Baal Cycle”)</a:t>
            </a:r>
            <a:r>
              <a:rPr lang="zh-CN" altLang="en-US" sz="4000" dirty="0">
                <a:sym typeface="Wingdings" panose="05000000000000000000" pitchFamily="2" charset="2"/>
              </a:rPr>
              <a:t>：在神话里，</a:t>
            </a:r>
            <a:r>
              <a:rPr lang="zh-CN" altLang="en-US" sz="4000" dirty="0"/>
              <a:t>巴力遇见死神（</a:t>
            </a:r>
            <a:r>
              <a:rPr lang="en-US" altLang="zh-CN" sz="4000" dirty="0"/>
              <a:t>“Mot”</a:t>
            </a:r>
            <a:r>
              <a:rPr lang="zh-CN" altLang="en-US" sz="4000" dirty="0"/>
              <a:t>），死了，又复活了。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35132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37178-267D-E4FF-B556-D56543F4A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6123-A4AD-4EAF-1FC3-675C20A2D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18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1847F-F183-B530-C786-DE304AB3B8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2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dirty="0"/>
              <a:t>18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那么，谁是那位中保，既是真上帝又是真实而无罪的人呢？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就是我们的主耶稣基督；上帝使祂成为我们的智慧、公义、圣洁和救赎。</a:t>
            </a:r>
            <a:endParaRPr lang="en-SG" dirty="0"/>
          </a:p>
          <a:p>
            <a:pPr marL="0" indent="0">
              <a:buNone/>
            </a:pP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402919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3DCF4-D7CC-28E0-88D4-D5F697E20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63F4-F5BA-B2DA-B7A4-921BD997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u="sng" dirty="0"/>
              <a:t>问答</a:t>
            </a:r>
            <a:r>
              <a:rPr lang="en-SG" altLang="zh-CN" u="sng" dirty="0"/>
              <a:t>19</a:t>
            </a:r>
            <a:endParaRPr lang="en-SG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BFCFA-111D-5DD9-740A-6D87C60286C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9175" y="1814199"/>
            <a:ext cx="11873650" cy="4873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dirty="0"/>
              <a:t>19 </a:t>
            </a:r>
            <a:r>
              <a:rPr lang="zh-CN" altLang="en-US" dirty="0"/>
              <a:t>问</a:t>
            </a:r>
            <a:r>
              <a:rPr lang="en-SG" dirty="0"/>
              <a:t>: </a:t>
            </a:r>
            <a:r>
              <a:rPr lang="zh-CN" altLang="en-US" dirty="0"/>
              <a:t>你从哪里知道这事呢？ </a:t>
            </a:r>
            <a:endParaRPr lang="en-SG" dirty="0"/>
          </a:p>
          <a:p>
            <a:pPr marL="0" indent="0">
              <a:buNone/>
            </a:pPr>
            <a:r>
              <a:rPr lang="zh-CN" altLang="en-US" dirty="0"/>
              <a:t>答</a:t>
            </a:r>
            <a:r>
              <a:rPr lang="en-SG" dirty="0"/>
              <a:t>: </a:t>
            </a:r>
            <a:r>
              <a:rPr lang="zh-CN" altLang="en-US" dirty="0"/>
              <a:t>从神圣的福音。这福音是上帝自己首先在乐园里启示的，以后由族长和先知予以宣布，并由律法中的献祭和其他礼仪预表，最后由祂的独生爱子成就了。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67686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C23C3-1520-23B7-0E84-25EB996796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57244" y="1601548"/>
            <a:ext cx="5455128" cy="3424107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所以，圣经教导我们基督是</a:t>
            </a:r>
            <a:endParaRPr lang="en-SG" altLang="zh-CN" dirty="0"/>
          </a:p>
          <a:p>
            <a:r>
              <a:rPr lang="zh-CN" altLang="en-US" dirty="0"/>
              <a:t>完全的人</a:t>
            </a:r>
            <a:endParaRPr lang="en-SG" altLang="zh-CN" dirty="0"/>
          </a:p>
          <a:p>
            <a:r>
              <a:rPr lang="zh-CN" altLang="en-US" dirty="0"/>
              <a:t>完全的神</a:t>
            </a:r>
            <a:endParaRPr lang="en-SG" altLang="zh-CN" dirty="0"/>
          </a:p>
          <a:p>
            <a:endParaRPr lang="en-SG" dirty="0"/>
          </a:p>
          <a:p>
            <a:pPr marL="0" indent="0">
              <a:buNone/>
            </a:pPr>
            <a:r>
              <a:rPr lang="zh-CN" altLang="en-US" dirty="0"/>
              <a:t>我们这么样理解这个真理呢？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871796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0D2E8-F705-D5DC-E07C-CE84B34BCE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71914" y="2092630"/>
            <a:ext cx="5742207" cy="30980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dirty="0"/>
              <a:t>再来下一课吧！</a:t>
            </a:r>
            <a:endParaRPr lang="en-SG" sz="4800" dirty="0"/>
          </a:p>
        </p:txBody>
      </p:sp>
    </p:spTree>
    <p:extLst>
      <p:ext uri="{BB962C8B-B14F-4D97-AF65-F5344CB8AC3E}">
        <p14:creationId xmlns:p14="http://schemas.microsoft.com/office/powerpoint/2010/main" val="45548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F6261-3ACD-A32A-0821-2DD76D08D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3EE1-8B1A-250E-ECCA-21E5853AC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我们知道人人都有问题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D98E3-2D1E-1C34-1CFF-2FC8982B573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各种思想范式</a:t>
            </a:r>
            <a:endParaRPr lang="en-SG" altLang="zh-CN" dirty="0"/>
          </a:p>
          <a:p>
            <a:r>
              <a:rPr lang="zh-CN" altLang="en-US" b="1" dirty="0"/>
              <a:t>否定有真正的解决之道</a:t>
            </a:r>
            <a:r>
              <a:rPr lang="zh-CN" altLang="en-US" dirty="0"/>
              <a:t>（永远遇不到的异客</a:t>
            </a:r>
            <a:r>
              <a:rPr lang="en-US" dirty="0"/>
              <a:t>; “The Stranger we never meet”</a:t>
            </a:r>
            <a:r>
              <a:rPr lang="zh-CN" altLang="en-US" dirty="0"/>
              <a:t>）</a:t>
            </a:r>
            <a:endParaRPr lang="en-SG" altLang="zh-CN" dirty="0"/>
          </a:p>
          <a:p>
            <a:pPr marL="457200" lvl="1" indent="0">
              <a:buNone/>
            </a:pPr>
            <a:r>
              <a:rPr lang="en-SG" altLang="zh-CN" dirty="0"/>
              <a:t>2</a:t>
            </a:r>
            <a:r>
              <a:rPr lang="zh-CN" altLang="en-US" dirty="0"/>
              <a:t>）崇自然教（</a:t>
            </a:r>
            <a:r>
              <a:rPr lang="en-SG" dirty="0"/>
              <a:t>Paganism</a:t>
            </a:r>
            <a:r>
              <a:rPr lang="zh-CN" altLang="en-US" dirty="0"/>
              <a:t>）：自然的各个层面具有神性；生命与诸神是循环性的；问题是常态，我们只能通过通过祭物叫诸神来加以管理。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1198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B1D2-E9A9-AC9E-8FA3-72947E65A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我们知道人人都有问题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08F4B-28F3-DC49-EF21-41BD15182A3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各种思想范式</a:t>
            </a:r>
            <a:endParaRPr lang="en-SG" altLang="zh-CN" dirty="0"/>
          </a:p>
          <a:p>
            <a:r>
              <a:rPr lang="zh-CN" altLang="en-US" b="1" dirty="0"/>
              <a:t>否定真正有问题</a:t>
            </a:r>
            <a:r>
              <a:rPr lang="zh-CN" altLang="en-US" dirty="0"/>
              <a:t>（克服了疏离</a:t>
            </a:r>
            <a:r>
              <a:rPr lang="en-US" dirty="0"/>
              <a:t>; “Overcoming Estrangement”</a:t>
            </a:r>
            <a:r>
              <a:rPr lang="zh-CN" altLang="en-US" dirty="0"/>
              <a:t>）</a:t>
            </a:r>
            <a:endParaRPr lang="en-SG" dirty="0"/>
          </a:p>
          <a:p>
            <a:pPr marL="457200" lvl="1" indent="0">
              <a:buNone/>
            </a:pPr>
            <a:r>
              <a:rPr lang="en-SG" altLang="zh-CN" dirty="0"/>
              <a:t>1</a:t>
            </a:r>
            <a:r>
              <a:rPr lang="zh-CN" altLang="en-US" dirty="0"/>
              <a:t>）泛神论：万物即神，我们本身就是神性；所谓问题只是幻象；这个世界并不存在，因此问题只是我们对真实本体的错误理解所导致的结果。</a:t>
            </a:r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07299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4AB07-6516-1C52-C56D-BAE0D9C4D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78CD2-20E7-2779-B7A6-41277074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我们知道人人都有问题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4557E-BD82-B2A7-1FB1-00EB72E701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93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各种思想范式</a:t>
            </a:r>
            <a:endParaRPr lang="en-SG" altLang="zh-CN" dirty="0"/>
          </a:p>
          <a:p>
            <a:r>
              <a:rPr lang="zh-CN" altLang="en-US" b="1" dirty="0"/>
              <a:t>否定有真正的解决之道</a:t>
            </a:r>
            <a:r>
              <a:rPr lang="zh-CN" altLang="en-US" dirty="0"/>
              <a:t>（永远遇不到的异客</a:t>
            </a:r>
            <a:r>
              <a:rPr lang="en-US" dirty="0"/>
              <a:t>; “The Stranger we never meet”</a:t>
            </a:r>
            <a:r>
              <a:rPr lang="zh-CN" altLang="en-US" dirty="0"/>
              <a:t>）</a:t>
            </a:r>
            <a:endParaRPr lang="en-SG" altLang="zh-CN" dirty="0"/>
          </a:p>
          <a:p>
            <a:pPr marL="457200" lvl="1" indent="0">
              <a:buNone/>
            </a:pPr>
            <a:r>
              <a:rPr lang="en-SG" altLang="zh-CN" dirty="0"/>
              <a:t>3</a:t>
            </a:r>
            <a:r>
              <a:rPr lang="zh-CN" altLang="en-US" dirty="0"/>
              <a:t>）无神论式宗教：没有神。人生的重点是</a:t>
            </a:r>
            <a:r>
              <a:rPr lang="en-US" altLang="zh-CN" dirty="0"/>
              <a:t> (1) </a:t>
            </a:r>
            <a:r>
              <a:rPr lang="zh-CN" altLang="en-US" dirty="0"/>
              <a:t>逃离这个世界的循环（例如归于虚无），或 </a:t>
            </a:r>
            <a:r>
              <a:rPr lang="en-US" altLang="zh-CN" dirty="0"/>
              <a:t>(2) </a:t>
            </a:r>
            <a:r>
              <a:rPr lang="zh-CN" altLang="en-US" dirty="0"/>
              <a:t>是在这个世界中使自己的贡献得以不朽（例如朝鲜主要宗教 </a:t>
            </a:r>
            <a:r>
              <a:rPr lang="en-SG" dirty="0"/>
              <a:t>“Juche”</a:t>
            </a:r>
            <a:r>
              <a:rPr lang="zh-CN" altLang="en-US" dirty="0"/>
              <a:t>）。</a:t>
            </a:r>
            <a:endParaRPr lang="en-SG" altLang="zh-CN" dirty="0"/>
          </a:p>
          <a:p>
            <a:pPr lvl="1"/>
            <a:r>
              <a:rPr lang="zh-CN" altLang="en-US" dirty="0"/>
              <a:t>换问题，换答案</a:t>
            </a:r>
            <a:endParaRPr lang="en-US" altLang="zh-CN" dirty="0"/>
          </a:p>
          <a:p>
            <a:pPr marL="457200" lvl="1" indent="0">
              <a:buNone/>
            </a:pPr>
            <a:r>
              <a:rPr lang="en-SG" altLang="zh-CN" dirty="0"/>
              <a:t>4) </a:t>
            </a:r>
            <a:r>
              <a:rPr lang="zh-CN" altLang="en-US" dirty="0"/>
              <a:t>世俗人道主义（</a:t>
            </a:r>
            <a:r>
              <a:rPr lang="en-SG" dirty="0"/>
              <a:t>Secular Humanism</a:t>
            </a:r>
            <a:r>
              <a:rPr lang="zh-CN" altLang="en-US" dirty="0"/>
              <a:t>）：人类的问题要靠科学与人类进步不断加以解决。</a:t>
            </a:r>
            <a:endParaRPr lang="en-SG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70139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AAE9C-35B7-D31D-6C9E-17CFF5B20B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3"/>
            <a:ext cx="10363826" cy="599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问：所以，为什么基督是独一的道路？</a:t>
            </a:r>
            <a:endParaRPr lang="en-SG" altLang="zh-CN" dirty="0"/>
          </a:p>
          <a:p>
            <a:pPr marL="0" indent="0">
              <a:buNone/>
            </a:pPr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C37E1-A307-C9BD-B10E-61587458A9A7}"/>
              </a:ext>
            </a:extLst>
          </p:cNvPr>
          <p:cNvSpPr txBox="1"/>
          <p:nvPr/>
        </p:nvSpPr>
        <p:spPr>
          <a:xfrm>
            <a:off x="913774" y="3289663"/>
            <a:ext cx="88894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答：我们起初根本没有道路可行。我们的罪孽没有解决之法。基督赐恩开一条得救的道路，所以他是惟一的道路。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66533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3F10C-DA2E-05D9-52EC-025F43C34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圣经的解决之道（问</a:t>
            </a:r>
            <a:r>
              <a:rPr lang="en-SG" dirty="0"/>
              <a:t>14</a:t>
            </a:r>
            <a:r>
              <a:rPr lang="zh-CN" altLang="en-US" dirty="0"/>
              <a:t>）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EA45D-02E3-6EA9-E1A4-7E37F2A20A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zh-CN" altLang="en-US" dirty="0"/>
              <a:t>犯罪者必须付上代价；罪人必须偿还。</a:t>
            </a:r>
            <a:endParaRPr lang="en-SG" dirty="0"/>
          </a:p>
          <a:p>
            <a:pPr lvl="0"/>
            <a:r>
              <a:rPr lang="zh-CN" altLang="en-US" dirty="0"/>
              <a:t>但任何受造之物都无法真正偿还罪债</a:t>
            </a:r>
            <a:endParaRPr lang="en-SG" dirty="0"/>
          </a:p>
          <a:p>
            <a:pPr lvl="0"/>
            <a:r>
              <a:rPr lang="zh-CN" altLang="en-US" dirty="0"/>
              <a:t>救恩乃是 </a:t>
            </a:r>
            <a:r>
              <a:rPr lang="en-SG" dirty="0"/>
              <a:t>“</a:t>
            </a:r>
            <a:r>
              <a:rPr lang="zh-CN" altLang="en-US" dirty="0"/>
              <a:t>在我们之外</a:t>
            </a:r>
            <a:r>
              <a:rPr lang="en-SG" dirty="0"/>
              <a:t>”</a:t>
            </a:r>
            <a:r>
              <a:rPr lang="zh-CN" altLang="en-US" dirty="0"/>
              <a:t>（</a:t>
            </a:r>
            <a:r>
              <a:rPr lang="en-SG" i="1" dirty="0"/>
              <a:t>extra </a:t>
            </a:r>
            <a:r>
              <a:rPr lang="en-SG" i="1" dirty="0" err="1"/>
              <a:t>nos</a:t>
            </a:r>
            <a:r>
              <a:rPr lang="zh-CN" altLang="en-US" dirty="0"/>
              <a:t>）。</a:t>
            </a:r>
            <a:endParaRPr lang="en-SG" dirty="0"/>
          </a:p>
          <a:p>
            <a:pPr lvl="0"/>
            <a:r>
              <a:rPr lang="zh-CN" altLang="en-US" dirty="0"/>
              <a:t>我们需要一个“异客”作救赎主。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78805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4484-0191-B739-9912-8A393CCB7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E5938-8049-98E3-E327-B682EDC442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218541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414</TotalTime>
  <Words>2495</Words>
  <Application>Microsoft Office PowerPoint</Application>
  <PresentationFormat>Widescreen</PresentationFormat>
  <Paragraphs>123</Paragraphs>
  <Slides>33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Aptos</vt:lpstr>
      <vt:lpstr>Arial</vt:lpstr>
      <vt:lpstr>Century Gothic</vt:lpstr>
      <vt:lpstr>Wingdings</vt:lpstr>
      <vt:lpstr>Wingdings 3</vt:lpstr>
      <vt:lpstr>Wisp</vt:lpstr>
      <vt:lpstr>《海德堡要理问答》</vt:lpstr>
      <vt:lpstr>PowerPoint Presentation</vt:lpstr>
      <vt:lpstr>PowerPoint Presentation</vt:lpstr>
      <vt:lpstr>我们知道人人都有问题</vt:lpstr>
      <vt:lpstr>我们知道人人都有问题</vt:lpstr>
      <vt:lpstr>我们知道人人都有问题</vt:lpstr>
      <vt:lpstr>PowerPoint Presentation</vt:lpstr>
      <vt:lpstr>圣经的解决之道（问14）</vt:lpstr>
      <vt:lpstr>PowerPoint Presentation</vt:lpstr>
      <vt:lpstr>PowerPoint Presentation</vt:lpstr>
      <vt:lpstr>问答15</vt:lpstr>
      <vt:lpstr>1）我们需要一位中保（问15）</vt:lpstr>
      <vt:lpstr>1）我们需要一位中保（问15）</vt:lpstr>
      <vt:lpstr>问答16</vt:lpstr>
      <vt:lpstr>2）他必须是真正的人（问16）</vt:lpstr>
      <vt:lpstr>2）他必须是真正的人（问16）</vt:lpstr>
      <vt:lpstr>问答17</vt:lpstr>
      <vt:lpstr>3）他必须是真正的神（问17）</vt:lpstr>
      <vt:lpstr>挽回祭（Propitiation）的概念</vt:lpstr>
      <vt:lpstr>挽回祭（Propitiation）的概念</vt:lpstr>
      <vt:lpstr>3）他必须是真正的神（问17）</vt:lpstr>
      <vt:lpstr>PowerPoint Presentation</vt:lpstr>
      <vt:lpstr>问答18</vt:lpstr>
      <vt:lpstr>4）他的名叫耶稣（问18）</vt:lpstr>
      <vt:lpstr>问答19</vt:lpstr>
      <vt:lpstr>5）我们如何知道这些真理？（问19）</vt:lpstr>
      <vt:lpstr>问答15</vt:lpstr>
      <vt:lpstr>问答16</vt:lpstr>
      <vt:lpstr>问答17</vt:lpstr>
      <vt:lpstr>问答18</vt:lpstr>
      <vt:lpstr>问答19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103</cp:revision>
  <dcterms:created xsi:type="dcterms:W3CDTF">2026-02-20T15:54:38Z</dcterms:created>
  <dcterms:modified xsi:type="dcterms:W3CDTF">2026-03-08T11:18:34Z</dcterms:modified>
</cp:coreProperties>
</file>