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0"/>
  </p:notesMasterIdLst>
  <p:sldIdLst>
    <p:sldId id="256" r:id="rId2"/>
    <p:sldId id="257" r:id="rId3"/>
    <p:sldId id="381" r:id="rId4"/>
    <p:sldId id="382" r:id="rId5"/>
    <p:sldId id="367" r:id="rId6"/>
    <p:sldId id="357" r:id="rId7"/>
    <p:sldId id="361" r:id="rId8"/>
    <p:sldId id="258" r:id="rId9"/>
    <p:sldId id="383" r:id="rId10"/>
    <p:sldId id="385" r:id="rId11"/>
    <p:sldId id="386" r:id="rId12"/>
    <p:sldId id="387" r:id="rId13"/>
    <p:sldId id="397" r:id="rId14"/>
    <p:sldId id="398" r:id="rId15"/>
    <p:sldId id="399" r:id="rId16"/>
    <p:sldId id="400" r:id="rId17"/>
    <p:sldId id="401" r:id="rId18"/>
    <p:sldId id="388" r:id="rId19"/>
    <p:sldId id="389" r:id="rId20"/>
    <p:sldId id="390" r:id="rId21"/>
    <p:sldId id="393" r:id="rId22"/>
    <p:sldId id="342" r:id="rId23"/>
    <p:sldId id="391" r:id="rId24"/>
    <p:sldId id="348" r:id="rId25"/>
    <p:sldId id="392" r:id="rId26"/>
    <p:sldId id="396" r:id="rId27"/>
    <p:sldId id="394" r:id="rId28"/>
    <p:sldId id="395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451" autoAdjust="0"/>
  </p:normalViewPr>
  <p:slideViewPr>
    <p:cSldViewPr snapToGrid="0">
      <p:cViewPr varScale="1">
        <p:scale>
          <a:sx n="72" d="100"/>
          <a:sy n="72" d="100"/>
        </p:scale>
        <p:origin x="107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D01CF-8226-4138-BA91-AA815486FF39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252B9-0E5F-437C-981D-C152E4FC62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86363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 from </a:t>
            </a:r>
            <a:r>
              <a:rPr lang="en-US" dirty="0" err="1"/>
              <a:t>Pixabay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13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72833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8F1EF-4F63-0C5F-AB07-86CD92385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FE7BFB-B74E-FC11-5255-520580D7FD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C8C38D-1628-A68B-4DB1-FD359F00A3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 from </a:t>
            </a:r>
            <a:r>
              <a:rPr lang="en-US" dirty="0" err="1"/>
              <a:t>Pixabay</a:t>
            </a:r>
            <a:endParaRPr lang="en-S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145827-8CA8-C574-C84F-9CC4890E95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14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71465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0BEED-D4FE-67F0-8C79-9BD1B2735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185F10-BF4C-6946-AFA6-78D46E272F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6E200E-2133-E19C-718F-9EAA0A6F39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 from </a:t>
            </a:r>
            <a:r>
              <a:rPr lang="en-US" dirty="0" err="1"/>
              <a:t>Pixabay</a:t>
            </a:r>
            <a:r>
              <a:rPr lang="en-US" dirty="0"/>
              <a:t>.</a:t>
            </a:r>
          </a:p>
          <a:p>
            <a:r>
              <a:rPr lang="en-US" dirty="0"/>
              <a:t>Technically, </a:t>
            </a:r>
            <a:r>
              <a:rPr lang="en-US" dirty="0" err="1"/>
              <a:t>Apollinarius</a:t>
            </a:r>
            <a:r>
              <a:rPr lang="en-US" dirty="0"/>
              <a:t> taught that it was the divine Logos that took the place of the human soul, more of a substitution.  For simplification, the picture shows the divine Spirit (the divine Logos) enter into a living human body.</a:t>
            </a:r>
            <a:endParaRPr lang="en-S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0A1C4E-EED5-CD39-2B01-CFC9AC5801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15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08513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7B181-7859-0499-0200-A6354DE4F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696886-CEAA-5008-35C7-B9341D2398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A67F0E-9DAB-2AD9-6743-3299C99999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 from </a:t>
            </a:r>
            <a:r>
              <a:rPr lang="en-US" dirty="0" err="1"/>
              <a:t>Pixabay</a:t>
            </a:r>
            <a:endParaRPr lang="en-S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C508A-9FA9-FAEE-B8A2-3F99EF14DE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16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94223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39871-E674-B6A2-FEE7-BC5F81FBA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337705-B9C2-737C-3562-C4127FE451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A52D93-79ED-8149-4000-195DB51252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 from </a:t>
            </a:r>
            <a:r>
              <a:rPr lang="en-US" dirty="0" err="1"/>
              <a:t>Pixabay</a:t>
            </a:r>
            <a:endParaRPr lang="en-S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05904-575D-4FF1-0C56-DEBF0FA75D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17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13261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/>
              <a:t>The four ecumenical councils are </a:t>
            </a:r>
            <a:r>
              <a:rPr lang="en-SG" dirty="0" err="1"/>
              <a:t>Nicea</a:t>
            </a:r>
            <a:r>
              <a:rPr lang="en-SG" dirty="0"/>
              <a:t> (325AD), Constantinople (381AD), Ephesus (431AD), and Chalcedon (451AD)</a:t>
            </a:r>
          </a:p>
          <a:p>
            <a:r>
              <a:rPr lang="zh-CN" altLang="en-US" dirty="0"/>
              <a:t>四个大公会议是尼西亚（公元 </a:t>
            </a:r>
            <a:r>
              <a:rPr lang="en-SG" altLang="zh-CN" dirty="0"/>
              <a:t>325</a:t>
            </a:r>
            <a:r>
              <a:rPr lang="zh-CN" altLang="en-US" dirty="0"/>
              <a:t>），君士坦丁堡（公元 </a:t>
            </a:r>
            <a:r>
              <a:rPr lang="en-SG" altLang="zh-CN" dirty="0"/>
              <a:t>381</a:t>
            </a:r>
            <a:r>
              <a:rPr lang="zh-CN" altLang="en-US" dirty="0"/>
              <a:t>），以弗所（公元 </a:t>
            </a:r>
            <a:r>
              <a:rPr lang="en-SG" altLang="zh-CN" dirty="0"/>
              <a:t>431</a:t>
            </a:r>
            <a:r>
              <a:rPr lang="zh-CN" altLang="en-US" dirty="0"/>
              <a:t>）和迦克墩（公元 </a:t>
            </a:r>
            <a:r>
              <a:rPr lang="en-SG" altLang="zh-CN" dirty="0"/>
              <a:t>451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19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1862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899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17486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6487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24621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1758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7429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8024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01439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226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5828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3535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41045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60958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6167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46499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59441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8613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7F853-D65B-4124-AD04-090B068EE373}" type="datetimeFigureOut">
              <a:rPr lang="en-SG" smtClean="0"/>
              <a:t>16/3/2026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8390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2501C-754D-04BA-1028-5B9EB977B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522" y="1015650"/>
            <a:ext cx="8689976" cy="2509213"/>
          </a:xfrm>
        </p:spPr>
        <p:txBody>
          <a:bodyPr/>
          <a:lstStyle/>
          <a:p>
            <a:r>
              <a:rPr lang="en-US" altLang="zh-CN" b="1" u="sng" dirty="0"/>
              <a:t>《</a:t>
            </a:r>
            <a:r>
              <a:rPr lang="zh-CN" altLang="en-US" b="1" u="sng" dirty="0"/>
              <a:t>海德堡要理问答</a:t>
            </a:r>
            <a:r>
              <a:rPr lang="en-US" altLang="zh-CN" b="1" u="sng" dirty="0"/>
              <a:t>》</a:t>
            </a:r>
            <a:endParaRPr lang="en-S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D8567-91FC-2C6F-5B46-CB8AE3C47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7195" y="3777918"/>
            <a:ext cx="4694089" cy="1134324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第七课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1214682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295CC-48F8-AC7B-9062-AACACCA5A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</a:t>
            </a:r>
            <a:r>
              <a:rPr lang="zh-CN" altLang="en-US" dirty="0"/>
              <a:t>） 基督二性联合（</a:t>
            </a:r>
            <a:r>
              <a:rPr lang="en-SG" dirty="0"/>
              <a:t>Hypostatic Union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DB5AE-4115-5FEE-3CE6-DA077A46FC4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真正的神与真正的人，</a:t>
            </a:r>
            <a:endParaRPr lang="en-SG" dirty="0"/>
          </a:p>
          <a:p>
            <a:pPr lvl="0"/>
            <a:r>
              <a:rPr lang="zh-CN" altLang="en-US" dirty="0"/>
              <a:t>完全的神，完全的人，在一个位格之中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59447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6E254-D3DF-90C8-124C-3735B0711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zh-CN" altLang="en-US" dirty="0"/>
              <a:t>） 基督二性联合（</a:t>
            </a:r>
            <a:r>
              <a:rPr lang="en-SG" dirty="0"/>
              <a:t>Hypostatic Union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4B1DD-1148-3D52-BE18-0C5769A5B89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这并不意味着：</a:t>
            </a:r>
            <a:endParaRPr lang="en-SG" dirty="0"/>
          </a:p>
          <a:p>
            <a:r>
              <a:rPr lang="zh-CN" altLang="en-US" dirty="0"/>
              <a:t>否认一方、肯定另一方</a:t>
            </a:r>
            <a:endParaRPr lang="en-SG" dirty="0"/>
          </a:p>
          <a:p>
            <a:pPr lvl="1"/>
            <a:r>
              <a:rPr lang="zh-CN" altLang="en-US" dirty="0"/>
              <a:t>幻影说（</a:t>
            </a:r>
            <a:r>
              <a:rPr lang="en-SG" dirty="0"/>
              <a:t>Docetism</a:t>
            </a:r>
            <a:r>
              <a:rPr lang="zh-CN" altLang="en-US" dirty="0"/>
              <a:t>）：神是灵，只是以人的样子显现。</a:t>
            </a:r>
            <a:endParaRPr lang="en-SG" dirty="0"/>
          </a:p>
          <a:p>
            <a:pPr lvl="1"/>
            <a:r>
              <a:rPr lang="zh-CN" altLang="en-US" dirty="0"/>
              <a:t>嗣子说（</a:t>
            </a:r>
            <a:r>
              <a:rPr lang="en-SG" dirty="0"/>
              <a:t>Adoptionism</a:t>
            </a:r>
            <a:r>
              <a:rPr lang="zh-CN" altLang="en-US" dirty="0"/>
              <a:t>）：一个人被收纳为神的儿子。</a:t>
            </a:r>
            <a:endParaRPr lang="en-SG" dirty="0"/>
          </a:p>
          <a:p>
            <a:pPr lvl="1"/>
            <a:r>
              <a:rPr lang="zh-CN" altLang="en-US" dirty="0"/>
              <a:t>亚波里拿留主义（</a:t>
            </a:r>
            <a:r>
              <a:rPr lang="en-SG" dirty="0"/>
              <a:t>Apollinarianism</a:t>
            </a:r>
            <a:r>
              <a:rPr lang="zh-CN" altLang="en-US" dirty="0"/>
              <a:t>）：有人类的身体，但里面是神的灵。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410205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C712F-1D7A-8CC5-003C-0B28FBD47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CCED3-87AA-9F2D-2B91-4C556FD7D28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CN" altLang="en-US" dirty="0"/>
              <a:t>各占一半（数量上的混合）</a:t>
            </a:r>
            <a:endParaRPr lang="en-SG" dirty="0"/>
          </a:p>
          <a:p>
            <a:pPr lvl="1"/>
            <a:r>
              <a:rPr lang="zh-CN" altLang="en-US" dirty="0"/>
              <a:t>基督论异端：一性论（</a:t>
            </a:r>
            <a:r>
              <a:rPr lang="en-SG" dirty="0"/>
              <a:t>Monophysitism</a:t>
            </a:r>
            <a:r>
              <a:rPr lang="zh-CN" altLang="en-US" dirty="0"/>
              <a:t>）、聂斯托利主义（</a:t>
            </a:r>
            <a:r>
              <a:rPr lang="en-SG" dirty="0"/>
              <a:t>Nestorianism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21709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AF478EC-09FE-8B06-CB35-44B5448CF9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4086" y="776177"/>
            <a:ext cx="2248786" cy="449757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F2A3309-D88C-BD66-2394-06E555559DD4}"/>
              </a:ext>
            </a:extLst>
          </p:cNvPr>
          <p:cNvSpPr txBox="1"/>
          <p:nvPr/>
        </p:nvSpPr>
        <p:spPr>
          <a:xfrm>
            <a:off x="3572539" y="1850065"/>
            <a:ext cx="680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神</a:t>
            </a:r>
            <a:endParaRPr lang="en-SG" sz="3200" dirty="0"/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0E64B344-AB34-5847-0E3F-FEF851931285}"/>
              </a:ext>
            </a:extLst>
          </p:cNvPr>
          <p:cNvSpPr/>
          <p:nvPr/>
        </p:nvSpPr>
        <p:spPr>
          <a:xfrm>
            <a:off x="5821325" y="1520456"/>
            <a:ext cx="5002619" cy="3455581"/>
          </a:xfrm>
          <a:prstGeom prst="wedgeEllipseCallout">
            <a:avLst>
              <a:gd name="adj1" fmla="val 51475"/>
              <a:gd name="adj2" fmla="val 103051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tx1"/>
                </a:solidFill>
              </a:rPr>
              <a:t>我看到的是人的身体，人的形象。</a:t>
            </a:r>
            <a:endParaRPr lang="en-SG" sz="2800" dirty="0">
              <a:solidFill>
                <a:schemeClr val="tx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D098041-00AC-A604-A77F-80051B585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57" y="167629"/>
            <a:ext cx="5657941" cy="1217095"/>
          </a:xfrm>
        </p:spPr>
        <p:txBody>
          <a:bodyPr/>
          <a:lstStyle/>
          <a:p>
            <a:r>
              <a:rPr lang="zh-CN" altLang="en-US" u="sng" dirty="0"/>
              <a:t>幻影说（</a:t>
            </a:r>
            <a:r>
              <a:rPr lang="en-SG" u="sng" dirty="0"/>
              <a:t>Docetism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18051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44E2C-7EE7-A957-EC22-FF21C0C96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8681EDC-B997-72A2-50B4-AF1061DF0C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056" y="2062724"/>
            <a:ext cx="2248786" cy="449757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5212CE1-C573-BC7F-2AFD-5486D31352EC}"/>
              </a:ext>
            </a:extLst>
          </p:cNvPr>
          <p:cNvSpPr txBox="1"/>
          <p:nvPr/>
        </p:nvSpPr>
        <p:spPr>
          <a:xfrm>
            <a:off x="2196509" y="3136612"/>
            <a:ext cx="680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人</a:t>
            </a:r>
            <a:endParaRPr lang="en-SG" sz="3200" dirty="0"/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34869F02-04E9-245B-4764-5976937002BF}"/>
              </a:ext>
            </a:extLst>
          </p:cNvPr>
          <p:cNvSpPr/>
          <p:nvPr/>
        </p:nvSpPr>
        <p:spPr>
          <a:xfrm>
            <a:off x="4550735" y="1520456"/>
            <a:ext cx="6273209" cy="3455581"/>
          </a:xfrm>
          <a:prstGeom prst="wedgeEllipseCallout">
            <a:avLst>
              <a:gd name="adj1" fmla="val 76555"/>
              <a:gd name="adj2" fmla="val -77872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tx1"/>
                </a:solidFill>
              </a:rPr>
              <a:t>你被我（神）收养为我的儿子吧。</a:t>
            </a:r>
            <a:endParaRPr lang="en-SG" sz="2800" dirty="0">
              <a:solidFill>
                <a:schemeClr val="tx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A6E569A-FB32-07D3-8421-C8D006C45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57" y="167629"/>
            <a:ext cx="5657941" cy="1217095"/>
          </a:xfrm>
        </p:spPr>
        <p:txBody>
          <a:bodyPr/>
          <a:lstStyle/>
          <a:p>
            <a:r>
              <a:rPr lang="zh-CN" altLang="en-US" u="sng" dirty="0"/>
              <a:t>嗣子说（</a:t>
            </a:r>
            <a:r>
              <a:rPr lang="en-SG" u="sng" dirty="0"/>
              <a:t>Adoptionism</a:t>
            </a:r>
            <a:r>
              <a:rPr lang="zh-CN" altLang="en-US" u="sng" dirty="0"/>
              <a:t>）</a:t>
            </a:r>
            <a:endParaRPr lang="en-SG" u="sng" dirty="0"/>
          </a:p>
        </p:txBody>
      </p:sp>
    </p:spTree>
    <p:extLst>
      <p:ext uri="{BB962C8B-B14F-4D97-AF65-F5344CB8AC3E}">
        <p14:creationId xmlns:p14="http://schemas.microsoft.com/office/powerpoint/2010/main" val="635745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F20CD-07CE-FB41-91E8-AE5F269EC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48BFA76-64D7-400A-2BD7-A14B2E8D59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3481" y="1828800"/>
            <a:ext cx="2248786" cy="449757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2F8089F-9DA0-B06A-E825-9E773A0503E8}"/>
              </a:ext>
            </a:extLst>
          </p:cNvPr>
          <p:cNvSpPr txBox="1"/>
          <p:nvPr/>
        </p:nvSpPr>
        <p:spPr>
          <a:xfrm>
            <a:off x="5672913" y="1536412"/>
            <a:ext cx="3460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神的灵魂</a:t>
            </a:r>
            <a:endParaRPr lang="en-SG" sz="32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17471BE-F832-6481-BCD3-E7A0CF7C2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57" y="167629"/>
            <a:ext cx="5657941" cy="1217095"/>
          </a:xfrm>
        </p:spPr>
        <p:txBody>
          <a:bodyPr>
            <a:normAutofit fontScale="90000"/>
          </a:bodyPr>
          <a:lstStyle/>
          <a:p>
            <a:r>
              <a:rPr lang="zh-CN" altLang="en-US" u="sng" dirty="0"/>
              <a:t>亚波里拿留主义（</a:t>
            </a:r>
            <a:r>
              <a:rPr lang="en-SG" u="sng" dirty="0"/>
              <a:t>Apollinarianism</a:t>
            </a:r>
            <a:r>
              <a:rPr lang="zh-CN" altLang="en-US" u="sng" dirty="0"/>
              <a:t>）</a:t>
            </a:r>
            <a:endParaRPr lang="en-SG" u="sng" dirty="0"/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3E6ADAA4-00DA-761C-6C7A-FC32AF4F6C74}"/>
              </a:ext>
            </a:extLst>
          </p:cNvPr>
          <p:cNvSpPr/>
          <p:nvPr/>
        </p:nvSpPr>
        <p:spPr>
          <a:xfrm>
            <a:off x="5123474" y="1384724"/>
            <a:ext cx="2957271" cy="1068565"/>
          </a:xfrm>
          <a:prstGeom prst="cloud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Connector: Curved 3">
            <a:extLst>
              <a:ext uri="{FF2B5EF4-FFF2-40B4-BE49-F238E27FC236}">
                <a16:creationId xmlns:a16="http://schemas.microsoft.com/office/drawing/2014/main" id="{29DEA891-1608-0552-93B3-6F33A01CC2BD}"/>
              </a:ext>
            </a:extLst>
          </p:cNvPr>
          <p:cNvCxnSpPr/>
          <p:nvPr/>
        </p:nvCxnSpPr>
        <p:spPr>
          <a:xfrm rot="10800000" flipV="1">
            <a:off x="3017874" y="1919006"/>
            <a:ext cx="2277140" cy="1398352"/>
          </a:xfrm>
          <a:prstGeom prst="curvedConnector3">
            <a:avLst>
              <a:gd name="adj1" fmla="val 46265"/>
            </a:avLst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B9B7A87-EAEB-A7EA-50C9-CE75EF9BB93F}"/>
              </a:ext>
            </a:extLst>
          </p:cNvPr>
          <p:cNvSpPr txBox="1"/>
          <p:nvPr/>
        </p:nvSpPr>
        <p:spPr>
          <a:xfrm>
            <a:off x="2110431" y="6326372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没有灵魂的活身体</a:t>
            </a:r>
            <a:endParaRPr lang="en-SG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19A1BB-4A0F-AD24-0262-382BF69D9587}"/>
              </a:ext>
            </a:extLst>
          </p:cNvPr>
          <p:cNvSpPr txBox="1"/>
          <p:nvPr/>
        </p:nvSpPr>
        <p:spPr>
          <a:xfrm>
            <a:off x="4079720" y="2704564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altLang="zh-CN" dirty="0"/>
              <a:t>[</a:t>
            </a:r>
            <a:r>
              <a:rPr lang="zh-CN" altLang="en-US" dirty="0"/>
              <a:t>进去</a:t>
            </a:r>
            <a:r>
              <a:rPr lang="en-SG" altLang="zh-CN" dirty="0"/>
              <a:t>]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27337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3A4FF-40F1-36FD-B950-B29216901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2D2D899-7A33-4A07-1152-70933532E7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5701" y="1384724"/>
            <a:ext cx="2248786" cy="449757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33DCDC0-864A-A1FF-C918-BD24609A523E}"/>
              </a:ext>
            </a:extLst>
          </p:cNvPr>
          <p:cNvSpPr txBox="1"/>
          <p:nvPr/>
        </p:nvSpPr>
        <p:spPr>
          <a:xfrm>
            <a:off x="4276855" y="2017044"/>
            <a:ext cx="1225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神人</a:t>
            </a:r>
            <a:endParaRPr lang="en-SG" sz="32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49776B-1FFA-8421-99C7-C4287B6F5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57" y="167629"/>
            <a:ext cx="5657941" cy="1217095"/>
          </a:xfrm>
        </p:spPr>
        <p:txBody>
          <a:bodyPr>
            <a:normAutofit fontScale="90000"/>
          </a:bodyPr>
          <a:lstStyle/>
          <a:p>
            <a:r>
              <a:rPr lang="zh-CN" altLang="en-US" u="sng" dirty="0"/>
              <a:t>一性论（</a:t>
            </a:r>
            <a:r>
              <a:rPr lang="en-SG" u="sng" dirty="0"/>
              <a:t>Monophysitism</a:t>
            </a:r>
            <a:r>
              <a:rPr lang="zh-CN" altLang="en-US" u="sng" dirty="0"/>
              <a:t>）</a:t>
            </a:r>
            <a:endParaRPr lang="en-SG" u="sng" dirty="0"/>
          </a:p>
        </p:txBody>
      </p:sp>
    </p:spTree>
    <p:extLst>
      <p:ext uri="{BB962C8B-B14F-4D97-AF65-F5344CB8AC3E}">
        <p14:creationId xmlns:p14="http://schemas.microsoft.com/office/powerpoint/2010/main" val="6441581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53365-BC4D-E20A-CA32-A77476AB4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4682A80-092C-EE5B-A666-95D7D5730F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5701" y="1384724"/>
            <a:ext cx="2248786" cy="449757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15D4496-5488-CE21-36CE-DD8FE6056F7D}"/>
              </a:ext>
            </a:extLst>
          </p:cNvPr>
          <p:cNvSpPr txBox="1"/>
          <p:nvPr/>
        </p:nvSpPr>
        <p:spPr>
          <a:xfrm>
            <a:off x="4178597" y="2017045"/>
            <a:ext cx="627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神</a:t>
            </a:r>
            <a:endParaRPr lang="en-SG" sz="32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5AF625E-6918-C118-8461-5C7A5462F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57" y="167629"/>
            <a:ext cx="7082703" cy="980687"/>
          </a:xfrm>
        </p:spPr>
        <p:txBody>
          <a:bodyPr>
            <a:normAutofit/>
          </a:bodyPr>
          <a:lstStyle/>
          <a:p>
            <a:r>
              <a:rPr lang="zh-CN" altLang="en-US" u="sng" dirty="0"/>
              <a:t>聂斯托利主义（</a:t>
            </a:r>
            <a:r>
              <a:rPr lang="en-SG" u="sng" dirty="0"/>
              <a:t>Nestorianism</a:t>
            </a:r>
            <a:r>
              <a:rPr lang="zh-CN" altLang="en-US" u="sng" dirty="0"/>
              <a:t>）</a:t>
            </a:r>
            <a:endParaRPr lang="en-SG"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CF3891-2DE3-65F0-07A0-C32FB7BB44F5}"/>
              </a:ext>
            </a:extLst>
          </p:cNvPr>
          <p:cNvSpPr txBox="1"/>
          <p:nvPr/>
        </p:nvSpPr>
        <p:spPr>
          <a:xfrm>
            <a:off x="4831077" y="2047822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/>
              <a:t>人</a:t>
            </a:r>
            <a:endParaRPr lang="en-SG" sz="28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0331321-BBCB-537B-5153-221E172053BB}"/>
              </a:ext>
            </a:extLst>
          </p:cNvPr>
          <p:cNvCxnSpPr>
            <a:stCxn id="6" idx="0"/>
          </p:cNvCxnSpPr>
          <p:nvPr/>
        </p:nvCxnSpPr>
        <p:spPr>
          <a:xfrm>
            <a:off x="4750094" y="1384724"/>
            <a:ext cx="0" cy="2676913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88124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23343-125F-B572-5F25-D41D243E7F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2367092"/>
            <a:ext cx="10803305" cy="3424107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它真正的含义是：</a:t>
            </a:r>
            <a:endParaRPr lang="en-SG" dirty="0"/>
          </a:p>
          <a:p>
            <a:pPr lvl="1"/>
            <a:r>
              <a:rPr lang="zh-CN" altLang="en-US" dirty="0"/>
              <a:t>完全的神，也是完全的人（性质上的完全，而不是数量上的计算</a:t>
            </a:r>
            <a:r>
              <a:rPr lang="en-SG" altLang="zh-CN" dirty="0"/>
              <a:t>; “qualitative, not quantitative”</a:t>
            </a:r>
            <a:r>
              <a:rPr lang="zh-CN" altLang="en-US" dirty="0"/>
              <a:t>）。</a:t>
            </a:r>
            <a:endParaRPr lang="en-SG" dirty="0"/>
          </a:p>
          <a:p>
            <a:pPr lvl="1"/>
            <a:r>
              <a:rPr lang="zh-CN" altLang="en-US" dirty="0"/>
              <a:t>两者同时成立（</a:t>
            </a:r>
            <a:r>
              <a:rPr lang="en-SG" dirty="0"/>
              <a:t>Both/And</a:t>
            </a:r>
            <a:r>
              <a:rPr lang="zh-CN" altLang="en-US" dirty="0"/>
              <a:t>），彼此都没有被削弱。</a:t>
            </a:r>
            <a:endParaRPr lang="en-SG" dirty="0"/>
          </a:p>
          <a:p>
            <a:pPr lvl="1"/>
            <a:r>
              <a:rPr lang="zh-CN" altLang="en-US" dirty="0"/>
              <a:t>这如何可能？ 这不是逻辑矛盾，而是一个奥秘、一个悖论 （</a:t>
            </a:r>
            <a:r>
              <a:rPr lang="en-SG" dirty="0"/>
              <a:t>paradox</a:t>
            </a:r>
            <a:r>
              <a:rPr lang="zh-CN" altLang="en-US" dirty="0"/>
              <a:t>）。</a:t>
            </a:r>
            <a:endParaRPr lang="en-SG" dirty="0"/>
          </a:p>
          <a:p>
            <a:pPr lvl="1"/>
            <a:r>
              <a:rPr lang="zh-CN" altLang="en-US" dirty="0"/>
              <a:t>神与人并不是彼此对立的，而是彼此不同的。</a:t>
            </a: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6608577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39485-F53B-7440-2BE9-0F4269437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5333" y="347664"/>
            <a:ext cx="8911687" cy="832550"/>
          </a:xfrm>
        </p:spPr>
        <p:txBody>
          <a:bodyPr>
            <a:normAutofit/>
          </a:bodyPr>
          <a:lstStyle/>
          <a:p>
            <a:r>
              <a:rPr lang="en-SG" dirty="0"/>
              <a:t>3</a:t>
            </a:r>
            <a:r>
              <a:rPr lang="zh-CN" altLang="en-US" dirty="0"/>
              <a:t>）迦克墩（</a:t>
            </a:r>
            <a:r>
              <a:rPr lang="en-SG" dirty="0"/>
              <a:t>Chalcedon</a:t>
            </a:r>
            <a:r>
              <a:rPr lang="zh-CN" altLang="en-US" dirty="0"/>
              <a:t>）的形容词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AF0E8-85D1-A4AA-7BF5-6844323BA6E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243470"/>
            <a:ext cx="11058486" cy="4146697"/>
          </a:xfrm>
        </p:spPr>
        <p:txBody>
          <a:bodyPr>
            <a:normAutofit/>
          </a:bodyPr>
          <a:lstStyle/>
          <a:p>
            <a:pPr lvl="0"/>
            <a:r>
              <a:rPr lang="zh-CN" altLang="en-US" b="1" dirty="0"/>
              <a:t>不混乱</a:t>
            </a:r>
            <a:r>
              <a:rPr lang="en-US" dirty="0"/>
              <a:t> (</a:t>
            </a:r>
            <a:r>
              <a:rPr lang="en-US" dirty="0" err="1">
                <a:solidFill>
                  <a:srgbClr val="FF0000"/>
                </a:solidFill>
              </a:rPr>
              <a:t>ἁ</a:t>
            </a:r>
            <a:r>
              <a:rPr lang="en-US" dirty="0" err="1"/>
              <a:t>συγχυτως</a:t>
            </a:r>
            <a:r>
              <a:rPr lang="en-US" dirty="0"/>
              <a:t> “</a:t>
            </a:r>
            <a:r>
              <a:rPr lang="en-US" dirty="0" err="1"/>
              <a:t>asychutos</a:t>
            </a:r>
            <a:r>
              <a:rPr lang="en-US" dirty="0"/>
              <a:t>”: without confusion): </a:t>
            </a:r>
            <a:r>
              <a:rPr lang="zh-CN" altLang="en-US" dirty="0"/>
              <a:t>神性与人性不会混合成第三种性质</a:t>
            </a:r>
            <a:endParaRPr lang="en-SG" dirty="0"/>
          </a:p>
          <a:p>
            <a:pPr lvl="0"/>
            <a:r>
              <a:rPr lang="zh-CN" altLang="en-US" b="1" dirty="0"/>
              <a:t>不改变</a:t>
            </a:r>
            <a:r>
              <a:rPr lang="en-US" dirty="0"/>
              <a:t> (</a:t>
            </a:r>
            <a:r>
              <a:rPr lang="en-US" dirty="0" err="1">
                <a:solidFill>
                  <a:srgbClr val="FF0000"/>
                </a:solidFill>
              </a:rPr>
              <a:t>ἁ</a:t>
            </a:r>
            <a:r>
              <a:rPr lang="en-US" dirty="0" err="1"/>
              <a:t>τρε</a:t>
            </a:r>
            <a:r>
              <a:rPr lang="en-US" dirty="0"/>
              <a:t>πτως “atreptos”: without change): </a:t>
            </a:r>
            <a:r>
              <a:rPr lang="zh-CN" altLang="en-US" dirty="0"/>
              <a:t>两性各自保持其本性，没有被改变。</a:t>
            </a:r>
            <a:endParaRPr lang="en-SG" dirty="0"/>
          </a:p>
          <a:p>
            <a:pPr lvl="0"/>
            <a:r>
              <a:rPr lang="zh-CN" altLang="en-US" b="1" dirty="0"/>
              <a:t>不分开</a:t>
            </a:r>
            <a:r>
              <a:rPr lang="en-US" dirty="0"/>
              <a:t> (</a:t>
            </a:r>
            <a:r>
              <a:rPr lang="en-US" dirty="0" err="1">
                <a:solidFill>
                  <a:srgbClr val="FF0000"/>
                </a:solidFill>
              </a:rPr>
              <a:t>ἁ</a:t>
            </a:r>
            <a:r>
              <a:rPr lang="en-US" dirty="0" err="1"/>
              <a:t>δι</a:t>
            </a:r>
            <a:r>
              <a:rPr lang="en-US" dirty="0"/>
              <a:t>αιρετως “adiairetos”: without division)</a:t>
            </a:r>
            <a:r>
              <a:rPr lang="zh-CN" altLang="en-US" dirty="0"/>
              <a:t>：两性不是两个位格</a:t>
            </a:r>
            <a:endParaRPr lang="en-SG" dirty="0"/>
          </a:p>
          <a:p>
            <a:r>
              <a:rPr lang="zh-CN" altLang="en-US" b="1" dirty="0"/>
              <a:t>不分离</a:t>
            </a:r>
            <a:r>
              <a:rPr lang="en-US" dirty="0"/>
              <a:t> (</a:t>
            </a:r>
            <a:r>
              <a:rPr lang="en-US" dirty="0" err="1">
                <a:solidFill>
                  <a:srgbClr val="FF0000"/>
                </a:solidFill>
              </a:rPr>
              <a:t>ἁ</a:t>
            </a:r>
            <a:r>
              <a:rPr lang="en-US" dirty="0" err="1"/>
              <a:t>χωριστως</a:t>
            </a:r>
            <a:r>
              <a:rPr lang="en-US" dirty="0"/>
              <a:t> “</a:t>
            </a:r>
            <a:r>
              <a:rPr lang="en-US" dirty="0" err="1"/>
              <a:t>achoristos</a:t>
            </a:r>
            <a:r>
              <a:rPr lang="en-US" dirty="0"/>
              <a:t>”: without separation)</a:t>
            </a:r>
            <a:r>
              <a:rPr lang="zh-CN" altLang="en-US" dirty="0"/>
              <a:t>：两性在基督的位格中永远联合。</a:t>
            </a:r>
            <a:endParaRPr lang="en-S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C8928E-A1F4-A98C-0FD7-6B554CADA7EE}"/>
              </a:ext>
            </a:extLst>
          </p:cNvPr>
          <p:cNvSpPr txBox="1"/>
          <p:nvPr/>
        </p:nvSpPr>
        <p:spPr>
          <a:xfrm>
            <a:off x="913774" y="1180214"/>
            <a:ext cx="10952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这是在第四次大公会议 </a:t>
            </a:r>
            <a:r>
              <a:rPr lang="en-SG" sz="2800" dirty="0"/>
              <a:t>— </a:t>
            </a:r>
            <a:r>
              <a:rPr lang="zh-CN" altLang="en-US" sz="2800" dirty="0"/>
              <a:t>迦克墩大公会议（公元</a:t>
            </a:r>
            <a:r>
              <a:rPr lang="en-SG" sz="2800" dirty="0"/>
              <a:t>451</a:t>
            </a:r>
            <a:r>
              <a:rPr lang="zh-CN" altLang="en-US" sz="2800" dirty="0"/>
              <a:t>年）上所宣告的声明，也是改革教会所承认的最后一次大公会议。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374714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1C7F-CD16-9F15-D7A9-1E611E46A5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800" b="1" u="sng" dirty="0"/>
              <a:t>复习</a:t>
            </a:r>
            <a:endParaRPr lang="en-SG" sz="4800" dirty="0"/>
          </a:p>
        </p:txBody>
      </p:sp>
    </p:spTree>
    <p:extLst>
      <p:ext uri="{BB962C8B-B14F-4D97-AF65-F5344CB8AC3E}">
        <p14:creationId xmlns:p14="http://schemas.microsoft.com/office/powerpoint/2010/main" val="3008666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C6A8A-0AF8-16C2-18B5-3DB9EEA43F5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不混乱</a:t>
            </a:r>
            <a:r>
              <a:rPr lang="en-US" dirty="0"/>
              <a:t>, </a:t>
            </a:r>
            <a:r>
              <a:rPr lang="zh-CN" altLang="en-US" dirty="0"/>
              <a:t>不改变</a:t>
            </a:r>
            <a:r>
              <a:rPr lang="en-US" dirty="0"/>
              <a:t> – </a:t>
            </a:r>
            <a:r>
              <a:rPr lang="zh-CN" altLang="en-US" dirty="0"/>
              <a:t>拒绝一性论</a:t>
            </a:r>
            <a:endParaRPr lang="en-SG" dirty="0"/>
          </a:p>
          <a:p>
            <a:pPr lvl="0"/>
            <a:r>
              <a:rPr lang="zh-CN" altLang="en-US" dirty="0"/>
              <a:t>不分开</a:t>
            </a:r>
            <a:r>
              <a:rPr lang="en-US" dirty="0"/>
              <a:t>, </a:t>
            </a:r>
            <a:r>
              <a:rPr lang="zh-CN" altLang="en-US" dirty="0"/>
              <a:t>不分离</a:t>
            </a:r>
            <a:r>
              <a:rPr lang="en-US" dirty="0"/>
              <a:t> – </a:t>
            </a:r>
            <a:r>
              <a:rPr lang="zh-CN" altLang="en-US" dirty="0"/>
              <a:t>拒绝聂斯托利主义</a:t>
            </a:r>
            <a:endParaRPr lang="en-SG" dirty="0"/>
          </a:p>
          <a:p>
            <a:pPr lvl="0"/>
            <a:r>
              <a:rPr lang="zh-CN" altLang="en-US" dirty="0"/>
              <a:t>全部的形容词是否定性的词汇（不是</a:t>
            </a:r>
            <a:r>
              <a:rPr lang="en-US" dirty="0"/>
              <a:t> X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目的是来拒绝错误异端，不是来彻底地说明基督这么样两性合一的奥秘。</a:t>
            </a:r>
            <a:endParaRPr lang="en-SG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B6E6938-2335-BA4A-EB3F-055B1C35F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>
            <a:normAutofit/>
          </a:bodyPr>
          <a:lstStyle/>
          <a:p>
            <a:r>
              <a:rPr lang="en-SG" dirty="0"/>
              <a:t>3</a:t>
            </a:r>
            <a:r>
              <a:rPr lang="zh-CN" altLang="en-US" dirty="0"/>
              <a:t>）迦克墩（</a:t>
            </a:r>
            <a:r>
              <a:rPr lang="en-SG" dirty="0"/>
              <a:t>Chalcedon</a:t>
            </a:r>
            <a:r>
              <a:rPr lang="zh-CN" altLang="en-US" dirty="0"/>
              <a:t>）的形容词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558649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F65BE-C5CF-0A38-E1D6-65C55A82E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888B0-262D-FFDD-4DD1-AFD12461AE6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6458" y="1628456"/>
            <a:ext cx="10363826" cy="3424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400" b="1" u="sng" dirty="0"/>
              <a:t>信心（问</a:t>
            </a:r>
            <a:r>
              <a:rPr lang="en-US" sz="4400" b="1" u="sng" dirty="0"/>
              <a:t>20-21</a:t>
            </a:r>
            <a:r>
              <a:rPr lang="zh-CN" altLang="en-US" sz="4400" b="1" u="sng" dirty="0"/>
              <a:t>）</a:t>
            </a:r>
            <a:endParaRPr lang="en-SG" sz="4400" dirty="0"/>
          </a:p>
        </p:txBody>
      </p:sp>
    </p:spTree>
    <p:extLst>
      <p:ext uri="{BB962C8B-B14F-4D97-AF65-F5344CB8AC3E}">
        <p14:creationId xmlns:p14="http://schemas.microsoft.com/office/powerpoint/2010/main" val="13638218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20B9A-91A6-A257-226D-3409A5BB9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20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7E8F5-0844-9417-2437-709D29A7C11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7953" y="2367092"/>
            <a:ext cx="10639647" cy="3789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20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因着亚当，众人都灭亡了，是否因着基督，众人就都得救呢？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不</a:t>
            </a:r>
            <a:r>
              <a:rPr lang="en-SG" dirty="0"/>
              <a:t>; </a:t>
            </a:r>
            <a:r>
              <a:rPr lang="zh-CN" altLang="en-US" dirty="0"/>
              <a:t>只有那些藉着真信心连于基督，并接受祂一切恩惠的人才能得救</a:t>
            </a:r>
            <a:r>
              <a:rPr lang="en-SG" dirty="0"/>
              <a:t> (1)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约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12</a:t>
            </a:r>
            <a:r>
              <a:rPr lang="zh-CN" altLang="en-US" dirty="0"/>
              <a:t>；</a:t>
            </a:r>
            <a:r>
              <a:rPr lang="en-SG" dirty="0"/>
              <a:t>3</a:t>
            </a:r>
            <a:r>
              <a:rPr lang="zh-CN" altLang="en-US" dirty="0"/>
              <a:t>：</a:t>
            </a:r>
            <a:r>
              <a:rPr lang="en-SG" dirty="0"/>
              <a:t>16</a:t>
            </a:r>
            <a:r>
              <a:rPr lang="zh-CN" altLang="en-US" dirty="0"/>
              <a:t>，</a:t>
            </a:r>
            <a:r>
              <a:rPr lang="en-SG" dirty="0"/>
              <a:t>18</a:t>
            </a:r>
            <a:r>
              <a:rPr lang="zh-CN" altLang="en-US" dirty="0"/>
              <a:t>，</a:t>
            </a:r>
            <a:r>
              <a:rPr lang="en-SG" dirty="0"/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38842076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99A5B-29E7-EEE7-EC5D-DEC8E57B4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4</a:t>
            </a:r>
            <a:r>
              <a:rPr lang="zh-CN" altLang="en-US" dirty="0"/>
              <a:t>）唯有在基督里的人才得救（问</a:t>
            </a:r>
            <a:r>
              <a:rPr lang="en-SG" dirty="0"/>
              <a:t>20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F66C4-B42A-198D-5CBB-88AC38494C7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人必须信靠耶稣才能得救</a:t>
            </a:r>
            <a:endParaRPr lang="en-SG" dirty="0"/>
          </a:p>
          <a:p>
            <a:pPr lvl="0"/>
            <a:r>
              <a:rPr lang="zh-CN" altLang="en-US" b="1" dirty="0"/>
              <a:t>盟约元首身份（</a:t>
            </a:r>
            <a:r>
              <a:rPr lang="en-SG" b="1" dirty="0"/>
              <a:t>Covenant headship</a:t>
            </a:r>
            <a:r>
              <a:rPr lang="zh-CN" altLang="en-US" b="1" dirty="0"/>
              <a:t>）</a:t>
            </a:r>
            <a:r>
              <a:rPr lang="zh-CN" altLang="en-US" dirty="0"/>
              <a:t>：在亚当里的人是基于生物性的血统；在耶稣里的人则是基于信心（罗</a:t>
            </a:r>
            <a:r>
              <a:rPr lang="en-SG" dirty="0"/>
              <a:t> 5:15</a:t>
            </a:r>
            <a:r>
              <a:rPr lang="zh-CN" altLang="en-US" dirty="0"/>
              <a:t>；弗</a:t>
            </a:r>
            <a:r>
              <a:rPr lang="en-SG" dirty="0"/>
              <a:t> 2:8–9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979217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A6D99-F4EA-45B6-6C6E-0D1666691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21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BA5C3-6C86-CDD7-6FE2-38714D36DD1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77926"/>
            <a:ext cx="10363826" cy="4901609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SG" dirty="0"/>
              <a:t>21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什么是真信心？ </a:t>
            </a:r>
            <a:endParaRPr lang="en-SG" dirty="0"/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真信心不仅是一种确实的知识，藉此我认定上帝在圣经中向我们所启示的一切皆为真理</a:t>
            </a:r>
            <a:r>
              <a:rPr lang="en-SG" dirty="0"/>
              <a:t> (1)</a:t>
            </a:r>
            <a:r>
              <a:rPr lang="zh-CN" altLang="en-US" dirty="0"/>
              <a:t>；也是一种坚定的信靠</a:t>
            </a:r>
            <a:r>
              <a:rPr lang="en-SG" dirty="0"/>
              <a:t> (2)</a:t>
            </a:r>
            <a:r>
              <a:rPr lang="zh-CN" altLang="en-US" dirty="0"/>
              <a:t>，是由圣灵通过福音在我里面做成的工作（</a:t>
            </a:r>
            <a:r>
              <a:rPr lang="en-SG" dirty="0"/>
              <a:t>3</a:t>
            </a:r>
            <a:r>
              <a:rPr lang="zh-CN" altLang="en-US" dirty="0"/>
              <a:t>）；使我确信，唯独出于上帝的恩典，唯独因基督的功德</a:t>
            </a:r>
            <a:r>
              <a:rPr lang="en-SG" dirty="0"/>
              <a:t> (5)</a:t>
            </a:r>
            <a:r>
              <a:rPr lang="zh-CN" altLang="en-US" dirty="0"/>
              <a:t>，就白白地将赦罪及永远的公义和拯救，不仅赐给别人，也赐给了我（</a:t>
            </a:r>
            <a:r>
              <a:rPr lang="en-SG" dirty="0"/>
              <a:t>4</a:t>
            </a:r>
            <a:r>
              <a:rPr lang="zh-CN" altLang="en-US" dirty="0"/>
              <a:t>）。 </a:t>
            </a:r>
            <a:endParaRPr lang="en-SG" dirty="0"/>
          </a:p>
          <a:p>
            <a:pPr marL="0" indent="0">
              <a:lnSpc>
                <a:spcPct val="110000"/>
              </a:lnSpc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约</a:t>
            </a:r>
            <a:r>
              <a:rPr lang="en-SG" dirty="0"/>
              <a:t>17</a:t>
            </a:r>
            <a:r>
              <a:rPr lang="zh-CN" altLang="en-US" dirty="0"/>
              <a:t>：</a:t>
            </a:r>
            <a:r>
              <a:rPr lang="en-SG" dirty="0"/>
              <a:t>3</a:t>
            </a:r>
            <a:r>
              <a:rPr lang="zh-CN" altLang="en-US" dirty="0"/>
              <a:t>，</a:t>
            </a:r>
            <a:r>
              <a:rPr lang="en-SG" dirty="0"/>
              <a:t>17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罗</a:t>
            </a:r>
            <a:r>
              <a:rPr lang="en-SG" dirty="0"/>
              <a:t>4</a:t>
            </a:r>
            <a:r>
              <a:rPr lang="zh-CN" altLang="en-US" dirty="0"/>
              <a:t>：</a:t>
            </a:r>
            <a:r>
              <a:rPr lang="en-SG" dirty="0"/>
              <a:t>20-21</a:t>
            </a:r>
            <a:r>
              <a:rPr lang="zh-CN" altLang="en-US" dirty="0"/>
              <a:t>； </a:t>
            </a:r>
            <a:r>
              <a:rPr lang="en-SG" dirty="0"/>
              <a:t>10</a:t>
            </a:r>
            <a:r>
              <a:rPr lang="zh-CN" altLang="en-US" dirty="0"/>
              <a:t>：</a:t>
            </a:r>
            <a:r>
              <a:rPr lang="en-SG" dirty="0"/>
              <a:t>10</a:t>
            </a:r>
            <a:r>
              <a:rPr lang="zh-CN" altLang="en-US" dirty="0"/>
              <a:t>；来</a:t>
            </a:r>
            <a:r>
              <a:rPr lang="en-SG" dirty="0"/>
              <a:t>4</a:t>
            </a:r>
            <a:r>
              <a:rPr lang="zh-CN" altLang="en-US" dirty="0"/>
              <a:t>：</a:t>
            </a:r>
            <a:r>
              <a:rPr lang="en-SG" dirty="0"/>
              <a:t>16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altLang="zh-CN" dirty="0"/>
              <a:t>【</a:t>
            </a:r>
            <a:r>
              <a:rPr lang="en-SG" dirty="0"/>
              <a:t>3</a:t>
            </a:r>
            <a:r>
              <a:rPr lang="en-US" altLang="zh-CN" dirty="0"/>
              <a:t>】</a:t>
            </a:r>
            <a:r>
              <a:rPr lang="zh-CN" altLang="en-US" dirty="0"/>
              <a:t>罗</a:t>
            </a:r>
            <a:r>
              <a:rPr lang="en-SG" dirty="0"/>
              <a:t>10:17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altLang="zh-CN" dirty="0"/>
              <a:t>【</a:t>
            </a:r>
            <a:r>
              <a:rPr lang="en-SG" dirty="0"/>
              <a:t>5</a:t>
            </a:r>
            <a:r>
              <a:rPr lang="en-US" altLang="zh-CN" dirty="0"/>
              <a:t>】</a:t>
            </a:r>
            <a:r>
              <a:rPr lang="zh-CN" altLang="en-US" dirty="0"/>
              <a:t>弗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7-10</a:t>
            </a:r>
            <a:r>
              <a:rPr lang="zh-CN" altLang="en-US" dirty="0"/>
              <a:t>； </a:t>
            </a:r>
            <a:r>
              <a:rPr lang="en-US" altLang="zh-CN" dirty="0"/>
              <a:t>【</a:t>
            </a:r>
            <a:r>
              <a:rPr lang="en-SG" dirty="0"/>
              <a:t>4</a:t>
            </a:r>
            <a:r>
              <a:rPr lang="en-US" altLang="zh-CN" dirty="0"/>
              <a:t>】</a:t>
            </a:r>
            <a:r>
              <a:rPr lang="zh-CN" altLang="en-US" dirty="0"/>
              <a:t>罗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7-10</a:t>
            </a:r>
          </a:p>
        </p:txBody>
      </p:sp>
    </p:spTree>
    <p:extLst>
      <p:ext uri="{BB962C8B-B14F-4D97-AF65-F5344CB8AC3E}">
        <p14:creationId xmlns:p14="http://schemas.microsoft.com/office/powerpoint/2010/main" val="5787510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80684-3AD1-491E-49F8-1D6F8B646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5</a:t>
            </a:r>
            <a:r>
              <a:rPr lang="zh-CN" altLang="en-US" dirty="0"/>
              <a:t>）什么是真信心？（问</a:t>
            </a:r>
            <a:r>
              <a:rPr lang="en-SG" dirty="0"/>
              <a:t>21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ECEAC-1DF1-1FC5-0D97-AF11C16391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确实的知识（约</a:t>
            </a:r>
            <a:r>
              <a:rPr lang="en-SG" dirty="0"/>
              <a:t> 17:3</a:t>
            </a:r>
            <a:r>
              <a:rPr lang="zh-CN" altLang="en-US" dirty="0"/>
              <a:t>，</a:t>
            </a:r>
            <a:r>
              <a:rPr lang="en-SG" dirty="0"/>
              <a:t>17</a:t>
            </a:r>
            <a:r>
              <a:rPr lang="zh-CN" altLang="en-US" dirty="0"/>
              <a:t>）（</a:t>
            </a:r>
            <a:r>
              <a:rPr lang="en-US" dirty="0"/>
              <a:t>Knowledge “notitia”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认同其为真 </a:t>
            </a:r>
            <a:r>
              <a:rPr lang="en-SG" dirty="0"/>
              <a:t>— </a:t>
            </a:r>
            <a:r>
              <a:rPr lang="zh-CN" altLang="en-US" dirty="0"/>
              <a:t>理性的赞同（</a:t>
            </a:r>
            <a:r>
              <a:rPr lang="en-SG" dirty="0"/>
              <a:t>Assent “</a:t>
            </a:r>
            <a:r>
              <a:rPr lang="en-SG" dirty="0" err="1"/>
              <a:t>assensus</a:t>
            </a:r>
            <a:r>
              <a:rPr lang="en-SG" dirty="0"/>
              <a:t>”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由衷的信靠：心里的认同，而不仅仅是口头上的承认 </a:t>
            </a:r>
            <a:r>
              <a:rPr lang="en-SG" dirty="0"/>
              <a:t>— </a:t>
            </a:r>
            <a:r>
              <a:rPr lang="zh-CN" altLang="en-US" dirty="0"/>
              <a:t>安息在基督里（罗</a:t>
            </a:r>
            <a:r>
              <a:rPr lang="en-SG" dirty="0"/>
              <a:t> 4:20–21</a:t>
            </a:r>
            <a:r>
              <a:rPr lang="zh-CN" altLang="en-US" dirty="0"/>
              <a:t>；</a:t>
            </a:r>
            <a:r>
              <a:rPr lang="en-SG" dirty="0"/>
              <a:t>10:10</a:t>
            </a:r>
            <a:r>
              <a:rPr lang="zh-CN" altLang="en-US" dirty="0"/>
              <a:t>；来</a:t>
            </a:r>
            <a:r>
              <a:rPr lang="en-SG" dirty="0"/>
              <a:t> 4:16</a:t>
            </a:r>
            <a:r>
              <a:rPr lang="zh-CN" altLang="en-US" dirty="0"/>
              <a:t>）（</a:t>
            </a:r>
            <a:r>
              <a:rPr lang="en-US" dirty="0"/>
              <a:t>Trust “Fiducia”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9275361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13461-2C19-CF63-38FD-18A3AAFB4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0181D-E477-0D3F-3913-89EEE5DC0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5</a:t>
            </a:r>
            <a:r>
              <a:rPr lang="zh-CN" altLang="en-US" dirty="0"/>
              <a:t>）什么是真信心？（问</a:t>
            </a:r>
            <a:r>
              <a:rPr lang="en-SG" dirty="0"/>
              <a:t>21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2811B-4AB1-44AC-09CB-7B498161B37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圣灵在信的人里成就救恩的工作（罗</a:t>
            </a:r>
            <a:r>
              <a:rPr lang="en-SG" dirty="0"/>
              <a:t> 10:17</a:t>
            </a:r>
            <a:r>
              <a:rPr lang="zh-CN" altLang="en-US" dirty="0"/>
              <a:t>）</a:t>
            </a:r>
            <a:endParaRPr lang="en-SG" dirty="0"/>
          </a:p>
          <a:p>
            <a:r>
              <a:rPr lang="zh-CN" altLang="en-US" dirty="0"/>
              <a:t>这完全出于恩典（弗</a:t>
            </a:r>
            <a:r>
              <a:rPr lang="en-SG" dirty="0"/>
              <a:t> 2:7–10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6996490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4D36E-6724-BF37-14F2-F1B76045E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7B659-CD5B-94D0-3C11-9F963B7A3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20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1F281-89E7-4348-CBFA-4BC7A04C892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7953" y="2367092"/>
            <a:ext cx="10639647" cy="3789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20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因着亚当，众人都灭亡了，是否因着基督，众人就都得救呢？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不</a:t>
            </a:r>
            <a:r>
              <a:rPr lang="en-SG" dirty="0"/>
              <a:t>; </a:t>
            </a:r>
            <a:r>
              <a:rPr lang="zh-CN" altLang="en-US" dirty="0"/>
              <a:t>只有那些藉着真信心连于基督，并接受祂一切恩惠的人才能得救。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2936671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4AF27-F3A3-C3DD-17A9-0BC05A2E9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AB4D1-EEAC-A510-963D-0C2952C93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21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3C14-F93D-84C5-7C7F-6E804A6B918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77926"/>
            <a:ext cx="10363826" cy="4901609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SG" dirty="0"/>
              <a:t>21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什么是真信心？ </a:t>
            </a:r>
            <a:endParaRPr lang="en-SG" dirty="0"/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真信心不仅是一种确实的知识，藉此我认定上帝在圣经中向我们所启示的一切皆为真理；也是一种坚定的信靠，是由圣灵通过福音在我里面做成的工作；使我确信，唯独出于上帝的恩典，唯独因基督的功德，就白白地将赦罪及永远的公义和拯救，不仅赐给别人，也赐给了我。 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67216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E62C4E-CA2C-56AA-BBAA-21E929C09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74C84-A415-0FE1-ACB6-9BA3483F9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15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6F9B3-61D9-8AD3-4FF8-3DB76FF7C52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789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15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那么，我们必须寻求一位怎样的中保和救主呢？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答：一位真实而无罪</a:t>
            </a:r>
            <a:r>
              <a:rPr lang="en-SG" dirty="0"/>
              <a:t> </a:t>
            </a:r>
            <a:r>
              <a:rPr lang="zh-CN" altLang="en-US" dirty="0"/>
              <a:t>的人，但却比一切受造者都更有能力，同时也是真上帝的。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552108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A72BC-EB3F-1C60-B57B-053422A12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F8E64-2003-8A7C-1AFA-095741A0674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157244" y="1601548"/>
            <a:ext cx="5455128" cy="3424107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圣经教导我们基督是</a:t>
            </a:r>
            <a:endParaRPr lang="en-SG" altLang="zh-CN" dirty="0"/>
          </a:p>
          <a:p>
            <a:r>
              <a:rPr lang="zh-CN" altLang="en-US" dirty="0"/>
              <a:t>完全的人</a:t>
            </a:r>
            <a:endParaRPr lang="en-SG" altLang="zh-CN" dirty="0"/>
          </a:p>
          <a:p>
            <a:r>
              <a:rPr lang="zh-CN" altLang="en-US" dirty="0"/>
              <a:t>完全的神</a:t>
            </a:r>
            <a:endParaRPr lang="en-SG" altLang="zh-CN" dirty="0"/>
          </a:p>
          <a:p>
            <a:endParaRPr lang="en-SG" dirty="0"/>
          </a:p>
          <a:p>
            <a:pPr marL="0" indent="0">
              <a:buNone/>
            </a:pPr>
            <a:r>
              <a:rPr lang="zh-CN" altLang="en-US" dirty="0"/>
              <a:t>我们这么样理解这个真理呢？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14705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3DCF4-D7CC-28E0-88D4-D5F697E20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563F4-F5BA-B2DA-B7A4-921BD9970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19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BFCFA-111D-5DD9-740A-6D87C60286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9175" y="1814199"/>
            <a:ext cx="11873650" cy="4873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SG" dirty="0"/>
              <a:t>19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你从哪里知道这事呢？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从神圣的福音。这福音是上帝自己首先在乐园里启示的，以后由族长和先知予以宣布，并由律法中的献祭和其他礼仪预表，最后由祂的独生爱子成就了。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67686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344D8-379C-BCF6-75DB-A01AFFC9E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我们如何知道这些真理？（问</a:t>
            </a:r>
            <a:r>
              <a:rPr lang="en-SG" dirty="0"/>
              <a:t>19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AB8BA-161A-7808-1810-CA5EE4E07DF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我们是阅读圣经而知道这些真理。</a:t>
            </a:r>
            <a:endParaRPr lang="en-SG" dirty="0"/>
          </a:p>
          <a:p>
            <a:pPr lvl="0"/>
            <a:r>
              <a:rPr lang="zh-CN" altLang="en-US" dirty="0"/>
              <a:t>不是从哲学而论断出来；在基督教神学里，正确地运用哲学是解释圣经（已经）所启示的内容。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20884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4484-0191-B739-9912-8A393CCB7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E5938-8049-98E3-E327-B682EDC4424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2185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C47FA-5055-232D-5A44-CF283EC6676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6458" y="1628456"/>
            <a:ext cx="10363826" cy="3424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u="sng" dirty="0"/>
              <a:t>基督神人二性为我们的救赎 </a:t>
            </a:r>
            <a:r>
              <a:rPr lang="en-SG" altLang="zh-CN" sz="4000" b="1" u="sng" dirty="0"/>
              <a:t>(2)</a:t>
            </a:r>
            <a:endParaRPr lang="en-SG" sz="4000" dirty="0"/>
          </a:p>
        </p:txBody>
      </p:sp>
    </p:spTree>
    <p:extLst>
      <p:ext uri="{BB962C8B-B14F-4D97-AF65-F5344CB8AC3E}">
        <p14:creationId xmlns:p14="http://schemas.microsoft.com/office/powerpoint/2010/main" val="1736696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53169-461A-6428-3B5B-02B56A9E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1</a:t>
            </a:r>
            <a:r>
              <a:rPr lang="zh-CN" altLang="en-US" dirty="0"/>
              <a:t>）从圣经，我们知道耶稣基督是真正的神和真正的人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3E97B-F240-5E52-1DA8-5DE9B6EF942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en-US" dirty="0"/>
              <a:t>真正的神。</a:t>
            </a:r>
            <a:endParaRPr lang="en-SG" dirty="0"/>
          </a:p>
          <a:p>
            <a:pPr lvl="0"/>
            <a:r>
              <a:rPr lang="zh-CN" altLang="en-US" dirty="0"/>
              <a:t>真正的人。</a:t>
            </a:r>
            <a:endParaRPr lang="en-SG" dirty="0"/>
          </a:p>
          <a:p>
            <a:pPr lvl="0"/>
            <a:r>
              <a:rPr lang="zh-CN" altLang="en-US" dirty="0"/>
              <a:t>一个位格 （自己的理性，情感，意志）。</a:t>
            </a:r>
            <a:endParaRPr lang="en-SG" dirty="0"/>
          </a:p>
          <a:p>
            <a:pPr lvl="0"/>
            <a:r>
              <a:rPr lang="zh-CN" altLang="en-US" dirty="0"/>
              <a:t>这是圣经明确的教导，我们必须相信。</a:t>
            </a:r>
            <a:endParaRPr lang="en-SG" dirty="0"/>
          </a:p>
          <a:p>
            <a:pPr lvl="0"/>
            <a:r>
              <a:rPr lang="zh-CN" altLang="en-US" dirty="0"/>
              <a:t>这么样理解圣经的启示，教会在历史上挣扎着。</a:t>
            </a:r>
            <a:endParaRPr lang="en-SG" dirty="0"/>
          </a:p>
          <a:p>
            <a:pPr lvl="0"/>
            <a:r>
              <a:rPr lang="zh-CN" altLang="en-US" dirty="0"/>
              <a:t>申</a:t>
            </a:r>
            <a:r>
              <a:rPr lang="en-US" dirty="0"/>
              <a:t>29</a:t>
            </a:r>
            <a:r>
              <a:rPr lang="zh-CN" altLang="en-US" dirty="0"/>
              <a:t>：</a:t>
            </a:r>
            <a:r>
              <a:rPr lang="en-US" dirty="0"/>
              <a:t>29</a:t>
            </a: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05369254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516</TotalTime>
  <Words>1826</Words>
  <Application>Microsoft Office PowerPoint</Application>
  <PresentationFormat>Widescreen</PresentationFormat>
  <Paragraphs>109</Paragraphs>
  <Slides>28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Aptos</vt:lpstr>
      <vt:lpstr>Arial</vt:lpstr>
      <vt:lpstr>Century Gothic</vt:lpstr>
      <vt:lpstr>Wingdings 3</vt:lpstr>
      <vt:lpstr>Wisp</vt:lpstr>
      <vt:lpstr>《海德堡要理问答》</vt:lpstr>
      <vt:lpstr>PowerPoint Presentation</vt:lpstr>
      <vt:lpstr>问答15</vt:lpstr>
      <vt:lpstr>PowerPoint Presentation</vt:lpstr>
      <vt:lpstr>问答19</vt:lpstr>
      <vt:lpstr>我们如何知道这些真理？（问19）</vt:lpstr>
      <vt:lpstr>PowerPoint Presentation</vt:lpstr>
      <vt:lpstr>PowerPoint Presentation</vt:lpstr>
      <vt:lpstr>1）从圣经，我们知道耶稣基督是真正的神和真正的人</vt:lpstr>
      <vt:lpstr>2） 基督二性联合（Hypostatic Union）</vt:lpstr>
      <vt:lpstr>2） 基督二性联合（Hypostatic Union）</vt:lpstr>
      <vt:lpstr>PowerPoint Presentation</vt:lpstr>
      <vt:lpstr>幻影说（Docetism）</vt:lpstr>
      <vt:lpstr>嗣子说（Adoptionism）</vt:lpstr>
      <vt:lpstr>亚波里拿留主义（Apollinarianism）</vt:lpstr>
      <vt:lpstr>一性论（Monophysitism）</vt:lpstr>
      <vt:lpstr>聂斯托利主义（Nestorianism）</vt:lpstr>
      <vt:lpstr>PowerPoint Presentation</vt:lpstr>
      <vt:lpstr>3）迦克墩（Chalcedon）的形容词</vt:lpstr>
      <vt:lpstr>3）迦克墩（Chalcedon）的形容词</vt:lpstr>
      <vt:lpstr>PowerPoint Presentation</vt:lpstr>
      <vt:lpstr>问答20</vt:lpstr>
      <vt:lpstr>4）唯有在基督里的人才得救（问20）</vt:lpstr>
      <vt:lpstr>问答21</vt:lpstr>
      <vt:lpstr>5）什么是真信心？（问21）</vt:lpstr>
      <vt:lpstr>5）什么是真信心？（问21）</vt:lpstr>
      <vt:lpstr>问答20</vt:lpstr>
      <vt:lpstr>问答21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C</dc:creator>
  <cp:lastModifiedBy>Daniel C</cp:lastModifiedBy>
  <cp:revision>130</cp:revision>
  <dcterms:created xsi:type="dcterms:W3CDTF">2026-02-20T15:54:38Z</dcterms:created>
  <dcterms:modified xsi:type="dcterms:W3CDTF">2026-03-16T09:31:07Z</dcterms:modified>
</cp:coreProperties>
</file>