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6"/>
  </p:notesMasterIdLst>
  <p:sldIdLst>
    <p:sldId id="256" r:id="rId2"/>
    <p:sldId id="257" r:id="rId3"/>
    <p:sldId id="367" r:id="rId4"/>
    <p:sldId id="357" r:id="rId5"/>
    <p:sldId id="392" r:id="rId6"/>
    <p:sldId id="361" r:id="rId7"/>
    <p:sldId id="258" r:id="rId8"/>
    <p:sldId id="397" r:id="rId9"/>
    <p:sldId id="383" r:id="rId10"/>
    <p:sldId id="402" r:id="rId11"/>
    <p:sldId id="398" r:id="rId12"/>
    <p:sldId id="399" r:id="rId13"/>
    <p:sldId id="385" r:id="rId14"/>
    <p:sldId id="403" r:id="rId15"/>
    <p:sldId id="405" r:id="rId16"/>
    <p:sldId id="406" r:id="rId17"/>
    <p:sldId id="400" r:id="rId18"/>
    <p:sldId id="404" r:id="rId19"/>
    <p:sldId id="407" r:id="rId20"/>
    <p:sldId id="408" r:id="rId21"/>
    <p:sldId id="410" r:id="rId22"/>
    <p:sldId id="411" r:id="rId23"/>
    <p:sldId id="409" r:id="rId24"/>
    <p:sldId id="412" r:id="rId25"/>
    <p:sldId id="413" r:id="rId26"/>
    <p:sldId id="414" r:id="rId27"/>
    <p:sldId id="417" r:id="rId28"/>
    <p:sldId id="416" r:id="rId29"/>
    <p:sldId id="415" r:id="rId30"/>
    <p:sldId id="401" r:id="rId31"/>
    <p:sldId id="418" r:id="rId32"/>
    <p:sldId id="419" r:id="rId33"/>
    <p:sldId id="420" r:id="rId34"/>
    <p:sldId id="42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Image created with the help of ChatGPT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403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C9027-C85A-2BD5-C07A-0CE712CF3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8692E1-9DDE-68E1-7195-3CA59789A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372DDE-73BC-FB21-E951-18B56F4F8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Image created with the help of ChatGPT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6ABF6-5053-C877-B00A-E9B0EA365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97673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22/3/2026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第八课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A525B-377B-ADD1-C832-47B112E47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5B33D-5E66-A1AE-4EE2-42F80E276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1) </a:t>
            </a:r>
            <a:r>
              <a:rPr lang="zh-CN" altLang="en-US" dirty="0"/>
              <a:t>我们应相信圣经所教导的真理，重点在福音信息（问</a:t>
            </a:r>
            <a:r>
              <a:rPr lang="en-SG" dirty="0"/>
              <a:t>22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ABE39-C3B6-8A62-F86B-76CF270DC8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当我们传讲基督的福音时，不应只是口头重复一些词语和口号 ：</a:t>
            </a:r>
            <a:r>
              <a:rPr lang="en-SG" altLang="zh-CN" dirty="0"/>
              <a:t>”</a:t>
            </a:r>
            <a:r>
              <a:rPr lang="zh-CN" altLang="en-US" dirty="0"/>
              <a:t>惟独基督，因信称义</a:t>
            </a:r>
            <a:r>
              <a:rPr lang="en-SG" altLang="zh-CN" dirty="0"/>
              <a:t>” </a:t>
            </a:r>
            <a:r>
              <a:rPr lang="zh-CN" altLang="en-US" dirty="0"/>
              <a:t>等教义，而是从福音的核心开始：“基督为罪人而死，信他就得救。”</a:t>
            </a:r>
            <a:endParaRPr lang="en-SG" altLang="zh-CN" dirty="0"/>
          </a:p>
          <a:p>
            <a:pPr lvl="0"/>
            <a:r>
              <a:rPr lang="zh-CN" altLang="en-US" dirty="0"/>
              <a:t>可是，福音的内容需要教义来支撑。</a:t>
            </a:r>
            <a:endParaRPr lang="en-SG" altLang="zh-CN" dirty="0"/>
          </a:p>
          <a:p>
            <a:pPr lvl="0"/>
            <a:r>
              <a:rPr lang="zh-CN" altLang="en-US" dirty="0"/>
              <a:t>“基督为罪人而死，信他就得救。”问：谁是基督？谁是罪人？他死对我有什么关系？什么是信？</a:t>
            </a:r>
          </a:p>
        </p:txBody>
      </p:sp>
    </p:spTree>
    <p:extLst>
      <p:ext uri="{BB962C8B-B14F-4D97-AF65-F5344CB8AC3E}">
        <p14:creationId xmlns:p14="http://schemas.microsoft.com/office/powerpoint/2010/main" val="401675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3DC8-D1F0-9360-E34D-E1D9706DF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4004-D921-046A-2932-7A1DE7495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23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3DD55-AD68-1844-6B86-3D3589E979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这些信条是什么？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我信上帝，全能的父，创造天地的主。 我信我们的主耶稣基督，上帝独生子；因着圣灵感孕，从童贞女马利亚所生；在本丢彼拉多手下受难，被钉在十字架上，受死，埋葬；降在阴间；第三天从死人中复活；升天，坐在全能父上帝的右边；将来必从那里降临，审判活人、死人。我信圣灵；我信圣而公之教会；我信圣徒相通；我信罪得赦免；我信身体复活；我信永生。阿们！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86660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D15DF-16FF-1936-2664-72D691E4E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1EEE2-6DDF-E1F7-8636-0326A9FCD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24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FB156-CE45-19C5-BB5A-A618A4AC69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怎样划分这些信条呢？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划分为三部分：第一部分论圣父上帝和我们的受造；第二部分论圣子上帝和我们的救赎；第三部分论圣灵上帝和我们的成圣。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49958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8F87B-B9D7-B800-2EE1-5268853A4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947CB-3DD7-EA16-7D87-463B2CAB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2</a:t>
            </a:r>
            <a:r>
              <a:rPr lang="zh-CN" altLang="en-US" dirty="0"/>
              <a:t>）选用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是为了表明基督教信仰的主要教义在它里面（问</a:t>
            </a:r>
            <a:r>
              <a:rPr lang="en-SG" dirty="0"/>
              <a:t>23–24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7F41B-1C3E-9718-AD1C-A9EE0D36BC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要理问答的作者之所以选用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，是因为它在中世纪教会中被广泛使用，慕道者在受洗前都会学习它；既然它在中世纪教会中如此通用，那么在此使用它也比较容易教导教会的人。</a:t>
            </a:r>
            <a:endParaRPr lang="en-SG" dirty="0"/>
          </a:p>
          <a:p>
            <a:pPr lvl="0"/>
            <a:r>
              <a:rPr lang="zh-CN" altLang="en-US" dirty="0"/>
              <a:t>选用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表明：宗教改革者并不是在创造一种新的信仰；他们是在改革，而不是彻底地重建教会。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52720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00D01-FD0A-6C5C-8E63-374EA6902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73B7-446B-EDA2-4C5C-FE445F11C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2</a:t>
            </a:r>
            <a:r>
              <a:rPr lang="zh-CN" altLang="en-US" dirty="0"/>
              <a:t>）选用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是为了表明基督教信仰的主要教义在它里面（问</a:t>
            </a:r>
            <a:r>
              <a:rPr lang="en-SG" dirty="0"/>
              <a:t>23–24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CAEB-6007-5C9F-8BD0-2E39A488EDA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选用</a:t>
            </a:r>
            <a:r>
              <a:rPr lang="en-US" altLang="zh-CN" dirty="0"/>
              <a:t>《</a:t>
            </a:r>
            <a:r>
              <a:rPr lang="zh-CN" altLang="en-US" dirty="0"/>
              <a:t>使徒信经</a:t>
            </a:r>
            <a:r>
              <a:rPr lang="en-US" altLang="zh-CN" dirty="0"/>
              <a:t>》</a:t>
            </a:r>
            <a:r>
              <a:rPr lang="zh-CN" altLang="en-US" dirty="0"/>
              <a:t>也表明：我们所信的主要教义，已经以 </a:t>
            </a:r>
            <a:r>
              <a:rPr lang="en-SG" dirty="0"/>
              <a:t>“</a:t>
            </a:r>
            <a:r>
              <a:rPr lang="zh-CN" altLang="en-US" dirty="0"/>
              <a:t>种子形式</a:t>
            </a:r>
            <a:r>
              <a:rPr lang="en-SG" dirty="0"/>
              <a:t>” </a:t>
            </a:r>
            <a:r>
              <a:rPr lang="zh-CN" altLang="en-US" dirty="0"/>
              <a:t>包含在早期的教会的信仰里。</a:t>
            </a:r>
            <a:endParaRPr lang="en-SG" dirty="0"/>
          </a:p>
          <a:p>
            <a:pPr lvl="0"/>
            <a:r>
              <a:rPr lang="zh-CN" altLang="en-US" dirty="0"/>
              <a:t>因此，在早期教会中已经可以找到改革宗的教义，虽然当时尚未得到充分的发展。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97696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EA7C-FCF3-511F-91F9-F21199B04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1428B-2006-08C4-2021-C07C506EA05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1379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0B50F-C4FA-1784-15B0-6D3A8E468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C7ADD-7B5E-011C-0079-ECBA4EE46A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400" b="1" u="sng" dirty="0"/>
              <a:t>三一神</a:t>
            </a:r>
            <a:endParaRPr lang="en-SG" sz="4400" dirty="0"/>
          </a:p>
        </p:txBody>
      </p:sp>
    </p:spTree>
    <p:extLst>
      <p:ext uri="{BB962C8B-B14F-4D97-AF65-F5344CB8AC3E}">
        <p14:creationId xmlns:p14="http://schemas.microsoft.com/office/powerpoint/2010/main" val="2467852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790C1-240E-E4F7-887F-ABA6CE4C4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84F0F-FF31-4024-FAF6-0BA3C7F91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25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9030-F063-7CD7-BAEE-327F191655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上帝既然是独一的</a:t>
            </a:r>
            <a:r>
              <a:rPr lang="en-SG" dirty="0"/>
              <a:t> (1), </a:t>
            </a:r>
            <a:r>
              <a:rPr lang="zh-CN" altLang="en-US" dirty="0"/>
              <a:t>你为何说有圣父、圣子、圣灵三位呢？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因为上帝在圣经中是这样启示祂自己的</a:t>
            </a:r>
            <a:r>
              <a:rPr lang="en-SG" dirty="0"/>
              <a:t> (2)</a:t>
            </a:r>
            <a:r>
              <a:rPr lang="zh-CN" altLang="en-US" dirty="0"/>
              <a:t>，这三个不同的位格乃是独一、真实、永恒的上帝。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申</a:t>
            </a:r>
            <a:r>
              <a:rPr lang="en-SG" dirty="0"/>
              <a:t>6</a:t>
            </a:r>
            <a:r>
              <a:rPr lang="zh-CN" altLang="en-US" dirty="0"/>
              <a:t>：</a:t>
            </a:r>
            <a:r>
              <a:rPr lang="en-SG" dirty="0"/>
              <a:t>4</a:t>
            </a:r>
            <a:r>
              <a:rPr lang="zh-CN" altLang="en-US" dirty="0"/>
              <a:t>；赛</a:t>
            </a:r>
            <a:r>
              <a:rPr lang="en-SG" dirty="0"/>
              <a:t>44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；</a:t>
            </a:r>
            <a:r>
              <a:rPr lang="en-SG" dirty="0"/>
              <a:t>45</a:t>
            </a:r>
            <a:r>
              <a:rPr lang="zh-CN" altLang="en-US" dirty="0"/>
              <a:t>：</a:t>
            </a:r>
            <a:r>
              <a:rPr lang="en-SG" dirty="0"/>
              <a:t>5</a:t>
            </a:r>
            <a:r>
              <a:rPr lang="zh-CN" altLang="en-US" dirty="0"/>
              <a:t>；林前</a:t>
            </a:r>
            <a:r>
              <a:rPr lang="en-SG" dirty="0"/>
              <a:t>8</a:t>
            </a:r>
            <a:r>
              <a:rPr lang="zh-CN" altLang="en-US" dirty="0"/>
              <a:t>：</a:t>
            </a:r>
            <a:r>
              <a:rPr lang="en-SG" dirty="0"/>
              <a:t>4</a:t>
            </a:r>
            <a:r>
              <a:rPr lang="zh-CN" altLang="en-US" dirty="0"/>
              <a:t>，</a:t>
            </a:r>
            <a:r>
              <a:rPr lang="en-SG" dirty="0"/>
              <a:t>6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SG" dirty="0"/>
              <a:t>110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；赛</a:t>
            </a:r>
            <a:r>
              <a:rPr lang="en-SG" dirty="0"/>
              <a:t>61</a:t>
            </a:r>
            <a:r>
              <a:rPr lang="zh-CN" altLang="en-US" dirty="0"/>
              <a:t>：</a:t>
            </a:r>
            <a:r>
              <a:rPr lang="en-SG" dirty="0"/>
              <a:t>1</a:t>
            </a:r>
            <a:r>
              <a:rPr lang="zh-CN" altLang="en-US" dirty="0"/>
              <a:t>（参 路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18</a:t>
            </a:r>
            <a:r>
              <a:rPr lang="zh-CN" altLang="en-US" dirty="0"/>
              <a:t>）；太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，</a:t>
            </a:r>
            <a:r>
              <a:rPr lang="en-SG" dirty="0"/>
              <a:t>17</a:t>
            </a:r>
            <a:r>
              <a:rPr lang="zh-CN" altLang="en-US" dirty="0"/>
              <a:t>；约</a:t>
            </a:r>
            <a:r>
              <a:rPr lang="en-SG" dirty="0"/>
              <a:t>14</a:t>
            </a:r>
            <a:r>
              <a:rPr lang="zh-CN" altLang="en-US" dirty="0"/>
              <a:t>：</a:t>
            </a:r>
            <a:r>
              <a:rPr lang="en-SG" dirty="0"/>
              <a:t>26</a:t>
            </a:r>
            <a:r>
              <a:rPr lang="zh-CN" altLang="en-US" dirty="0"/>
              <a:t>；</a:t>
            </a:r>
            <a:r>
              <a:rPr lang="en-SG" dirty="0"/>
              <a:t>15</a:t>
            </a:r>
            <a:r>
              <a:rPr lang="zh-CN" altLang="en-US" dirty="0"/>
              <a:t>：</a:t>
            </a:r>
            <a:r>
              <a:rPr lang="en-SG" dirty="0"/>
              <a:t>26</a:t>
            </a:r>
          </a:p>
          <a:p>
            <a:pPr marL="0" indent="0">
              <a:lnSpc>
                <a:spcPct val="110000"/>
              </a:lnSpc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8258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EF58-ACBE-E5C0-98B4-AD7FC34C766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奥秘的事，是属于耶和华我们的　神的，只有显露的事，是永远属于我们和我们子孙的，好叫我们遵行这律法上的一切话。”</a:t>
            </a:r>
            <a:endParaRPr lang="en-SG" altLang="zh-CN" dirty="0"/>
          </a:p>
          <a:p>
            <a:pPr marL="0" indent="0">
              <a:buNone/>
            </a:pPr>
            <a:endParaRPr lang="en-SG" altLang="zh-CN" dirty="0"/>
          </a:p>
          <a:p>
            <a:pPr marL="0" indent="0">
              <a:buNone/>
            </a:pPr>
            <a:r>
              <a:rPr lang="en-SG" altLang="zh-CN" dirty="0"/>
              <a:t>- </a:t>
            </a:r>
            <a:r>
              <a:rPr lang="zh-CN" altLang="en-US" dirty="0"/>
              <a:t>申</a:t>
            </a:r>
            <a:r>
              <a:rPr lang="en-SG" altLang="zh-CN" dirty="0"/>
              <a:t> 29</a:t>
            </a:r>
            <a:r>
              <a:rPr lang="zh-CN" altLang="en-US" dirty="0"/>
              <a:t>：</a:t>
            </a:r>
            <a:r>
              <a:rPr lang="en-SG" altLang="zh-CN" dirty="0"/>
              <a:t>29 </a:t>
            </a:r>
            <a:r>
              <a:rPr lang="zh-CN" altLang="en-US" dirty="0"/>
              <a:t>（</a:t>
            </a:r>
            <a:r>
              <a:rPr lang="en-US" altLang="zh-CN" dirty="0"/>
              <a:t>CNV</a:t>
            </a:r>
            <a:r>
              <a:rPr lang="zh-CN" altLang="en-US" dirty="0"/>
              <a:t>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89739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F54A-9D9D-577E-48EB-C16D94247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913" y="20944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SG" dirty="0"/>
              <a:t>3</a:t>
            </a:r>
            <a:r>
              <a:rPr lang="zh-CN" altLang="en-US" dirty="0"/>
              <a:t>）三位一体的教义建立在以下真理之上：（问</a:t>
            </a:r>
            <a:r>
              <a:rPr lang="en-SG" dirty="0"/>
              <a:t>25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EF685-79C5-C222-757D-43C05F91B4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98922"/>
            <a:ext cx="10363826" cy="3792278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只有一位神（申</a:t>
            </a:r>
            <a:r>
              <a:rPr lang="en-SG" dirty="0"/>
              <a:t> 6:4</a:t>
            </a:r>
            <a:r>
              <a:rPr lang="zh-CN" altLang="en-US" dirty="0"/>
              <a:t>；赛</a:t>
            </a:r>
            <a:r>
              <a:rPr lang="en-SG" dirty="0"/>
              <a:t> 44:6</a:t>
            </a:r>
            <a:r>
              <a:rPr lang="zh-CN" altLang="en-US" dirty="0"/>
              <a:t>，</a:t>
            </a:r>
            <a:r>
              <a:rPr lang="en-SG" dirty="0"/>
              <a:t>45:5</a:t>
            </a:r>
            <a:r>
              <a:rPr lang="zh-CN" altLang="en-US" dirty="0"/>
              <a:t>；林前</a:t>
            </a:r>
            <a:r>
              <a:rPr lang="en-SG" dirty="0"/>
              <a:t> 8:4–6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位格（具有理性、情感、意志）</a:t>
            </a:r>
            <a:endParaRPr lang="en-SG" dirty="0"/>
          </a:p>
          <a:p>
            <a:pPr lvl="0"/>
            <a:r>
              <a:rPr lang="zh-CN" altLang="en-US" dirty="0"/>
              <a:t>父是神（约壹书</a:t>
            </a:r>
            <a:r>
              <a:rPr lang="en-SG" dirty="0"/>
              <a:t> 3:1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子是神（约</a:t>
            </a:r>
            <a:r>
              <a:rPr lang="en-SG" dirty="0"/>
              <a:t> 1:1</a:t>
            </a:r>
            <a:r>
              <a:rPr lang="zh-CN" altLang="en-US" dirty="0"/>
              <a:t>；</a:t>
            </a:r>
            <a:r>
              <a:rPr lang="en-SG" dirty="0"/>
              <a:t>8:58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圣灵是神（罗</a:t>
            </a:r>
            <a:r>
              <a:rPr lang="en-SG" dirty="0"/>
              <a:t> 8:16</a:t>
            </a:r>
            <a:r>
              <a:rPr lang="zh-CN" altLang="en-US" dirty="0"/>
              <a:t>；弗</a:t>
            </a:r>
            <a:r>
              <a:rPr lang="en-SG" dirty="0"/>
              <a:t> 4:30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父不是子，子不是圣灵，父也不是子或圣灵（诗</a:t>
            </a:r>
            <a:r>
              <a:rPr lang="en-SG" dirty="0"/>
              <a:t> 110:1</a:t>
            </a:r>
            <a:r>
              <a:rPr lang="zh-CN" altLang="en-US" dirty="0"/>
              <a:t>；赛</a:t>
            </a:r>
            <a:r>
              <a:rPr lang="en-SG" dirty="0"/>
              <a:t> 61:1</a:t>
            </a:r>
            <a:r>
              <a:rPr lang="en-US" altLang="zh-CN" dirty="0"/>
              <a:t>〔</a:t>
            </a:r>
            <a:r>
              <a:rPr lang="zh-CN" altLang="en-US" dirty="0"/>
              <a:t>参路</a:t>
            </a:r>
            <a:r>
              <a:rPr lang="en-SG" dirty="0"/>
              <a:t> 4:18</a:t>
            </a:r>
            <a:r>
              <a:rPr lang="en-US" altLang="zh-CN" dirty="0"/>
              <a:t>〕</a:t>
            </a:r>
            <a:r>
              <a:rPr lang="zh-CN" altLang="en-US" dirty="0"/>
              <a:t>；太</a:t>
            </a:r>
            <a:r>
              <a:rPr lang="en-SG" dirty="0"/>
              <a:t> 3:16–17</a:t>
            </a:r>
            <a:r>
              <a:rPr lang="zh-CN" altLang="en-US" dirty="0"/>
              <a:t>；约</a:t>
            </a:r>
            <a:r>
              <a:rPr lang="en-SG" dirty="0"/>
              <a:t> 14:26</a:t>
            </a:r>
            <a:r>
              <a:rPr lang="zh-CN" altLang="en-US" dirty="0"/>
              <a:t>；</a:t>
            </a:r>
            <a:r>
              <a:rPr lang="en-SG" dirty="0"/>
              <a:t>15:26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1852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B1CB9BD-6846-ED8C-604E-5EABB6FFF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197" y="0"/>
            <a:ext cx="66756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02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A063E-7F98-2922-08B9-1EE04A36B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0BD36-B875-E3AF-51CA-543B2775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913" y="209440"/>
            <a:ext cx="8911687" cy="1280890"/>
          </a:xfrm>
        </p:spPr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）三位一体的教义（问</a:t>
            </a:r>
            <a:r>
              <a:rPr lang="en-SG" dirty="0"/>
              <a:t>25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42F49-B5D6-EF18-831C-3497BB8335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98922"/>
            <a:ext cx="10363826" cy="3792278"/>
          </a:xfrm>
        </p:spPr>
        <p:txBody>
          <a:bodyPr>
            <a:normAutofit/>
          </a:bodyPr>
          <a:lstStyle/>
          <a:p>
            <a:pPr lvl="0"/>
            <a:r>
              <a:rPr lang="zh-CN" altLang="en-US" dirty="0"/>
              <a:t>综合以上的真理。</a:t>
            </a:r>
            <a:endParaRPr lang="en-SG" dirty="0"/>
          </a:p>
          <a:p>
            <a:pPr lvl="0"/>
            <a:r>
              <a:rPr lang="zh-CN" altLang="en-US" dirty="0"/>
              <a:t>一个本体（</a:t>
            </a:r>
            <a:r>
              <a:rPr lang="en-SG" dirty="0"/>
              <a:t>”substance”</a:t>
            </a:r>
            <a:r>
              <a:rPr lang="zh-CN" altLang="en-US" dirty="0"/>
              <a:t>）（本质，“</a:t>
            </a:r>
            <a:r>
              <a:rPr lang="en-SG" dirty="0"/>
              <a:t>essence</a:t>
            </a:r>
            <a:r>
              <a:rPr lang="zh-CN" altLang="en-US" dirty="0"/>
              <a:t>”）</a:t>
            </a:r>
            <a:endParaRPr lang="en-SG" dirty="0"/>
          </a:p>
          <a:p>
            <a:pPr lvl="0"/>
            <a:r>
              <a:rPr lang="zh-CN" altLang="en-US" dirty="0"/>
              <a:t>三个位格（</a:t>
            </a:r>
            <a:r>
              <a:rPr lang="en-SG" dirty="0"/>
              <a:t>”person”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三个位格是彼此有区别的（</a:t>
            </a:r>
            <a:r>
              <a:rPr lang="en-SG" dirty="0"/>
              <a:t>”distinct”</a:t>
            </a:r>
            <a:r>
              <a:rPr lang="zh-CN" altLang="en-US" dirty="0"/>
              <a:t>），但不是分离的（</a:t>
            </a:r>
            <a:r>
              <a:rPr lang="en-SG" dirty="0"/>
              <a:t>”not separate”</a:t>
            </a:r>
            <a:r>
              <a:rPr lang="zh-CN" altLang="en-US" dirty="0"/>
              <a:t>）（并非三个独立的意志或三个独立的思想），因为 </a:t>
            </a:r>
            <a:r>
              <a:rPr lang="en-SG" dirty="0"/>
              <a:t>“</a:t>
            </a:r>
            <a:r>
              <a:rPr lang="zh-CN" altLang="en-US" dirty="0"/>
              <a:t>分离</a:t>
            </a:r>
            <a:r>
              <a:rPr lang="en-SG" dirty="0"/>
              <a:t>” </a:t>
            </a:r>
            <a:r>
              <a:rPr lang="zh-CN" altLang="en-US" dirty="0"/>
              <a:t>就意味着神不再是同一的本体。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55567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46338-D5E6-79CA-AE2E-137874944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A7B58-AF5C-EACE-E8D2-A29D89437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913" y="209440"/>
            <a:ext cx="8911687" cy="1280890"/>
          </a:xfrm>
        </p:spPr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）三位一体的教义（问</a:t>
            </a:r>
            <a:r>
              <a:rPr lang="en-SG" dirty="0"/>
              <a:t>25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6B70-7226-76ED-AFE6-871329A6CC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2388" y="849885"/>
            <a:ext cx="10363826" cy="639016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CN" altLang="en-US" u="sng" dirty="0"/>
              <a:t>实践的应用</a:t>
            </a:r>
            <a:endParaRPr lang="en-SG" u="sng" dirty="0"/>
          </a:p>
          <a:p>
            <a:pPr marL="0" lvl="0" indent="0">
              <a:buNone/>
            </a:pPr>
            <a:r>
              <a:rPr lang="en-SG" altLang="zh-CN" dirty="0"/>
              <a:t>1</a:t>
            </a:r>
            <a:r>
              <a:rPr lang="zh-CN" altLang="en-US" dirty="0"/>
              <a:t>）我们向谁祷告？</a:t>
            </a:r>
            <a:endParaRPr lang="en-SG" altLang="zh-CN" dirty="0"/>
          </a:p>
          <a:p>
            <a:pPr lvl="0"/>
            <a:r>
              <a:rPr lang="zh-CN" altLang="en-US" dirty="0"/>
              <a:t>向独一真神？</a:t>
            </a:r>
            <a:endParaRPr lang="en-SG" altLang="zh-CN" dirty="0"/>
          </a:p>
          <a:p>
            <a:pPr lvl="0"/>
            <a:r>
              <a:rPr lang="zh-CN" altLang="en-US" dirty="0"/>
              <a:t>向圣父，圣子，圣灵？</a:t>
            </a:r>
            <a:endParaRPr lang="en-SG" altLang="zh-CN" dirty="0"/>
          </a:p>
          <a:p>
            <a:pPr lvl="0"/>
            <a:r>
              <a:rPr lang="zh-CN" altLang="en-US" dirty="0"/>
              <a:t>都对。</a:t>
            </a:r>
            <a:endParaRPr lang="en-US" altLang="zh-CN" dirty="0"/>
          </a:p>
          <a:p>
            <a:pPr lvl="0"/>
            <a:r>
              <a:rPr lang="zh-CN" altLang="en-US" dirty="0"/>
              <a:t>正统的表述：</a:t>
            </a:r>
            <a:r>
              <a:rPr lang="en-US" altLang="zh-CN" dirty="0"/>
              <a:t>“</a:t>
            </a:r>
            <a:r>
              <a:rPr lang="zh-CN" altLang="en-US" dirty="0"/>
              <a:t>向父，藉着子，在圣灵里”（</a:t>
            </a:r>
            <a:r>
              <a:rPr lang="en-US" altLang="zh-CN" dirty="0"/>
              <a:t>”to the Father, through the Son, in the Spirit”</a:t>
            </a:r>
            <a:r>
              <a:rPr lang="zh-CN" altLang="en-US" dirty="0"/>
              <a:t>）</a:t>
            </a:r>
            <a:endParaRPr lang="en-SG" altLang="zh-CN" dirty="0"/>
          </a:p>
          <a:p>
            <a:pPr marL="0" lvl="0" indent="0">
              <a:buNone/>
            </a:pPr>
            <a:r>
              <a:rPr lang="en-SG" dirty="0"/>
              <a:t>2</a:t>
            </a:r>
            <a:r>
              <a:rPr lang="zh-CN" altLang="en-US" dirty="0"/>
              <a:t>）我们可以和耶稣讲话吗？</a:t>
            </a:r>
            <a:endParaRPr lang="en-SG" dirty="0"/>
          </a:p>
          <a:p>
            <a:pPr lvl="0"/>
            <a:r>
              <a:rPr lang="zh-CN" altLang="en-US" dirty="0"/>
              <a:t>可以。也有圣父，圣灵同在。</a:t>
            </a:r>
            <a:endParaRPr lang="en-SG" altLang="zh-CN" dirty="0"/>
          </a:p>
          <a:p>
            <a:pPr marL="0" lvl="0" indent="0">
              <a:buNone/>
            </a:pPr>
            <a:r>
              <a:rPr lang="en-SG" dirty="0"/>
              <a:t>3</a:t>
            </a:r>
            <a:r>
              <a:rPr lang="zh-CN" altLang="en-US" dirty="0"/>
              <a:t>）我们可以叫圣灵帮助我们吗？</a:t>
            </a:r>
            <a:endParaRPr lang="en-SG" dirty="0"/>
          </a:p>
          <a:p>
            <a:pPr lvl="0"/>
            <a:r>
              <a:rPr lang="zh-CN" altLang="en-US" dirty="0"/>
              <a:t>可以。也有圣父，圣子协助。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08190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5641-3D5C-274F-1605-F057D2104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5</a:t>
            </a:r>
            <a:r>
              <a:rPr lang="zh-CN" altLang="en-US" dirty="0"/>
              <a:t>）三位一体的异端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66841-9296-50E2-3A59-1DDCDA41ED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形态论／撒伯流主义（</a:t>
            </a:r>
            <a:r>
              <a:rPr lang="en-SG" dirty="0"/>
              <a:t>Modalism / Sabellianism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三个位格只是同一位神的不同显现方式。</a:t>
            </a:r>
            <a:endParaRPr lang="en-SG" dirty="0"/>
          </a:p>
          <a:p>
            <a:pPr lvl="0"/>
            <a:r>
              <a:rPr lang="zh-CN" altLang="en-US" dirty="0"/>
              <a:t>动态君主论（</a:t>
            </a:r>
            <a:r>
              <a:rPr lang="en-SG" dirty="0"/>
              <a:t>Dynamic Monarchianism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其嗣子论的基督论意味着耶稣并非神。</a:t>
            </a:r>
            <a:endParaRPr lang="en-US" altLang="zh-CN" dirty="0"/>
          </a:p>
          <a:p>
            <a:r>
              <a:rPr lang="zh-CN" altLang="en-US" dirty="0"/>
              <a:t>从属主义（</a:t>
            </a:r>
            <a:r>
              <a:rPr lang="en-SG" dirty="0"/>
              <a:t>Subordinationism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子低于父，是次等的神。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14748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8670A-797B-1E98-78E8-EDA221F3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586" y="145644"/>
            <a:ext cx="11717079" cy="1566197"/>
          </a:xfrm>
        </p:spPr>
        <p:txBody>
          <a:bodyPr>
            <a:normAutofit/>
          </a:bodyPr>
          <a:lstStyle/>
          <a:p>
            <a:r>
              <a:rPr lang="zh-CN" altLang="en-US" u="sng" dirty="0"/>
              <a:t>形态论／撒伯流主义（</a:t>
            </a:r>
            <a:r>
              <a:rPr lang="en-SG" u="sng" dirty="0"/>
              <a:t>Modalism / Sabellianism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336F0E-6703-34BD-4A7A-563484459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3393" y="1085735"/>
            <a:ext cx="7446818" cy="5626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06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52D09-54F8-3839-C1BE-07C7CFE3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236" y="294501"/>
            <a:ext cx="8911687" cy="772300"/>
          </a:xfrm>
        </p:spPr>
        <p:txBody>
          <a:bodyPr>
            <a:normAutofit fontScale="90000"/>
          </a:bodyPr>
          <a:lstStyle/>
          <a:p>
            <a:r>
              <a:rPr lang="zh-CN" altLang="en-US" u="sng" dirty="0"/>
              <a:t>动态君主论（</a:t>
            </a:r>
            <a:r>
              <a:rPr lang="en-SG" u="sng" dirty="0"/>
              <a:t>Dynamic Monarchianism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53286-155A-E230-1A2C-0F2523220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055" y="2065927"/>
            <a:ext cx="2248786" cy="44975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96485BA-63E9-BD39-3E3D-7937BC3E886D}"/>
              </a:ext>
            </a:extLst>
          </p:cNvPr>
          <p:cNvSpPr txBox="1"/>
          <p:nvPr/>
        </p:nvSpPr>
        <p:spPr>
          <a:xfrm>
            <a:off x="2152207" y="3912781"/>
            <a:ext cx="680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人</a:t>
            </a:r>
            <a:endParaRPr lang="en-SG" sz="3200" dirty="0"/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6DE5DB53-6BF6-CEDD-59C5-601650AB9E2F}"/>
              </a:ext>
            </a:extLst>
          </p:cNvPr>
          <p:cNvSpPr/>
          <p:nvPr/>
        </p:nvSpPr>
        <p:spPr>
          <a:xfrm>
            <a:off x="3370521" y="3030279"/>
            <a:ext cx="4178595" cy="1509823"/>
          </a:xfrm>
          <a:prstGeom prst="wedgeEllipseCallout">
            <a:avLst>
              <a:gd name="adj1" fmla="val 50092"/>
              <a:gd name="adj2" fmla="val -74351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</a:rPr>
              <a:t>你被我（神）收养为我的儿子吧。</a:t>
            </a:r>
            <a:endParaRPr lang="en-SG" sz="2800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4205C55-5CE6-62AF-7434-33ADE35DC934}"/>
              </a:ext>
            </a:extLst>
          </p:cNvPr>
          <p:cNvSpPr/>
          <p:nvPr/>
        </p:nvSpPr>
        <p:spPr>
          <a:xfrm>
            <a:off x="7538484" y="1318437"/>
            <a:ext cx="2743200" cy="259434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F0A7AA-2C44-197C-CFF4-657F2236D08B}"/>
              </a:ext>
            </a:extLst>
          </p:cNvPr>
          <p:cNvSpPr txBox="1"/>
          <p:nvPr/>
        </p:nvSpPr>
        <p:spPr>
          <a:xfrm>
            <a:off x="8319976" y="2353999"/>
            <a:ext cx="2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圣父</a:t>
            </a:r>
            <a:endParaRPr lang="en-SG" sz="28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427727-5AC4-975D-3864-2350CAA5C75D}"/>
              </a:ext>
            </a:extLst>
          </p:cNvPr>
          <p:cNvCxnSpPr/>
          <p:nvPr/>
        </p:nvCxnSpPr>
        <p:spPr>
          <a:xfrm>
            <a:off x="2679405" y="4311510"/>
            <a:ext cx="1648046" cy="728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ACDB872-B039-A525-B3C8-246C50CA4241}"/>
              </a:ext>
            </a:extLst>
          </p:cNvPr>
          <p:cNvSpPr txBox="1"/>
          <p:nvPr/>
        </p:nvSpPr>
        <p:spPr>
          <a:xfrm>
            <a:off x="4327451" y="4896301"/>
            <a:ext cx="1768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圣子</a:t>
            </a:r>
            <a:endParaRPr lang="en-SG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4FEBC0-EB9A-55BD-1075-7A352E885D69}"/>
              </a:ext>
            </a:extLst>
          </p:cNvPr>
          <p:cNvSpPr txBox="1"/>
          <p:nvPr/>
        </p:nvSpPr>
        <p:spPr>
          <a:xfrm>
            <a:off x="5640572" y="297711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S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42AE48-7269-D610-FD64-21CE39C0D05C}"/>
              </a:ext>
            </a:extLst>
          </p:cNvPr>
          <p:cNvSpPr txBox="1"/>
          <p:nvPr/>
        </p:nvSpPr>
        <p:spPr>
          <a:xfrm>
            <a:off x="7272670" y="952513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/>
              <a:t>圣灵？</a:t>
            </a:r>
            <a:endParaRPr lang="en-SG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B68A57-4115-897B-F5EA-B43EBF938A7B}"/>
              </a:ext>
            </a:extLst>
          </p:cNvPr>
          <p:cNvSpPr txBox="1"/>
          <p:nvPr/>
        </p:nvSpPr>
        <p:spPr>
          <a:xfrm>
            <a:off x="3591156" y="4491005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变成</a:t>
            </a:r>
            <a:r>
              <a:rPr lang="en-SG" altLang="zh-CN" dirty="0"/>
              <a:t>]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15802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772D3-4C6F-913D-0CFF-2260EC37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从属主义（</a:t>
            </a:r>
            <a:r>
              <a:rPr lang="en-SG" u="sng" dirty="0"/>
              <a:t>Subordinationism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2724503-12DC-EBC4-8C77-6600875979A8}"/>
              </a:ext>
            </a:extLst>
          </p:cNvPr>
          <p:cNvSpPr/>
          <p:nvPr/>
        </p:nvSpPr>
        <p:spPr>
          <a:xfrm>
            <a:off x="4720856" y="1584256"/>
            <a:ext cx="1998921" cy="17398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10E7948-7E0F-64BA-764A-44DE36D32F40}"/>
              </a:ext>
            </a:extLst>
          </p:cNvPr>
          <p:cNvSpPr/>
          <p:nvPr/>
        </p:nvSpPr>
        <p:spPr>
          <a:xfrm>
            <a:off x="3311702" y="4172945"/>
            <a:ext cx="1887995" cy="173986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16159B5-B1EB-1665-4E10-F6FD3916D855}"/>
              </a:ext>
            </a:extLst>
          </p:cNvPr>
          <p:cNvSpPr/>
          <p:nvPr/>
        </p:nvSpPr>
        <p:spPr>
          <a:xfrm>
            <a:off x="6355119" y="4284262"/>
            <a:ext cx="1498871" cy="151547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E2CFCD-68E3-1E5A-B371-66AA40B39704}"/>
              </a:ext>
            </a:extLst>
          </p:cNvPr>
          <p:cNvCxnSpPr>
            <a:cxnSpLocks/>
            <a:stCxn id="5" idx="3"/>
            <a:endCxn id="6" idx="0"/>
          </p:cNvCxnSpPr>
          <p:nvPr/>
        </p:nvCxnSpPr>
        <p:spPr>
          <a:xfrm flipH="1">
            <a:off x="4255700" y="3069319"/>
            <a:ext cx="757891" cy="1103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3F6245-CE74-10A2-2AF2-1CCCF0AA8EA7}"/>
              </a:ext>
            </a:extLst>
          </p:cNvPr>
          <p:cNvCxnSpPr>
            <a:cxnSpLocks/>
            <a:stCxn id="6" idx="6"/>
            <a:endCxn id="7" idx="2"/>
          </p:cNvCxnSpPr>
          <p:nvPr/>
        </p:nvCxnSpPr>
        <p:spPr>
          <a:xfrm flipV="1">
            <a:off x="5199697" y="5041999"/>
            <a:ext cx="1155422" cy="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E8398A-1082-A82B-5D49-8ACD2A279133}"/>
              </a:ext>
            </a:extLst>
          </p:cNvPr>
          <p:cNvCxnSpPr>
            <a:cxnSpLocks/>
            <a:stCxn id="5" idx="5"/>
            <a:endCxn id="7" idx="0"/>
          </p:cNvCxnSpPr>
          <p:nvPr/>
        </p:nvCxnSpPr>
        <p:spPr>
          <a:xfrm>
            <a:off x="6427042" y="3069319"/>
            <a:ext cx="677513" cy="121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D1DB96E-2E57-9319-0C2C-DC2F61DFE5BB}"/>
              </a:ext>
            </a:extLst>
          </p:cNvPr>
          <p:cNvSpPr txBox="1"/>
          <p:nvPr/>
        </p:nvSpPr>
        <p:spPr>
          <a:xfrm>
            <a:off x="5241511" y="2184536"/>
            <a:ext cx="2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圣父</a:t>
            </a:r>
            <a:endParaRPr lang="en-SG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640CA9-345D-107B-F6B2-18C1143F5301}"/>
              </a:ext>
            </a:extLst>
          </p:cNvPr>
          <p:cNvSpPr txBox="1"/>
          <p:nvPr/>
        </p:nvSpPr>
        <p:spPr>
          <a:xfrm>
            <a:off x="3677881" y="4678343"/>
            <a:ext cx="1768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圣子</a:t>
            </a:r>
            <a:endParaRPr lang="en-SG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BBBD7-B4A9-14A4-8A4E-7ECD494FE829}"/>
              </a:ext>
            </a:extLst>
          </p:cNvPr>
          <p:cNvSpPr txBox="1"/>
          <p:nvPr/>
        </p:nvSpPr>
        <p:spPr>
          <a:xfrm>
            <a:off x="6710273" y="470912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/>
              <a:t>圣灵</a:t>
            </a:r>
            <a:endParaRPr lang="en-SG" sz="32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8762BE-C391-DF6C-13CF-94A62584AF85}"/>
              </a:ext>
            </a:extLst>
          </p:cNvPr>
          <p:cNvCxnSpPr/>
          <p:nvPr/>
        </p:nvCxnSpPr>
        <p:spPr>
          <a:xfrm>
            <a:off x="8601740" y="3785191"/>
            <a:ext cx="3200400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4F30ED2-A4E3-558F-4758-C4E6A1906572}"/>
              </a:ext>
            </a:extLst>
          </p:cNvPr>
          <p:cNvSpPr txBox="1"/>
          <p:nvPr/>
        </p:nvSpPr>
        <p:spPr>
          <a:xfrm>
            <a:off x="9250326" y="2307265"/>
            <a:ext cx="2083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主要神位格</a:t>
            </a:r>
            <a:endParaRPr lang="en-SG" sz="2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4A35A4-0B4A-15E2-49C5-B0641E822D04}"/>
              </a:ext>
            </a:extLst>
          </p:cNvPr>
          <p:cNvSpPr txBox="1"/>
          <p:nvPr/>
        </p:nvSpPr>
        <p:spPr>
          <a:xfrm>
            <a:off x="9364566" y="4739898"/>
            <a:ext cx="2745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次要神位格</a:t>
            </a:r>
            <a:endParaRPr lang="en-SG" sz="28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406C766-A767-9C99-61BC-41B7298CD6C9}"/>
              </a:ext>
            </a:extLst>
          </p:cNvPr>
          <p:cNvSpPr/>
          <p:nvPr/>
        </p:nvSpPr>
        <p:spPr>
          <a:xfrm>
            <a:off x="5013591" y="3480599"/>
            <a:ext cx="1299321" cy="113223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</a:rPr>
              <a:t>神</a:t>
            </a:r>
            <a:endParaRPr lang="en-SG" sz="2800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110683-CFDF-ECB2-EC71-86FC59D378E4}"/>
              </a:ext>
            </a:extLst>
          </p:cNvPr>
          <p:cNvCxnSpPr>
            <a:stCxn id="5" idx="4"/>
            <a:endCxn id="30" idx="0"/>
          </p:cNvCxnSpPr>
          <p:nvPr/>
        </p:nvCxnSpPr>
        <p:spPr>
          <a:xfrm flipH="1">
            <a:off x="5663252" y="3324116"/>
            <a:ext cx="57065" cy="156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C387A5A-5D45-3F09-DC71-1A16F2FEC4B4}"/>
              </a:ext>
            </a:extLst>
          </p:cNvPr>
          <p:cNvCxnSpPr>
            <a:cxnSpLocks/>
          </p:cNvCxnSpPr>
          <p:nvPr/>
        </p:nvCxnSpPr>
        <p:spPr>
          <a:xfrm flipH="1">
            <a:off x="5077389" y="4436387"/>
            <a:ext cx="190281" cy="16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CF6253-53AB-EBEA-4665-0D935942C344}"/>
              </a:ext>
            </a:extLst>
          </p:cNvPr>
          <p:cNvCxnSpPr>
            <a:endCxn id="7" idx="1"/>
          </p:cNvCxnSpPr>
          <p:nvPr/>
        </p:nvCxnSpPr>
        <p:spPr>
          <a:xfrm>
            <a:off x="6230679" y="4309729"/>
            <a:ext cx="343945" cy="196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144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3B150-9C93-AA8C-1C8A-A2924CB8A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01BD33-66D4-B910-2A66-52FA94CAD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197" y="0"/>
            <a:ext cx="66756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1019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34CE5-3E5C-AD26-29D6-21959CE30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AAC2-72AA-3DB0-58E9-0D711E46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5</a:t>
            </a:r>
            <a:r>
              <a:rPr lang="zh-CN" altLang="en-US" dirty="0"/>
              <a:t>）三位一体的异端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23319-1547-8F5F-E355-BB1F541737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4516944"/>
          </a:xfrm>
        </p:spPr>
        <p:txBody>
          <a:bodyPr/>
          <a:lstStyle/>
          <a:p>
            <a:pPr lvl="0"/>
            <a:r>
              <a:rPr lang="zh-CN" altLang="en-US" dirty="0"/>
              <a:t>亚流主义（</a:t>
            </a:r>
            <a:r>
              <a:rPr lang="en-SG" dirty="0"/>
              <a:t>Arianism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耶稣不是神，而是被造的神：</a:t>
            </a:r>
            <a:r>
              <a:rPr lang="en-SG" dirty="0"/>
              <a:t>“</a:t>
            </a:r>
            <a:r>
              <a:rPr lang="zh-CN" altLang="en-US" dirty="0"/>
              <a:t>曾有他不存在</a:t>
            </a:r>
            <a:r>
              <a:rPr lang="en-SG" dirty="0"/>
              <a:t>” </a:t>
            </a:r>
            <a:r>
              <a:rPr lang="zh-CN" altLang="en-US" dirty="0"/>
              <a:t>（</a:t>
            </a:r>
            <a:r>
              <a:rPr lang="en-SG" dirty="0"/>
              <a:t>”There was when he was not”</a:t>
            </a:r>
            <a:r>
              <a:rPr lang="zh-CN" altLang="en-US" dirty="0"/>
              <a:t>）。</a:t>
            </a:r>
            <a:endParaRPr lang="en-SG" dirty="0"/>
          </a:p>
          <a:p>
            <a:pPr lvl="1"/>
            <a:r>
              <a:rPr lang="zh-CN" altLang="en-US" dirty="0"/>
              <a:t>尼西亚信经：</a:t>
            </a:r>
            <a:r>
              <a:rPr lang="en-SG" dirty="0"/>
              <a:t>“</a:t>
            </a:r>
            <a:r>
              <a:rPr lang="zh-CN" altLang="en-US" dirty="0"/>
              <a:t>同质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dirty="0" err="1"/>
              <a:t>homoousios</a:t>
            </a:r>
            <a:r>
              <a:rPr lang="zh-CN" altLang="en-US" dirty="0"/>
              <a:t>）。</a:t>
            </a:r>
          </a:p>
          <a:p>
            <a:pPr lvl="0"/>
            <a:r>
              <a:rPr lang="zh-CN" altLang="en-US" dirty="0"/>
              <a:t>半亚流主义（</a:t>
            </a:r>
            <a:r>
              <a:rPr lang="en-SG" dirty="0"/>
              <a:t>Semi-Arians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耶稣像父神，但不等同独一父神：</a:t>
            </a:r>
            <a:r>
              <a:rPr lang="en-SG" dirty="0"/>
              <a:t>“</a:t>
            </a:r>
            <a:r>
              <a:rPr lang="zh-CN" altLang="en-US" dirty="0"/>
              <a:t>相似本质（</a:t>
            </a:r>
            <a:r>
              <a:rPr lang="en-SG" dirty="0" err="1"/>
              <a:t>homo</a:t>
            </a:r>
            <a:r>
              <a:rPr lang="en-SG" b="1" i="1" dirty="0" err="1"/>
              <a:t>i</a:t>
            </a:r>
            <a:r>
              <a:rPr lang="en-SG" dirty="0" err="1"/>
              <a:t>ousios</a:t>
            </a:r>
            <a:r>
              <a:rPr lang="zh-CN" altLang="en-US" dirty="0"/>
              <a:t>），而非同一本质</a:t>
            </a:r>
            <a:r>
              <a:rPr lang="en-SG" dirty="0"/>
              <a:t>”</a:t>
            </a:r>
            <a:r>
              <a:rPr lang="zh-CN" altLang="en-US" dirty="0"/>
              <a:t>。</a:t>
            </a:r>
            <a:endParaRPr lang="en-SG" dirty="0"/>
          </a:p>
          <a:p>
            <a:pPr lvl="0"/>
            <a:r>
              <a:rPr lang="zh-CN" altLang="en-US" dirty="0"/>
              <a:t>反灵论者（</a:t>
            </a:r>
            <a:r>
              <a:rPr lang="en-SG" dirty="0" err="1"/>
              <a:t>Pneumatomachi</a:t>
            </a:r>
            <a:r>
              <a:rPr lang="zh-CN" altLang="en-US" dirty="0"/>
              <a:t>）</a:t>
            </a:r>
            <a:r>
              <a:rPr lang="en-SG" dirty="0"/>
              <a:t>— </a:t>
            </a:r>
            <a:r>
              <a:rPr lang="zh-CN" altLang="en-US" dirty="0"/>
              <a:t>圣灵不是神。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017230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1D9A7-1213-FF0D-821B-63CAC79A2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亚流主义（</a:t>
            </a:r>
            <a:r>
              <a:rPr lang="en-SG" u="sng" dirty="0"/>
              <a:t>Arianism</a:t>
            </a:r>
            <a:r>
              <a:rPr lang="zh-CN" altLang="en-US" u="sng" dirty="0"/>
              <a:t>）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902FA-6118-7210-1D87-B041AE9E6BD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5551" y="1528894"/>
            <a:ext cx="10363826" cy="5446064"/>
          </a:xfrm>
        </p:spPr>
        <p:txBody>
          <a:bodyPr>
            <a:normAutofit/>
          </a:bodyPr>
          <a:lstStyle/>
          <a:p>
            <a:r>
              <a:rPr lang="en-SG" dirty="0"/>
              <a:t>“</a:t>
            </a:r>
            <a:r>
              <a:rPr lang="zh-CN" altLang="en-US" dirty="0"/>
              <a:t>曾有他不存在</a:t>
            </a:r>
            <a:r>
              <a:rPr lang="en-SG" dirty="0"/>
              <a:t>” </a:t>
            </a:r>
            <a:r>
              <a:rPr lang="zh-CN" altLang="en-US" dirty="0"/>
              <a:t>（</a:t>
            </a:r>
            <a:r>
              <a:rPr lang="en-SG" dirty="0"/>
              <a:t>”There was when he was not”</a:t>
            </a:r>
            <a:r>
              <a:rPr lang="zh-CN" altLang="en-US" dirty="0"/>
              <a:t>）</a:t>
            </a:r>
            <a:endParaRPr lang="en-SG" altLang="zh-CN" dirty="0"/>
          </a:p>
          <a:p>
            <a:r>
              <a:rPr lang="zh-CN" altLang="en-US" dirty="0"/>
              <a:t>不是“曾有</a:t>
            </a:r>
            <a:r>
              <a:rPr lang="zh-CN" altLang="en-US" u="sng" dirty="0"/>
              <a:t>一个时间</a:t>
            </a:r>
            <a:r>
              <a:rPr lang="zh-CN" altLang="en-US" dirty="0"/>
              <a:t>他不存在”</a:t>
            </a:r>
            <a:endParaRPr lang="en-SG" altLang="zh-CN" dirty="0"/>
          </a:p>
          <a:p>
            <a:r>
              <a:rPr lang="zh-CN" altLang="en-US" dirty="0"/>
              <a:t>亚流自己可以论耶稣是永恒的神，可是他认为他是被造的。</a:t>
            </a:r>
            <a:endParaRPr lang="en-SG" altLang="zh-CN" dirty="0"/>
          </a:p>
          <a:p>
            <a:pPr lvl="1"/>
            <a:r>
              <a:rPr lang="zh-CN" altLang="en-US" dirty="0"/>
              <a:t>希腊的“时代”（</a:t>
            </a:r>
            <a:r>
              <a:rPr lang="el-GR" altLang="zh-CN" dirty="0"/>
              <a:t> αἰων </a:t>
            </a:r>
            <a:r>
              <a:rPr lang="zh-CN" altLang="en-US" dirty="0"/>
              <a:t>；</a:t>
            </a:r>
            <a:r>
              <a:rPr lang="en-US" altLang="zh-CN" dirty="0"/>
              <a:t>”</a:t>
            </a:r>
            <a:r>
              <a:rPr lang="en-US" altLang="zh-CN" dirty="0" err="1"/>
              <a:t>aeon</a:t>
            </a:r>
            <a:r>
              <a:rPr lang="en-US" altLang="zh-CN" dirty="0"/>
              <a:t>”</a:t>
            </a:r>
            <a:r>
              <a:rPr lang="zh-CN" altLang="en-US" dirty="0"/>
              <a:t>）</a:t>
            </a:r>
            <a:endParaRPr lang="en-US" altLang="zh-CN" dirty="0"/>
          </a:p>
          <a:p>
            <a:pPr lvl="1"/>
            <a:r>
              <a:rPr lang="zh-CN" altLang="en-US" dirty="0"/>
              <a:t>在希腊哲学里，可以用来形容超于时间的“时间”或次序。</a:t>
            </a:r>
            <a:endParaRPr lang="en-SG" altLang="zh-CN" dirty="0"/>
          </a:p>
          <a:p>
            <a:r>
              <a:rPr lang="zh-CN" altLang="en-US" dirty="0"/>
              <a:t>“愿荣耀、威严、能力、权柄，借着我们的主耶稣基督，从万世以前（</a:t>
            </a:r>
            <a:r>
              <a:rPr lang="el-GR" dirty="0"/>
              <a:t>πρὸ παντὸς τοῦ αἰῶνος</a:t>
            </a:r>
            <a:r>
              <a:rPr lang="zh-CN" altLang="en-US" dirty="0"/>
              <a:t>），及现在，直到永永远远，归给独一的　神我们的救主。他能保守你们不至跌倒，使你们毫无瑕疵、欢然站在他荣光之前。阿们。”（犹大</a:t>
            </a:r>
            <a:r>
              <a:rPr lang="en-SG" altLang="zh-CN" dirty="0"/>
              <a:t> 24-25</a:t>
            </a:r>
            <a:r>
              <a:rPr lang="zh-CN" altLang="en-US" dirty="0"/>
              <a:t>）</a:t>
            </a:r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2711966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3DCF4-D7CC-28E0-88D4-D5F697E20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63F4-F5BA-B2DA-B7A4-921BD997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19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BFCFA-111D-5DD9-740A-6D87C60286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9175" y="1814199"/>
            <a:ext cx="11873650" cy="4873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dirty="0"/>
              <a:t>19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你从哪里知道这事呢？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从神圣的福音。这福音是上帝自己首先在乐园里启示的，以后由族长和先知予以宣布，并由律法中的献祭和其他礼仪预表，最后由祂的独生爱子成就了。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67686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CCA8B-2973-6592-AE20-B80BB3BB5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DE95D-71EA-3B3E-C994-0A508B893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26</a:t>
            </a:r>
            <a:r>
              <a:rPr lang="zh-CN" altLang="en-US" u="sng" dirty="0"/>
              <a:t>（前半）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BB426-EC45-4109-C570-2503A1DABB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当你说 “我信上帝，全能的父，创造天地的主” 时，你相信的是什么呢？ 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我相信我们主耶稣基督的永恒之父，从无中创造天地 （</a:t>
            </a:r>
            <a:r>
              <a:rPr lang="en-SG" dirty="0"/>
              <a:t>1</a:t>
            </a:r>
            <a:r>
              <a:rPr lang="zh-CN" altLang="en-US" dirty="0"/>
              <a:t>），</a:t>
            </a:r>
            <a:r>
              <a:rPr lang="en-US" altLang="zh-CN" dirty="0"/>
              <a:t>…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创</a:t>
            </a:r>
            <a:r>
              <a:rPr lang="en-SG" dirty="0"/>
              <a:t>1-2</a:t>
            </a:r>
            <a:r>
              <a:rPr lang="zh-CN" altLang="en-US" dirty="0"/>
              <a:t>；出</a:t>
            </a:r>
            <a:r>
              <a:rPr lang="en-SG" dirty="0"/>
              <a:t>20</a:t>
            </a:r>
            <a:r>
              <a:rPr lang="zh-CN" altLang="en-US" dirty="0"/>
              <a:t>：</a:t>
            </a:r>
            <a:r>
              <a:rPr lang="en-SG" dirty="0"/>
              <a:t>11</a:t>
            </a:r>
            <a:r>
              <a:rPr lang="zh-CN" altLang="en-US" dirty="0"/>
              <a:t>；诗</a:t>
            </a:r>
            <a:r>
              <a:rPr lang="en-SG" dirty="0"/>
              <a:t>33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；西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16</a:t>
            </a:r>
            <a:r>
              <a:rPr lang="zh-CN" altLang="en-US" dirty="0"/>
              <a:t>；来</a:t>
            </a:r>
            <a:r>
              <a:rPr lang="en-SG" dirty="0"/>
              <a:t>11</a:t>
            </a:r>
            <a:r>
              <a:rPr lang="zh-CN" altLang="en-US" dirty="0"/>
              <a:t>：</a:t>
            </a:r>
            <a:r>
              <a:rPr lang="en-SG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049342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551F9-BFC4-187D-0177-64C838B3D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C0FB4-F955-16C9-F479-FF5BBF1E2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22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0A89F-CBC1-BD9F-985C-A0EA51D5CB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7953" y="2367092"/>
            <a:ext cx="10639647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22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什么是基督徒所必须相信的？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就是在福音里所应许我们的一切</a:t>
            </a:r>
            <a:r>
              <a:rPr lang="en-SG" dirty="0"/>
              <a:t> </a:t>
            </a:r>
            <a:r>
              <a:rPr lang="zh-CN" altLang="en-US" dirty="0"/>
              <a:t>，也就是我们基督教不容置疑的大公信条中简略地教训我们的。</a:t>
            </a:r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108745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71D81-20E3-129B-4E95-232B765CB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E4CB5-D063-949F-702C-D76EDFEA1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23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912F-2002-3BA6-85A7-FBD4266047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23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这些信条是什么？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我信上帝，全能的父，创造天地的主。 我信我们的主耶稣基督，上帝独生子；因着圣灵感孕，从童贞女马利亚所生；在本丢彼拉多手下受难，被钉在十字架上，受死，埋葬；降在阴间；第三天从死人中复活；升天，坐在全能父上帝的右边；将来必从那里降临，审判活人、死人。我信圣灵；我信圣而公之教会；我信圣徒相通；我信罪得赦免；我信身体复活；我信永生。阿们！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4874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44372-7F24-D2D7-DA2F-023CE1DC1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1DE7D-5DAE-81F0-C82A-4778307B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24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63C46-576B-9475-8BAB-4C5841B8BD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24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怎样划分这些信条呢？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划分为三部分：第一部分论圣父上帝和我们的受造；第二部分论圣子上帝和我们的救赎；第三部分论圣灵上帝和我们的成圣。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780630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5D3F8-2DDE-96A7-2230-32A493D03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886E1-7411-9C36-63BA-019D99A51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25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03D25-37D3-31A1-FB20-4B619E96921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77926"/>
            <a:ext cx="10363826" cy="4901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上帝既然是独一的</a:t>
            </a:r>
            <a:r>
              <a:rPr lang="en-SG" dirty="0"/>
              <a:t>, </a:t>
            </a:r>
            <a:r>
              <a:rPr lang="zh-CN" altLang="en-US" dirty="0"/>
              <a:t>你为何说有圣父、圣子、圣灵三位呢？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因为上帝在圣经中是这样启示祂自己的，这三个不同的位格乃是独一、真实、永恒的上帝。</a:t>
            </a:r>
            <a:endParaRPr lang="en-SG" altLang="zh-CN" dirty="0"/>
          </a:p>
          <a:p>
            <a:pPr marL="0" indent="0">
              <a:lnSpc>
                <a:spcPct val="110000"/>
              </a:lnSpc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4941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44D8-379C-BCF6-75DB-A01AFFC9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我们如何知道这些真理？（问</a:t>
            </a:r>
            <a:r>
              <a:rPr lang="en-SG" dirty="0"/>
              <a:t>19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B8BA-161A-7808-1810-CA5EE4E07D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我们是阅读圣经而知道这些真理。</a:t>
            </a:r>
            <a:endParaRPr lang="en-SG" dirty="0"/>
          </a:p>
          <a:p>
            <a:pPr lvl="0"/>
            <a:r>
              <a:rPr lang="zh-CN" altLang="en-US" dirty="0"/>
              <a:t>不是从哲学而论断出来；在基督教神学里，正确地运用哲学是解释圣经（已经）所启示的内容。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20884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0684-3AD1-491E-49F8-1D6F8B64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什么是真信心？（问</a:t>
            </a:r>
            <a:r>
              <a:rPr lang="en-SG" dirty="0"/>
              <a:t>21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ECEAC-1DF1-1FC5-0D97-AF11C16391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确实的知识（约</a:t>
            </a:r>
            <a:r>
              <a:rPr lang="en-SG" dirty="0"/>
              <a:t> 17:3</a:t>
            </a:r>
            <a:r>
              <a:rPr lang="zh-CN" altLang="en-US" dirty="0"/>
              <a:t>，</a:t>
            </a:r>
            <a:r>
              <a:rPr lang="en-SG" dirty="0"/>
              <a:t>17</a:t>
            </a:r>
            <a:r>
              <a:rPr lang="zh-CN" altLang="en-US" dirty="0"/>
              <a:t>）（</a:t>
            </a:r>
            <a:r>
              <a:rPr lang="en-US" dirty="0"/>
              <a:t>Knowledge “notitia”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认同其为真 </a:t>
            </a:r>
            <a:r>
              <a:rPr lang="en-SG" dirty="0"/>
              <a:t>— </a:t>
            </a:r>
            <a:r>
              <a:rPr lang="zh-CN" altLang="en-US" dirty="0"/>
              <a:t>理性的赞同（</a:t>
            </a:r>
            <a:r>
              <a:rPr lang="en-SG" dirty="0"/>
              <a:t>Assent “</a:t>
            </a:r>
            <a:r>
              <a:rPr lang="en-SG" dirty="0" err="1"/>
              <a:t>assensus</a:t>
            </a:r>
            <a:r>
              <a:rPr lang="en-SG" dirty="0"/>
              <a:t>”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由衷的信靠：心里的认同，而不仅仅是口头上的承认 </a:t>
            </a:r>
            <a:r>
              <a:rPr lang="en-SG" dirty="0"/>
              <a:t>— </a:t>
            </a:r>
            <a:r>
              <a:rPr lang="zh-CN" altLang="en-US" dirty="0"/>
              <a:t>安息在基督里（罗</a:t>
            </a:r>
            <a:r>
              <a:rPr lang="en-SG" dirty="0"/>
              <a:t> 4:20–21</a:t>
            </a:r>
            <a:r>
              <a:rPr lang="zh-CN" altLang="en-US" dirty="0"/>
              <a:t>；</a:t>
            </a:r>
            <a:r>
              <a:rPr lang="en-SG" dirty="0"/>
              <a:t>10:10</a:t>
            </a:r>
            <a:r>
              <a:rPr lang="zh-CN" altLang="en-US" dirty="0"/>
              <a:t>；来</a:t>
            </a:r>
            <a:r>
              <a:rPr lang="en-SG" dirty="0"/>
              <a:t> 4:16</a:t>
            </a:r>
            <a:r>
              <a:rPr lang="zh-CN" altLang="en-US" dirty="0"/>
              <a:t>）（</a:t>
            </a:r>
            <a:r>
              <a:rPr lang="en-US" dirty="0"/>
              <a:t>Trust “Fiducia”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4235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4484-0191-B739-9912-8A393CCB7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E5938-8049-98E3-E327-B682EDC442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18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47FA-5055-232D-5A44-CF283EC667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u="sng" dirty="0"/>
              <a:t>我们需要相信的教导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736696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BED04-8485-0F6A-44F5-EE2968F12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ADA2-9E4E-6F6E-22A9-8AD9CC2A8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22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0582A-40BD-FC37-B9AE-D26E66C234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7953" y="2367092"/>
            <a:ext cx="10639647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22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什么是基督徒所必须相信的？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就是在福音里所应许我们的一切</a:t>
            </a:r>
            <a:r>
              <a:rPr lang="en-SG" dirty="0"/>
              <a:t> (1)</a:t>
            </a:r>
            <a:r>
              <a:rPr lang="zh-CN" altLang="en-US" dirty="0"/>
              <a:t>，也就是我们基督教不容置疑的大公信条中简略地教训我们的。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US" dirty="0"/>
              <a:t>28</a:t>
            </a:r>
            <a:r>
              <a:rPr lang="zh-CN" altLang="en-US" dirty="0"/>
              <a:t>：</a:t>
            </a:r>
            <a:r>
              <a:rPr lang="en-US" dirty="0"/>
              <a:t>19</a:t>
            </a:r>
            <a:r>
              <a:rPr lang="zh-CN" altLang="en-US" dirty="0"/>
              <a:t>；约</a:t>
            </a:r>
            <a:r>
              <a:rPr lang="en-US" dirty="0"/>
              <a:t>20</a:t>
            </a:r>
            <a:r>
              <a:rPr lang="zh-CN" altLang="en-US" dirty="0"/>
              <a:t>：</a:t>
            </a:r>
            <a:r>
              <a:rPr lang="en-US" dirty="0"/>
              <a:t>30-31</a:t>
            </a:r>
            <a:r>
              <a:rPr lang="zh-CN" altLang="en-US" dirty="0"/>
              <a:t>；提后</a:t>
            </a:r>
            <a:r>
              <a:rPr lang="en-US" dirty="0"/>
              <a:t>3</a:t>
            </a:r>
            <a:r>
              <a:rPr lang="zh-CN" altLang="en-US" dirty="0"/>
              <a:t>：</a:t>
            </a:r>
            <a:r>
              <a:rPr lang="en-US" dirty="0"/>
              <a:t>15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47619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53169-461A-6428-3B5B-02B56A9E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1) </a:t>
            </a:r>
            <a:r>
              <a:rPr lang="zh-CN" altLang="en-US" dirty="0"/>
              <a:t>我们应相信圣经所教导的真理，重点在福音信息（问</a:t>
            </a:r>
            <a:r>
              <a:rPr lang="en-SG" dirty="0"/>
              <a:t>22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3E97B-F240-5E52-1DA8-5DE9B6EF94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/>
              <a:t>我们需要相信的，使人得救的真理，是记载在圣经中。</a:t>
            </a:r>
            <a:endParaRPr lang="en-SG" dirty="0"/>
          </a:p>
          <a:p>
            <a:pPr lvl="0"/>
            <a:r>
              <a:rPr lang="zh-CN" altLang="en-US" dirty="0"/>
              <a:t>其中以福音为核心</a:t>
            </a:r>
          </a:p>
        </p:txBody>
      </p:sp>
    </p:spTree>
    <p:extLst>
      <p:ext uri="{BB962C8B-B14F-4D97-AF65-F5344CB8AC3E}">
        <p14:creationId xmlns:p14="http://schemas.microsoft.com/office/powerpoint/2010/main" val="25686766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893</TotalTime>
  <Words>2662</Words>
  <Application>Microsoft Office PowerPoint</Application>
  <PresentationFormat>Widescreen</PresentationFormat>
  <Paragraphs>124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Aptos</vt:lpstr>
      <vt:lpstr>Arial</vt:lpstr>
      <vt:lpstr>Century Gothic</vt:lpstr>
      <vt:lpstr>Wingdings 3</vt:lpstr>
      <vt:lpstr>Wisp</vt:lpstr>
      <vt:lpstr>《海德堡要理问答》</vt:lpstr>
      <vt:lpstr>PowerPoint Presentation</vt:lpstr>
      <vt:lpstr>问答19</vt:lpstr>
      <vt:lpstr>我们如何知道这些真理？（问19）</vt:lpstr>
      <vt:lpstr>什么是真信心？（问21）</vt:lpstr>
      <vt:lpstr>PowerPoint Presentation</vt:lpstr>
      <vt:lpstr>PowerPoint Presentation</vt:lpstr>
      <vt:lpstr>问答22</vt:lpstr>
      <vt:lpstr>1) 我们应相信圣经所教导的真理，重点在福音信息（问22）</vt:lpstr>
      <vt:lpstr>1) 我们应相信圣经所教导的真理，重点在福音信息（问22）</vt:lpstr>
      <vt:lpstr>问答23</vt:lpstr>
      <vt:lpstr>问答24</vt:lpstr>
      <vt:lpstr>2）选用《使徒信经》是为了表明基督教信仰的主要教义在它里面（问23–24）</vt:lpstr>
      <vt:lpstr>2）选用《使徒信经》是为了表明基督教信仰的主要教义在它里面（问23–24）</vt:lpstr>
      <vt:lpstr>PowerPoint Presentation</vt:lpstr>
      <vt:lpstr>PowerPoint Presentation</vt:lpstr>
      <vt:lpstr>问答25</vt:lpstr>
      <vt:lpstr>PowerPoint Presentation</vt:lpstr>
      <vt:lpstr>3）三位一体的教义建立在以下真理之上：（问25）</vt:lpstr>
      <vt:lpstr>PowerPoint Presentation</vt:lpstr>
      <vt:lpstr>4）三位一体的教义（问25）</vt:lpstr>
      <vt:lpstr>4）三位一体的教义（问25）</vt:lpstr>
      <vt:lpstr>5）三位一体的异端</vt:lpstr>
      <vt:lpstr>形态论／撒伯流主义（Modalism / Sabellianism）</vt:lpstr>
      <vt:lpstr>动态君主论（Dynamic Monarchianism）</vt:lpstr>
      <vt:lpstr>从属主义（Subordinationism）</vt:lpstr>
      <vt:lpstr>PowerPoint Presentation</vt:lpstr>
      <vt:lpstr>5）三位一体的异端</vt:lpstr>
      <vt:lpstr>亚流主义（Arianism）</vt:lpstr>
      <vt:lpstr>问答26（前半）</vt:lpstr>
      <vt:lpstr>问答22</vt:lpstr>
      <vt:lpstr>问答23</vt:lpstr>
      <vt:lpstr>问答24</vt:lpstr>
      <vt:lpstr>问答25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159</cp:revision>
  <dcterms:created xsi:type="dcterms:W3CDTF">2026-02-20T15:54:38Z</dcterms:created>
  <dcterms:modified xsi:type="dcterms:W3CDTF">2026-03-22T13:05:33Z</dcterms:modified>
</cp:coreProperties>
</file>