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4"/>
  </p:notesMasterIdLst>
  <p:sldIdLst>
    <p:sldId id="256" r:id="rId2"/>
    <p:sldId id="257" r:id="rId3"/>
    <p:sldId id="423" r:id="rId4"/>
    <p:sldId id="425" r:id="rId5"/>
    <p:sldId id="422" r:id="rId6"/>
    <p:sldId id="258" r:id="rId7"/>
    <p:sldId id="426" r:id="rId8"/>
    <p:sldId id="449" r:id="rId9"/>
    <p:sldId id="432" r:id="rId10"/>
    <p:sldId id="433" r:id="rId11"/>
    <p:sldId id="427" r:id="rId12"/>
    <p:sldId id="428" r:id="rId13"/>
    <p:sldId id="429" r:id="rId14"/>
    <p:sldId id="430" r:id="rId15"/>
    <p:sldId id="434" r:id="rId16"/>
    <p:sldId id="401" r:id="rId17"/>
    <p:sldId id="431" r:id="rId18"/>
    <p:sldId id="436" r:id="rId19"/>
    <p:sldId id="435" r:id="rId20"/>
    <p:sldId id="437" r:id="rId21"/>
    <p:sldId id="438" r:id="rId22"/>
    <p:sldId id="439" r:id="rId23"/>
    <p:sldId id="440" r:id="rId24"/>
    <p:sldId id="442" r:id="rId25"/>
    <p:sldId id="441" r:id="rId26"/>
    <p:sldId id="443" r:id="rId27"/>
    <p:sldId id="444" r:id="rId28"/>
    <p:sldId id="445" r:id="rId29"/>
    <p:sldId id="446" r:id="rId30"/>
    <p:sldId id="421" r:id="rId31"/>
    <p:sldId id="447" r:id="rId32"/>
    <p:sldId id="44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1" autoAdjust="0"/>
  </p:normalViewPr>
  <p:slideViewPr>
    <p:cSldViewPr snapToGrid="0">
      <p:cViewPr varScale="1">
        <p:scale>
          <a:sx n="72" d="100"/>
          <a:sy n="72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D01CF-8226-4138-BA91-AA815486FF39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252B9-0E5F-437C-981D-C152E4FC62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636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 </a:t>
            </a:r>
            <a:r>
              <a:rPr lang="en-US" dirty="0" err="1"/>
              <a:t>Pixabay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252B9-0E5F-437C-981D-C152E4FC622E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11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Translated with the help of ChatGPT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252B9-0E5F-437C-981D-C152E4FC622E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236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252B9-0E5F-437C-981D-C152E4FC622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022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89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748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48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62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75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42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024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1439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2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82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535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104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095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167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649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944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613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F853-D65B-4124-AD04-090B068EE373}" type="datetimeFigureOut">
              <a:rPr lang="en-SG" smtClean="0"/>
              <a:t>28/3/2026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390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501C-754D-04BA-1028-5B9EB977B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22" y="1015650"/>
            <a:ext cx="8689976" cy="2509213"/>
          </a:xfrm>
        </p:spPr>
        <p:txBody>
          <a:bodyPr/>
          <a:lstStyle/>
          <a:p>
            <a:r>
              <a:rPr lang="en-US" altLang="zh-CN" b="1" u="sng" dirty="0"/>
              <a:t>《</a:t>
            </a:r>
            <a:r>
              <a:rPr lang="zh-CN" altLang="en-US" b="1" u="sng" dirty="0"/>
              <a:t>海德堡要理问答</a:t>
            </a:r>
            <a:r>
              <a:rPr lang="en-US" altLang="zh-CN" b="1" u="sng" dirty="0"/>
              <a:t>》</a:t>
            </a:r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D8567-91FC-2C6F-5B46-CB8AE3C47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195" y="3777918"/>
            <a:ext cx="4694089" cy="1134324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第九课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21468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1A0FF-C4F5-C6ED-615D-37A144CD9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791" y="846636"/>
            <a:ext cx="11302409" cy="536277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baseline="30000" dirty="0"/>
              <a:t>15 </a:t>
            </a:r>
            <a:r>
              <a:rPr lang="zh-CN" altLang="en-US" dirty="0"/>
              <a:t>这爱子是那看不见的　神的形象，是</a:t>
            </a:r>
            <a:r>
              <a:rPr lang="zh-CN" altLang="en-US" dirty="0">
                <a:solidFill>
                  <a:srgbClr val="FF0000"/>
                </a:solidFill>
              </a:rPr>
              <a:t>首先</a:t>
            </a:r>
            <a:r>
              <a:rPr lang="zh-CN" altLang="en-US" dirty="0"/>
              <a:t>的，在一切被造的之上。（西 </a:t>
            </a:r>
            <a:r>
              <a:rPr lang="en-SG" altLang="zh-CN" dirty="0"/>
              <a:t>1</a:t>
            </a:r>
            <a:r>
              <a:rPr lang="zh-CN" altLang="en-US" dirty="0"/>
              <a:t>：</a:t>
            </a:r>
            <a:r>
              <a:rPr lang="en-SG" altLang="zh-CN" dirty="0"/>
              <a:t>15 </a:t>
            </a:r>
            <a:r>
              <a:rPr lang="zh-CN" altLang="en-US" dirty="0"/>
              <a:t>新译本）</a:t>
            </a:r>
            <a:endParaRPr lang="en-SG" altLang="zh-CN" dirty="0"/>
          </a:p>
          <a:p>
            <a:pPr marL="0" indent="0">
              <a:buNone/>
            </a:pPr>
            <a:endParaRPr lang="en-SG" dirty="0"/>
          </a:p>
          <a:p>
            <a:pPr marL="0" indent="0" algn="just">
              <a:buNone/>
            </a:pPr>
            <a:r>
              <a:rPr lang="en-US" dirty="0"/>
              <a:t>He is the image of the invisible God, the </a:t>
            </a:r>
            <a:r>
              <a:rPr lang="en-US" dirty="0">
                <a:solidFill>
                  <a:srgbClr val="FF0000"/>
                </a:solidFill>
              </a:rPr>
              <a:t>firstborn</a:t>
            </a:r>
            <a:r>
              <a:rPr lang="en-US" dirty="0"/>
              <a:t> of all creation.</a:t>
            </a:r>
          </a:p>
          <a:p>
            <a:pPr marL="0" indent="0" algn="just">
              <a:buNone/>
            </a:pPr>
            <a:r>
              <a:rPr lang="en-US" dirty="0"/>
              <a:t>(Col 1:15 ESV)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zh-CN" altLang="en-US" dirty="0"/>
              <a:t>他 </a:t>
            </a:r>
            <a:r>
              <a:rPr lang="en-SG" altLang="zh-CN" dirty="0"/>
              <a:t>[</a:t>
            </a:r>
            <a:r>
              <a:rPr lang="zh-CN" altLang="en-US" dirty="0"/>
              <a:t>耶稣</a:t>
            </a:r>
            <a:r>
              <a:rPr lang="en-SG" altLang="zh-CN" dirty="0"/>
              <a:t>] </a:t>
            </a:r>
            <a:r>
              <a:rPr lang="zh-CN" altLang="en-US" dirty="0"/>
              <a:t>是那看不见的神的形象， 在一切受造之上，他是</a:t>
            </a:r>
            <a:r>
              <a:rPr lang="zh-CN" altLang="en-US" dirty="0">
                <a:solidFill>
                  <a:srgbClr val="FF0000"/>
                </a:solidFill>
              </a:rPr>
              <a:t>首生</a:t>
            </a:r>
            <a:r>
              <a:rPr lang="zh-CN" altLang="en-US" dirty="0"/>
              <a:t>的 。（自己翻译）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5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AF0A-C540-5547-9B58-FB7852B7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zh-CN" altLang="en-US" dirty="0"/>
              <a:t>）研读歌罗西</a:t>
            </a:r>
            <a:r>
              <a:rPr lang="en-US" dirty="0"/>
              <a:t> 1</a:t>
            </a:r>
            <a:r>
              <a:rPr lang="zh-CN" altLang="en-US" dirty="0"/>
              <a:t>：</a:t>
            </a:r>
            <a:r>
              <a:rPr lang="en-US" dirty="0"/>
              <a:t>15-19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0006A-0E11-0893-C881-50CAFFFC17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/>
              <a:t>西</a:t>
            </a:r>
            <a:r>
              <a:rPr lang="en-SG" dirty="0"/>
              <a:t> 1:15: </a:t>
            </a:r>
            <a:r>
              <a:rPr lang="zh-CN" altLang="en-US" dirty="0"/>
              <a:t>“首生（</a:t>
            </a:r>
            <a:r>
              <a:rPr lang="en-SG" altLang="zh-CN" dirty="0"/>
              <a:t>CUV</a:t>
            </a:r>
            <a:r>
              <a:rPr lang="zh-CN" altLang="en-US" dirty="0"/>
              <a:t>），首先（</a:t>
            </a:r>
            <a:r>
              <a:rPr lang="en-SG" altLang="zh-CN" dirty="0"/>
              <a:t>CNV</a:t>
            </a:r>
            <a:r>
              <a:rPr lang="zh-CN" altLang="en-US" dirty="0"/>
              <a:t>）：一切受造之物的长子？</a:t>
            </a:r>
            <a:r>
              <a:rPr lang="en-SG" dirty="0"/>
              <a:t>” </a:t>
            </a:r>
            <a:r>
              <a:rPr lang="zh-CN" altLang="en-US" dirty="0"/>
              <a:t>（英：</a:t>
            </a:r>
            <a:r>
              <a:rPr lang="en-SG" altLang="zh-CN" dirty="0"/>
              <a:t>”firstborn”</a:t>
            </a:r>
            <a:r>
              <a:rPr lang="zh-CN" altLang="en-US" dirty="0"/>
              <a:t>）</a:t>
            </a:r>
            <a:r>
              <a:rPr lang="en-SG" dirty="0"/>
              <a:t>— </a:t>
            </a:r>
            <a:r>
              <a:rPr lang="zh-CN" altLang="en-US" dirty="0"/>
              <a:t>这是亚流主义的说法吗？耶稣是第一个被造的吗？</a:t>
            </a:r>
            <a:endParaRPr lang="en-SG" dirty="0"/>
          </a:p>
          <a:p>
            <a:pPr lvl="0"/>
            <a:r>
              <a:rPr lang="zh-CN" altLang="en-US" dirty="0"/>
              <a:t>看上下文：耶稣是万有之上的至高统治者（第</a:t>
            </a:r>
            <a:r>
              <a:rPr lang="en-SG" dirty="0"/>
              <a:t>15</a:t>
            </a:r>
            <a:r>
              <a:rPr lang="zh-CN" altLang="en-US" dirty="0"/>
              <a:t>节）。</a:t>
            </a:r>
            <a:endParaRPr lang="en-SG" dirty="0"/>
          </a:p>
          <a:p>
            <a:pPr lvl="0"/>
            <a:r>
              <a:rPr lang="en-SG" dirty="0"/>
              <a:t>“</a:t>
            </a:r>
            <a:r>
              <a:rPr lang="zh-CN" altLang="en-US" dirty="0"/>
              <a:t>他在万有之先</a:t>
            </a:r>
            <a:r>
              <a:rPr lang="en-SG" dirty="0"/>
              <a:t>”</a:t>
            </a:r>
            <a:r>
              <a:rPr lang="zh-CN" altLang="en-US" dirty="0"/>
              <a:t>（第</a:t>
            </a:r>
            <a:r>
              <a:rPr lang="en-SG" dirty="0"/>
              <a:t>17</a:t>
            </a:r>
            <a:r>
              <a:rPr lang="zh-CN" altLang="en-US" dirty="0"/>
              <a:t>节）</a:t>
            </a:r>
            <a:r>
              <a:rPr lang="en-SG" dirty="0"/>
              <a:t>— </a:t>
            </a:r>
            <a:r>
              <a:rPr lang="zh-CN" altLang="en-US" dirty="0"/>
              <a:t>祂是永恒的。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791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925C-1856-66AD-4053-53C9A4F1E4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694" y="559557"/>
            <a:ext cx="11101017" cy="6043262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baseline="30000" dirty="0"/>
              <a:t>19 </a:t>
            </a:r>
            <a:r>
              <a:rPr lang="zh-CN" altLang="en-US" dirty="0"/>
              <a:t>因为　神乐意使所有的丰盛都住在爱子里面，</a:t>
            </a:r>
            <a:endParaRPr lang="en-SG" altLang="zh-CN" dirty="0"/>
          </a:p>
          <a:p>
            <a:pPr marL="0" indent="0">
              <a:buNone/>
            </a:pPr>
            <a:r>
              <a:rPr lang="zh-CN" altLang="en-US" dirty="0"/>
              <a:t>（西 </a:t>
            </a:r>
            <a:r>
              <a:rPr lang="en-SG" altLang="zh-CN" dirty="0"/>
              <a:t>1</a:t>
            </a:r>
            <a:r>
              <a:rPr lang="zh-CN" altLang="en-US" dirty="0"/>
              <a:t>：</a:t>
            </a:r>
            <a:r>
              <a:rPr lang="en-SG" altLang="zh-CN" dirty="0"/>
              <a:t>19 </a:t>
            </a:r>
            <a:r>
              <a:rPr lang="zh-CN" altLang="en-US" dirty="0"/>
              <a:t>新译本）</a:t>
            </a:r>
            <a:endParaRPr lang="en-SG" altLang="zh-CN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US" dirty="0"/>
              <a:t>For in him </a:t>
            </a:r>
            <a:r>
              <a:rPr lang="en-US" dirty="0">
                <a:solidFill>
                  <a:srgbClr val="FF0000"/>
                </a:solidFill>
              </a:rPr>
              <a:t>all the fullness </a:t>
            </a:r>
            <a:r>
              <a:rPr lang="en-US" dirty="0">
                <a:solidFill>
                  <a:srgbClr val="92D050"/>
                </a:solidFill>
              </a:rPr>
              <a:t>of God </a:t>
            </a:r>
            <a:r>
              <a:rPr lang="en-US" dirty="0"/>
              <a:t>was pleased to dwell,</a:t>
            </a:r>
          </a:p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SG" altLang="zh-CN" dirty="0"/>
              <a:t>Col. 1:19 ESV</a:t>
            </a:r>
            <a:r>
              <a:rPr lang="zh-CN" altLang="en-US" dirty="0"/>
              <a:t>）</a:t>
            </a:r>
            <a:endParaRPr lang="en-SG" altLang="zh-CN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zh-CN" altLang="en-US" dirty="0"/>
              <a:t>因为 </a:t>
            </a:r>
            <a:r>
              <a:rPr lang="en-SG" altLang="zh-CN" dirty="0"/>
              <a:t>[</a:t>
            </a:r>
            <a:r>
              <a:rPr lang="zh-CN" altLang="en-US" dirty="0"/>
              <a:t>父</a:t>
            </a:r>
            <a:r>
              <a:rPr lang="en-SG" altLang="zh-CN" dirty="0"/>
              <a:t>] </a:t>
            </a:r>
            <a:r>
              <a:rPr lang="zh-CN" altLang="en-US" dirty="0"/>
              <a:t>神乐意使 </a:t>
            </a:r>
            <a:r>
              <a:rPr lang="en-SG" altLang="zh-CN" dirty="0">
                <a:solidFill>
                  <a:srgbClr val="92D050"/>
                </a:solidFill>
              </a:rPr>
              <a:t>[</a:t>
            </a:r>
            <a:r>
              <a:rPr lang="zh-CN" altLang="en-US" dirty="0">
                <a:solidFill>
                  <a:srgbClr val="92D050"/>
                </a:solidFill>
              </a:rPr>
              <a:t>父</a:t>
            </a:r>
            <a:r>
              <a:rPr lang="en-SG" altLang="zh-CN" dirty="0">
                <a:solidFill>
                  <a:srgbClr val="92D050"/>
                </a:solidFill>
              </a:rPr>
              <a:t>] </a:t>
            </a:r>
            <a:r>
              <a:rPr lang="zh-CN" altLang="en-US" dirty="0">
                <a:solidFill>
                  <a:srgbClr val="92D050"/>
                </a:solidFill>
              </a:rPr>
              <a:t>神</a:t>
            </a:r>
            <a:r>
              <a:rPr lang="zh-CN" altLang="en-US" dirty="0">
                <a:solidFill>
                  <a:srgbClr val="FF0000"/>
                </a:solidFill>
              </a:rPr>
              <a:t>所有的丰盛</a:t>
            </a:r>
            <a:r>
              <a:rPr lang="zh-CN" altLang="en-US" dirty="0"/>
              <a:t>都居住在他 </a:t>
            </a:r>
            <a:r>
              <a:rPr lang="en-SG" altLang="zh-CN" dirty="0"/>
              <a:t>[</a:t>
            </a:r>
            <a:r>
              <a:rPr lang="zh-CN" altLang="en-US" dirty="0"/>
              <a:t>耶稣</a:t>
            </a:r>
            <a:r>
              <a:rPr lang="en-SG" altLang="zh-CN" dirty="0"/>
              <a:t>] </a:t>
            </a:r>
            <a:r>
              <a:rPr lang="zh-CN" altLang="en-US" dirty="0"/>
              <a:t>里面， （自己翻译）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810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23C4-D69F-B25E-9951-AB78D4A6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zh-CN" altLang="en-US" dirty="0"/>
              <a:t>）研读歌罗西</a:t>
            </a:r>
            <a:r>
              <a:rPr lang="en-US" dirty="0"/>
              <a:t> 1</a:t>
            </a:r>
            <a:r>
              <a:rPr lang="zh-CN" altLang="en-US" dirty="0"/>
              <a:t>：</a:t>
            </a:r>
            <a:r>
              <a:rPr lang="en-US" dirty="0"/>
              <a:t>15-19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17A4-019C-85EB-F165-6EF4D37FDA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SG" dirty="0"/>
              <a:t>“</a:t>
            </a:r>
            <a:r>
              <a:rPr lang="zh-CN" altLang="en-US" dirty="0"/>
              <a:t>神所有的丰盛都居住在他里面</a:t>
            </a:r>
            <a:r>
              <a:rPr lang="en-SG" dirty="0"/>
              <a:t>”</a:t>
            </a:r>
            <a:r>
              <a:rPr lang="zh-CN" altLang="en-US" dirty="0"/>
              <a:t>（第</a:t>
            </a:r>
            <a:r>
              <a:rPr lang="en-SG" dirty="0"/>
              <a:t>19</a:t>
            </a:r>
            <a:r>
              <a:rPr lang="zh-CN" altLang="en-US" dirty="0"/>
              <a:t>节）</a:t>
            </a:r>
            <a:r>
              <a:rPr lang="en-SG" dirty="0"/>
              <a:t>— </a:t>
            </a:r>
            <a:r>
              <a:rPr lang="zh-CN" altLang="en-US" dirty="0"/>
              <a:t>任何受造物怎能拥有神</a:t>
            </a:r>
            <a:r>
              <a:rPr lang="zh-CN" altLang="en-US" b="1" u="sng" dirty="0">
                <a:solidFill>
                  <a:srgbClr val="FF0000"/>
                </a:solidFill>
              </a:rPr>
              <a:t>所有</a:t>
            </a:r>
            <a:r>
              <a:rPr lang="zh-CN" altLang="en-US" dirty="0"/>
              <a:t>的丰盛？</a:t>
            </a:r>
            <a:endParaRPr lang="en-SG" dirty="0"/>
          </a:p>
          <a:p>
            <a:pPr lvl="0"/>
            <a:r>
              <a:rPr lang="zh-CN" altLang="en-US" dirty="0"/>
              <a:t>虽然单看</a:t>
            </a:r>
            <a:r>
              <a:rPr lang="en-SG" dirty="0"/>
              <a:t> 15 </a:t>
            </a:r>
            <a:r>
              <a:rPr lang="zh-CN" altLang="en-US" dirty="0"/>
              <a:t>节似乎可能把耶稣理解为次等的神，但其余的描述却只适用于真正的神，而不可能指向其他任何的受造之物。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3230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936C-1FBD-2070-2365-79DF2D11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zh-CN" altLang="en-US" dirty="0"/>
              <a:t>）研读歌罗西</a:t>
            </a:r>
            <a:r>
              <a:rPr lang="en-US" dirty="0"/>
              <a:t> 1</a:t>
            </a:r>
            <a:r>
              <a:rPr lang="zh-CN" altLang="en-US" dirty="0"/>
              <a:t>：</a:t>
            </a:r>
            <a:r>
              <a:rPr lang="en-US" dirty="0"/>
              <a:t>15-19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3D0D0-2D2E-1FFD-054D-F89E03562A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zh-CN" altLang="en-US" dirty="0"/>
              <a:t>那么我们应当如何理解这段经文？</a:t>
            </a:r>
            <a:endParaRPr lang="en-SG" dirty="0"/>
          </a:p>
          <a:p>
            <a:pPr lvl="0"/>
            <a:r>
              <a:rPr lang="zh-CN" altLang="en-US" dirty="0"/>
              <a:t>耶稣是受造界的 </a:t>
            </a:r>
            <a:r>
              <a:rPr lang="en-SG" dirty="0"/>
              <a:t>“</a:t>
            </a:r>
            <a:r>
              <a:rPr lang="zh-CN" altLang="en-US" dirty="0"/>
              <a:t>长子</a:t>
            </a:r>
            <a:r>
              <a:rPr lang="en-SG" dirty="0"/>
              <a:t>” </a:t>
            </a:r>
            <a:r>
              <a:rPr lang="zh-CN" altLang="en-US" dirty="0"/>
              <a:t>，意思是祂是受造界的元首。</a:t>
            </a:r>
            <a:endParaRPr lang="en-SG" dirty="0"/>
          </a:p>
          <a:p>
            <a:pPr lvl="0"/>
            <a:r>
              <a:rPr lang="zh-CN" altLang="en-US" dirty="0"/>
              <a:t>耶稣是创造的执行者，是受父神差遣而施行创造的。</a:t>
            </a:r>
            <a:endParaRPr lang="en-SG" dirty="0"/>
          </a:p>
          <a:p>
            <a:pPr lvl="0"/>
            <a:r>
              <a:rPr lang="zh-CN" altLang="en-US" dirty="0"/>
              <a:t>耶稣既创造万有。因着祂的创造，祂在万有之上；</a:t>
            </a:r>
            <a:endParaRPr lang="en-SG" altLang="zh-CN" dirty="0"/>
          </a:p>
          <a:p>
            <a:pPr lvl="0"/>
            <a:r>
              <a:rPr lang="zh-CN" altLang="en-US" dirty="0"/>
              <a:t>如今祂又借着自己的宝血救赎了我们，按着权利成为教会的元首。</a:t>
            </a: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5149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B3448-1721-9CAF-9F9D-0CC8F471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0DE3D-9374-5BBB-D417-68F60CF851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458" y="1628456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400" b="1" u="sng" dirty="0"/>
              <a:t>创世论</a:t>
            </a:r>
          </a:p>
        </p:txBody>
      </p:sp>
    </p:spTree>
    <p:extLst>
      <p:ext uri="{BB962C8B-B14F-4D97-AF65-F5344CB8AC3E}">
        <p14:creationId xmlns:p14="http://schemas.microsoft.com/office/powerpoint/2010/main" val="398843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CCA8B-2973-6592-AE20-B80BB3BB5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E95D-71EA-3B3E-C994-0A508B89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/>
              <a:t>问答</a:t>
            </a:r>
            <a:r>
              <a:rPr lang="en-SG" altLang="zh-CN" u="sng" dirty="0"/>
              <a:t>26</a:t>
            </a:r>
            <a:r>
              <a:rPr lang="zh-CN" altLang="en-US" u="sng" dirty="0"/>
              <a:t>（前半）</a:t>
            </a:r>
            <a:endParaRPr lang="en-SG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BB426-EC45-4109-C570-2503A1DABB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77926"/>
            <a:ext cx="10363826" cy="4901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/>
              <a:t>26 </a:t>
            </a:r>
            <a:r>
              <a:rPr lang="zh-CN" altLang="en-US" dirty="0"/>
              <a:t>问</a:t>
            </a:r>
            <a:r>
              <a:rPr lang="en-SG" dirty="0"/>
              <a:t>: </a:t>
            </a:r>
            <a:r>
              <a:rPr lang="zh-CN" altLang="en-US" dirty="0"/>
              <a:t>当你说 “我信上帝，全能的父，创造天地的主” 时，你相信的是什么呢？ </a:t>
            </a:r>
            <a:endParaRPr lang="en-SG" altLang="zh-CN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zh-CN" altLang="en-US" dirty="0"/>
              <a:t>答</a:t>
            </a:r>
            <a:r>
              <a:rPr lang="en-SG" dirty="0"/>
              <a:t>: </a:t>
            </a:r>
            <a:r>
              <a:rPr lang="zh-CN" altLang="en-US" dirty="0"/>
              <a:t>我相信我们主耶稣基督的永恒之父，从无中创造天地 （</a:t>
            </a:r>
            <a:r>
              <a:rPr lang="en-SG" dirty="0"/>
              <a:t>1</a:t>
            </a:r>
            <a:r>
              <a:rPr lang="zh-CN" altLang="en-US" dirty="0"/>
              <a:t>），</a:t>
            </a:r>
            <a:r>
              <a:rPr lang="en-US" altLang="zh-CN" dirty="0"/>
              <a:t>…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en-SG" dirty="0"/>
              <a:t>1</a:t>
            </a:r>
            <a:r>
              <a:rPr lang="en-US" altLang="zh-CN" dirty="0"/>
              <a:t>】</a:t>
            </a:r>
            <a:r>
              <a:rPr lang="zh-CN" altLang="en-US" dirty="0"/>
              <a:t>创</a:t>
            </a:r>
            <a:r>
              <a:rPr lang="en-SG" dirty="0"/>
              <a:t>1-2</a:t>
            </a:r>
            <a:r>
              <a:rPr lang="zh-CN" altLang="en-US" dirty="0"/>
              <a:t>；出</a:t>
            </a:r>
            <a:r>
              <a:rPr lang="en-SG" dirty="0"/>
              <a:t>20</a:t>
            </a:r>
            <a:r>
              <a:rPr lang="zh-CN" altLang="en-US" dirty="0"/>
              <a:t>：</a:t>
            </a:r>
            <a:r>
              <a:rPr lang="en-SG" dirty="0"/>
              <a:t>11</a:t>
            </a:r>
            <a:r>
              <a:rPr lang="zh-CN" altLang="en-US" dirty="0"/>
              <a:t>；诗</a:t>
            </a:r>
            <a:r>
              <a:rPr lang="en-SG" dirty="0"/>
              <a:t>33</a:t>
            </a:r>
            <a:r>
              <a:rPr lang="zh-CN" altLang="en-US" dirty="0"/>
              <a:t>：</a:t>
            </a:r>
            <a:r>
              <a:rPr lang="en-SG" dirty="0"/>
              <a:t>6</a:t>
            </a:r>
            <a:r>
              <a:rPr lang="zh-CN" altLang="en-US" dirty="0"/>
              <a:t>；西</a:t>
            </a:r>
            <a:r>
              <a:rPr lang="en-SG" dirty="0"/>
              <a:t>1</a:t>
            </a:r>
            <a:r>
              <a:rPr lang="zh-CN" altLang="en-US" dirty="0"/>
              <a:t>：</a:t>
            </a:r>
            <a:r>
              <a:rPr lang="en-SG" dirty="0"/>
              <a:t>16</a:t>
            </a:r>
            <a:r>
              <a:rPr lang="zh-CN" altLang="en-US" dirty="0"/>
              <a:t>；来</a:t>
            </a:r>
            <a:r>
              <a:rPr lang="en-SG" dirty="0"/>
              <a:t>11</a:t>
            </a:r>
            <a:r>
              <a:rPr lang="zh-CN" altLang="en-US" dirty="0"/>
              <a:t>：</a:t>
            </a:r>
            <a:r>
              <a:rPr lang="en-SG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493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BADA-78F6-56C9-DF3C-BD4645EB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3</a:t>
            </a:r>
            <a:r>
              <a:rPr lang="zh-CN" altLang="en-US" dirty="0"/>
              <a:t>）神是从无中创造万有的创造主（问</a:t>
            </a:r>
            <a:r>
              <a:rPr lang="en-SG" dirty="0"/>
              <a:t>26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D1726-0137-1AC7-5EAB-1E3C64FC88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起初并没有任何东西存在</a:t>
            </a:r>
            <a:endParaRPr lang="en-SG" dirty="0"/>
          </a:p>
          <a:p>
            <a:pPr marL="0" indent="0">
              <a:buNone/>
            </a:pPr>
            <a:r>
              <a:rPr lang="en-US" altLang="zh-CN" dirty="0"/>
              <a:t>1) </a:t>
            </a:r>
            <a:r>
              <a:rPr lang="zh-CN" altLang="en-US" dirty="0"/>
              <a:t>神是空间之主：起初没有 </a:t>
            </a:r>
            <a:r>
              <a:rPr lang="en-SG" dirty="0"/>
              <a:t>“</a:t>
            </a:r>
            <a:r>
              <a:rPr lang="zh-CN" altLang="en-US" dirty="0"/>
              <a:t>真空</a:t>
            </a:r>
            <a:r>
              <a:rPr lang="en-SG" dirty="0"/>
              <a:t>” (vacuum) </a:t>
            </a:r>
            <a:r>
              <a:rPr lang="zh-CN" altLang="en-US" dirty="0"/>
              <a:t>或空间 </a:t>
            </a:r>
            <a:r>
              <a:rPr lang="en-SG" altLang="zh-CN" dirty="0"/>
              <a:t>(space)</a:t>
            </a:r>
          </a:p>
          <a:p>
            <a:r>
              <a:rPr lang="zh-CN" altLang="en-US" dirty="0"/>
              <a:t>在创造之前，并不存在任何</a:t>
            </a:r>
            <a:r>
              <a:rPr lang="en-SG" dirty="0"/>
              <a:t> x</a:t>
            </a:r>
            <a:r>
              <a:rPr lang="zh-CN" altLang="en-US" dirty="0"/>
              <a:t>、</a:t>
            </a:r>
            <a:r>
              <a:rPr lang="en-SG" dirty="0"/>
              <a:t>y</a:t>
            </a:r>
            <a:r>
              <a:rPr lang="zh-CN" altLang="en-US" dirty="0"/>
              <a:t>、</a:t>
            </a:r>
            <a:r>
              <a:rPr lang="en-SG" dirty="0"/>
              <a:t>z  </a:t>
            </a:r>
            <a:r>
              <a:rPr lang="zh-CN" altLang="en-US" dirty="0"/>
              <a:t>轴</a:t>
            </a:r>
            <a:endParaRPr lang="en-SG" dirty="0"/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9023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A78D99-6614-EDBB-0B05-A47530990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069" y="747338"/>
            <a:ext cx="6401693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6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0F98-F466-C05B-304F-7EAFAFD1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3</a:t>
            </a:r>
            <a:r>
              <a:rPr lang="zh-CN" altLang="en-US" dirty="0"/>
              <a:t>）神是从无中创造万有的创造主（问</a:t>
            </a:r>
            <a:r>
              <a:rPr lang="en-SG" dirty="0"/>
              <a:t>26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DF5B-3506-D9D1-DDF2-C2CB7C865A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528894"/>
            <a:ext cx="10363826" cy="3424107"/>
          </a:xfrm>
        </p:spPr>
        <p:txBody>
          <a:bodyPr/>
          <a:lstStyle/>
          <a:p>
            <a:r>
              <a:rPr lang="zh-CN" altLang="en-US" dirty="0"/>
              <a:t>这也不是所谓的</a:t>
            </a:r>
            <a:r>
              <a:rPr lang="en-SG" dirty="0"/>
              <a:t>“</a:t>
            </a:r>
            <a:r>
              <a:rPr lang="zh-CN" altLang="en-US" dirty="0"/>
              <a:t>真空</a:t>
            </a:r>
            <a:r>
              <a:rPr lang="en-SG" dirty="0"/>
              <a:t>”</a:t>
            </a:r>
            <a:r>
              <a:rPr lang="zh-CN" altLang="en-US" dirty="0"/>
              <a:t>（</a:t>
            </a:r>
            <a:r>
              <a:rPr lang="en-US" altLang="zh-CN" dirty="0"/>
              <a:t>vacuum</a:t>
            </a:r>
            <a:r>
              <a:rPr lang="zh-CN" altLang="en-US" dirty="0"/>
              <a:t>），因为物理学中的真空仍然存在量子涨落（</a:t>
            </a:r>
            <a:r>
              <a:rPr lang="en-US" altLang="zh-CN" dirty="0"/>
              <a:t>”quantum fluctuations”</a:t>
            </a:r>
            <a:r>
              <a:rPr lang="zh-CN" altLang="en-US" dirty="0"/>
              <a:t>）；当时空受到扰动时，物质 </a:t>
            </a:r>
            <a:r>
              <a:rPr lang="en-SG" dirty="0"/>
              <a:t>— </a:t>
            </a:r>
            <a:r>
              <a:rPr lang="zh-CN" altLang="en-US" dirty="0"/>
              <a:t>反物质对 </a:t>
            </a:r>
            <a:r>
              <a:rPr lang="en-US" altLang="zh-CN" dirty="0"/>
              <a:t>(Matter – Antimatter Pair) </a:t>
            </a:r>
            <a:r>
              <a:rPr lang="zh-CN" altLang="en-US" dirty="0"/>
              <a:t>会不断地产生与湮灭（能量</a:t>
            </a:r>
            <a:r>
              <a:rPr lang="en-SG" dirty="0"/>
              <a:t>— </a:t>
            </a:r>
            <a:r>
              <a:rPr lang="zh-CN" altLang="en-US" dirty="0"/>
              <a:t>时间不确定性原理）（</a:t>
            </a:r>
            <a:r>
              <a:rPr lang="en-SG" dirty="0"/>
              <a:t>Energy-Time Uncertainty Principle</a:t>
            </a:r>
            <a:r>
              <a:rPr lang="en-US" dirty="0"/>
              <a:t>)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73C01-22F0-63AE-DA3F-50AC47C9F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13" y="3835529"/>
            <a:ext cx="3566374" cy="24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91C7F-CD16-9F15-D7A9-1E611E46A5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b="1" u="sng" dirty="0"/>
              <a:t>复习</a:t>
            </a:r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300866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C362-ED96-44B2-E29B-A06834E2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3</a:t>
            </a:r>
            <a:r>
              <a:rPr lang="zh-CN" altLang="en-US" dirty="0"/>
              <a:t>）神是从无中创造万有的创造主（问</a:t>
            </a:r>
            <a:r>
              <a:rPr lang="en-SG" dirty="0"/>
              <a:t>26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06660-D590-E865-FCD5-CB0E0BE02B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2) </a:t>
            </a:r>
            <a:r>
              <a:rPr lang="zh-CN" altLang="en-US" dirty="0"/>
              <a:t>神是时间之主：没有时间或过程；也不存在任何 </a:t>
            </a:r>
            <a:r>
              <a:rPr lang="en-SG" dirty="0"/>
              <a:t>“</a:t>
            </a:r>
            <a:r>
              <a:rPr lang="zh-CN" altLang="en-US" dirty="0"/>
              <a:t>世代</a:t>
            </a:r>
            <a:r>
              <a:rPr lang="en-SG" dirty="0"/>
              <a:t>”</a:t>
            </a:r>
            <a:r>
              <a:rPr lang="zh-CN" altLang="en-US" dirty="0"/>
              <a:t>（</a:t>
            </a:r>
            <a:r>
              <a:rPr lang="en-SG" dirty="0"/>
              <a:t>aeons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创世记</a:t>
            </a:r>
            <a:r>
              <a:rPr lang="en-SG" dirty="0"/>
              <a:t> 1:1 — </a:t>
            </a:r>
            <a:r>
              <a:rPr lang="zh-CN" altLang="en-US" dirty="0"/>
              <a:t>神在 </a:t>
            </a:r>
            <a:r>
              <a:rPr lang="en-SG" dirty="0"/>
              <a:t>“</a:t>
            </a:r>
            <a:r>
              <a:rPr lang="zh-CN" altLang="en-US" dirty="0"/>
              <a:t>起初</a:t>
            </a:r>
            <a:r>
              <a:rPr lang="en-SG" dirty="0"/>
              <a:t>” </a:t>
            </a:r>
            <a:r>
              <a:rPr lang="zh-CN" altLang="en-US" dirty="0"/>
              <a:t>创造 </a:t>
            </a:r>
            <a:r>
              <a:rPr lang="en-SG" dirty="0"/>
              <a:t>— </a:t>
            </a:r>
            <a:r>
              <a:rPr lang="zh-CN" altLang="en-US" dirty="0"/>
              <a:t>这是时间开始的一个绝对起点。</a:t>
            </a:r>
            <a:endParaRPr lang="en-SG" dirty="0"/>
          </a:p>
          <a:p>
            <a:r>
              <a:rPr lang="zh-CN" altLang="en-US" dirty="0"/>
              <a:t>在圣经时代，</a:t>
            </a:r>
            <a:r>
              <a:rPr lang="en-SG" dirty="0"/>
              <a:t>“</a:t>
            </a:r>
            <a:r>
              <a:rPr lang="zh-CN" altLang="en-US" dirty="0"/>
              <a:t>永世／世代</a:t>
            </a:r>
            <a:r>
              <a:rPr lang="en-SG" dirty="0"/>
              <a:t>”</a:t>
            </a:r>
            <a:r>
              <a:rPr lang="zh-CN" altLang="en-US" dirty="0"/>
              <a:t>（</a:t>
            </a:r>
            <a:r>
              <a:rPr lang="en-SG" dirty="0"/>
              <a:t>aeon</a:t>
            </a:r>
            <a:r>
              <a:rPr lang="zh-CN" altLang="en-US" dirty="0"/>
              <a:t>）只是指一段重要的时间。</a:t>
            </a:r>
            <a:endParaRPr lang="en-SG" dirty="0"/>
          </a:p>
          <a:p>
            <a:r>
              <a:rPr lang="zh-CN" altLang="en-US" dirty="0"/>
              <a:t>然而在新柏拉图主义（</a:t>
            </a:r>
            <a:r>
              <a:rPr lang="en-SG" dirty="0"/>
              <a:t>Neo-Platonism</a:t>
            </a:r>
            <a:r>
              <a:rPr lang="zh-CN" altLang="en-US" dirty="0"/>
              <a:t>）中，</a:t>
            </a:r>
            <a:r>
              <a:rPr lang="en-SG" dirty="0"/>
              <a:t>“aeon” </a:t>
            </a:r>
            <a:r>
              <a:rPr lang="zh-CN" altLang="en-US" dirty="0"/>
              <a:t>被理解为一种被创造的</a:t>
            </a:r>
            <a:r>
              <a:rPr lang="en-SG" dirty="0"/>
              <a:t>“</a:t>
            </a:r>
            <a:r>
              <a:rPr lang="zh-CN" altLang="en-US" dirty="0"/>
              <a:t>永恒</a:t>
            </a:r>
            <a:r>
              <a:rPr lang="en-SG" dirty="0"/>
              <a:t>”</a:t>
            </a:r>
            <a:r>
              <a:rPr lang="zh-CN" altLang="en-US" dirty="0"/>
              <a:t>，即高于受造时间之上的一个 </a:t>
            </a:r>
            <a:r>
              <a:rPr lang="en-SG" dirty="0"/>
              <a:t>“</a:t>
            </a:r>
            <a:r>
              <a:rPr lang="zh-CN" altLang="en-US" dirty="0"/>
              <a:t>时间层面</a:t>
            </a:r>
            <a:r>
              <a:rPr lang="en-SG" dirty="0"/>
              <a:t>”</a:t>
            </a:r>
            <a:r>
              <a:rPr lang="zh-CN" altLang="en-US" dirty="0"/>
              <a:t>。</a:t>
            </a: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US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8723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6DAA-32F7-D1D1-5DA3-065901C2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3</a:t>
            </a:r>
            <a:r>
              <a:rPr lang="zh-CN" altLang="en-US" dirty="0"/>
              <a:t>）神是从无中创造万有的创造主（问</a:t>
            </a:r>
            <a:r>
              <a:rPr lang="en-SG" dirty="0"/>
              <a:t>26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28223-42C7-5F84-9565-3109B08A20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神是在时间之上的；严格来说，祂并不是在时间</a:t>
            </a:r>
            <a:r>
              <a:rPr lang="en-SG" dirty="0"/>
              <a:t>“</a:t>
            </a:r>
            <a:r>
              <a:rPr lang="zh-CN" altLang="en-US" dirty="0"/>
              <a:t>之前</a:t>
            </a:r>
            <a:r>
              <a:rPr lang="en-SG" dirty="0"/>
              <a:t>”</a:t>
            </a:r>
            <a:r>
              <a:rPr lang="zh-CN" altLang="en-US" dirty="0"/>
              <a:t>。</a:t>
            </a:r>
            <a:endParaRPr lang="en-SG" dirty="0"/>
          </a:p>
          <a:p>
            <a:r>
              <a:rPr lang="zh-CN" altLang="en-US" dirty="0"/>
              <a:t>一种 </a:t>
            </a:r>
            <a:r>
              <a:rPr lang="en-SG" dirty="0"/>
              <a:t>“</a:t>
            </a:r>
            <a:r>
              <a:rPr lang="zh-CN" altLang="en-US" dirty="0"/>
              <a:t>被造的永恒</a:t>
            </a:r>
            <a:r>
              <a:rPr lang="en-SG" dirty="0"/>
              <a:t>” </a:t>
            </a:r>
            <a:r>
              <a:rPr lang="zh-CN" altLang="en-US" dirty="0"/>
              <a:t>确实存在：对我们而言，当我们信靠基督时，就得着永生。</a:t>
            </a:r>
            <a:endParaRPr lang="en-SG" dirty="0"/>
          </a:p>
          <a:p>
            <a:r>
              <a:rPr lang="zh-CN" altLang="en-US" dirty="0"/>
              <a:t>因此，</a:t>
            </a:r>
            <a:r>
              <a:rPr lang="en-SG" dirty="0"/>
              <a:t>“</a:t>
            </a:r>
            <a:r>
              <a:rPr lang="zh-CN" altLang="en-US" dirty="0"/>
              <a:t>被造的永恒</a:t>
            </a:r>
            <a:r>
              <a:rPr lang="en-SG" dirty="0"/>
              <a:t>” </a:t>
            </a:r>
            <a:r>
              <a:rPr lang="zh-CN" altLang="en-US" dirty="0"/>
              <a:t>这一观念本身并不新颖。</a:t>
            </a:r>
            <a:endParaRPr lang="en-SG" dirty="0"/>
          </a:p>
          <a:p>
            <a:r>
              <a:rPr lang="zh-CN" altLang="en-US" dirty="0"/>
              <a:t>然而，神甚至超越 </a:t>
            </a:r>
            <a:r>
              <a:rPr lang="en-SG" dirty="0"/>
              <a:t>“</a:t>
            </a:r>
            <a:r>
              <a:rPr lang="zh-CN" altLang="en-US" dirty="0"/>
              <a:t>被造的永恒</a:t>
            </a:r>
            <a:r>
              <a:rPr lang="en-SG" dirty="0"/>
              <a:t>” </a:t>
            </a:r>
            <a:r>
              <a:rPr lang="zh-CN" altLang="en-US" dirty="0"/>
              <a:t>这一概念本身。</a:t>
            </a: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33001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44CD-0F1D-0485-CE87-84BDEFA3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3</a:t>
            </a:r>
            <a:r>
              <a:rPr lang="zh-CN" altLang="en-US" dirty="0"/>
              <a:t>）神是从无中创造万有的创造主（问</a:t>
            </a:r>
            <a:r>
              <a:rPr lang="en-SG" dirty="0"/>
              <a:t>26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FFAB8-36E7-4112-0BA5-031023287E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3) </a:t>
            </a:r>
            <a:r>
              <a:rPr lang="zh-CN" altLang="en-US" dirty="0"/>
              <a:t>约翰</a:t>
            </a:r>
            <a:r>
              <a:rPr lang="en-SG" dirty="0"/>
              <a:t>·</a:t>
            </a:r>
            <a:r>
              <a:rPr lang="zh-CN" altLang="en-US" dirty="0"/>
              <a:t>大马士革（</a:t>
            </a:r>
            <a:r>
              <a:rPr lang="en-SG" dirty="0"/>
              <a:t>John of Damascus; </a:t>
            </a:r>
            <a:r>
              <a:rPr lang="zh-CN" altLang="en-US" dirty="0"/>
              <a:t>约公元</a:t>
            </a:r>
            <a:r>
              <a:rPr lang="en-SG" dirty="0"/>
              <a:t>675–749</a:t>
            </a:r>
            <a:r>
              <a:rPr lang="zh-CN" altLang="en-US" dirty="0"/>
              <a:t>年；东方教父，东正教的重要神学家）：</a:t>
            </a:r>
            <a:endParaRPr lang="en-SG" dirty="0"/>
          </a:p>
          <a:p>
            <a:r>
              <a:rPr lang="en-US" altLang="zh-CN" dirty="0"/>
              <a:t>【</a:t>
            </a:r>
            <a:r>
              <a:rPr lang="zh-CN" altLang="en-US" dirty="0"/>
              <a:t>我们必需谨慎看待其著作，因为此时教会中已经开始出现偏差与错误的教义。</a:t>
            </a:r>
            <a:r>
              <a:rPr lang="en-US" altLang="zh-CN" dirty="0"/>
              <a:t>】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1775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64776-57C3-A767-BD68-2DDAF37BCF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463325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r>
              <a:rPr lang="en-SG" dirty="0"/>
              <a:t>“</a:t>
            </a:r>
            <a:r>
              <a:rPr lang="zh-CN" altLang="en-US" dirty="0"/>
              <a:t>在世界被造之前，当尚无太阳将昼夜分开之时，只有一个 </a:t>
            </a:r>
            <a:r>
              <a:rPr lang="en-SG" dirty="0"/>
              <a:t>‘</a:t>
            </a:r>
            <a:r>
              <a:rPr lang="zh-CN" altLang="en-US" dirty="0"/>
              <a:t>永世／世代</a:t>
            </a:r>
            <a:r>
              <a:rPr lang="en-SG" dirty="0"/>
              <a:t>’</a:t>
            </a:r>
            <a:r>
              <a:rPr lang="zh-CN" altLang="en-US" dirty="0"/>
              <a:t>（</a:t>
            </a:r>
            <a:r>
              <a:rPr lang="en-SG" dirty="0"/>
              <a:t>aeon</a:t>
            </a:r>
            <a:r>
              <a:rPr lang="zh-CN" altLang="en-US" dirty="0"/>
              <a:t>）；它与那些被称为永恒之物同延，仿佛是一种时间性的运动或间隔。从这个意义上说，只有一个永世；据此，神被称为 </a:t>
            </a:r>
            <a:r>
              <a:rPr lang="en-SG" dirty="0"/>
              <a:t>‘</a:t>
            </a:r>
            <a:r>
              <a:rPr lang="zh-CN" altLang="en-US" dirty="0"/>
              <a:t>永世的</a:t>
            </a:r>
            <a:r>
              <a:rPr lang="en-SG" dirty="0"/>
              <a:t>’</a:t>
            </a:r>
            <a:r>
              <a:rPr lang="zh-CN" altLang="en-US" dirty="0"/>
              <a:t>，但同时也是 </a:t>
            </a:r>
            <a:r>
              <a:rPr lang="en-SG" dirty="0"/>
              <a:t>‘</a:t>
            </a:r>
            <a:r>
              <a:rPr lang="zh-CN" altLang="en-US" dirty="0"/>
              <a:t>在永世之前的</a:t>
            </a:r>
            <a:r>
              <a:rPr lang="en-SG" dirty="0"/>
              <a:t>’</a:t>
            </a:r>
            <a:r>
              <a:rPr lang="zh-CN" altLang="en-US" dirty="0"/>
              <a:t>，因为这永世本身也是祂所创造的。（约翰</a:t>
            </a:r>
            <a:r>
              <a:rPr lang="en-SG" dirty="0"/>
              <a:t>·</a:t>
            </a:r>
            <a:r>
              <a:rPr lang="zh-CN" altLang="en-US" dirty="0"/>
              <a:t>大马士革</a:t>
            </a:r>
            <a:r>
              <a:rPr lang="en-US" altLang="zh-CN" dirty="0"/>
              <a:t>,《</a:t>
            </a:r>
            <a:r>
              <a:rPr lang="zh-CN" altLang="en-US" dirty="0"/>
              <a:t>论正统信仰</a:t>
            </a:r>
            <a:r>
              <a:rPr lang="en-US" altLang="zh-CN" dirty="0"/>
              <a:t>》</a:t>
            </a:r>
            <a:r>
              <a:rPr lang="zh-CN" altLang="en-US" dirty="0"/>
              <a:t>，希腊</a:t>
            </a:r>
            <a:r>
              <a:rPr lang="en-SG" dirty="0"/>
              <a:t>/ </a:t>
            </a:r>
            <a:r>
              <a:rPr lang="zh-CN" altLang="en-US" dirty="0"/>
              <a:t>英文版；第</a:t>
            </a:r>
            <a:r>
              <a:rPr lang="en-SG" dirty="0"/>
              <a:t>97–98</a:t>
            </a:r>
            <a:r>
              <a:rPr lang="zh-CN" altLang="en-US" dirty="0"/>
              <a:t>页）</a:t>
            </a:r>
            <a:r>
              <a:rPr lang="en-SG" dirty="0"/>
              <a:t>”</a:t>
            </a:r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59434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A3541-5F93-B8A1-AA02-BEEC1761B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59DC9F-39FE-5B02-02CC-636C52574F71}"/>
              </a:ext>
            </a:extLst>
          </p:cNvPr>
          <p:cNvSpPr txBox="1"/>
          <p:nvPr/>
        </p:nvSpPr>
        <p:spPr>
          <a:xfrm>
            <a:off x="1390207" y="1014880"/>
            <a:ext cx="102099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“</a:t>
            </a:r>
            <a:r>
              <a:rPr lang="en-SG" sz="2800" dirty="0"/>
              <a:t>Before the formation of the world, when there was no sun dividing day from night; there was only the aeon that is coextensive with the things that are eternal like some temporal movement or interval. In this sense there is a single aeon, in according with which God is said to be </a:t>
            </a:r>
            <a:r>
              <a:rPr lang="en-SG" sz="2800" dirty="0" err="1"/>
              <a:t>aoenial</a:t>
            </a:r>
            <a:r>
              <a:rPr lang="en-SG" sz="2800" dirty="0"/>
              <a:t>, but also pre-</a:t>
            </a:r>
            <a:r>
              <a:rPr lang="en-SG" sz="2800" dirty="0" err="1"/>
              <a:t>aeonial</a:t>
            </a:r>
            <a:r>
              <a:rPr lang="en-SG" sz="2800" dirty="0"/>
              <a:t>, for he himself also made this aeon. (John of Damascus, </a:t>
            </a:r>
            <a:r>
              <a:rPr lang="en-SG" sz="2800" i="1" dirty="0"/>
              <a:t>On the Orthodox Faith</a:t>
            </a:r>
            <a:r>
              <a:rPr lang="en-SG" sz="2800" dirty="0"/>
              <a:t>, pp. 97-98)”</a:t>
            </a:r>
          </a:p>
        </p:txBody>
      </p:sp>
    </p:spTree>
    <p:extLst>
      <p:ext uri="{BB962C8B-B14F-4D97-AF65-F5344CB8AC3E}">
        <p14:creationId xmlns:p14="http://schemas.microsoft.com/office/powerpoint/2010/main" val="743645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B9B2-101B-F79D-314B-2819CF35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3</a:t>
            </a:r>
            <a:r>
              <a:rPr lang="zh-CN" altLang="en-US" dirty="0"/>
              <a:t>）神是从无中创造万有的创造主（问</a:t>
            </a:r>
            <a:r>
              <a:rPr lang="en-SG" dirty="0"/>
              <a:t>26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33CA1-78F2-681A-7391-928E854E2C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zh-CN" altLang="en-US" dirty="0"/>
              <a:t>起初也没有各种潜在的可能性</a:t>
            </a:r>
            <a:r>
              <a:rPr lang="en-US" dirty="0"/>
              <a:t> (“possibilities”)</a:t>
            </a:r>
            <a:endParaRPr lang="en-SG" dirty="0"/>
          </a:p>
          <a:p>
            <a:pPr lvl="0"/>
            <a:r>
              <a:rPr lang="zh-CN" altLang="en-US" dirty="0"/>
              <a:t>神从无中创造万有（</a:t>
            </a:r>
            <a:r>
              <a:rPr lang="en-SG" dirty="0"/>
              <a:t>creation </a:t>
            </a:r>
            <a:r>
              <a:rPr lang="en-SG" i="1" dirty="0"/>
              <a:t>ex nihilo</a:t>
            </a:r>
            <a:r>
              <a:rPr lang="zh-CN" altLang="en-US" dirty="0"/>
              <a:t>）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58861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1CE4-ED48-2D2B-BAB5-828403D8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4</a:t>
            </a:r>
            <a:r>
              <a:rPr lang="zh-CN" altLang="en-US" dirty="0"/>
              <a:t>）神创造了整个世界、动物与人（问</a:t>
            </a:r>
            <a:r>
              <a:rPr lang="en-SG" dirty="0"/>
              <a:t>26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CBA72-0F0E-2F34-788C-C8F94A7867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/>
              <a:t>创</a:t>
            </a:r>
            <a:r>
              <a:rPr lang="en-SG" dirty="0"/>
              <a:t>1</a:t>
            </a:r>
          </a:p>
          <a:p>
            <a:pPr lvl="1"/>
            <a:r>
              <a:rPr lang="zh-CN" altLang="en-US" dirty="0"/>
              <a:t>神创造时间、空间、宇宙、太阳、地球、植物、动物、人。</a:t>
            </a:r>
            <a:endParaRPr lang="en-SG" dirty="0"/>
          </a:p>
          <a:p>
            <a:pPr lvl="0"/>
            <a:r>
              <a:rPr lang="zh-CN" altLang="en-US" dirty="0"/>
              <a:t>创</a:t>
            </a:r>
            <a:r>
              <a:rPr lang="en-SG" dirty="0"/>
              <a:t> 2:4–5</a:t>
            </a:r>
          </a:p>
          <a:p>
            <a:pPr lvl="1"/>
            <a:r>
              <a:rPr lang="zh-CN" altLang="en-US" dirty="0"/>
              <a:t>第六日神设立伊甸园。</a:t>
            </a:r>
            <a:endParaRPr lang="en-SG" dirty="0"/>
          </a:p>
          <a:p>
            <a:pPr lvl="1"/>
            <a:r>
              <a:rPr lang="zh-CN" altLang="en-US" dirty="0"/>
              <a:t>第六日神为亚当创造夏娃。</a:t>
            </a:r>
            <a:endParaRPr lang="en-SG" dirty="0"/>
          </a:p>
          <a:p>
            <a:pPr lvl="1"/>
            <a:r>
              <a:rPr lang="zh-CN" altLang="en-US" dirty="0"/>
              <a:t>亚当给动物取名。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04149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2BB4-9903-72F7-4A37-1584F59B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26" y="124380"/>
            <a:ext cx="8911687" cy="1280890"/>
          </a:xfrm>
        </p:spPr>
        <p:txBody>
          <a:bodyPr/>
          <a:lstStyle/>
          <a:p>
            <a:r>
              <a:rPr lang="zh-CN" altLang="en-US" u="sng" dirty="0"/>
              <a:t>问答</a:t>
            </a:r>
            <a:r>
              <a:rPr lang="en-SG" altLang="zh-CN" u="sng" dirty="0"/>
              <a:t>26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FCD8A-AEB1-2627-DBD5-4B0151A324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849" y="825371"/>
            <a:ext cx="11377151" cy="6032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dirty="0"/>
              <a:t>26 </a:t>
            </a:r>
            <a:r>
              <a:rPr lang="zh-CN" altLang="en-US" dirty="0"/>
              <a:t>问</a:t>
            </a:r>
            <a:r>
              <a:rPr lang="en-SG" dirty="0"/>
              <a:t>: </a:t>
            </a:r>
            <a:r>
              <a:rPr lang="zh-CN" altLang="en-US" dirty="0"/>
              <a:t>当你说 “我信上帝，全能的父，创造天地的主” 时，你相信的是什么呢？ </a:t>
            </a:r>
            <a:endParaRPr lang="en-SG" dirty="0"/>
          </a:p>
          <a:p>
            <a:pPr marL="0" indent="0" algn="just">
              <a:buNone/>
            </a:pPr>
            <a:r>
              <a:rPr lang="zh-CN" altLang="en-US" dirty="0"/>
              <a:t>答</a:t>
            </a:r>
            <a:r>
              <a:rPr lang="en-SG" dirty="0"/>
              <a:t>: </a:t>
            </a:r>
            <a:r>
              <a:rPr lang="zh-CN" altLang="en-US" dirty="0"/>
              <a:t>我相信我们主耶稣基督的永恒之父，从无中创造天地 （</a:t>
            </a:r>
            <a:r>
              <a:rPr lang="en-SG" dirty="0"/>
              <a:t>1</a:t>
            </a:r>
            <a:r>
              <a:rPr lang="zh-CN" altLang="en-US" dirty="0"/>
              <a:t>），以及其中的一切 ，又用祂永恒的预旨和护理托住并治理它们</a:t>
            </a:r>
            <a:r>
              <a:rPr lang="en-SG" dirty="0"/>
              <a:t> (2)</a:t>
            </a:r>
            <a:r>
              <a:rPr lang="zh-CN" altLang="en-US" dirty="0"/>
              <a:t>，祂因祂儿子基督的缘故，作我的上帝和天父。我相信祂必供给我身体和灵魂一切的需要</a:t>
            </a:r>
            <a:r>
              <a:rPr lang="en-SG" dirty="0"/>
              <a:t> (3)</a:t>
            </a:r>
            <a:r>
              <a:rPr lang="zh-CN" altLang="en-US" dirty="0"/>
              <a:t>，对此我毫无怀疑；此外，在这流泪谷，凡祂所降在我身上的灾难，都会变为对我有益的</a:t>
            </a:r>
            <a:r>
              <a:rPr lang="en-SG" dirty="0"/>
              <a:t> (4)</a:t>
            </a:r>
            <a:r>
              <a:rPr lang="zh-CN" altLang="en-US" dirty="0"/>
              <a:t>；因为祂既是无所不能的上帝，便能如此行，并且祂既是一位信实的天父，也愿意如此行</a:t>
            </a:r>
            <a:r>
              <a:rPr lang="en-SG" dirty="0"/>
              <a:t> (5)</a:t>
            </a:r>
            <a:r>
              <a:rPr lang="zh-CN" altLang="en-US" dirty="0"/>
              <a:t>。</a:t>
            </a:r>
            <a:endParaRPr lang="en-SG" dirty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en-SG" dirty="0"/>
              <a:t>1</a:t>
            </a:r>
            <a:r>
              <a:rPr lang="en-US" altLang="zh-CN" dirty="0"/>
              <a:t>】</a:t>
            </a:r>
            <a:r>
              <a:rPr lang="zh-CN" altLang="en-US" dirty="0"/>
              <a:t>创</a:t>
            </a:r>
            <a:r>
              <a:rPr lang="en-SG" dirty="0"/>
              <a:t>1-2</a:t>
            </a:r>
            <a:r>
              <a:rPr lang="zh-CN" altLang="en-US" dirty="0"/>
              <a:t>；出</a:t>
            </a:r>
            <a:r>
              <a:rPr lang="en-SG" dirty="0"/>
              <a:t>20</a:t>
            </a:r>
            <a:r>
              <a:rPr lang="zh-CN" altLang="en-US" dirty="0"/>
              <a:t>：</a:t>
            </a:r>
            <a:r>
              <a:rPr lang="en-SG" dirty="0"/>
              <a:t>11</a:t>
            </a:r>
            <a:r>
              <a:rPr lang="zh-CN" altLang="en-US" dirty="0"/>
              <a:t>；诗</a:t>
            </a:r>
            <a:r>
              <a:rPr lang="en-SG" dirty="0"/>
              <a:t>33</a:t>
            </a:r>
            <a:r>
              <a:rPr lang="zh-CN" altLang="en-US" dirty="0"/>
              <a:t>：</a:t>
            </a:r>
            <a:r>
              <a:rPr lang="en-SG" dirty="0"/>
              <a:t>6</a:t>
            </a:r>
            <a:r>
              <a:rPr lang="zh-CN" altLang="en-US" dirty="0"/>
              <a:t>；西</a:t>
            </a:r>
            <a:r>
              <a:rPr lang="en-SG" dirty="0"/>
              <a:t>1</a:t>
            </a:r>
            <a:r>
              <a:rPr lang="zh-CN" altLang="en-US" dirty="0"/>
              <a:t>：</a:t>
            </a:r>
            <a:r>
              <a:rPr lang="en-SG" dirty="0"/>
              <a:t>16</a:t>
            </a:r>
            <a:r>
              <a:rPr lang="zh-CN" altLang="en-US" dirty="0"/>
              <a:t>；来</a:t>
            </a:r>
            <a:r>
              <a:rPr lang="en-SG" dirty="0"/>
              <a:t>11</a:t>
            </a:r>
            <a:r>
              <a:rPr lang="zh-CN" altLang="en-US" dirty="0"/>
              <a:t>：</a:t>
            </a:r>
            <a:r>
              <a:rPr lang="en-SG" dirty="0"/>
              <a:t>3</a:t>
            </a:r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en-SG" dirty="0"/>
              <a:t>2</a:t>
            </a:r>
            <a:r>
              <a:rPr lang="en-US" altLang="zh-CN" dirty="0"/>
              <a:t>】</a:t>
            </a:r>
            <a:r>
              <a:rPr lang="zh-CN" altLang="en-US" dirty="0"/>
              <a:t>诗</a:t>
            </a:r>
            <a:r>
              <a:rPr lang="en-SG" dirty="0"/>
              <a:t>104</a:t>
            </a:r>
            <a:r>
              <a:rPr lang="zh-CN" altLang="en-US" dirty="0"/>
              <a:t>：</a:t>
            </a:r>
            <a:r>
              <a:rPr lang="en-SG" dirty="0"/>
              <a:t>2-5</a:t>
            </a:r>
            <a:r>
              <a:rPr lang="zh-CN" altLang="en-US" dirty="0"/>
              <a:t>；</a:t>
            </a:r>
            <a:r>
              <a:rPr lang="en-SG" dirty="0"/>
              <a:t>27-30</a:t>
            </a:r>
            <a:r>
              <a:rPr lang="zh-CN" altLang="en-US" dirty="0"/>
              <a:t>；太</a:t>
            </a:r>
            <a:r>
              <a:rPr lang="en-SG" dirty="0"/>
              <a:t>6</a:t>
            </a:r>
            <a:r>
              <a:rPr lang="zh-CN" altLang="en-US" dirty="0"/>
              <a:t>：</a:t>
            </a:r>
            <a:r>
              <a:rPr lang="en-SG" dirty="0"/>
              <a:t>30</a:t>
            </a:r>
            <a:r>
              <a:rPr lang="zh-CN" altLang="en-US" dirty="0"/>
              <a:t>；</a:t>
            </a:r>
            <a:r>
              <a:rPr lang="en-SG" dirty="0"/>
              <a:t>10</a:t>
            </a:r>
            <a:r>
              <a:rPr lang="zh-CN" altLang="en-US" dirty="0"/>
              <a:t>：</a:t>
            </a:r>
            <a:r>
              <a:rPr lang="en-SG" dirty="0"/>
              <a:t>29-30</a:t>
            </a:r>
            <a:r>
              <a:rPr lang="zh-CN" altLang="en-US" dirty="0"/>
              <a:t>；来</a:t>
            </a:r>
            <a:r>
              <a:rPr lang="en-SG" dirty="0"/>
              <a:t>1</a:t>
            </a:r>
            <a:r>
              <a:rPr lang="zh-CN" altLang="en-US" dirty="0"/>
              <a:t>：</a:t>
            </a:r>
            <a:r>
              <a:rPr lang="en-SG" dirty="0"/>
              <a:t>3</a:t>
            </a:r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en-SG" dirty="0"/>
              <a:t>3</a:t>
            </a:r>
            <a:r>
              <a:rPr lang="en-US" altLang="zh-CN" dirty="0"/>
              <a:t>】</a:t>
            </a:r>
            <a:r>
              <a:rPr lang="zh-CN" altLang="en-US" dirty="0"/>
              <a:t>诗</a:t>
            </a:r>
            <a:r>
              <a:rPr lang="en-SG" dirty="0"/>
              <a:t>55</a:t>
            </a:r>
            <a:r>
              <a:rPr lang="zh-CN" altLang="en-US" dirty="0"/>
              <a:t>：</a:t>
            </a:r>
            <a:r>
              <a:rPr lang="en-SG" dirty="0"/>
              <a:t>22</a:t>
            </a:r>
            <a:r>
              <a:rPr lang="zh-CN" altLang="en-US" dirty="0"/>
              <a:t>；太</a:t>
            </a:r>
            <a:r>
              <a:rPr lang="en-SG" dirty="0"/>
              <a:t>6</a:t>
            </a:r>
            <a:r>
              <a:rPr lang="zh-CN" altLang="en-US" dirty="0"/>
              <a:t>：</a:t>
            </a:r>
            <a:r>
              <a:rPr lang="en-SG" dirty="0"/>
              <a:t>25</a:t>
            </a:r>
            <a:r>
              <a:rPr lang="zh-CN" altLang="en-US" dirty="0"/>
              <a:t>，</a:t>
            </a:r>
            <a:r>
              <a:rPr lang="en-SG" dirty="0"/>
              <a:t>26</a:t>
            </a:r>
            <a:r>
              <a:rPr lang="zh-CN" altLang="en-US" dirty="0"/>
              <a:t>；路</a:t>
            </a:r>
            <a:r>
              <a:rPr lang="en-SG" dirty="0"/>
              <a:t>12</a:t>
            </a:r>
            <a:r>
              <a:rPr lang="zh-CN" altLang="en-US" dirty="0"/>
              <a:t>：</a:t>
            </a:r>
            <a:r>
              <a:rPr lang="en-SG" dirty="0"/>
              <a:t>22-31</a:t>
            </a:r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en-SG" dirty="0"/>
              <a:t>4</a:t>
            </a:r>
            <a:r>
              <a:rPr lang="en-US" altLang="zh-CN" dirty="0"/>
              <a:t>】</a:t>
            </a:r>
            <a:r>
              <a:rPr lang="zh-CN" altLang="en-US" dirty="0"/>
              <a:t>罗</a:t>
            </a:r>
            <a:r>
              <a:rPr lang="en-SG" dirty="0"/>
              <a:t>8</a:t>
            </a:r>
            <a:r>
              <a:rPr lang="zh-CN" altLang="en-US" dirty="0"/>
              <a:t>：</a:t>
            </a:r>
            <a:r>
              <a:rPr lang="en-SG" dirty="0"/>
              <a:t>28</a:t>
            </a:r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en-SG" dirty="0"/>
              <a:t>5</a:t>
            </a:r>
            <a:r>
              <a:rPr lang="en-US" altLang="zh-CN" dirty="0"/>
              <a:t>】</a:t>
            </a:r>
            <a:r>
              <a:rPr lang="zh-CN" altLang="en-US" dirty="0"/>
              <a:t>太</a:t>
            </a:r>
            <a:r>
              <a:rPr lang="en-SG" dirty="0"/>
              <a:t>6</a:t>
            </a:r>
            <a:r>
              <a:rPr lang="zh-CN" altLang="en-US" dirty="0"/>
              <a:t>：</a:t>
            </a:r>
            <a:r>
              <a:rPr lang="en-SG" dirty="0"/>
              <a:t>32</a:t>
            </a:r>
            <a:r>
              <a:rPr lang="zh-CN" altLang="en-US" dirty="0"/>
              <a:t>，</a:t>
            </a:r>
            <a:r>
              <a:rPr lang="en-SG" dirty="0"/>
              <a:t>33</a:t>
            </a:r>
            <a:r>
              <a:rPr lang="zh-CN" altLang="en-US" dirty="0"/>
              <a:t>；</a:t>
            </a:r>
            <a:r>
              <a:rPr lang="en-SG" dirty="0"/>
              <a:t>7</a:t>
            </a:r>
            <a:r>
              <a:rPr lang="zh-CN" altLang="en-US" dirty="0"/>
              <a:t>：</a:t>
            </a:r>
            <a:r>
              <a:rPr lang="en-SG" dirty="0"/>
              <a:t>9-11</a:t>
            </a:r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57043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40D5-01E3-D35D-0256-618A4032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5</a:t>
            </a:r>
            <a:r>
              <a:rPr lang="zh-CN" altLang="en-US" dirty="0"/>
              <a:t>）神继续治理祂的创造（问</a:t>
            </a:r>
            <a:r>
              <a:rPr lang="en-SG" dirty="0"/>
              <a:t>26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7F64-AFA2-116D-E6B5-731B8BF012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zh-CN" altLang="en-US" dirty="0"/>
              <a:t>既然神创造万有，祂就有权柄按着祂永恒的旨意与护理来治理万有。</a:t>
            </a:r>
            <a:r>
              <a:rPr lang="en-SG" altLang="zh-CN" dirty="0"/>
              <a:t>(</a:t>
            </a:r>
            <a:r>
              <a:rPr lang="zh-CN" altLang="en-US" dirty="0"/>
              <a:t>诗</a:t>
            </a:r>
            <a:r>
              <a:rPr lang="en-SG" dirty="0"/>
              <a:t>104</a:t>
            </a:r>
            <a:r>
              <a:rPr lang="zh-CN" altLang="en-US" dirty="0"/>
              <a:t>：</a:t>
            </a:r>
            <a:r>
              <a:rPr lang="en-SG" dirty="0"/>
              <a:t>2-5</a:t>
            </a:r>
            <a:r>
              <a:rPr lang="zh-CN" altLang="en-US" dirty="0"/>
              <a:t>；</a:t>
            </a:r>
            <a:r>
              <a:rPr lang="en-SG" dirty="0"/>
              <a:t>27-30</a:t>
            </a:r>
            <a:r>
              <a:rPr lang="zh-CN" altLang="en-US" dirty="0"/>
              <a:t>；太</a:t>
            </a:r>
            <a:r>
              <a:rPr lang="en-SG" dirty="0"/>
              <a:t>6</a:t>
            </a:r>
            <a:r>
              <a:rPr lang="zh-CN" altLang="en-US" dirty="0"/>
              <a:t>：</a:t>
            </a:r>
            <a:r>
              <a:rPr lang="en-SG" dirty="0"/>
              <a:t>30</a:t>
            </a:r>
            <a:r>
              <a:rPr lang="zh-CN" altLang="en-US" dirty="0"/>
              <a:t>；</a:t>
            </a:r>
            <a:r>
              <a:rPr lang="en-SG" dirty="0"/>
              <a:t>10</a:t>
            </a:r>
            <a:r>
              <a:rPr lang="zh-CN" altLang="en-US" dirty="0"/>
              <a:t>：</a:t>
            </a:r>
            <a:r>
              <a:rPr lang="en-SG" dirty="0"/>
              <a:t>29-30</a:t>
            </a:r>
            <a:r>
              <a:rPr lang="zh-CN" altLang="en-US" dirty="0"/>
              <a:t>；来</a:t>
            </a:r>
            <a:r>
              <a:rPr lang="en-SG" dirty="0"/>
              <a:t>1</a:t>
            </a:r>
            <a:r>
              <a:rPr lang="zh-CN" altLang="en-US" dirty="0"/>
              <a:t>：</a:t>
            </a:r>
            <a:r>
              <a:rPr lang="en-SG" dirty="0"/>
              <a:t>3)</a:t>
            </a:r>
          </a:p>
          <a:p>
            <a:pPr lvl="0"/>
            <a:r>
              <a:rPr lang="zh-CN" altLang="en-US" dirty="0"/>
              <a:t>既然神是创造主，祂就有能力赐给我们一切所需。</a:t>
            </a:r>
            <a:r>
              <a:rPr lang="en-SG" altLang="zh-CN" dirty="0"/>
              <a:t>(</a:t>
            </a:r>
            <a:r>
              <a:rPr lang="zh-CN" altLang="en-US" dirty="0"/>
              <a:t>诗</a:t>
            </a:r>
            <a:r>
              <a:rPr lang="en-SG" dirty="0"/>
              <a:t>55</a:t>
            </a:r>
            <a:r>
              <a:rPr lang="zh-CN" altLang="en-US" dirty="0"/>
              <a:t>：</a:t>
            </a:r>
            <a:r>
              <a:rPr lang="en-SG" dirty="0"/>
              <a:t>22</a:t>
            </a:r>
            <a:r>
              <a:rPr lang="zh-CN" altLang="en-US" dirty="0"/>
              <a:t>；太</a:t>
            </a:r>
            <a:r>
              <a:rPr lang="en-SG" dirty="0"/>
              <a:t>6</a:t>
            </a:r>
            <a:r>
              <a:rPr lang="zh-CN" altLang="en-US" dirty="0"/>
              <a:t>：</a:t>
            </a:r>
            <a:r>
              <a:rPr lang="en-SG" dirty="0"/>
              <a:t>25</a:t>
            </a:r>
            <a:r>
              <a:rPr lang="zh-CN" altLang="en-US" dirty="0"/>
              <a:t>，</a:t>
            </a:r>
            <a:r>
              <a:rPr lang="en-SG" dirty="0"/>
              <a:t>26</a:t>
            </a:r>
            <a:r>
              <a:rPr lang="zh-CN" altLang="en-US" dirty="0"/>
              <a:t>；路</a:t>
            </a:r>
            <a:r>
              <a:rPr lang="en-SG" dirty="0"/>
              <a:t>12</a:t>
            </a:r>
            <a:r>
              <a:rPr lang="zh-CN" altLang="en-US" dirty="0"/>
              <a:t>：</a:t>
            </a:r>
            <a:r>
              <a:rPr lang="en-SG" dirty="0"/>
              <a:t>22-31)</a:t>
            </a:r>
          </a:p>
          <a:p>
            <a:pPr lvl="0"/>
            <a:r>
              <a:rPr lang="zh-CN" altLang="en-US" dirty="0"/>
              <a:t>祂是一位慈爱的父。</a:t>
            </a:r>
            <a:r>
              <a:rPr lang="en-SG" altLang="zh-CN" dirty="0"/>
              <a:t>(</a:t>
            </a:r>
            <a:r>
              <a:rPr lang="zh-CN" altLang="en-US" dirty="0"/>
              <a:t>太</a:t>
            </a:r>
            <a:r>
              <a:rPr lang="en-SG" dirty="0"/>
              <a:t>6</a:t>
            </a:r>
            <a:r>
              <a:rPr lang="zh-CN" altLang="en-US" dirty="0"/>
              <a:t>：</a:t>
            </a:r>
            <a:r>
              <a:rPr lang="en-SG" dirty="0"/>
              <a:t>32</a:t>
            </a:r>
            <a:r>
              <a:rPr lang="zh-CN" altLang="en-US" dirty="0"/>
              <a:t>，</a:t>
            </a:r>
            <a:r>
              <a:rPr lang="en-SG" dirty="0"/>
              <a:t>33</a:t>
            </a:r>
            <a:r>
              <a:rPr lang="zh-CN" altLang="en-US" dirty="0"/>
              <a:t>；</a:t>
            </a:r>
            <a:r>
              <a:rPr lang="en-SG" dirty="0"/>
              <a:t>7</a:t>
            </a:r>
            <a:r>
              <a:rPr lang="zh-CN" altLang="en-US" dirty="0"/>
              <a:t>：</a:t>
            </a:r>
            <a:r>
              <a:rPr lang="en-SG" dirty="0"/>
              <a:t>9-11)</a:t>
            </a:r>
          </a:p>
        </p:txBody>
      </p:sp>
    </p:spTree>
    <p:extLst>
      <p:ext uri="{BB962C8B-B14F-4D97-AF65-F5344CB8AC3E}">
        <p14:creationId xmlns:p14="http://schemas.microsoft.com/office/powerpoint/2010/main" val="3806606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E4AE-A392-61C7-EA43-290B2B65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56F12-D868-EF5A-3018-532EC52941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850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F8BE1-E35B-3603-9D7F-E8BCEB050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1650-7000-73BF-3AC9-21245640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/>
              <a:t>问答 </a:t>
            </a:r>
            <a:r>
              <a:rPr lang="en-SG" altLang="zh-CN" u="sng" dirty="0"/>
              <a:t>25</a:t>
            </a:r>
            <a:endParaRPr lang="en-SG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D5EE-3B48-A029-A90A-09A0F54BE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77926"/>
            <a:ext cx="10363826" cy="4901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/>
              <a:t>25 </a:t>
            </a:r>
            <a:r>
              <a:rPr lang="zh-CN" altLang="en-US" dirty="0"/>
              <a:t>问</a:t>
            </a:r>
            <a:r>
              <a:rPr lang="en-SG" dirty="0"/>
              <a:t>: </a:t>
            </a:r>
            <a:r>
              <a:rPr lang="zh-CN" altLang="en-US" dirty="0"/>
              <a:t>上帝既然是独一的</a:t>
            </a:r>
            <a:r>
              <a:rPr lang="en-SG" dirty="0"/>
              <a:t>, </a:t>
            </a:r>
            <a:r>
              <a:rPr lang="zh-CN" altLang="en-US" dirty="0"/>
              <a:t>你为何说有圣父、圣子、圣灵三位呢？ </a:t>
            </a:r>
            <a:endParaRPr lang="en-SG" dirty="0"/>
          </a:p>
          <a:p>
            <a:pPr marL="0" indent="0">
              <a:buNone/>
            </a:pPr>
            <a:r>
              <a:rPr lang="zh-CN" altLang="en-US" dirty="0"/>
              <a:t>答</a:t>
            </a:r>
            <a:r>
              <a:rPr lang="en-SG" dirty="0"/>
              <a:t>: </a:t>
            </a:r>
            <a:r>
              <a:rPr lang="zh-CN" altLang="en-US" dirty="0"/>
              <a:t>因为上帝在圣经中是这样启示祂自己的，这三个不同的位格乃是独一、真实、永恒的上帝。</a:t>
            </a:r>
            <a:endParaRPr lang="en-SG" altLang="zh-CN" dirty="0"/>
          </a:p>
          <a:p>
            <a:pPr marL="0" indent="0">
              <a:lnSpc>
                <a:spcPct val="110000"/>
              </a:lnSpc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68715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5D3F8-2DDE-96A7-2230-32A493D03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86E1-7411-9C36-63BA-019D99A5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/>
              <a:t>问答</a:t>
            </a:r>
            <a:r>
              <a:rPr lang="en-SG" altLang="zh-CN" u="sng" dirty="0"/>
              <a:t>25</a:t>
            </a:r>
            <a:endParaRPr lang="en-SG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03D25-37D3-31A1-FB20-4B619E969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77926"/>
            <a:ext cx="10363826" cy="4901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/>
              <a:t>25 </a:t>
            </a:r>
            <a:r>
              <a:rPr lang="zh-CN" altLang="en-US" dirty="0"/>
              <a:t>问</a:t>
            </a:r>
            <a:r>
              <a:rPr lang="en-SG" dirty="0"/>
              <a:t>: </a:t>
            </a:r>
            <a:r>
              <a:rPr lang="zh-CN" altLang="en-US" dirty="0"/>
              <a:t>上帝既然是独一的</a:t>
            </a:r>
            <a:r>
              <a:rPr lang="en-SG" dirty="0"/>
              <a:t>, </a:t>
            </a:r>
            <a:r>
              <a:rPr lang="zh-CN" altLang="en-US" dirty="0"/>
              <a:t>你为何说有圣父、圣子、圣灵三位呢？ </a:t>
            </a:r>
            <a:endParaRPr lang="en-SG" dirty="0"/>
          </a:p>
          <a:p>
            <a:pPr marL="0" indent="0">
              <a:buNone/>
            </a:pPr>
            <a:r>
              <a:rPr lang="zh-CN" altLang="en-US" dirty="0"/>
              <a:t>答</a:t>
            </a:r>
            <a:r>
              <a:rPr lang="en-SG" dirty="0"/>
              <a:t>: </a:t>
            </a:r>
            <a:r>
              <a:rPr lang="zh-CN" altLang="en-US" dirty="0"/>
              <a:t>因为上帝在圣经中是这样启示祂自己的，这三个不同的位格乃是独一、真实、永恒的上帝。</a:t>
            </a:r>
            <a:endParaRPr lang="en-SG" altLang="zh-CN" dirty="0"/>
          </a:p>
          <a:p>
            <a:pPr marL="0" indent="0">
              <a:lnSpc>
                <a:spcPct val="110000"/>
              </a:lnSpc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49419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300C8-678E-4B18-7A80-E0B5C72B6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DDFC-EE3E-64C6-2B37-B4D7E185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26" y="124380"/>
            <a:ext cx="8911687" cy="1280890"/>
          </a:xfrm>
        </p:spPr>
        <p:txBody>
          <a:bodyPr/>
          <a:lstStyle/>
          <a:p>
            <a:r>
              <a:rPr lang="zh-CN" altLang="en-US" u="sng" dirty="0"/>
              <a:t>问答</a:t>
            </a:r>
            <a:r>
              <a:rPr lang="en-SG" altLang="zh-CN" u="sng" dirty="0"/>
              <a:t>26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9E4B-9EAE-9C2D-E59B-387FB20AFC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640" y="825371"/>
            <a:ext cx="11377151" cy="603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/>
              <a:t>26 </a:t>
            </a:r>
            <a:r>
              <a:rPr lang="zh-CN" altLang="en-US" dirty="0"/>
              <a:t>问</a:t>
            </a:r>
            <a:r>
              <a:rPr lang="en-SG" dirty="0"/>
              <a:t>: </a:t>
            </a:r>
            <a:r>
              <a:rPr lang="zh-CN" altLang="en-US" dirty="0"/>
              <a:t>当你说 “我信上帝，全能的父，创造天地的主” 时，你相信的是什么呢？ </a:t>
            </a:r>
            <a:endParaRPr lang="en-SG" dirty="0"/>
          </a:p>
          <a:p>
            <a:pPr marL="0" indent="0" algn="just">
              <a:buNone/>
            </a:pPr>
            <a:r>
              <a:rPr lang="zh-CN" altLang="en-US" dirty="0"/>
              <a:t>答</a:t>
            </a:r>
            <a:r>
              <a:rPr lang="en-SG" dirty="0"/>
              <a:t>: </a:t>
            </a:r>
            <a:r>
              <a:rPr lang="zh-CN" altLang="en-US" dirty="0"/>
              <a:t>我相信我们主耶稣基督的永恒之父，从无中创造天地，以及其中的一切 ，又用祂永恒的预旨和护理托住并治理它们，祂因祂儿子基督的缘故，作我的上帝和天父。我相信祂必供给我身体和灵魂一切的需要，对此我毫无怀疑；此外，在这流泪谷，凡祂所降在我身上的灾难，都会变为对我有益的；因为祂既是无所不能的上帝，便能如此行，并且祂既是一位信实的天父，也愿意如此行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99782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CC977-71CE-BA65-F2E7-370DCB9A09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下个课：那么，进化论呢？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3717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985DE-AAE4-8D10-EEB4-A9A76741D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8CA7-6477-85A2-B9B5-7B76423A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913" y="20944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三位一体的教义建立在以下真理之上：（问</a:t>
            </a:r>
            <a:r>
              <a:rPr lang="en-SG" dirty="0"/>
              <a:t>25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86821-BE29-342A-02C0-937EB5AEA9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98922"/>
            <a:ext cx="10363826" cy="379227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只有一位神</a:t>
            </a:r>
            <a:endParaRPr lang="en-SG" dirty="0"/>
          </a:p>
          <a:p>
            <a:pPr lvl="0"/>
            <a:r>
              <a:rPr lang="zh-CN" altLang="en-US" dirty="0"/>
              <a:t>位格</a:t>
            </a:r>
            <a:endParaRPr lang="en-SG" altLang="zh-CN" dirty="0"/>
          </a:p>
          <a:p>
            <a:pPr lvl="0"/>
            <a:r>
              <a:rPr lang="zh-CN" altLang="en-US" dirty="0"/>
              <a:t>父是神</a:t>
            </a:r>
            <a:endParaRPr lang="en-SG" altLang="zh-CN" dirty="0"/>
          </a:p>
          <a:p>
            <a:pPr lvl="0"/>
            <a:r>
              <a:rPr lang="zh-CN" altLang="en-US" dirty="0"/>
              <a:t>子是神</a:t>
            </a:r>
            <a:endParaRPr lang="en-SG" dirty="0"/>
          </a:p>
          <a:p>
            <a:pPr lvl="0"/>
            <a:r>
              <a:rPr lang="zh-CN" altLang="en-US" dirty="0"/>
              <a:t>圣灵是神</a:t>
            </a:r>
            <a:endParaRPr lang="en-SG" altLang="zh-CN" dirty="0"/>
          </a:p>
          <a:p>
            <a:pPr lvl="0"/>
            <a:r>
              <a:rPr lang="zh-CN" altLang="en-US" dirty="0"/>
              <a:t>父不是子，子不是圣灵，父也不是子或圣灵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719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0465-C373-39BA-8872-6B246273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77995-1E40-8DD5-A47B-D951E8B2C1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706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C47FA-5055-232D-5A44-CF283EC667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458" y="1628456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400" b="1" u="sng" dirty="0"/>
              <a:t>三一神论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173669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C0E0-59D0-8863-93D5-DBC68F20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zh-CN" altLang="en-US" dirty="0"/>
              <a:t>）尼西亚正统神学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07763-BC4A-A411-6A9D-2DE01BF255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71931"/>
          </a:xfrm>
        </p:spPr>
        <p:txBody>
          <a:bodyPr/>
          <a:lstStyle/>
          <a:p>
            <a:pPr lvl="0"/>
            <a:r>
              <a:rPr lang="zh-CN" altLang="en-US" dirty="0"/>
              <a:t>公元</a:t>
            </a:r>
            <a:r>
              <a:rPr lang="en-SG" dirty="0"/>
              <a:t>325</a:t>
            </a:r>
            <a:r>
              <a:rPr lang="zh-CN" altLang="en-US" dirty="0"/>
              <a:t>年：尼西亚大公会议里，亚流主义被定为异端。</a:t>
            </a:r>
            <a:endParaRPr lang="en-SG" dirty="0"/>
          </a:p>
          <a:p>
            <a:pPr lvl="0"/>
            <a:r>
              <a:rPr lang="zh-CN" altLang="en-US" dirty="0"/>
              <a:t>公元</a:t>
            </a:r>
            <a:r>
              <a:rPr lang="en-SG" dirty="0"/>
              <a:t>325–381</a:t>
            </a:r>
            <a:r>
              <a:rPr lang="zh-CN" altLang="en-US" dirty="0"/>
              <a:t>年：亚流主义与半亚流主义持续困扰教会，并试图借助政治手段推翻尼西亚会议的决定。</a:t>
            </a:r>
            <a:endParaRPr lang="en-SG" dirty="0"/>
          </a:p>
          <a:p>
            <a:pPr lvl="0"/>
            <a:r>
              <a:rPr lang="zh-CN" altLang="en-US" dirty="0"/>
              <a:t>公元</a:t>
            </a:r>
            <a:r>
              <a:rPr lang="en-SG" dirty="0"/>
              <a:t>381</a:t>
            </a:r>
            <a:r>
              <a:rPr lang="zh-CN" altLang="en-US" dirty="0"/>
              <a:t>年：君士坦丁堡大公会议重申尼西亚信仰，并在早期教会中终结了亚流主义与半亚流主义。</a:t>
            </a:r>
            <a:endParaRPr lang="en-SG" dirty="0"/>
          </a:p>
          <a:p>
            <a:pPr lvl="0"/>
            <a:r>
              <a:rPr lang="en-SG" dirty="0"/>
              <a:t>“</a:t>
            </a:r>
            <a:r>
              <a:rPr lang="zh-CN" altLang="en-US" dirty="0"/>
              <a:t>尼西亚信经</a:t>
            </a:r>
            <a:r>
              <a:rPr lang="en-SG" dirty="0"/>
              <a:t>” </a:t>
            </a:r>
            <a:r>
              <a:rPr lang="zh-CN" altLang="en-US" dirty="0"/>
              <a:t>更准确的名称是 </a:t>
            </a:r>
            <a:r>
              <a:rPr lang="en-SG" dirty="0"/>
              <a:t>“</a:t>
            </a:r>
            <a:r>
              <a:rPr lang="zh-CN" altLang="en-US" dirty="0"/>
              <a:t>尼西亚</a:t>
            </a:r>
            <a:r>
              <a:rPr lang="en-SG" dirty="0"/>
              <a:t>—</a:t>
            </a:r>
            <a:r>
              <a:rPr lang="zh-CN" altLang="en-US" dirty="0"/>
              <a:t>君士坦丁堡信经</a:t>
            </a:r>
            <a:r>
              <a:rPr lang="en-SG" dirty="0"/>
              <a:t>”</a:t>
            </a:r>
            <a:r>
              <a:rPr lang="zh-CN" altLang="en-US" dirty="0"/>
              <a:t>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3720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C805-7278-9A38-C2FD-022CE0C2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zh-CN" altLang="en-US" dirty="0"/>
              <a:t>）研读歌罗西</a:t>
            </a:r>
            <a:r>
              <a:rPr lang="en-US" dirty="0"/>
              <a:t> 1</a:t>
            </a:r>
            <a:r>
              <a:rPr lang="zh-CN" altLang="en-US" dirty="0"/>
              <a:t>：</a:t>
            </a:r>
            <a:r>
              <a:rPr lang="en-US" dirty="0"/>
              <a:t>15-19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9281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62D31-A80F-615C-3E16-EDBC1711C4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35936"/>
            <a:ext cx="10363826" cy="5355264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baseline="30000" dirty="0"/>
              <a:t>15 </a:t>
            </a:r>
            <a:r>
              <a:rPr lang="zh-CN" altLang="en-US" dirty="0"/>
              <a:t>这爱子是那看不见的　神的形象，是首先的，在一切被造的之上。 </a:t>
            </a:r>
            <a:r>
              <a:rPr lang="en-US" altLang="zh-CN" b="1" baseline="30000" dirty="0"/>
              <a:t>16 </a:t>
            </a:r>
            <a:r>
              <a:rPr lang="zh-CN" altLang="en-US" dirty="0"/>
              <a:t>因为天上地上的万有：看得见的和看不见的，无论是坐王位的，或是作主的，或是执政的，或是掌权的，都是本着他造的；万有都是借着他，又是为着他而造的。 </a:t>
            </a:r>
            <a:r>
              <a:rPr lang="en-US" altLang="zh-CN" b="1" baseline="30000" dirty="0"/>
              <a:t>17 </a:t>
            </a:r>
            <a:r>
              <a:rPr lang="zh-CN" altLang="en-US" dirty="0"/>
              <a:t>他在万有之先；万有也一同靠着他而存在。 </a:t>
            </a:r>
            <a:r>
              <a:rPr lang="en-US" altLang="zh-CN" b="1" baseline="30000" dirty="0"/>
              <a:t>18 </a:t>
            </a:r>
            <a:r>
              <a:rPr lang="zh-CN" altLang="en-US" dirty="0"/>
              <a:t>他是身体的头，这身体就是教会。他是元始，是死人中首先复生的，好让他在凡事上居首位； </a:t>
            </a:r>
            <a:r>
              <a:rPr lang="en-US" altLang="zh-CN" b="1" baseline="30000" dirty="0"/>
              <a:t>19 </a:t>
            </a:r>
            <a:r>
              <a:rPr lang="zh-CN" altLang="en-US" dirty="0"/>
              <a:t>因为　神乐意使所有的丰盛都住在爱子里面，</a:t>
            </a:r>
            <a:endParaRPr lang="en-SG" altLang="zh-CN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zh-CN" altLang="en-US" dirty="0"/>
              <a:t>（西 </a:t>
            </a:r>
            <a:r>
              <a:rPr lang="en-SG" altLang="zh-CN" dirty="0"/>
              <a:t>1</a:t>
            </a:r>
            <a:r>
              <a:rPr lang="zh-CN" altLang="en-US" dirty="0"/>
              <a:t>：</a:t>
            </a:r>
            <a:r>
              <a:rPr lang="en-SG" altLang="zh-CN" dirty="0"/>
              <a:t>15-19  </a:t>
            </a:r>
            <a:r>
              <a:rPr lang="zh-CN" altLang="en-US" dirty="0"/>
              <a:t>新译本</a:t>
            </a:r>
            <a:r>
              <a:rPr lang="en-SG" altLang="zh-CN" dirty="0"/>
              <a:t>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4524123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991</TotalTime>
  <Words>2766</Words>
  <Application>Microsoft Office PowerPoint</Application>
  <PresentationFormat>Widescreen</PresentationFormat>
  <Paragraphs>112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Arial</vt:lpstr>
      <vt:lpstr>Century Gothic</vt:lpstr>
      <vt:lpstr>Wingdings 3</vt:lpstr>
      <vt:lpstr>Wisp</vt:lpstr>
      <vt:lpstr>《海德堡要理问答》</vt:lpstr>
      <vt:lpstr>PowerPoint Presentation</vt:lpstr>
      <vt:lpstr>问答 25</vt:lpstr>
      <vt:lpstr>三位一体的教义建立在以下真理之上：（问25）</vt:lpstr>
      <vt:lpstr>PowerPoint Presentation</vt:lpstr>
      <vt:lpstr>PowerPoint Presentation</vt:lpstr>
      <vt:lpstr>1）尼西亚正统神学</vt:lpstr>
      <vt:lpstr>2）研读歌罗西 1：15-19 </vt:lpstr>
      <vt:lpstr>PowerPoint Presentation</vt:lpstr>
      <vt:lpstr>PowerPoint Presentation</vt:lpstr>
      <vt:lpstr>2）研读歌罗西 1：15-19 </vt:lpstr>
      <vt:lpstr>PowerPoint Presentation</vt:lpstr>
      <vt:lpstr>2）研读歌罗西 1：15-19 </vt:lpstr>
      <vt:lpstr>2）研读歌罗西 1：15-19 </vt:lpstr>
      <vt:lpstr>PowerPoint Presentation</vt:lpstr>
      <vt:lpstr>问答26（前半）</vt:lpstr>
      <vt:lpstr>3）神是从无中创造万有的创造主（问26）</vt:lpstr>
      <vt:lpstr>PowerPoint Presentation</vt:lpstr>
      <vt:lpstr>3）神是从无中创造万有的创造主（问26）</vt:lpstr>
      <vt:lpstr>3）神是从无中创造万有的创造主（问26）</vt:lpstr>
      <vt:lpstr>3）神是从无中创造万有的创造主（问26）</vt:lpstr>
      <vt:lpstr>3）神是从无中创造万有的创造主（问26）</vt:lpstr>
      <vt:lpstr>PowerPoint Presentation</vt:lpstr>
      <vt:lpstr>PowerPoint Presentation</vt:lpstr>
      <vt:lpstr>3）神是从无中创造万有的创造主（问26）</vt:lpstr>
      <vt:lpstr>4）神创造了整个世界、动物与人（问26）</vt:lpstr>
      <vt:lpstr>问答26</vt:lpstr>
      <vt:lpstr>5）神继续治理祂的创造（问26）</vt:lpstr>
      <vt:lpstr>PowerPoint Presentation</vt:lpstr>
      <vt:lpstr>问答25</vt:lpstr>
      <vt:lpstr>问答26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C</dc:creator>
  <cp:lastModifiedBy>Daniel C</cp:lastModifiedBy>
  <cp:revision>202</cp:revision>
  <dcterms:created xsi:type="dcterms:W3CDTF">2026-02-20T15:54:38Z</dcterms:created>
  <dcterms:modified xsi:type="dcterms:W3CDTF">2026-03-28T14:36:47Z</dcterms:modified>
</cp:coreProperties>
</file>