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8" r:id="rId4"/>
    <p:sldId id="265" r:id="rId5"/>
    <p:sldId id="263" r:id="rId6"/>
    <p:sldId id="279" r:id="rId7"/>
    <p:sldId id="266" r:id="rId8"/>
    <p:sldId id="280" r:id="rId9"/>
    <p:sldId id="281" r:id="rId10"/>
    <p:sldId id="282" r:id="rId11"/>
    <p:sldId id="270" r:id="rId12"/>
    <p:sldId id="283" r:id="rId13"/>
    <p:sldId id="271" r:id="rId14"/>
    <p:sldId id="272" r:id="rId15"/>
    <p:sldId id="273" r:id="rId16"/>
    <p:sldId id="284" r:id="rId17"/>
    <p:sldId id="285" r:id="rId18"/>
    <p:sldId id="287"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67"/>
    <p:restoredTop sz="96301"/>
  </p:normalViewPr>
  <p:slideViewPr>
    <p:cSldViewPr snapToGrid="0">
      <p:cViewPr varScale="1">
        <p:scale>
          <a:sx n="130" d="100"/>
          <a:sy n="130" d="100"/>
        </p:scale>
        <p:origin x="200" y="1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CC7D-0491-1252-455F-90BE55068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8CF07A-ED77-A766-54DD-32B536A17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621C24-4D0A-B76F-18B0-76C8A4B496C4}"/>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5" name="Footer Placeholder 4">
            <a:extLst>
              <a:ext uri="{FF2B5EF4-FFF2-40B4-BE49-F238E27FC236}">
                <a16:creationId xmlns:a16="http://schemas.microsoft.com/office/drawing/2014/main" id="{FCF2BB87-A1CD-A4B3-71DF-E3178AA2F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90076-EB10-1FF3-8107-9BC9750FC085}"/>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135162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5B54-9FB0-97FD-D3BB-354B1C79C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0D064-7FE4-4951-8E69-7CB3CD436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7BAA8-6040-5FFB-B14D-5DBF85BAA31A}"/>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5" name="Footer Placeholder 4">
            <a:extLst>
              <a:ext uri="{FF2B5EF4-FFF2-40B4-BE49-F238E27FC236}">
                <a16:creationId xmlns:a16="http://schemas.microsoft.com/office/drawing/2014/main" id="{4DBF6210-87B6-0490-91DA-D4A3BEC9A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60611-82FA-823C-8D08-EB16CEF5CFAB}"/>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157627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259CE-09D3-01DD-F808-8401157CC3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02A85-A956-8482-C0F5-3871757B34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AC310-EBD2-196A-E976-D72BF99BB900}"/>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5" name="Footer Placeholder 4">
            <a:extLst>
              <a:ext uri="{FF2B5EF4-FFF2-40B4-BE49-F238E27FC236}">
                <a16:creationId xmlns:a16="http://schemas.microsoft.com/office/drawing/2014/main" id="{CC3827C3-5BF9-D10E-3EB5-5E3857BD8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2D81C-AC8D-087A-069B-6C943B808B00}"/>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199864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BF9E-7887-1F37-A417-15D090CB6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4A26B-ED0F-5AE5-8E85-9862468E6A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C403B-1FCF-E3D5-C106-C3DEC7FAF928}"/>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5" name="Footer Placeholder 4">
            <a:extLst>
              <a:ext uri="{FF2B5EF4-FFF2-40B4-BE49-F238E27FC236}">
                <a16:creationId xmlns:a16="http://schemas.microsoft.com/office/drawing/2014/main" id="{7D6BCBF6-7B06-8A6E-8D4E-724B81325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3FA4E-4A37-20F0-1BB0-82671DACF229}"/>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96990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D7C1-FB6D-04E7-D2D6-DC3107C992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1E8C5-E640-5759-8A2A-1526AFA5A3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486CE-2AF8-ABEC-6AC0-8A19922E1819}"/>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5" name="Footer Placeholder 4">
            <a:extLst>
              <a:ext uri="{FF2B5EF4-FFF2-40B4-BE49-F238E27FC236}">
                <a16:creationId xmlns:a16="http://schemas.microsoft.com/office/drawing/2014/main" id="{462192AD-214C-C6F3-D705-82D09E62B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E9E8D-56EB-AA01-709A-3EC4F3AB2E02}"/>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62333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FDF7-96B4-2CBD-065C-57B48E6B3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F4B87-F38D-2611-8550-5CDF611EF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BC5A5-26D9-10C2-D7C1-57133BB65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990C7-7D4F-C6C7-FE93-9A8981C90E2F}"/>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6" name="Footer Placeholder 5">
            <a:extLst>
              <a:ext uri="{FF2B5EF4-FFF2-40B4-BE49-F238E27FC236}">
                <a16:creationId xmlns:a16="http://schemas.microsoft.com/office/drawing/2014/main" id="{C594D72F-4620-0705-3063-C6A88B3AD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AF79E-42C6-3E9F-216D-84727237791C}"/>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361929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676D-1449-E714-852A-7FB673FE7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6C7CC-9C75-5157-D3CB-893A777E6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E689A-05AA-4D71-E479-DD26E63DA6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64C194-B5EF-600E-74F8-3E947BC88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5F19DA-471D-40D4-6AA3-7F4016D23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66BAC-903A-5E44-7602-B89D94E8D561}"/>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8" name="Footer Placeholder 7">
            <a:extLst>
              <a:ext uri="{FF2B5EF4-FFF2-40B4-BE49-F238E27FC236}">
                <a16:creationId xmlns:a16="http://schemas.microsoft.com/office/drawing/2014/main" id="{C5D9470F-A068-F6E8-9CAE-19A77839A0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955EAB-2301-6A00-DC93-32F8186F8186}"/>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68135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D381-3BC6-9800-964D-5CFDFEAA24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90C78-541D-2708-D0A7-99093F989D27}"/>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4" name="Footer Placeholder 3">
            <a:extLst>
              <a:ext uri="{FF2B5EF4-FFF2-40B4-BE49-F238E27FC236}">
                <a16:creationId xmlns:a16="http://schemas.microsoft.com/office/drawing/2014/main" id="{1BF3E325-3EE6-B74A-50F3-3C86BD66D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367E87-1DCE-7103-BA46-5A7F92AB83D0}"/>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26215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27821-4CE3-9CB1-8B63-54464EDA07C4}"/>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3" name="Footer Placeholder 2">
            <a:extLst>
              <a:ext uri="{FF2B5EF4-FFF2-40B4-BE49-F238E27FC236}">
                <a16:creationId xmlns:a16="http://schemas.microsoft.com/office/drawing/2014/main" id="{672C39EA-E30C-6635-2CC2-FCE661E462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5BEB7-3251-2F3D-8E46-4F34E0C28389}"/>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218805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0FA5-2863-1AC3-5E95-8366DE64F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950203-D6DA-F3DB-945B-E4B1325B9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CD94D-427B-8016-0AD8-D87CD1344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FF4F7-2831-2105-7686-F382034578A7}"/>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6" name="Footer Placeholder 5">
            <a:extLst>
              <a:ext uri="{FF2B5EF4-FFF2-40B4-BE49-F238E27FC236}">
                <a16:creationId xmlns:a16="http://schemas.microsoft.com/office/drawing/2014/main" id="{A496DE88-B0B5-FBFA-5F60-E27820105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2148B-BC82-77D1-4470-47D971D5F505}"/>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319711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E437-602D-2B4C-D679-3AF971A03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A06FBF-E283-7572-84A2-AF27096BA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C20C5-1671-AD95-90C1-5020FEAAD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A64BC-85E2-18E3-C206-5A2AF5CEB6FF}"/>
              </a:ext>
            </a:extLst>
          </p:cNvPr>
          <p:cNvSpPr>
            <a:spLocks noGrp="1"/>
          </p:cNvSpPr>
          <p:nvPr>
            <p:ph type="dt" sz="half" idx="10"/>
          </p:nvPr>
        </p:nvSpPr>
        <p:spPr/>
        <p:txBody>
          <a:bodyPr/>
          <a:lstStyle/>
          <a:p>
            <a:fld id="{1D9449AE-36D7-5F41-BF7E-571ED2A0DEDE}" type="datetimeFigureOut">
              <a:rPr lang="en-US" smtClean="0"/>
              <a:t>2/21/26</a:t>
            </a:fld>
            <a:endParaRPr lang="en-US"/>
          </a:p>
        </p:txBody>
      </p:sp>
      <p:sp>
        <p:nvSpPr>
          <p:cNvPr id="6" name="Footer Placeholder 5">
            <a:extLst>
              <a:ext uri="{FF2B5EF4-FFF2-40B4-BE49-F238E27FC236}">
                <a16:creationId xmlns:a16="http://schemas.microsoft.com/office/drawing/2014/main" id="{36E27897-71B1-98AF-A6F0-B1F10B002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AB39F-D3AB-E4C6-992D-2298ED6F9270}"/>
              </a:ext>
            </a:extLst>
          </p:cNvPr>
          <p:cNvSpPr>
            <a:spLocks noGrp="1"/>
          </p:cNvSpPr>
          <p:nvPr>
            <p:ph type="sldNum" sz="quarter" idx="12"/>
          </p:nvPr>
        </p:nvSpPr>
        <p:spPr/>
        <p:txBody>
          <a:bodyPr/>
          <a:lstStyle/>
          <a:p>
            <a:fld id="{F7D5FF82-D267-3F4C-93C0-BF046EDA92AF}" type="slidenum">
              <a:rPr lang="en-US" smtClean="0"/>
              <a:t>‹#›</a:t>
            </a:fld>
            <a:endParaRPr lang="en-US"/>
          </a:p>
        </p:txBody>
      </p:sp>
    </p:spTree>
    <p:extLst>
      <p:ext uri="{BB962C8B-B14F-4D97-AF65-F5344CB8AC3E}">
        <p14:creationId xmlns:p14="http://schemas.microsoft.com/office/powerpoint/2010/main" val="172084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11175-99A6-C5BD-4C24-7F3DB674E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BF333-8133-7ADD-A4B0-915F4BFAB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C1854-518E-7B82-C07C-4E4C49817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9449AE-36D7-5F41-BF7E-571ED2A0DEDE}" type="datetimeFigureOut">
              <a:rPr lang="en-US" smtClean="0"/>
              <a:t>2/21/26</a:t>
            </a:fld>
            <a:endParaRPr lang="en-US"/>
          </a:p>
        </p:txBody>
      </p:sp>
      <p:sp>
        <p:nvSpPr>
          <p:cNvPr id="5" name="Footer Placeholder 4">
            <a:extLst>
              <a:ext uri="{FF2B5EF4-FFF2-40B4-BE49-F238E27FC236}">
                <a16:creationId xmlns:a16="http://schemas.microsoft.com/office/drawing/2014/main" id="{D196E96F-2B6B-D452-E751-5A69DF508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94135F-F7A4-FD91-6F12-A4FE50DDF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D5FF82-D267-3F4C-93C0-BF046EDA92AF}" type="slidenum">
              <a:rPr lang="en-US" smtClean="0"/>
              <a:t>‹#›</a:t>
            </a:fld>
            <a:endParaRPr lang="en-US"/>
          </a:p>
        </p:txBody>
      </p:sp>
    </p:spTree>
    <p:extLst>
      <p:ext uri="{BB962C8B-B14F-4D97-AF65-F5344CB8AC3E}">
        <p14:creationId xmlns:p14="http://schemas.microsoft.com/office/powerpoint/2010/main" val="87186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EC2193-6D7E-CD01-C323-EBDEA15A7D20}"/>
              </a:ext>
            </a:extLst>
          </p:cNvPr>
          <p:cNvPicPr>
            <a:picLocks noChangeAspect="1"/>
          </p:cNvPicPr>
          <p:nvPr/>
        </p:nvPicPr>
        <p:blipFill>
          <a:blip r:embed="rId2"/>
          <a:stretch>
            <a:fillRect/>
          </a:stretch>
        </p:blipFill>
        <p:spPr>
          <a:xfrm>
            <a:off x="-1" y="0"/>
            <a:ext cx="12192001" cy="6895460"/>
          </a:xfrm>
          <a:prstGeom prst="rect">
            <a:avLst/>
          </a:prstGeom>
        </p:spPr>
      </p:pic>
      <p:sp>
        <p:nvSpPr>
          <p:cNvPr id="2" name="Title 1">
            <a:extLst>
              <a:ext uri="{FF2B5EF4-FFF2-40B4-BE49-F238E27FC236}">
                <a16:creationId xmlns:a16="http://schemas.microsoft.com/office/drawing/2014/main" id="{B45F2E45-F257-9F3F-6F2C-17C67CB2D294}"/>
              </a:ext>
            </a:extLst>
          </p:cNvPr>
          <p:cNvSpPr>
            <a:spLocks noGrp="1"/>
          </p:cNvSpPr>
          <p:nvPr>
            <p:ph type="ctrTitle"/>
          </p:nvPr>
        </p:nvSpPr>
        <p:spPr/>
        <p:txBody>
          <a:bodyPr>
            <a:normAutofit/>
          </a:bodyPr>
          <a:lstStyle/>
          <a:p>
            <a:r>
              <a:rPr lang="zh-CN" altLang="en-US" b="1" dirty="0">
                <a:latin typeface="SimHei" panose="02010609060101010101" pitchFamily="49" charset="-122"/>
                <a:ea typeface="SimHei" panose="02010609060101010101" pitchFamily="49" charset="-122"/>
              </a:rPr>
              <a:t>人生大利</a:t>
            </a:r>
            <a:br>
              <a:rPr lang="en-US" altLang="zh-CN" b="1" dirty="0">
                <a:latin typeface="SimHei" panose="02010609060101010101" pitchFamily="49" charset="-122"/>
                <a:ea typeface="SimHei" panose="02010609060101010101" pitchFamily="49" charset="-122"/>
              </a:rPr>
            </a:br>
            <a:r>
              <a:rPr lang="en-US" altLang="zh-CN" sz="2000" b="1" dirty="0">
                <a:latin typeface="SimHei" panose="02010609060101010101" pitchFamily="49" charset="-122"/>
                <a:ea typeface="SimHei" panose="02010609060101010101" pitchFamily="49" charset="-122"/>
              </a:rPr>
              <a:t>   </a:t>
            </a:r>
            <a:br>
              <a:rPr lang="en-US" altLang="zh-CN" b="1" dirty="0">
                <a:latin typeface="SimHei" panose="02010609060101010101" pitchFamily="49" charset="-122"/>
                <a:ea typeface="SimHei" panose="02010609060101010101" pitchFamily="49" charset="-122"/>
              </a:rPr>
            </a:br>
            <a:r>
              <a:rPr lang="en-US" altLang="zh-CN" sz="4000" b="1" dirty="0">
                <a:latin typeface="SimHei" panose="02010609060101010101" pitchFamily="49" charset="-122"/>
                <a:ea typeface="SimHei" panose="02010609060101010101" pitchFamily="49" charset="-122"/>
              </a:rPr>
              <a:t>《</a:t>
            </a:r>
            <a:r>
              <a:rPr lang="zh-CN" altLang="en-US" sz="4000" b="1" dirty="0">
                <a:latin typeface="SimHei" panose="02010609060101010101" pitchFamily="49" charset="-122"/>
                <a:ea typeface="SimHei" panose="02010609060101010101" pitchFamily="49" charset="-122"/>
              </a:rPr>
              <a:t>提前</a:t>
            </a:r>
            <a:r>
              <a:rPr lang="en-US" altLang="zh-CN" sz="4000" b="1" dirty="0">
                <a:latin typeface="SimHei" panose="02010609060101010101" pitchFamily="49" charset="-122"/>
                <a:ea typeface="SimHei" panose="02010609060101010101" pitchFamily="49" charset="-122"/>
              </a:rPr>
              <a:t>6</a:t>
            </a:r>
            <a:r>
              <a:rPr lang="zh-CN" altLang="en-US" sz="4000" b="1" dirty="0">
                <a:latin typeface="SimHei" panose="02010609060101010101" pitchFamily="49" charset="-122"/>
                <a:ea typeface="SimHei" panose="02010609060101010101" pitchFamily="49" charset="-122"/>
              </a:rPr>
              <a:t>章</a:t>
            </a:r>
            <a:r>
              <a:rPr lang="en-US" altLang="zh-CN" sz="4000" b="1" dirty="0">
                <a:latin typeface="SimHei" panose="02010609060101010101" pitchFamily="49" charset="-122"/>
                <a:ea typeface="SimHei" panose="02010609060101010101" pitchFamily="49" charset="-122"/>
              </a:rPr>
              <a:t>6 -10》</a:t>
            </a:r>
            <a:endParaRPr lang="en-US" dirty="0"/>
          </a:p>
        </p:txBody>
      </p:sp>
      <p:sp>
        <p:nvSpPr>
          <p:cNvPr id="3" name="Subtitle 2">
            <a:extLst>
              <a:ext uri="{FF2B5EF4-FFF2-40B4-BE49-F238E27FC236}">
                <a16:creationId xmlns:a16="http://schemas.microsoft.com/office/drawing/2014/main" id="{33DB7555-80F1-5135-21BC-8A861F947D74}"/>
              </a:ext>
            </a:extLst>
          </p:cNvPr>
          <p:cNvSpPr>
            <a:spLocks noGrp="1"/>
          </p:cNvSpPr>
          <p:nvPr>
            <p:ph type="subTitle" idx="1"/>
          </p:nvPr>
        </p:nvSpPr>
        <p:spPr/>
        <p:txBody>
          <a:bodyPr/>
          <a:lstStyle/>
          <a:p>
            <a:endParaRPr lang="en-US" dirty="0"/>
          </a:p>
          <a:p>
            <a:r>
              <a:rPr lang="en-US" sz="2800" dirty="0"/>
              <a:t>The Great Gain in Life</a:t>
            </a:r>
          </a:p>
          <a:p>
            <a:r>
              <a:rPr lang="en-US" dirty="0"/>
              <a:t>(1 Timothy 6:6–10) </a:t>
            </a:r>
          </a:p>
        </p:txBody>
      </p:sp>
    </p:spTree>
    <p:extLst>
      <p:ext uri="{BB962C8B-B14F-4D97-AF65-F5344CB8AC3E}">
        <p14:creationId xmlns:p14="http://schemas.microsoft.com/office/powerpoint/2010/main" val="312882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CD39-E252-A9F1-F5EB-462C7EE123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E9038DC-1E7C-448C-64C6-7C96EA0E8C7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0EAC8D9-356C-5465-6B2A-4596F04563B9}"/>
              </a:ext>
            </a:extLst>
          </p:cNvPr>
          <p:cNvSpPr txBox="1"/>
          <p:nvPr/>
        </p:nvSpPr>
        <p:spPr>
          <a:xfrm>
            <a:off x="432619" y="0"/>
            <a:ext cx="11631562" cy="6001643"/>
          </a:xfrm>
          <a:prstGeom prst="rect">
            <a:avLst/>
          </a:prstGeom>
          <a:noFill/>
        </p:spPr>
        <p:txBody>
          <a:bodyPr wrap="square">
            <a:spAutoFit/>
          </a:bodyPr>
          <a:lstStyle/>
          <a:p>
            <a:r>
              <a:rPr lang="zh-CN" altLang="en-US" sz="3200" b="1" dirty="0">
                <a:highlight>
                  <a:srgbClr val="00FFFF"/>
                </a:highlight>
              </a:rPr>
              <a:t>检验自己</a:t>
            </a:r>
            <a:r>
              <a:rPr lang="zh-CN" altLang="en-US" sz="3200" b="1" dirty="0"/>
              <a:t>是否得了不知足之症</a:t>
            </a:r>
            <a:r>
              <a:rPr lang="zh-CN" altLang="en-US" b="1" dirty="0"/>
              <a:t>： </a:t>
            </a:r>
            <a:r>
              <a:rPr lang="en-US" altLang="zh-CN" b="1" dirty="0"/>
              <a:t>(</a:t>
            </a:r>
            <a:r>
              <a:rPr lang="en-US" b="1" dirty="0"/>
              <a:t>Examine Whether You Have Fallen into Discontentment)</a:t>
            </a:r>
            <a:endParaRPr lang="en-US" dirty="0"/>
          </a:p>
          <a:p>
            <a:endParaRPr lang="en-US" altLang="zh-CN" sz="2800" dirty="0"/>
          </a:p>
          <a:p>
            <a:pPr marL="457200" indent="-457200">
              <a:buFont typeface="Arial" panose="020B0604020202020204" pitchFamily="34" charset="0"/>
              <a:buChar char="•"/>
            </a:pPr>
            <a:r>
              <a:rPr lang="zh-CN" altLang="en-US" sz="2800" b="1" dirty="0"/>
              <a:t>怀疑上帝不爱你。</a:t>
            </a:r>
            <a:br>
              <a:rPr lang="zh-CN" altLang="en-US" sz="2800" dirty="0"/>
            </a:br>
            <a:r>
              <a:rPr lang="en-US" altLang="zh-CN" sz="1600" dirty="0"/>
              <a:t>(</a:t>
            </a:r>
            <a:r>
              <a:rPr lang="en-US" sz="1600" dirty="0"/>
              <a:t>Doubting that God loves you.)</a:t>
            </a:r>
          </a:p>
          <a:p>
            <a:endParaRPr lang="en-US" sz="1000" dirty="0"/>
          </a:p>
          <a:p>
            <a:pPr marL="457200" indent="-457200">
              <a:buFont typeface="Arial" panose="020B0604020202020204" pitchFamily="34" charset="0"/>
              <a:buChar char="•"/>
            </a:pPr>
            <a:r>
              <a:rPr lang="zh-CN" altLang="en-US" sz="2800" b="1" dirty="0"/>
              <a:t>失去平安与喜乐。</a:t>
            </a:r>
            <a:br>
              <a:rPr lang="zh-CN" altLang="en-US" sz="2800" dirty="0"/>
            </a:br>
            <a:r>
              <a:rPr lang="en-US" altLang="zh-CN" dirty="0"/>
              <a:t>(lost</a:t>
            </a:r>
            <a:r>
              <a:rPr lang="en-US" dirty="0"/>
              <a:t> peace and joy.)</a:t>
            </a:r>
          </a:p>
          <a:p>
            <a:pPr marL="171450" indent="-171450">
              <a:buFont typeface="Arial" panose="020B0604020202020204" pitchFamily="34" charset="0"/>
              <a:buChar char="•"/>
            </a:pPr>
            <a:endParaRPr lang="en-US" sz="1000" dirty="0"/>
          </a:p>
          <a:p>
            <a:pPr marL="457200" indent="-457200">
              <a:buFont typeface="Arial" panose="020B0604020202020204" pitchFamily="34" charset="0"/>
              <a:buChar char="•"/>
            </a:pPr>
            <a:r>
              <a:rPr lang="zh-CN" altLang="en-US" sz="2800" b="1" dirty="0"/>
              <a:t>常有埋怨与怨言。</a:t>
            </a:r>
            <a:br>
              <a:rPr lang="zh-CN" altLang="en-US" sz="2800" dirty="0"/>
            </a:br>
            <a:r>
              <a:rPr lang="en-US" altLang="zh-CN" dirty="0"/>
              <a:t>(</a:t>
            </a:r>
            <a:r>
              <a:rPr lang="en-US" dirty="0"/>
              <a:t>Frequent complaining and grumbling.)</a:t>
            </a:r>
          </a:p>
          <a:p>
            <a:pPr marL="171450" indent="-171450">
              <a:buFont typeface="Arial" panose="020B0604020202020204" pitchFamily="34" charset="0"/>
              <a:buChar char="•"/>
            </a:pPr>
            <a:endParaRPr lang="en-US" sz="1000" dirty="0"/>
          </a:p>
          <a:p>
            <a:pPr marL="457200" indent="-457200">
              <a:buFont typeface="Arial" panose="020B0604020202020204" pitchFamily="34" charset="0"/>
              <a:buChar char="•"/>
            </a:pPr>
            <a:r>
              <a:rPr lang="zh-CN" altLang="en-US" sz="2800" b="1" dirty="0"/>
              <a:t>羡慕与嫉妒他人的境况与福分。</a:t>
            </a:r>
            <a:br>
              <a:rPr lang="zh-CN" altLang="en-US" sz="2800" dirty="0"/>
            </a:br>
            <a:r>
              <a:rPr lang="en-US" altLang="zh-CN" dirty="0"/>
              <a:t>(</a:t>
            </a:r>
            <a:r>
              <a:rPr lang="en-US" dirty="0"/>
              <a:t>Envying others’ circumstances and blessings.)</a:t>
            </a:r>
          </a:p>
          <a:p>
            <a:pPr marL="171450" indent="-171450">
              <a:buFont typeface="Arial" panose="020B0604020202020204" pitchFamily="34" charset="0"/>
              <a:buChar char="•"/>
            </a:pPr>
            <a:endParaRPr lang="en-US" sz="1000" dirty="0"/>
          </a:p>
          <a:p>
            <a:pPr marL="457200" indent="-457200">
              <a:buFont typeface="Arial" panose="020B0604020202020204" pitchFamily="34" charset="0"/>
              <a:buChar char="•"/>
            </a:pPr>
            <a:r>
              <a:rPr lang="zh-CN" altLang="en-US" sz="2800" b="1" dirty="0"/>
              <a:t>对名利金钱有极大渴望。</a:t>
            </a:r>
            <a:br>
              <a:rPr lang="zh-CN" altLang="en-US" sz="2800" dirty="0"/>
            </a:br>
            <a:r>
              <a:rPr lang="en-US" altLang="zh-CN" dirty="0"/>
              <a:t>(</a:t>
            </a:r>
            <a:r>
              <a:rPr lang="en-US" dirty="0"/>
              <a:t>Having an excessive desire for fame, status, and money.)</a:t>
            </a:r>
          </a:p>
          <a:p>
            <a:pPr marL="171450" indent="-171450">
              <a:buFont typeface="Arial" panose="020B0604020202020204" pitchFamily="34" charset="0"/>
              <a:buChar char="•"/>
            </a:pPr>
            <a:endParaRPr lang="en-US" sz="1000" dirty="0"/>
          </a:p>
          <a:p>
            <a:pPr marL="457200" indent="-457200">
              <a:buFont typeface="Arial" panose="020B0604020202020204" pitchFamily="34" charset="0"/>
              <a:buChar char="•"/>
            </a:pPr>
            <a:r>
              <a:rPr lang="zh-CN" altLang="en-US" sz="2800" b="1" dirty="0"/>
              <a:t>对追求神与神的事无兴趣。</a:t>
            </a:r>
            <a:br>
              <a:rPr lang="zh-CN" altLang="en-US" sz="2800" dirty="0"/>
            </a:br>
            <a:r>
              <a:rPr lang="en-US" altLang="zh-CN" dirty="0"/>
              <a:t>(</a:t>
            </a:r>
            <a:r>
              <a:rPr lang="en-US" dirty="0"/>
              <a:t>Losing interest in pursuing God and the things of God.)</a:t>
            </a:r>
          </a:p>
        </p:txBody>
      </p:sp>
    </p:spTree>
    <p:extLst>
      <p:ext uri="{BB962C8B-B14F-4D97-AF65-F5344CB8AC3E}">
        <p14:creationId xmlns:p14="http://schemas.microsoft.com/office/powerpoint/2010/main" val="35669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F5D6-29BC-81C1-2CB5-05006A385DD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96B8629-6C82-8327-3DD6-89492359135E}"/>
              </a:ext>
            </a:extLst>
          </p:cNvPr>
          <p:cNvPicPr>
            <a:picLocks noChangeAspect="1"/>
          </p:cNvPicPr>
          <p:nvPr/>
        </p:nvPicPr>
        <p:blipFill>
          <a:blip r:embed="rId2"/>
          <a:stretch>
            <a:fillRect/>
          </a:stretch>
        </p:blipFill>
        <p:spPr>
          <a:xfrm>
            <a:off x="-1" y="0"/>
            <a:ext cx="12192001" cy="6895460"/>
          </a:xfrm>
          <a:prstGeom prst="rect">
            <a:avLst/>
          </a:prstGeom>
        </p:spPr>
      </p:pic>
      <p:sp>
        <p:nvSpPr>
          <p:cNvPr id="2" name="Title 1">
            <a:extLst>
              <a:ext uri="{FF2B5EF4-FFF2-40B4-BE49-F238E27FC236}">
                <a16:creationId xmlns:a16="http://schemas.microsoft.com/office/drawing/2014/main" id="{8BDB0767-6D20-D08E-8656-EDBC69C4120F}"/>
              </a:ext>
            </a:extLst>
          </p:cNvPr>
          <p:cNvSpPr>
            <a:spLocks noGrp="1"/>
          </p:cNvSpPr>
          <p:nvPr>
            <p:ph type="ctrTitle"/>
          </p:nvPr>
        </p:nvSpPr>
        <p:spPr>
          <a:xfrm>
            <a:off x="1523999" y="1516536"/>
            <a:ext cx="9144000" cy="2387600"/>
          </a:xfrm>
        </p:spPr>
        <p:txBody>
          <a:bodyPr>
            <a:normAutofit fontScale="90000"/>
          </a:bodyPr>
          <a:lstStyle/>
          <a:p>
            <a:r>
              <a:rPr lang="en-US" altLang="zh-CN" b="1" dirty="0"/>
              <a:t>【3】</a:t>
            </a:r>
            <a:br>
              <a:rPr lang="en-US" altLang="zh-CN" b="1" dirty="0"/>
            </a:br>
            <a:br>
              <a:rPr lang="en-US" altLang="zh-CN" b="1" dirty="0"/>
            </a:br>
            <a:r>
              <a:rPr lang="zh-CN" altLang="en-US" b="1" dirty="0">
                <a:latin typeface="SimHei" panose="02010609060101010101" pitchFamily="49" charset="-122"/>
                <a:ea typeface="SimHei" panose="02010609060101010101" pitchFamily="49" charset="-122"/>
              </a:rPr>
              <a:t>如何对付内心的不知足  </a:t>
            </a:r>
            <a:br>
              <a:rPr lang="en-US" altLang="zh-CN" b="1" dirty="0">
                <a:latin typeface="SimHei" panose="02010609060101010101" pitchFamily="49" charset="-122"/>
                <a:ea typeface="SimHei" panose="02010609060101010101" pitchFamily="49" charset="-122"/>
              </a:rPr>
            </a:br>
            <a:r>
              <a:rPr lang="en-US" altLang="zh-CN" sz="2000" b="1" dirty="0">
                <a:latin typeface="SimHei" panose="02010609060101010101" pitchFamily="49" charset="-122"/>
                <a:ea typeface="SimHei" panose="02010609060101010101" pitchFamily="49" charset="-122"/>
              </a:rPr>
              <a:t>   </a:t>
            </a:r>
            <a:endParaRPr lang="en-US" dirty="0"/>
          </a:p>
        </p:txBody>
      </p:sp>
      <p:sp>
        <p:nvSpPr>
          <p:cNvPr id="3" name="Subtitle 2">
            <a:extLst>
              <a:ext uri="{FF2B5EF4-FFF2-40B4-BE49-F238E27FC236}">
                <a16:creationId xmlns:a16="http://schemas.microsoft.com/office/drawing/2014/main" id="{2EA18DBF-CFCF-33D8-6133-41A173A0A11D}"/>
              </a:ext>
            </a:extLst>
          </p:cNvPr>
          <p:cNvSpPr>
            <a:spLocks noGrp="1"/>
          </p:cNvSpPr>
          <p:nvPr>
            <p:ph type="subTitle" idx="1"/>
          </p:nvPr>
        </p:nvSpPr>
        <p:spPr>
          <a:xfrm>
            <a:off x="1523999" y="3975017"/>
            <a:ext cx="9144000" cy="1655762"/>
          </a:xfrm>
        </p:spPr>
        <p:txBody>
          <a:bodyPr/>
          <a:lstStyle/>
          <a:p>
            <a:endParaRPr lang="en-US" dirty="0"/>
          </a:p>
          <a:p>
            <a:r>
              <a:rPr lang="en-US" sz="2800" dirty="0"/>
              <a:t>How to Deal with Inner Discontentment.</a:t>
            </a:r>
          </a:p>
          <a:p>
            <a:endParaRPr lang="en-US" dirty="0"/>
          </a:p>
        </p:txBody>
      </p:sp>
    </p:spTree>
    <p:extLst>
      <p:ext uri="{BB962C8B-B14F-4D97-AF65-F5344CB8AC3E}">
        <p14:creationId xmlns:p14="http://schemas.microsoft.com/office/powerpoint/2010/main" val="239888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7A7ED-50D0-BC34-62BF-E65C0A03B81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563A9E8-C4CE-6919-8657-E6D9E4523FA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AA1BDC-16F2-6DA6-89C1-22B91C86EBD1}"/>
              </a:ext>
            </a:extLst>
          </p:cNvPr>
          <p:cNvSpPr txBox="1"/>
          <p:nvPr/>
        </p:nvSpPr>
        <p:spPr>
          <a:xfrm>
            <a:off x="266467" y="1292292"/>
            <a:ext cx="11659066" cy="2455480"/>
          </a:xfrm>
          <a:prstGeom prst="rect">
            <a:avLst/>
          </a:prstGeom>
          <a:noFill/>
        </p:spPr>
        <p:txBody>
          <a:bodyPr wrap="square">
            <a:spAutoFit/>
          </a:bodyPr>
          <a:lstStyle/>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提前</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6:7 </a:t>
            </a:r>
          </a:p>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因为我们没有带什麽到世上来，也不能带什麽去。</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8 </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只要有衣有食，就当知足。</a:t>
            </a:r>
          </a:p>
        </p:txBody>
      </p:sp>
      <p:sp>
        <p:nvSpPr>
          <p:cNvPr id="9" name="TextBox 8">
            <a:extLst>
              <a:ext uri="{FF2B5EF4-FFF2-40B4-BE49-F238E27FC236}">
                <a16:creationId xmlns:a16="http://schemas.microsoft.com/office/drawing/2014/main" id="{0FD83883-BA11-147A-50B4-D7563BFB586D}"/>
              </a:ext>
            </a:extLst>
          </p:cNvPr>
          <p:cNvSpPr txBox="1"/>
          <p:nvPr/>
        </p:nvSpPr>
        <p:spPr>
          <a:xfrm>
            <a:off x="137821" y="4777491"/>
            <a:ext cx="11839689" cy="707886"/>
          </a:xfrm>
          <a:prstGeom prst="rect">
            <a:avLst/>
          </a:prstGeom>
          <a:solidFill>
            <a:schemeClr val="bg1">
              <a:alpha val="55107"/>
            </a:schemeClr>
          </a:solidFill>
        </p:spPr>
        <p:txBody>
          <a:bodyPr wrap="square">
            <a:spAutoFit/>
          </a:bodyPr>
          <a:lstStyle/>
          <a:p>
            <a:r>
              <a:rPr lang="en-US" sz="2000" b="1" dirty="0"/>
              <a:t>1Ti 6:7  for we brought nothing into the world, and we cannot take anything out of the world.8  But if we have food and clothing, with these we will be content.</a:t>
            </a:r>
          </a:p>
        </p:txBody>
      </p:sp>
    </p:spTree>
    <p:extLst>
      <p:ext uri="{BB962C8B-B14F-4D97-AF65-F5344CB8AC3E}">
        <p14:creationId xmlns:p14="http://schemas.microsoft.com/office/powerpoint/2010/main" val="134124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FC212-E877-72B4-EB6D-6A591638C75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B55964-CE74-8675-204B-F481148C1098}"/>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A group of children posing for a photo&#10;&#10;AI-generated content may be incorrect.">
            <a:extLst>
              <a:ext uri="{FF2B5EF4-FFF2-40B4-BE49-F238E27FC236}">
                <a16:creationId xmlns:a16="http://schemas.microsoft.com/office/drawing/2014/main" id="{5D19BF6C-FEB0-24B4-323B-837ABAAA399F}"/>
              </a:ext>
            </a:extLst>
          </p:cNvPr>
          <p:cNvPicPr>
            <a:picLocks noChangeAspect="1"/>
          </p:cNvPicPr>
          <p:nvPr/>
        </p:nvPicPr>
        <p:blipFill>
          <a:blip r:embed="rId3"/>
          <a:stretch>
            <a:fillRect/>
          </a:stretch>
        </p:blipFill>
        <p:spPr>
          <a:xfrm>
            <a:off x="73742" y="0"/>
            <a:ext cx="7620000" cy="5651500"/>
          </a:xfrm>
          <a:prstGeom prst="rect">
            <a:avLst/>
          </a:prstGeom>
        </p:spPr>
      </p:pic>
      <p:pic>
        <p:nvPicPr>
          <p:cNvPr id="6" name="Picture 5">
            <a:extLst>
              <a:ext uri="{FF2B5EF4-FFF2-40B4-BE49-F238E27FC236}">
                <a16:creationId xmlns:a16="http://schemas.microsoft.com/office/drawing/2014/main" id="{D35B264B-9B58-61F4-CAB9-52CB5228B2F2}"/>
              </a:ext>
            </a:extLst>
          </p:cNvPr>
          <p:cNvPicPr>
            <a:picLocks noChangeAspect="1"/>
          </p:cNvPicPr>
          <p:nvPr/>
        </p:nvPicPr>
        <p:blipFill>
          <a:blip r:embed="rId4"/>
          <a:srcRect l="20349" r="10318"/>
          <a:stretch>
            <a:fillRect/>
          </a:stretch>
        </p:blipFill>
        <p:spPr>
          <a:xfrm>
            <a:off x="7510861" y="2997200"/>
            <a:ext cx="4754881" cy="3860800"/>
          </a:xfrm>
          <a:prstGeom prst="rect">
            <a:avLst/>
          </a:prstGeom>
        </p:spPr>
      </p:pic>
    </p:spTree>
    <p:extLst>
      <p:ext uri="{BB962C8B-B14F-4D97-AF65-F5344CB8AC3E}">
        <p14:creationId xmlns:p14="http://schemas.microsoft.com/office/powerpoint/2010/main" val="13387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1445-E110-FA50-3539-9002A438D0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542210-DCF0-5090-25D0-8A8EBB9AD0F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00199F5-84B1-E820-EB7F-B68B2B5E4589}"/>
              </a:ext>
            </a:extLst>
          </p:cNvPr>
          <p:cNvSpPr txBox="1"/>
          <p:nvPr/>
        </p:nvSpPr>
        <p:spPr>
          <a:xfrm>
            <a:off x="314632" y="640743"/>
            <a:ext cx="11446034" cy="4403128"/>
          </a:xfrm>
          <a:prstGeom prst="rect">
            <a:avLst/>
          </a:prstGeom>
          <a:noFill/>
        </p:spPr>
        <p:txBody>
          <a:bodyPr wrap="square">
            <a:spAutoFit/>
          </a:bodyPr>
          <a:lstStyle/>
          <a:p>
            <a:pPr>
              <a:lnSpc>
                <a:spcPct val="150000"/>
              </a:lnSpc>
            </a:pPr>
            <a:r>
              <a:rPr lang="zh-CN" altLang="en-US" sz="4000" b="1" kern="100" dirty="0">
                <a:effectLst/>
                <a:latin typeface="SimHei" panose="02010609060101010101" pitchFamily="49" charset="-122"/>
                <a:ea typeface="SimHei" panose="02010609060101010101" pitchFamily="49" charset="-122"/>
                <a:cs typeface="Times New Roman" panose="02020603050405020304" pitchFamily="18" charset="0"/>
              </a:rPr>
              <a:t>太</a:t>
            </a:r>
            <a:r>
              <a:rPr lang="en-US" altLang="zh-CN" sz="4000" b="1" kern="100" dirty="0">
                <a:effectLst/>
                <a:latin typeface="SimHei" panose="02010609060101010101" pitchFamily="49" charset="-122"/>
                <a:ea typeface="SimHei" panose="02010609060101010101" pitchFamily="49" charset="-122"/>
                <a:cs typeface="Times New Roman" panose="02020603050405020304" pitchFamily="18" charset="0"/>
              </a:rPr>
              <a:t>6:19  </a:t>
            </a:r>
            <a:r>
              <a:rPr lang="zh-CN" altLang="en-US" sz="4000" b="1" kern="100" dirty="0">
                <a:effectLst/>
                <a:latin typeface="SimHei" panose="02010609060101010101" pitchFamily="49" charset="-122"/>
                <a:ea typeface="SimHei" panose="02010609060101010101" pitchFamily="49" charset="-122"/>
                <a:cs typeface="Times New Roman" panose="02020603050405020304" pitchFamily="18" charset="0"/>
              </a:rPr>
              <a:t>不要</a:t>
            </a:r>
            <a:r>
              <a:rPr lang="zh-CN" altLang="en-US" sz="4000" b="1" kern="100" dirty="0">
                <a:latin typeface="SimHei" panose="02010609060101010101" pitchFamily="49" charset="-122"/>
                <a:ea typeface="SimHei" panose="02010609060101010101" pitchFamily="49" charset="-122"/>
                <a:cs typeface="Times New Roman" panose="02020603050405020304" pitchFamily="18" charset="0"/>
              </a:rPr>
              <a:t>为自己积攒财宝</a:t>
            </a:r>
            <a:r>
              <a:rPr lang="zh-CN" altLang="en-US" sz="4000" b="1" kern="100" dirty="0">
                <a:effectLst/>
                <a:latin typeface="SimHei" panose="02010609060101010101" pitchFamily="49" charset="-122"/>
                <a:ea typeface="SimHei" panose="02010609060101010101" pitchFamily="49" charset="-122"/>
                <a:cs typeface="Times New Roman" panose="02020603050405020304" pitchFamily="18" charset="0"/>
              </a:rPr>
              <a:t>在地上；地上有虫子咬，能锈坏，也有贼挖窟窿来偷。</a:t>
            </a:r>
            <a:r>
              <a:rPr lang="en-US" altLang="zh-CN" sz="4000" b="1" kern="100" dirty="0">
                <a:effectLst/>
                <a:latin typeface="SimHei" panose="02010609060101010101" pitchFamily="49" charset="-122"/>
                <a:ea typeface="SimHei" panose="02010609060101010101" pitchFamily="49" charset="-122"/>
                <a:cs typeface="Times New Roman" panose="02020603050405020304" pitchFamily="18" charset="0"/>
              </a:rPr>
              <a:t>20  </a:t>
            </a:r>
            <a:r>
              <a:rPr lang="zh-CN" altLang="en-US" sz="4000" b="1" kern="100" dirty="0">
                <a:highlight>
                  <a:srgbClr val="00FF00"/>
                </a:highlight>
                <a:latin typeface="SimHei" panose="02010609060101010101" pitchFamily="49" charset="-122"/>
                <a:ea typeface="SimHei" panose="02010609060101010101" pitchFamily="49" charset="-122"/>
                <a:cs typeface="Times New Roman" panose="02020603050405020304" pitchFamily="18" charset="0"/>
              </a:rPr>
              <a:t>只要积攒财宝</a:t>
            </a:r>
            <a:r>
              <a:rPr lang="zh-CN" altLang="en-US" sz="4000" b="1" kern="100" dirty="0">
                <a:effectLst/>
                <a:highlight>
                  <a:srgbClr val="00FF00"/>
                </a:highlight>
                <a:latin typeface="SimHei" panose="02010609060101010101" pitchFamily="49" charset="-122"/>
                <a:ea typeface="SimHei" panose="02010609060101010101" pitchFamily="49" charset="-122"/>
                <a:cs typeface="Times New Roman" panose="02020603050405020304" pitchFamily="18" charset="0"/>
              </a:rPr>
              <a:t>在天上</a:t>
            </a:r>
            <a:r>
              <a:rPr lang="zh-CN" altLang="en-US" sz="4000" b="1" kern="100" dirty="0">
                <a:effectLst/>
                <a:latin typeface="SimHei" panose="02010609060101010101" pitchFamily="49" charset="-122"/>
                <a:ea typeface="SimHei" panose="02010609060101010101" pitchFamily="49" charset="-122"/>
                <a:cs typeface="Times New Roman" panose="02020603050405020304" pitchFamily="18" charset="0"/>
              </a:rPr>
              <a:t>；天上没有虫子咬，不能锈坏，也没有贼挖窟窿来偷。</a:t>
            </a:r>
          </a:p>
          <a:p>
            <a:pPr>
              <a:lnSpc>
                <a:spcPct val="115000"/>
              </a:lnSpc>
              <a:spcAft>
                <a:spcPts val="800"/>
              </a:spcAft>
            </a:pPr>
            <a:endParaRPr lang="en-US" altLang="zh-CN" sz="4000" b="1" kern="100" dirty="0">
              <a:effectLst/>
              <a:latin typeface="SimHei" panose="02010609060101010101" pitchFamily="49" charset="-122"/>
              <a:ea typeface="SimHei" panose="02010609060101010101" pitchFamily="49" charset="-122"/>
              <a:cs typeface="Times New Roman" panose="02020603050405020304" pitchFamily="18" charset="0"/>
            </a:endParaRPr>
          </a:p>
        </p:txBody>
      </p:sp>
      <p:sp>
        <p:nvSpPr>
          <p:cNvPr id="9" name="TextBox 8">
            <a:extLst>
              <a:ext uri="{FF2B5EF4-FFF2-40B4-BE49-F238E27FC236}">
                <a16:creationId xmlns:a16="http://schemas.microsoft.com/office/drawing/2014/main" id="{E39672C9-D16B-90A6-C3A5-89C29758DF96}"/>
              </a:ext>
            </a:extLst>
          </p:cNvPr>
          <p:cNvSpPr txBox="1"/>
          <p:nvPr/>
        </p:nvSpPr>
        <p:spPr>
          <a:xfrm>
            <a:off x="314632" y="4850278"/>
            <a:ext cx="11759381" cy="1938992"/>
          </a:xfrm>
          <a:prstGeom prst="rect">
            <a:avLst/>
          </a:prstGeom>
          <a:noFill/>
        </p:spPr>
        <p:txBody>
          <a:bodyPr wrap="square">
            <a:spAutoFit/>
          </a:bodyPr>
          <a:lstStyle/>
          <a:p>
            <a:r>
              <a:rPr lang="en-US" sz="2400" b="1" dirty="0"/>
              <a:t> Mat 6:19  “Do not lay up for yourselves treasures on earth, where moth and rust destroy and where thieves break in and steal,20  </a:t>
            </a:r>
            <a:r>
              <a:rPr lang="en-US" sz="2400" b="1" dirty="0">
                <a:highlight>
                  <a:srgbClr val="00FF00"/>
                </a:highlight>
              </a:rPr>
              <a:t>but lay up for yourselves treasures in heaven</a:t>
            </a:r>
            <a:r>
              <a:rPr lang="en-US" sz="2400" b="1" dirty="0"/>
              <a:t>, where neither moth nor rust destroys and where thieves do not break in and steal.</a:t>
            </a:r>
          </a:p>
          <a:p>
            <a:endParaRPr lang="en-US" sz="2400" b="1" dirty="0"/>
          </a:p>
        </p:txBody>
      </p:sp>
    </p:spTree>
    <p:extLst>
      <p:ext uri="{BB962C8B-B14F-4D97-AF65-F5344CB8AC3E}">
        <p14:creationId xmlns:p14="http://schemas.microsoft.com/office/powerpoint/2010/main" val="152706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D4B5F-28BB-58EF-61B5-ABC6F408A7E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1E56751-DA34-3BF5-41A0-ED7C566C58AB}"/>
              </a:ext>
            </a:extLst>
          </p:cNvPr>
          <p:cNvPicPr>
            <a:picLocks noChangeAspect="1"/>
          </p:cNvPicPr>
          <p:nvPr/>
        </p:nvPicPr>
        <p:blipFill>
          <a:blip r:embed="rId2"/>
          <a:stretch>
            <a:fillRect/>
          </a:stretch>
        </p:blipFill>
        <p:spPr>
          <a:xfrm>
            <a:off x="-1" y="0"/>
            <a:ext cx="12192001" cy="6895460"/>
          </a:xfrm>
          <a:prstGeom prst="rect">
            <a:avLst/>
          </a:prstGeom>
        </p:spPr>
      </p:pic>
      <p:sp>
        <p:nvSpPr>
          <p:cNvPr id="2" name="Title 1">
            <a:extLst>
              <a:ext uri="{FF2B5EF4-FFF2-40B4-BE49-F238E27FC236}">
                <a16:creationId xmlns:a16="http://schemas.microsoft.com/office/drawing/2014/main" id="{ED8B1482-997F-7FF7-67DC-AA7295DF938A}"/>
              </a:ext>
            </a:extLst>
          </p:cNvPr>
          <p:cNvSpPr>
            <a:spLocks noGrp="1"/>
          </p:cNvSpPr>
          <p:nvPr>
            <p:ph type="ctrTitle"/>
          </p:nvPr>
        </p:nvSpPr>
        <p:spPr>
          <a:xfrm>
            <a:off x="1523999" y="1516536"/>
            <a:ext cx="9144000" cy="2387600"/>
          </a:xfrm>
        </p:spPr>
        <p:txBody>
          <a:bodyPr>
            <a:normAutofit fontScale="90000"/>
          </a:bodyPr>
          <a:lstStyle/>
          <a:p>
            <a:r>
              <a:rPr lang="en-US" altLang="zh-CN" b="1" dirty="0"/>
              <a:t>【4】</a:t>
            </a:r>
            <a:br>
              <a:rPr lang="en-US" altLang="zh-CN" b="1" dirty="0"/>
            </a:br>
            <a:br>
              <a:rPr lang="en-US" altLang="zh-CN" b="1" dirty="0"/>
            </a:br>
            <a:r>
              <a:rPr lang="zh-CN" altLang="en-US" b="1" dirty="0">
                <a:latin typeface="SimHei" panose="02010609060101010101" pitchFamily="49" charset="-122"/>
                <a:ea typeface="SimHei" panose="02010609060101010101" pitchFamily="49" charset="-122"/>
              </a:rPr>
              <a:t>避开网罗与灭亡</a:t>
            </a:r>
            <a:br>
              <a:rPr lang="zh-CN" altLang="en-US" b="1" dirty="0">
                <a:latin typeface="SimHei" panose="02010609060101010101" pitchFamily="49" charset="-122"/>
                <a:ea typeface="SimHei" panose="02010609060101010101" pitchFamily="49" charset="-122"/>
              </a:rPr>
            </a:br>
            <a:r>
              <a:rPr lang="en-US" altLang="zh-CN" sz="2000" b="1" dirty="0">
                <a:latin typeface="SimHei" panose="02010609060101010101" pitchFamily="49" charset="-122"/>
                <a:ea typeface="SimHei" panose="02010609060101010101" pitchFamily="49" charset="-122"/>
              </a:rPr>
              <a:t>   </a:t>
            </a:r>
            <a:endParaRPr lang="en-US" dirty="0"/>
          </a:p>
        </p:txBody>
      </p:sp>
      <p:sp>
        <p:nvSpPr>
          <p:cNvPr id="3" name="Subtitle 2">
            <a:extLst>
              <a:ext uri="{FF2B5EF4-FFF2-40B4-BE49-F238E27FC236}">
                <a16:creationId xmlns:a16="http://schemas.microsoft.com/office/drawing/2014/main" id="{120E7ADA-4430-F654-44FE-4310ECC9B230}"/>
              </a:ext>
            </a:extLst>
          </p:cNvPr>
          <p:cNvSpPr>
            <a:spLocks noGrp="1"/>
          </p:cNvSpPr>
          <p:nvPr>
            <p:ph type="subTitle" idx="1"/>
          </p:nvPr>
        </p:nvSpPr>
        <p:spPr>
          <a:xfrm>
            <a:off x="1523999" y="3975017"/>
            <a:ext cx="9144000" cy="1655762"/>
          </a:xfrm>
        </p:spPr>
        <p:txBody>
          <a:bodyPr/>
          <a:lstStyle/>
          <a:p>
            <a:endParaRPr lang="en-US" dirty="0"/>
          </a:p>
          <a:p>
            <a:r>
              <a:rPr lang="en-US" sz="2800" dirty="0"/>
              <a:t>Avoid the Snare and Destruction.</a:t>
            </a:r>
            <a:endParaRPr lang="en-US" dirty="0"/>
          </a:p>
        </p:txBody>
      </p:sp>
    </p:spTree>
    <p:extLst>
      <p:ext uri="{BB962C8B-B14F-4D97-AF65-F5344CB8AC3E}">
        <p14:creationId xmlns:p14="http://schemas.microsoft.com/office/powerpoint/2010/main" val="195856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D60A-26D1-6587-4146-192FB7E1A8D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E506B5-DDA4-9C2F-C82C-F92D9A1CB2EC}"/>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BCD71FE-C529-AEEA-4E1B-1493DE740EFF}"/>
              </a:ext>
            </a:extLst>
          </p:cNvPr>
          <p:cNvSpPr txBox="1"/>
          <p:nvPr/>
        </p:nvSpPr>
        <p:spPr>
          <a:xfrm>
            <a:off x="266467" y="1673316"/>
            <a:ext cx="11659066" cy="2455480"/>
          </a:xfrm>
          <a:prstGeom prst="rect">
            <a:avLst/>
          </a:prstGeom>
          <a:noFill/>
        </p:spPr>
        <p:txBody>
          <a:bodyPr wrap="square">
            <a:spAutoFit/>
          </a:bodyPr>
          <a:lstStyle/>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提前</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6:9 </a:t>
            </a:r>
          </a:p>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但那些想要发财的人，就陷在迷惑、落在网罗和许多无知有害的私欲里，叫人沉在败坏和灭亡中。</a:t>
            </a:r>
          </a:p>
        </p:txBody>
      </p:sp>
      <p:sp>
        <p:nvSpPr>
          <p:cNvPr id="9" name="TextBox 8">
            <a:extLst>
              <a:ext uri="{FF2B5EF4-FFF2-40B4-BE49-F238E27FC236}">
                <a16:creationId xmlns:a16="http://schemas.microsoft.com/office/drawing/2014/main" id="{EE24E4B1-28F0-FFB7-E9AB-54BD8E1FCAEA}"/>
              </a:ext>
            </a:extLst>
          </p:cNvPr>
          <p:cNvSpPr txBox="1"/>
          <p:nvPr/>
        </p:nvSpPr>
        <p:spPr>
          <a:xfrm>
            <a:off x="137821" y="4777491"/>
            <a:ext cx="11839689" cy="707886"/>
          </a:xfrm>
          <a:prstGeom prst="rect">
            <a:avLst/>
          </a:prstGeom>
          <a:solidFill>
            <a:schemeClr val="bg1">
              <a:alpha val="55107"/>
            </a:schemeClr>
          </a:solidFill>
        </p:spPr>
        <p:txBody>
          <a:bodyPr wrap="square">
            <a:spAutoFit/>
          </a:bodyPr>
          <a:lstStyle/>
          <a:p>
            <a:r>
              <a:rPr lang="en-US" sz="2000" b="1" dirty="0"/>
              <a:t>1Ti 6:9  But those who desire to be rich fall into temptation, into a snare, into many senseless and harmful desires that plunge people into ruin and destruction.</a:t>
            </a:r>
          </a:p>
        </p:txBody>
      </p:sp>
    </p:spTree>
    <p:extLst>
      <p:ext uri="{BB962C8B-B14F-4D97-AF65-F5344CB8AC3E}">
        <p14:creationId xmlns:p14="http://schemas.microsoft.com/office/powerpoint/2010/main" val="322023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0608-55C2-80AF-F5B3-DF14C802E7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09044C0-D1E8-27B0-0C35-E2D81B2094C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96B5025-1050-6AD3-2BD8-1D2C641655CF}"/>
              </a:ext>
            </a:extLst>
          </p:cNvPr>
          <p:cNvSpPr txBox="1"/>
          <p:nvPr/>
        </p:nvSpPr>
        <p:spPr>
          <a:xfrm>
            <a:off x="318444" y="1412059"/>
            <a:ext cx="11659066" cy="2455480"/>
          </a:xfrm>
          <a:prstGeom prst="rect">
            <a:avLst/>
          </a:prstGeom>
          <a:noFill/>
        </p:spPr>
        <p:txBody>
          <a:bodyPr wrap="square">
            <a:spAutoFit/>
          </a:bodyPr>
          <a:lstStyle/>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提前</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6:10 </a:t>
            </a:r>
          </a:p>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贪财是万恶之根。有人贪恋钱财，就被引诱离了真道，用许多愁苦</a:t>
            </a:r>
            <a:r>
              <a:rPr lang="zh-CN" altLang="en-US" sz="3600" b="1" kern="100" dirty="0">
                <a:effectLst/>
                <a:highlight>
                  <a:srgbClr val="00FFFF"/>
                </a:highlight>
                <a:latin typeface="SimHei" panose="02010609060101010101" pitchFamily="49" charset="-122"/>
                <a:ea typeface="SimHei" panose="02010609060101010101" pitchFamily="49" charset="-122"/>
                <a:cs typeface="Times New Roman" panose="02020603050405020304" pitchFamily="18" charset="0"/>
              </a:rPr>
              <a:t>把自己刺透了</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a:t>
            </a:r>
          </a:p>
        </p:txBody>
      </p:sp>
      <p:sp>
        <p:nvSpPr>
          <p:cNvPr id="9" name="TextBox 8">
            <a:extLst>
              <a:ext uri="{FF2B5EF4-FFF2-40B4-BE49-F238E27FC236}">
                <a16:creationId xmlns:a16="http://schemas.microsoft.com/office/drawing/2014/main" id="{4BB13202-C9D8-5D60-6B18-EA579063E18E}"/>
              </a:ext>
            </a:extLst>
          </p:cNvPr>
          <p:cNvSpPr txBox="1"/>
          <p:nvPr/>
        </p:nvSpPr>
        <p:spPr>
          <a:xfrm>
            <a:off x="137821" y="4777491"/>
            <a:ext cx="11839689" cy="707886"/>
          </a:xfrm>
          <a:prstGeom prst="rect">
            <a:avLst/>
          </a:prstGeom>
          <a:solidFill>
            <a:schemeClr val="bg1">
              <a:alpha val="55107"/>
            </a:schemeClr>
          </a:solidFill>
        </p:spPr>
        <p:txBody>
          <a:bodyPr wrap="square">
            <a:spAutoFit/>
          </a:bodyPr>
          <a:lstStyle/>
          <a:p>
            <a:r>
              <a:rPr lang="en-US" sz="2000" b="1" dirty="0"/>
              <a:t>1Ti 6:10  For the love of money is a root of all kinds of evils. It is through this craving that some have wandered away from the faith and </a:t>
            </a:r>
            <a:r>
              <a:rPr lang="en-US" sz="2000" b="1" dirty="0">
                <a:highlight>
                  <a:srgbClr val="00FFFF"/>
                </a:highlight>
              </a:rPr>
              <a:t>pierced themselves with many pangs</a:t>
            </a:r>
            <a:r>
              <a:rPr lang="en-US" sz="2000" b="1" dirty="0"/>
              <a:t>.</a:t>
            </a:r>
          </a:p>
        </p:txBody>
      </p:sp>
    </p:spTree>
    <p:extLst>
      <p:ext uri="{BB962C8B-B14F-4D97-AF65-F5344CB8AC3E}">
        <p14:creationId xmlns:p14="http://schemas.microsoft.com/office/powerpoint/2010/main" val="74570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1C1B-4720-B7A7-527D-371DA65C80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60823B6-31DB-B3B9-0C1C-86B30863E56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A9C562A-4766-289B-418F-C5D393E22A06}"/>
              </a:ext>
            </a:extLst>
          </p:cNvPr>
          <p:cNvSpPr txBox="1"/>
          <p:nvPr/>
        </p:nvSpPr>
        <p:spPr>
          <a:xfrm>
            <a:off x="318444" y="432345"/>
            <a:ext cx="11659066" cy="2455480"/>
          </a:xfrm>
          <a:prstGeom prst="rect">
            <a:avLst/>
          </a:prstGeom>
          <a:noFill/>
        </p:spPr>
        <p:txBody>
          <a:bodyPr wrap="square">
            <a:spAutoFit/>
          </a:bodyPr>
          <a:lstStyle/>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诗篇</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51:10 </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神啊，</a:t>
            </a:r>
            <a:r>
              <a:rPr lang="zh-CN" altLang="en-US" sz="3600" b="1" kern="100" dirty="0">
                <a:effectLst/>
                <a:highlight>
                  <a:srgbClr val="00FF00"/>
                </a:highlight>
                <a:latin typeface="SimHei" panose="02010609060101010101" pitchFamily="49" charset="-122"/>
                <a:ea typeface="SimHei" panose="02010609060101010101" pitchFamily="49" charset="-122"/>
                <a:cs typeface="Times New Roman" panose="02020603050405020304" pitchFamily="18" charset="0"/>
              </a:rPr>
              <a:t>求你为我造清洁的心</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，使我里面重新有正直的灵。</a:t>
            </a:r>
            <a:endPar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endParaRPr>
          </a:p>
          <a:p>
            <a:pPr>
              <a:lnSpc>
                <a:spcPct val="150000"/>
              </a:lnSpc>
            </a:pPr>
            <a:endPar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endParaRPr>
          </a:p>
        </p:txBody>
      </p:sp>
      <p:sp>
        <p:nvSpPr>
          <p:cNvPr id="9" name="TextBox 8">
            <a:extLst>
              <a:ext uri="{FF2B5EF4-FFF2-40B4-BE49-F238E27FC236}">
                <a16:creationId xmlns:a16="http://schemas.microsoft.com/office/drawing/2014/main" id="{3478F261-438E-385E-D4E6-880DEFEE266F}"/>
              </a:ext>
            </a:extLst>
          </p:cNvPr>
          <p:cNvSpPr txBox="1"/>
          <p:nvPr/>
        </p:nvSpPr>
        <p:spPr>
          <a:xfrm>
            <a:off x="352311" y="2295548"/>
            <a:ext cx="11839689" cy="400110"/>
          </a:xfrm>
          <a:prstGeom prst="rect">
            <a:avLst/>
          </a:prstGeom>
          <a:solidFill>
            <a:schemeClr val="bg1">
              <a:alpha val="55107"/>
            </a:schemeClr>
          </a:solidFill>
        </p:spPr>
        <p:txBody>
          <a:bodyPr wrap="square">
            <a:spAutoFit/>
          </a:bodyPr>
          <a:lstStyle/>
          <a:p>
            <a:r>
              <a:rPr lang="en-US" sz="2000" b="1" dirty="0" err="1"/>
              <a:t>Psa</a:t>
            </a:r>
            <a:r>
              <a:rPr lang="en-US" sz="2000" b="1" dirty="0"/>
              <a:t> 51:10  </a:t>
            </a:r>
            <a:r>
              <a:rPr lang="en-US" sz="2000" b="1" dirty="0">
                <a:highlight>
                  <a:srgbClr val="00FF00"/>
                </a:highlight>
              </a:rPr>
              <a:t>Create in me a clean heart</a:t>
            </a:r>
            <a:r>
              <a:rPr lang="en-US" sz="2000" b="1" dirty="0"/>
              <a:t>, O God, and renew a right spirit within me.</a:t>
            </a:r>
          </a:p>
        </p:txBody>
      </p:sp>
      <p:sp>
        <p:nvSpPr>
          <p:cNvPr id="3" name="TextBox 2">
            <a:extLst>
              <a:ext uri="{FF2B5EF4-FFF2-40B4-BE49-F238E27FC236}">
                <a16:creationId xmlns:a16="http://schemas.microsoft.com/office/drawing/2014/main" id="{EF79AC85-3870-5094-007B-EFED59EFF59B}"/>
              </a:ext>
            </a:extLst>
          </p:cNvPr>
          <p:cNvSpPr txBox="1"/>
          <p:nvPr/>
        </p:nvSpPr>
        <p:spPr>
          <a:xfrm>
            <a:off x="214490" y="3674498"/>
            <a:ext cx="11977510" cy="162448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诗篇 </a:t>
            </a:r>
            <a:r>
              <a:rPr kumimoji="0" lang="en-US" altLang="zh-CN" sz="36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119:36 </a:t>
            </a:r>
            <a:r>
              <a:rPr kumimoji="0" lang="zh-CN" altLang="en-US" sz="3600" b="1" i="0" u="none" strike="noStrike" kern="100" cap="none" spc="0" normalizeH="0" baseline="0" noProof="0" dirty="0">
                <a:ln>
                  <a:noFill/>
                </a:ln>
                <a:solidFill>
                  <a:prstClr val="black"/>
                </a:solidFill>
                <a:effectLst/>
                <a:highlight>
                  <a:srgbClr val="FFFF00"/>
                </a:highlight>
                <a:uLnTx/>
                <a:uFillTx/>
                <a:latin typeface="SimHei" panose="02010609060101010101" pitchFamily="49" charset="-122"/>
                <a:ea typeface="SimHei" panose="02010609060101010101" pitchFamily="49" charset="-122"/>
                <a:cs typeface="Times New Roman" panose="02020603050405020304" pitchFamily="18" charset="0"/>
              </a:rPr>
              <a:t>求你使我的心趋向</a:t>
            </a:r>
            <a:r>
              <a:rPr kumimoji="0" lang="zh-CN" altLang="en-US" sz="36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你的法度，不趋向非义之财。</a:t>
            </a:r>
          </a:p>
        </p:txBody>
      </p:sp>
      <p:sp>
        <p:nvSpPr>
          <p:cNvPr id="4" name="TextBox 3">
            <a:extLst>
              <a:ext uri="{FF2B5EF4-FFF2-40B4-BE49-F238E27FC236}">
                <a16:creationId xmlns:a16="http://schemas.microsoft.com/office/drawing/2014/main" id="{4170590B-961A-FF5F-E7A3-D2DD6A43E119}"/>
              </a:ext>
            </a:extLst>
          </p:cNvPr>
          <p:cNvSpPr txBox="1"/>
          <p:nvPr/>
        </p:nvSpPr>
        <p:spPr>
          <a:xfrm>
            <a:off x="283400" y="5616103"/>
            <a:ext cx="11839689" cy="400110"/>
          </a:xfrm>
          <a:prstGeom prst="rect">
            <a:avLst/>
          </a:prstGeom>
          <a:solidFill>
            <a:schemeClr val="bg1">
              <a:alpha val="55107"/>
            </a:schemeClr>
          </a:solidFill>
        </p:spPr>
        <p:txBody>
          <a:bodyPr wrap="square">
            <a:spAutoFit/>
          </a:bodyPr>
          <a:lstStyle/>
          <a:p>
            <a:r>
              <a:rPr lang="en-US" sz="2000" b="1" dirty="0" err="1"/>
              <a:t>Psa</a:t>
            </a:r>
            <a:r>
              <a:rPr lang="en-US" sz="2000" b="1" dirty="0"/>
              <a:t> 119:36  </a:t>
            </a:r>
            <a:r>
              <a:rPr lang="en-US" sz="2000" b="1" dirty="0">
                <a:highlight>
                  <a:srgbClr val="FFFF00"/>
                </a:highlight>
              </a:rPr>
              <a:t>Incline my heart </a:t>
            </a:r>
            <a:r>
              <a:rPr lang="en-US" sz="2000" b="1" dirty="0"/>
              <a:t>to your testimonies, and not to selfish gain!</a:t>
            </a:r>
          </a:p>
        </p:txBody>
      </p:sp>
    </p:spTree>
    <p:extLst>
      <p:ext uri="{BB962C8B-B14F-4D97-AF65-F5344CB8AC3E}">
        <p14:creationId xmlns:p14="http://schemas.microsoft.com/office/powerpoint/2010/main" val="290299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72A922-7C4E-1F89-37FB-656A938CBA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nk and white background&#10;&#10;AI-generated content may be incorrect.">
            <a:extLst>
              <a:ext uri="{FF2B5EF4-FFF2-40B4-BE49-F238E27FC236}">
                <a16:creationId xmlns:a16="http://schemas.microsoft.com/office/drawing/2014/main" id="{EF9BEC03-E67C-916E-B1D1-A9367C14DEB6}"/>
              </a:ext>
            </a:extLst>
          </p:cNvPr>
          <p:cNvPicPr>
            <a:picLocks noChangeAspect="1"/>
          </p:cNvPicPr>
          <p:nvPr/>
        </p:nvPicPr>
        <p:blipFill>
          <a:blip r:embed="rId2"/>
          <a:srcRect r="30595" b="-1"/>
          <a:stretch>
            <a:fillRect/>
          </a:stretch>
        </p:blipFill>
        <p:spPr>
          <a:xfrm>
            <a:off x="321731" y="557189"/>
            <a:ext cx="7086768" cy="5743618"/>
          </a:xfrm>
          <a:prstGeom prst="rect">
            <a:avLst/>
          </a:prstGeom>
        </p:spPr>
      </p:pic>
      <p:pic>
        <p:nvPicPr>
          <p:cNvPr id="2" name="Picture 1" descr="A close-up of a praying hands&#10;&#10;AI-generated content may be incorrect.">
            <a:extLst>
              <a:ext uri="{FF2B5EF4-FFF2-40B4-BE49-F238E27FC236}">
                <a16:creationId xmlns:a16="http://schemas.microsoft.com/office/drawing/2014/main" id="{26D3EF77-B6B0-792F-7FAA-8ED901CA2CCC}"/>
              </a:ext>
            </a:extLst>
          </p:cNvPr>
          <p:cNvPicPr>
            <a:picLocks noChangeAspect="1"/>
          </p:cNvPicPr>
          <p:nvPr/>
        </p:nvPicPr>
        <p:blipFill>
          <a:blip r:embed="rId3"/>
          <a:srcRect t="9189"/>
          <a:stretch>
            <a:fillRect/>
          </a:stretch>
        </p:blipFill>
        <p:spPr>
          <a:xfrm>
            <a:off x="7601026" y="557189"/>
            <a:ext cx="4269242" cy="5743618"/>
          </a:xfrm>
          <a:prstGeom prst="rect">
            <a:avLst/>
          </a:prstGeom>
        </p:spPr>
      </p:pic>
      <p:sp>
        <p:nvSpPr>
          <p:cNvPr id="4" name="TextBox 3">
            <a:extLst>
              <a:ext uri="{FF2B5EF4-FFF2-40B4-BE49-F238E27FC236}">
                <a16:creationId xmlns:a16="http://schemas.microsoft.com/office/drawing/2014/main" id="{C13CA928-0037-6D7A-DF83-A8292430A65C}"/>
              </a:ext>
            </a:extLst>
          </p:cNvPr>
          <p:cNvSpPr txBox="1"/>
          <p:nvPr/>
        </p:nvSpPr>
        <p:spPr>
          <a:xfrm>
            <a:off x="594360" y="1718784"/>
            <a:ext cx="6686458" cy="1334083"/>
          </a:xfrm>
          <a:prstGeom prst="rect">
            <a:avLst/>
          </a:prstGeom>
          <a:noFill/>
        </p:spPr>
        <p:txBody>
          <a:bodyPr wrap="square">
            <a:spAutoFit/>
          </a:bodyPr>
          <a:lstStyle/>
          <a:p>
            <a:pPr>
              <a:lnSpc>
                <a:spcPct val="115000"/>
              </a:lnSpc>
              <a:spcAft>
                <a:spcPts val="800"/>
              </a:spcAft>
            </a:pPr>
            <a:r>
              <a:rPr lang="zh-CN" altLang="en-US" sz="3600" b="1" dirty="0"/>
              <a:t>祈求主帮助我们，赐我们一颗敬虔的心，加上知足而喜乐的心。</a:t>
            </a:r>
            <a:endParaRPr lang="en-US" sz="3600" b="1"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597CFD71-EA2D-7001-0995-96E9E051C9E5}"/>
              </a:ext>
            </a:extLst>
          </p:cNvPr>
          <p:cNvSpPr txBox="1"/>
          <p:nvPr/>
        </p:nvSpPr>
        <p:spPr>
          <a:xfrm>
            <a:off x="711925" y="4725629"/>
            <a:ext cx="6100354" cy="1015663"/>
          </a:xfrm>
          <a:prstGeom prst="rect">
            <a:avLst/>
          </a:prstGeom>
          <a:noFill/>
        </p:spPr>
        <p:txBody>
          <a:bodyPr wrap="square">
            <a:spAutoFit/>
          </a:bodyPr>
          <a:lstStyle/>
          <a:p>
            <a:r>
              <a:rPr lang="en-US" sz="2000" b="1" dirty="0"/>
              <a:t>Pray that the Lord would help us and grant us a godly heart, together with a contented and joyful heart.</a:t>
            </a:r>
          </a:p>
        </p:txBody>
      </p:sp>
    </p:spTree>
    <p:extLst>
      <p:ext uri="{BB962C8B-B14F-4D97-AF65-F5344CB8AC3E}">
        <p14:creationId xmlns:p14="http://schemas.microsoft.com/office/powerpoint/2010/main" val="329817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FD2B-10C4-E7BA-8C3B-68351A1CFD3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EBC2461-6DFB-94E2-DD0C-BCE1AF475E85}"/>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03699BC-5C59-3BAD-0974-527CB55D1F31}"/>
              </a:ext>
            </a:extLst>
          </p:cNvPr>
          <p:cNvPicPr>
            <a:picLocks noChangeAspect="1"/>
          </p:cNvPicPr>
          <p:nvPr/>
        </p:nvPicPr>
        <p:blipFill>
          <a:blip r:embed="rId3"/>
          <a:stretch>
            <a:fillRect/>
          </a:stretch>
        </p:blipFill>
        <p:spPr>
          <a:xfrm>
            <a:off x="4393995" y="1019041"/>
            <a:ext cx="3404010" cy="4246586"/>
          </a:xfrm>
          <a:prstGeom prst="rect">
            <a:avLst/>
          </a:prstGeom>
        </p:spPr>
      </p:pic>
    </p:spTree>
    <p:extLst>
      <p:ext uri="{BB962C8B-B14F-4D97-AF65-F5344CB8AC3E}">
        <p14:creationId xmlns:p14="http://schemas.microsoft.com/office/powerpoint/2010/main" val="54311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64F47-B931-26C8-D701-08DE28FAA0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1AB24D-0B30-AB86-9851-317A5E71BF1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BBE0E8E-6A42-05C3-BE2B-5037443ECDB5}"/>
              </a:ext>
            </a:extLst>
          </p:cNvPr>
          <p:cNvSpPr txBox="1"/>
          <p:nvPr/>
        </p:nvSpPr>
        <p:spPr>
          <a:xfrm>
            <a:off x="266467" y="471533"/>
            <a:ext cx="11659066" cy="3670236"/>
          </a:xfrm>
          <a:prstGeom prst="rect">
            <a:avLst/>
          </a:prstGeom>
          <a:noFill/>
        </p:spPr>
        <p:txBody>
          <a:bodyPr wrap="square">
            <a:spAutoFit/>
          </a:bodyPr>
          <a:lstStyle/>
          <a:p>
            <a:pPr>
              <a:lnSpc>
                <a:spcPct val="150000"/>
              </a:lnSpc>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提前</a:t>
            </a:r>
            <a:r>
              <a:rPr lang="en-US" altLang="zh-CN" sz="3200" b="1" kern="100" dirty="0">
                <a:effectLst/>
                <a:latin typeface="SimHei" panose="02010609060101010101" pitchFamily="49" charset="-122"/>
                <a:ea typeface="SimHei" panose="02010609060101010101" pitchFamily="49" charset="-122"/>
                <a:cs typeface="Times New Roman" panose="02020603050405020304" pitchFamily="18" charset="0"/>
              </a:rPr>
              <a:t>6:6 </a:t>
            </a: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然而，敬虔加上知足的心</a:t>
            </a:r>
            <a:r>
              <a:rPr lang="zh-CN" altLang="en-US" sz="3200" b="1" kern="100" dirty="0">
                <a:effectLst/>
                <a:highlight>
                  <a:srgbClr val="FFFF00"/>
                </a:highlight>
                <a:latin typeface="SimHei" panose="02010609060101010101" pitchFamily="49" charset="-122"/>
                <a:ea typeface="SimHei" panose="02010609060101010101" pitchFamily="49" charset="-122"/>
                <a:cs typeface="Times New Roman" panose="02020603050405020304" pitchFamily="18" charset="0"/>
              </a:rPr>
              <a:t>便是大利了</a:t>
            </a: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altLang="zh-CN" sz="3200" b="1" kern="100" dirty="0">
                <a:effectLst/>
                <a:latin typeface="SimHei" panose="02010609060101010101" pitchFamily="49" charset="-122"/>
                <a:ea typeface="SimHei" panose="02010609060101010101" pitchFamily="49" charset="-122"/>
                <a:cs typeface="Times New Roman" panose="02020603050405020304" pitchFamily="18" charset="0"/>
              </a:rPr>
              <a:t>7 </a:t>
            </a: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因为我们没有带什麽到世上来，也不能带什麽去。</a:t>
            </a:r>
            <a:r>
              <a:rPr lang="en-US" altLang="zh-CN" sz="3200" b="1" kern="100" dirty="0">
                <a:effectLst/>
                <a:latin typeface="SimHei" panose="02010609060101010101" pitchFamily="49" charset="-122"/>
                <a:ea typeface="SimHei" panose="02010609060101010101" pitchFamily="49" charset="-122"/>
                <a:cs typeface="Times New Roman" panose="02020603050405020304" pitchFamily="18" charset="0"/>
              </a:rPr>
              <a:t>8 </a:t>
            </a: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只要有衣有食，就当知足。</a:t>
            </a:r>
            <a:r>
              <a:rPr lang="en-US" altLang="zh-CN" sz="3200" b="1" kern="100" dirty="0">
                <a:effectLst/>
                <a:latin typeface="SimHei" panose="02010609060101010101" pitchFamily="49" charset="-122"/>
                <a:ea typeface="SimHei" panose="02010609060101010101" pitchFamily="49" charset="-122"/>
                <a:cs typeface="Times New Roman" panose="02020603050405020304" pitchFamily="18" charset="0"/>
              </a:rPr>
              <a:t>9 </a:t>
            </a: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但那些想要发财的人，就陷在迷惑、落在网罗和许多无知有害的私欲里，叫人沉在败坏和灭亡中。</a:t>
            </a:r>
            <a:r>
              <a:rPr lang="en-US" altLang="zh-CN" sz="3200" b="1" kern="100" dirty="0">
                <a:effectLst/>
                <a:latin typeface="SimHei" panose="02010609060101010101" pitchFamily="49" charset="-122"/>
                <a:ea typeface="SimHei" panose="02010609060101010101" pitchFamily="49" charset="-122"/>
                <a:cs typeface="Times New Roman" panose="02020603050405020304" pitchFamily="18" charset="0"/>
              </a:rPr>
              <a:t>10 </a:t>
            </a: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贪财是万恶之根。有人贪恋钱财，就被引诱离了真道，用许多愁苦把自己刺透了。</a:t>
            </a:r>
          </a:p>
        </p:txBody>
      </p:sp>
      <p:sp>
        <p:nvSpPr>
          <p:cNvPr id="9" name="TextBox 8">
            <a:extLst>
              <a:ext uri="{FF2B5EF4-FFF2-40B4-BE49-F238E27FC236}">
                <a16:creationId xmlns:a16="http://schemas.microsoft.com/office/drawing/2014/main" id="{FC446C08-B7AD-01C3-00DA-F11BC8F26D88}"/>
              </a:ext>
            </a:extLst>
          </p:cNvPr>
          <p:cNvSpPr txBox="1"/>
          <p:nvPr/>
        </p:nvSpPr>
        <p:spPr>
          <a:xfrm>
            <a:off x="137821" y="4777491"/>
            <a:ext cx="11839689" cy="1938992"/>
          </a:xfrm>
          <a:prstGeom prst="rect">
            <a:avLst/>
          </a:prstGeom>
          <a:solidFill>
            <a:schemeClr val="bg1">
              <a:alpha val="55107"/>
            </a:schemeClr>
          </a:solidFill>
        </p:spPr>
        <p:txBody>
          <a:bodyPr wrap="square">
            <a:spAutoFit/>
          </a:bodyPr>
          <a:lstStyle/>
          <a:p>
            <a:r>
              <a:rPr lang="en-US" sz="2000" b="1" dirty="0"/>
              <a:t>1Ti 6:6  But godliness with contentment </a:t>
            </a:r>
            <a:r>
              <a:rPr lang="en-US" sz="2000" b="1" dirty="0">
                <a:highlight>
                  <a:srgbClr val="FFFF00"/>
                </a:highlight>
              </a:rPr>
              <a:t>is great gain,</a:t>
            </a:r>
            <a:r>
              <a:rPr lang="en-US" sz="2000" b="1" dirty="0"/>
              <a:t>7  for we brought nothing into the world, and we cannot take anything out of the world.8  But if we have food and clothing, with these we will be content.9  But those who desire to be rich fall into temptation, into a snare, into many senseless and harmful desires that plunge people into ruin and destruction.10  For the love of money is a root of all kinds of evils. It is through this craving that some have wandered away from the faith and pierced themselves with many pangs.</a:t>
            </a:r>
          </a:p>
        </p:txBody>
      </p:sp>
    </p:spTree>
    <p:extLst>
      <p:ext uri="{BB962C8B-B14F-4D97-AF65-F5344CB8AC3E}">
        <p14:creationId xmlns:p14="http://schemas.microsoft.com/office/powerpoint/2010/main" val="245266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081C-C087-6659-F9C0-A5E21586C4D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FDE1C62-068A-A45A-B06C-F126AF9DB011}"/>
              </a:ext>
            </a:extLst>
          </p:cNvPr>
          <p:cNvPicPr>
            <a:picLocks noChangeAspect="1"/>
          </p:cNvPicPr>
          <p:nvPr/>
        </p:nvPicPr>
        <p:blipFill>
          <a:blip r:embed="rId2"/>
          <a:stretch>
            <a:fillRect/>
          </a:stretch>
        </p:blipFill>
        <p:spPr>
          <a:xfrm>
            <a:off x="-1" y="0"/>
            <a:ext cx="12192001" cy="6895460"/>
          </a:xfrm>
          <a:prstGeom prst="rect">
            <a:avLst/>
          </a:prstGeom>
        </p:spPr>
      </p:pic>
      <p:sp>
        <p:nvSpPr>
          <p:cNvPr id="2" name="Title 1">
            <a:extLst>
              <a:ext uri="{FF2B5EF4-FFF2-40B4-BE49-F238E27FC236}">
                <a16:creationId xmlns:a16="http://schemas.microsoft.com/office/drawing/2014/main" id="{106639C1-D5DA-739A-3F39-1F69B735AE9C}"/>
              </a:ext>
            </a:extLst>
          </p:cNvPr>
          <p:cNvSpPr>
            <a:spLocks noGrp="1"/>
          </p:cNvSpPr>
          <p:nvPr>
            <p:ph type="ctrTitle"/>
          </p:nvPr>
        </p:nvSpPr>
        <p:spPr>
          <a:xfrm>
            <a:off x="1523999" y="1516536"/>
            <a:ext cx="9144000" cy="2387600"/>
          </a:xfrm>
        </p:spPr>
        <p:txBody>
          <a:bodyPr>
            <a:normAutofit fontScale="90000"/>
          </a:bodyPr>
          <a:lstStyle/>
          <a:p>
            <a:r>
              <a:rPr lang="en-US" altLang="zh-CN" b="1" dirty="0"/>
              <a:t>【</a:t>
            </a:r>
            <a:r>
              <a:rPr lang="en-US" b="1" dirty="0"/>
              <a:t>1</a:t>
            </a:r>
            <a:r>
              <a:rPr lang="en-US" altLang="zh-CN" b="1" dirty="0"/>
              <a:t>】</a:t>
            </a:r>
            <a:br>
              <a:rPr lang="en-US" altLang="zh-CN" b="1" dirty="0"/>
            </a:br>
            <a:br>
              <a:rPr lang="en-US" altLang="zh-CN" b="1" dirty="0"/>
            </a:br>
            <a:r>
              <a:rPr lang="zh-CN" altLang="en-US" b="1" dirty="0">
                <a:latin typeface="SimHei" panose="02010609060101010101" pitchFamily="49" charset="-122"/>
                <a:ea typeface="SimHei" panose="02010609060101010101" pitchFamily="49" charset="-122"/>
              </a:rPr>
              <a:t>敬虔加上知足 </a:t>
            </a:r>
            <a:br>
              <a:rPr lang="en-US" altLang="zh-CN" b="1" dirty="0">
                <a:latin typeface="SimHei" panose="02010609060101010101" pitchFamily="49" charset="-122"/>
                <a:ea typeface="SimHei" panose="02010609060101010101" pitchFamily="49" charset="-122"/>
              </a:rPr>
            </a:br>
            <a:r>
              <a:rPr lang="en-US" altLang="zh-CN" sz="2000" b="1" dirty="0">
                <a:latin typeface="SimHei" panose="02010609060101010101" pitchFamily="49" charset="-122"/>
                <a:ea typeface="SimHei" panose="02010609060101010101" pitchFamily="49" charset="-122"/>
              </a:rPr>
              <a:t>   </a:t>
            </a:r>
            <a:endParaRPr lang="en-US" dirty="0"/>
          </a:p>
        </p:txBody>
      </p:sp>
      <p:sp>
        <p:nvSpPr>
          <p:cNvPr id="3" name="Subtitle 2">
            <a:extLst>
              <a:ext uri="{FF2B5EF4-FFF2-40B4-BE49-F238E27FC236}">
                <a16:creationId xmlns:a16="http://schemas.microsoft.com/office/drawing/2014/main" id="{53DCB5A0-D14D-7A3B-6074-5DA205FF94AA}"/>
              </a:ext>
            </a:extLst>
          </p:cNvPr>
          <p:cNvSpPr>
            <a:spLocks noGrp="1"/>
          </p:cNvSpPr>
          <p:nvPr>
            <p:ph type="subTitle" idx="1"/>
          </p:nvPr>
        </p:nvSpPr>
        <p:spPr>
          <a:xfrm>
            <a:off x="1523999" y="3975017"/>
            <a:ext cx="9144000" cy="1655762"/>
          </a:xfrm>
        </p:spPr>
        <p:txBody>
          <a:bodyPr/>
          <a:lstStyle/>
          <a:p>
            <a:endParaRPr lang="en-US" dirty="0"/>
          </a:p>
          <a:p>
            <a:r>
              <a:rPr lang="en-US" sz="2800" dirty="0"/>
              <a:t>Godliness with Contentment.</a:t>
            </a:r>
            <a:endParaRPr lang="en-US" dirty="0"/>
          </a:p>
        </p:txBody>
      </p:sp>
    </p:spTree>
    <p:extLst>
      <p:ext uri="{BB962C8B-B14F-4D97-AF65-F5344CB8AC3E}">
        <p14:creationId xmlns:p14="http://schemas.microsoft.com/office/powerpoint/2010/main" val="198451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B488-152F-91BE-1FA6-941342A9C2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0AA829-2748-0769-0552-28921A4A69F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C1C149-153F-19D1-553B-E7097ADFB094}"/>
              </a:ext>
            </a:extLst>
          </p:cNvPr>
          <p:cNvSpPr txBox="1"/>
          <p:nvPr/>
        </p:nvSpPr>
        <p:spPr>
          <a:xfrm>
            <a:off x="2564951" y="349974"/>
            <a:ext cx="8437346" cy="6350393"/>
          </a:xfrm>
          <a:prstGeom prst="rect">
            <a:avLst/>
          </a:prstGeom>
          <a:noFill/>
        </p:spPr>
        <p:txBody>
          <a:bodyPr wrap="square">
            <a:spAutoFit/>
          </a:bodyPr>
          <a:lstStyle/>
          <a:p>
            <a:pPr>
              <a:lnSpc>
                <a:spcPct val="115000"/>
              </a:lnSpc>
              <a:spcAft>
                <a:spcPts val="800"/>
              </a:spcAft>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不知足的危害 </a:t>
            </a:r>
            <a:r>
              <a:rPr lang="en-US" altLang="zh-CN" sz="24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400" b="1" kern="100" dirty="0">
                <a:effectLst/>
                <a:latin typeface="SimHei" panose="02010609060101010101" pitchFamily="49" charset="-122"/>
                <a:ea typeface="SimHei" panose="02010609060101010101" pitchFamily="49" charset="-122"/>
                <a:cs typeface="Times New Roman" panose="02020603050405020304" pitchFamily="18" charset="0"/>
              </a:rPr>
              <a:t>The Dangers of Discontentment)</a:t>
            </a:r>
          </a:p>
          <a:p>
            <a:pPr>
              <a:lnSpc>
                <a:spcPct val="115000"/>
              </a:lnSpc>
              <a:spcAft>
                <a:spcPts val="800"/>
              </a:spcAft>
            </a:pPr>
            <a:endParaRPr lang="en-US" sz="2400" b="1" kern="100" dirty="0">
              <a:effectLst/>
              <a:latin typeface="SimHei" panose="02010609060101010101" pitchFamily="49" charset="-122"/>
              <a:ea typeface="SimHei" panose="02010609060101010101" pitchFamily="49" charset="-122"/>
              <a:cs typeface="Times New Roman" panose="02020603050405020304" pitchFamily="18" charset="0"/>
            </a:endParaRP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失去喜乐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Loss of joy)</a:t>
            </a: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活在痛苦中</a:t>
            </a:r>
            <a:r>
              <a:rPr lang="zh-CN" altLang="en-US" sz="20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Suffering)</a:t>
            </a: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贪恋别人的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Coveting what belongs to others)</a:t>
            </a: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妒忌</a:t>
            </a:r>
            <a:r>
              <a:rPr lang="zh-CN" altLang="en-US" sz="20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Envy)</a:t>
            </a: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埋怨</a:t>
            </a:r>
            <a:r>
              <a:rPr lang="zh-CN" altLang="en-US" sz="20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Grumbling)</a:t>
            </a: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对神不满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Discontent toward God)</a:t>
            </a:r>
          </a:p>
          <a:p>
            <a:pPr marL="571500" indent="-571500">
              <a:lnSpc>
                <a:spcPct val="115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离开真道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en-US" sz="2000" b="1" kern="100" dirty="0">
                <a:effectLst/>
                <a:latin typeface="SimHei" panose="02010609060101010101" pitchFamily="49" charset="-122"/>
                <a:ea typeface="SimHei" panose="02010609060101010101" pitchFamily="49" charset="-122"/>
                <a:cs typeface="Times New Roman" panose="02020603050405020304" pitchFamily="18" charset="0"/>
              </a:rPr>
              <a:t>Departing from the truth)</a:t>
            </a:r>
          </a:p>
          <a:p>
            <a:pPr marL="571500" indent="-571500">
              <a:lnSpc>
                <a:spcPct val="115000"/>
              </a:lnSpc>
              <a:spcAft>
                <a:spcPts val="800"/>
              </a:spcAft>
              <a:buFont typeface="Arial" panose="020B0604020202020204" pitchFamily="34" charset="0"/>
              <a:buChar char="•"/>
            </a:pPr>
            <a:endParaRPr lang="en-US" sz="2000" b="1" kern="100" dirty="0">
              <a:effectLst/>
              <a:highlight>
                <a:srgbClr val="00FF00"/>
              </a:highlight>
              <a:latin typeface="SimHei" panose="02010609060101010101" pitchFamily="49" charset="-122"/>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5152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76E6B-65DB-A71A-DE1C-8D0275EDBD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C763BD-2B1D-B018-F46F-A6B7E9526E7E}"/>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AAC3606-44A9-D67A-FFF3-6B58F78408F6}"/>
              </a:ext>
            </a:extLst>
          </p:cNvPr>
          <p:cNvSpPr txBox="1"/>
          <p:nvPr/>
        </p:nvSpPr>
        <p:spPr>
          <a:xfrm>
            <a:off x="228132" y="2303605"/>
            <a:ext cx="11659066" cy="793487"/>
          </a:xfrm>
          <a:prstGeom prst="rect">
            <a:avLst/>
          </a:prstGeom>
          <a:noFill/>
        </p:spPr>
        <p:txBody>
          <a:bodyPr wrap="square">
            <a:spAutoFit/>
          </a:bodyPr>
          <a:lstStyle/>
          <a:p>
            <a:pPr>
              <a:lnSpc>
                <a:spcPct val="150000"/>
              </a:lnSpc>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提前</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6:6 </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然而，</a:t>
            </a:r>
            <a:r>
              <a:rPr lang="zh-CN" altLang="en-US" sz="3600" b="1" kern="100" dirty="0">
                <a:effectLst/>
                <a:highlight>
                  <a:srgbClr val="00FF00"/>
                </a:highlight>
                <a:latin typeface="SimHei" panose="02010609060101010101" pitchFamily="49" charset="-122"/>
                <a:ea typeface="SimHei" panose="02010609060101010101" pitchFamily="49" charset="-122"/>
                <a:cs typeface="Times New Roman" panose="02020603050405020304" pitchFamily="18" charset="0"/>
              </a:rPr>
              <a:t>敬虔</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zh-CN" altLang="en-US" sz="3600" b="1" kern="100" dirty="0">
                <a:effectLst/>
                <a:highlight>
                  <a:srgbClr val="FFFF00"/>
                </a:highlight>
                <a:latin typeface="SimHei" panose="02010609060101010101" pitchFamily="49" charset="-122"/>
                <a:ea typeface="SimHei" panose="02010609060101010101" pitchFamily="49" charset="-122"/>
                <a:cs typeface="Times New Roman" panose="02020603050405020304" pitchFamily="18" charset="0"/>
              </a:rPr>
              <a:t>加上</a:t>
            </a:r>
            <a:r>
              <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zh-CN" altLang="en-US" sz="3600" b="1" kern="100" dirty="0">
                <a:effectLst/>
                <a:highlight>
                  <a:srgbClr val="00FFFF"/>
                </a:highlight>
                <a:latin typeface="SimHei" panose="02010609060101010101" pitchFamily="49" charset="-122"/>
                <a:ea typeface="SimHei" panose="02010609060101010101" pitchFamily="49" charset="-122"/>
                <a:cs typeface="Times New Roman" panose="02020603050405020304" pitchFamily="18" charset="0"/>
              </a:rPr>
              <a:t>知足的心</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便是大利了；</a:t>
            </a:r>
          </a:p>
        </p:txBody>
      </p:sp>
      <p:sp>
        <p:nvSpPr>
          <p:cNvPr id="9" name="TextBox 8">
            <a:extLst>
              <a:ext uri="{FF2B5EF4-FFF2-40B4-BE49-F238E27FC236}">
                <a16:creationId xmlns:a16="http://schemas.microsoft.com/office/drawing/2014/main" id="{58A438C0-17B9-045B-4BBC-5ABAB8681A79}"/>
              </a:ext>
            </a:extLst>
          </p:cNvPr>
          <p:cNvSpPr txBox="1"/>
          <p:nvPr/>
        </p:nvSpPr>
        <p:spPr>
          <a:xfrm>
            <a:off x="137821" y="4777491"/>
            <a:ext cx="11839689" cy="400110"/>
          </a:xfrm>
          <a:prstGeom prst="rect">
            <a:avLst/>
          </a:prstGeom>
          <a:solidFill>
            <a:schemeClr val="bg1">
              <a:alpha val="55107"/>
            </a:schemeClr>
          </a:solidFill>
        </p:spPr>
        <p:txBody>
          <a:bodyPr wrap="square">
            <a:spAutoFit/>
          </a:bodyPr>
          <a:lstStyle/>
          <a:p>
            <a:r>
              <a:rPr lang="en-US" sz="2000" b="1" dirty="0"/>
              <a:t>1Ti 6:6  But </a:t>
            </a:r>
            <a:r>
              <a:rPr lang="en-US" sz="2000" b="1" dirty="0">
                <a:highlight>
                  <a:srgbClr val="00FF00"/>
                </a:highlight>
              </a:rPr>
              <a:t>godliness</a:t>
            </a:r>
            <a:r>
              <a:rPr lang="en-US" sz="2000" b="1" dirty="0"/>
              <a:t>  </a:t>
            </a:r>
            <a:r>
              <a:rPr lang="en-US" sz="2000" b="1" dirty="0">
                <a:highlight>
                  <a:srgbClr val="FFFF00"/>
                </a:highlight>
              </a:rPr>
              <a:t>with</a:t>
            </a:r>
            <a:r>
              <a:rPr lang="en-US" sz="2000" b="1" dirty="0"/>
              <a:t>  </a:t>
            </a:r>
            <a:r>
              <a:rPr lang="en-US" sz="2000" b="1" dirty="0">
                <a:highlight>
                  <a:srgbClr val="00FFFF"/>
                </a:highlight>
              </a:rPr>
              <a:t>contentment</a:t>
            </a:r>
            <a:r>
              <a:rPr lang="en-US" sz="2000" b="1" dirty="0"/>
              <a:t> is great gain,</a:t>
            </a:r>
          </a:p>
        </p:txBody>
      </p:sp>
    </p:spTree>
    <p:extLst>
      <p:ext uri="{BB962C8B-B14F-4D97-AF65-F5344CB8AC3E}">
        <p14:creationId xmlns:p14="http://schemas.microsoft.com/office/powerpoint/2010/main" val="393524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F217C-E877-F607-65E1-3B5947111ED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5FBE2C-1721-27A5-8312-025010BBB714}"/>
              </a:ext>
            </a:extLst>
          </p:cNvPr>
          <p:cNvPicPr>
            <a:picLocks noChangeAspect="1"/>
          </p:cNvPicPr>
          <p:nvPr/>
        </p:nvPicPr>
        <p:blipFill>
          <a:blip r:embed="rId2"/>
          <a:stretch>
            <a:fillRect/>
          </a:stretch>
        </p:blipFill>
        <p:spPr>
          <a:xfrm>
            <a:off x="-1" y="0"/>
            <a:ext cx="12192001" cy="6895460"/>
          </a:xfrm>
          <a:prstGeom prst="rect">
            <a:avLst/>
          </a:prstGeom>
        </p:spPr>
      </p:pic>
      <p:sp>
        <p:nvSpPr>
          <p:cNvPr id="2" name="Title 1">
            <a:extLst>
              <a:ext uri="{FF2B5EF4-FFF2-40B4-BE49-F238E27FC236}">
                <a16:creationId xmlns:a16="http://schemas.microsoft.com/office/drawing/2014/main" id="{F30E611B-594E-19C8-8BD6-3EE649C8ADDD}"/>
              </a:ext>
            </a:extLst>
          </p:cNvPr>
          <p:cNvSpPr>
            <a:spLocks noGrp="1"/>
          </p:cNvSpPr>
          <p:nvPr>
            <p:ph type="ctrTitle"/>
          </p:nvPr>
        </p:nvSpPr>
        <p:spPr>
          <a:xfrm>
            <a:off x="1523999" y="1516536"/>
            <a:ext cx="9144000" cy="2387600"/>
          </a:xfrm>
        </p:spPr>
        <p:txBody>
          <a:bodyPr>
            <a:normAutofit fontScale="90000"/>
          </a:bodyPr>
          <a:lstStyle/>
          <a:p>
            <a:r>
              <a:rPr lang="en-US" altLang="zh-CN" b="1" dirty="0"/>
              <a:t>【2】</a:t>
            </a:r>
            <a:br>
              <a:rPr lang="en-US" altLang="zh-CN" b="1" dirty="0"/>
            </a:br>
            <a:br>
              <a:rPr lang="en-US" altLang="zh-CN" b="1" dirty="0"/>
            </a:br>
            <a:r>
              <a:rPr lang="zh-CN" altLang="en-US" b="1" dirty="0">
                <a:latin typeface="SimHei" panose="02010609060101010101" pitchFamily="49" charset="-122"/>
                <a:ea typeface="SimHei" panose="02010609060101010101" pitchFamily="49" charset="-122"/>
              </a:rPr>
              <a:t>什么是不知足 ？  </a:t>
            </a:r>
            <a:br>
              <a:rPr lang="en-US" altLang="zh-CN" b="1" dirty="0">
                <a:latin typeface="SimHei" panose="02010609060101010101" pitchFamily="49" charset="-122"/>
                <a:ea typeface="SimHei" panose="02010609060101010101" pitchFamily="49" charset="-122"/>
              </a:rPr>
            </a:br>
            <a:r>
              <a:rPr lang="en-US" altLang="zh-CN" sz="2000" b="1" dirty="0">
                <a:latin typeface="SimHei" panose="02010609060101010101" pitchFamily="49" charset="-122"/>
                <a:ea typeface="SimHei" panose="02010609060101010101" pitchFamily="49" charset="-122"/>
              </a:rPr>
              <a:t>   </a:t>
            </a:r>
            <a:endParaRPr lang="en-US" dirty="0"/>
          </a:p>
        </p:txBody>
      </p:sp>
      <p:sp>
        <p:nvSpPr>
          <p:cNvPr id="3" name="Subtitle 2">
            <a:extLst>
              <a:ext uri="{FF2B5EF4-FFF2-40B4-BE49-F238E27FC236}">
                <a16:creationId xmlns:a16="http://schemas.microsoft.com/office/drawing/2014/main" id="{8A66D166-177A-626F-6377-82BE21862611}"/>
              </a:ext>
            </a:extLst>
          </p:cNvPr>
          <p:cNvSpPr>
            <a:spLocks noGrp="1"/>
          </p:cNvSpPr>
          <p:nvPr>
            <p:ph type="subTitle" idx="1"/>
          </p:nvPr>
        </p:nvSpPr>
        <p:spPr>
          <a:xfrm>
            <a:off x="1523999" y="3975017"/>
            <a:ext cx="9144000" cy="1655762"/>
          </a:xfrm>
        </p:spPr>
        <p:txBody>
          <a:bodyPr/>
          <a:lstStyle/>
          <a:p>
            <a:endParaRPr lang="en-US" dirty="0"/>
          </a:p>
          <a:p>
            <a:r>
              <a:rPr lang="en-US" sz="2800" dirty="0"/>
              <a:t>What Is Discontentment?</a:t>
            </a:r>
            <a:endParaRPr lang="en-US" dirty="0"/>
          </a:p>
        </p:txBody>
      </p:sp>
    </p:spTree>
    <p:extLst>
      <p:ext uri="{BB962C8B-B14F-4D97-AF65-F5344CB8AC3E}">
        <p14:creationId xmlns:p14="http://schemas.microsoft.com/office/powerpoint/2010/main" val="175094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8469-2E8E-6750-F89D-2FD1131509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B5A8D3-9DD6-5407-ACF9-CFAC5108A34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0C32E94-DE69-45A5-A28A-B11E8CADA08F}"/>
              </a:ext>
            </a:extLst>
          </p:cNvPr>
          <p:cNvSpPr txBox="1"/>
          <p:nvPr/>
        </p:nvSpPr>
        <p:spPr>
          <a:xfrm>
            <a:off x="383458" y="349974"/>
            <a:ext cx="11326761" cy="5142883"/>
          </a:xfrm>
          <a:prstGeom prst="rect">
            <a:avLst/>
          </a:prstGeom>
          <a:noFill/>
        </p:spPr>
        <p:txBody>
          <a:bodyPr wrap="square">
            <a:spAutoFit/>
          </a:bodyPr>
          <a:lstStyle/>
          <a:p>
            <a:pPr algn="ctr">
              <a:lnSpc>
                <a:spcPct val="115000"/>
              </a:lnSpc>
              <a:spcAft>
                <a:spcPts val="800"/>
              </a:spcAft>
            </a:pP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知足</a:t>
            </a:r>
            <a:r>
              <a:rPr lang="zh-CN" altLang="en-US" sz="3600" b="1" kern="100" dirty="0">
                <a:effectLst/>
                <a:highlight>
                  <a:srgbClr val="FFFF00"/>
                </a:highlight>
                <a:latin typeface="SimHei" panose="02010609060101010101" pitchFamily="49" charset="-122"/>
                <a:ea typeface="SimHei" panose="02010609060101010101" pitchFamily="49" charset="-122"/>
                <a:cs typeface="Times New Roman" panose="02020603050405020304" pitchFamily="18" charset="0"/>
              </a:rPr>
              <a:t>不是什么</a:t>
            </a:r>
            <a:r>
              <a:rPr lang="zh-CN" altLang="en-US" sz="3600" b="1" kern="100" dirty="0">
                <a:effectLst/>
                <a:latin typeface="SimHei" panose="02010609060101010101" pitchFamily="49" charset="-122"/>
                <a:ea typeface="SimHei" panose="02010609060101010101" pitchFamily="49" charset="-122"/>
                <a:cs typeface="Times New Roman" panose="02020603050405020304" pitchFamily="18" charset="0"/>
              </a:rPr>
              <a:t>？</a:t>
            </a:r>
            <a:r>
              <a:rPr lang="zh-CN" altLang="en-US" sz="20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(What Is Contentment Not?)</a:t>
            </a:r>
            <a:b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br>
            <a:endParaRPr lang="en-US" altLang="zh-CN" sz="3600" b="1" kern="100" dirty="0">
              <a:effectLst/>
              <a:latin typeface="SimHei" panose="02010609060101010101" pitchFamily="49" charset="-122"/>
              <a:ea typeface="SimHei" panose="02010609060101010101" pitchFamily="49" charset="-122"/>
              <a:cs typeface="Times New Roman" panose="02020603050405020304" pitchFamily="18" charset="0"/>
            </a:endParaRPr>
          </a:p>
          <a:p>
            <a:pPr marL="457200" indent="-457200">
              <a:lnSpc>
                <a:spcPct val="150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不是不努力工作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(It is not refusing to work hard)</a:t>
            </a:r>
            <a:endParaRPr lang="en-US" altLang="zh-CN" sz="3200" b="1" kern="100" dirty="0">
              <a:effectLst/>
              <a:latin typeface="SimHei" panose="02010609060101010101" pitchFamily="49" charset="-122"/>
              <a:ea typeface="SimHei" panose="02010609060101010101" pitchFamily="49" charset="-122"/>
              <a:cs typeface="Times New Roman" panose="02020603050405020304" pitchFamily="18" charset="0"/>
            </a:endParaRPr>
          </a:p>
          <a:p>
            <a:pPr marL="4572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不是不想赚钱 </a:t>
            </a:r>
            <a:r>
              <a:rPr kumimoji="0" lang="en-US" altLang="zh-CN" sz="20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(It is not avoiding the desire to earn money)</a:t>
            </a:r>
          </a:p>
          <a:p>
            <a:pPr marL="457200" marR="0" lvl="0" indent="-4572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zh-CN" altLang="en-US" sz="32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不是不能买更好的物品 </a:t>
            </a:r>
            <a:r>
              <a:rPr kumimoji="0" lang="en-US" altLang="zh-CN" sz="2000" b="1" i="0" u="none" strike="noStrike" kern="1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rPr>
              <a:t>(It is not being unable to buy better things)</a:t>
            </a:r>
          </a:p>
          <a:p>
            <a:pPr marL="457200" indent="-457200">
              <a:lnSpc>
                <a:spcPct val="150000"/>
              </a:lnSpc>
              <a:spcAft>
                <a:spcPts val="800"/>
              </a:spcAft>
              <a:buFont typeface="Arial" panose="020B0604020202020204" pitchFamily="34" charset="0"/>
              <a:buChar char="•"/>
            </a:pPr>
            <a:r>
              <a:rPr lang="zh-CN" altLang="en-US" sz="3200" b="1" kern="100" dirty="0">
                <a:effectLst/>
                <a:latin typeface="SimHei" panose="02010609060101010101" pitchFamily="49" charset="-122"/>
                <a:ea typeface="SimHei" panose="02010609060101010101" pitchFamily="49" charset="-122"/>
                <a:cs typeface="Times New Roman" panose="02020603050405020304" pitchFamily="18" charset="0"/>
              </a:rPr>
              <a:t>不是不计划更好的未来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(It is not failing to plan</a:t>
            </a:r>
            <a:r>
              <a:rPr lang="zh-CN" altLang="en-US" sz="20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for</a:t>
            </a:r>
            <a:r>
              <a:rPr lang="zh-CN" altLang="en-US" sz="2000" b="1" kern="100" dirty="0">
                <a:effectLst/>
                <a:latin typeface="SimHei" panose="02010609060101010101" pitchFamily="49" charset="-122"/>
                <a:ea typeface="SimHei" panose="02010609060101010101" pitchFamily="49" charset="-122"/>
                <a:cs typeface="Times New Roman" panose="02020603050405020304" pitchFamily="18" charset="0"/>
              </a:rPr>
              <a:t> </a:t>
            </a:r>
            <a:r>
              <a:rPr lang="en-US" altLang="zh-CN" sz="2000" b="1" kern="100" dirty="0">
                <a:effectLst/>
                <a:latin typeface="SimHei" panose="02010609060101010101" pitchFamily="49" charset="-122"/>
                <a:ea typeface="SimHei" panose="02010609060101010101" pitchFamily="49" charset="-122"/>
                <a:cs typeface="Times New Roman" panose="02020603050405020304" pitchFamily="18" charset="0"/>
              </a:rPr>
              <a:t>better future)</a:t>
            </a:r>
          </a:p>
          <a:p>
            <a:pPr marL="571500" indent="-571500">
              <a:lnSpc>
                <a:spcPct val="115000"/>
              </a:lnSpc>
              <a:spcAft>
                <a:spcPts val="800"/>
              </a:spcAft>
              <a:buFont typeface="Arial" panose="020B0604020202020204" pitchFamily="34" charset="0"/>
              <a:buChar char="•"/>
            </a:pPr>
            <a:endParaRPr lang="en-US" sz="2000" b="1" kern="100" dirty="0">
              <a:effectLst/>
              <a:highlight>
                <a:srgbClr val="00FF00"/>
              </a:highlight>
              <a:latin typeface="SimHei" panose="02010609060101010101" pitchFamily="49" charset="-122"/>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6114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A63A-14D0-C87A-C857-7ECDF55230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38941F-C2E5-658F-A18F-FA66915EEF2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B490C4D-8478-2ED5-A901-16E546DDCAC4}"/>
              </a:ext>
            </a:extLst>
          </p:cNvPr>
          <p:cNvSpPr txBox="1"/>
          <p:nvPr/>
        </p:nvSpPr>
        <p:spPr>
          <a:xfrm>
            <a:off x="275302" y="0"/>
            <a:ext cx="11326761" cy="6591484"/>
          </a:xfrm>
          <a:prstGeom prst="rect">
            <a:avLst/>
          </a:prstGeom>
          <a:noFill/>
        </p:spPr>
        <p:txBody>
          <a:bodyPr wrap="square">
            <a:spAutoFit/>
          </a:bodyPr>
          <a:lstStyle/>
          <a:p>
            <a:pPr algn="ctr">
              <a:lnSpc>
                <a:spcPct val="115000"/>
              </a:lnSpc>
              <a:spcAft>
                <a:spcPts val="800"/>
              </a:spcAft>
            </a:pPr>
            <a:r>
              <a:rPr lang="zh-CN" altLang="en-US" sz="3200" b="1" dirty="0"/>
              <a:t>知足是什么？ </a:t>
            </a:r>
            <a:r>
              <a:rPr lang="en-US" altLang="zh-CN" sz="3200" b="1" dirty="0"/>
              <a:t>(</a:t>
            </a:r>
            <a:r>
              <a:rPr lang="en-US" sz="3200" b="1" dirty="0"/>
              <a:t>What Is Contentment?)</a:t>
            </a:r>
            <a:br>
              <a:rPr lang="en-US" sz="3200" b="1" dirty="0"/>
            </a:br>
            <a:endParaRPr lang="en-US" sz="3200" dirty="0"/>
          </a:p>
          <a:p>
            <a:pPr>
              <a:buFont typeface="+mj-lt"/>
              <a:buAutoNum type="arabicPeriod"/>
            </a:pPr>
            <a:r>
              <a:rPr lang="zh-CN" altLang="en-US" sz="3200" b="1" dirty="0"/>
              <a:t>神是我生命</a:t>
            </a:r>
            <a:r>
              <a:rPr lang="zh-CN" altLang="en-US" sz="3200" b="1" dirty="0">
                <a:highlight>
                  <a:srgbClr val="00FF00"/>
                </a:highlight>
              </a:rPr>
              <a:t>最重要的</a:t>
            </a:r>
            <a:r>
              <a:rPr lang="zh-CN" altLang="en-US" sz="3200" b="1" dirty="0"/>
              <a:t>，胜过一切</a:t>
            </a:r>
            <a:br>
              <a:rPr lang="zh-CN" altLang="en-US" sz="3200" dirty="0"/>
            </a:br>
            <a:r>
              <a:rPr lang="en-US" altLang="zh-CN" dirty="0"/>
              <a:t>(</a:t>
            </a:r>
            <a:r>
              <a:rPr lang="en-US" dirty="0"/>
              <a:t>God is the most important in my life, surpassing everything)</a:t>
            </a:r>
            <a:br>
              <a:rPr lang="en-US" dirty="0"/>
            </a:br>
            <a:endParaRPr lang="en-US" dirty="0"/>
          </a:p>
          <a:p>
            <a:pPr>
              <a:buFont typeface="+mj-lt"/>
              <a:buAutoNum type="arabicPeriod"/>
            </a:pPr>
            <a:r>
              <a:rPr lang="zh-CN" altLang="en-US" sz="3200" b="1" dirty="0"/>
              <a:t>相信上帝对我生命的</a:t>
            </a:r>
            <a:r>
              <a:rPr lang="zh-CN" altLang="en-US" sz="3200" b="1" dirty="0">
                <a:highlight>
                  <a:srgbClr val="00FFFF"/>
                </a:highlight>
              </a:rPr>
              <a:t>主权与安排</a:t>
            </a:r>
            <a:r>
              <a:rPr lang="zh-CN" altLang="en-US" sz="3200" b="1" dirty="0"/>
              <a:t>，在永恒中是良善而智慧的。</a:t>
            </a:r>
            <a:br>
              <a:rPr lang="zh-CN" altLang="en-US" sz="3200" b="1" dirty="0"/>
            </a:br>
            <a:r>
              <a:rPr lang="en-US" altLang="zh-CN" dirty="0"/>
              <a:t>(</a:t>
            </a:r>
            <a:r>
              <a:rPr lang="en-US" dirty="0"/>
              <a:t>Believing that God’s sovereignty and arrangement over my life are ultimately good and wise in eternity.)</a:t>
            </a:r>
            <a:br>
              <a:rPr lang="en-US" dirty="0"/>
            </a:br>
            <a:endParaRPr lang="en-US" dirty="0"/>
          </a:p>
          <a:p>
            <a:pPr>
              <a:buFont typeface="+mj-lt"/>
              <a:buAutoNum type="arabicPeriod"/>
            </a:pPr>
            <a:r>
              <a:rPr lang="zh-CN" altLang="en-US" sz="3200" b="1" dirty="0"/>
              <a:t>以神为我最大的</a:t>
            </a:r>
            <a:r>
              <a:rPr lang="zh-CN" altLang="en-US" sz="3200" b="1" dirty="0">
                <a:highlight>
                  <a:srgbClr val="FFFF00"/>
                </a:highlight>
              </a:rPr>
              <a:t>满足与喜乐</a:t>
            </a:r>
            <a:r>
              <a:rPr lang="zh-CN" altLang="en-US" sz="3200" b="1" dirty="0"/>
              <a:t>。</a:t>
            </a:r>
            <a:br>
              <a:rPr lang="zh-CN" altLang="en-US" sz="3200" b="1" dirty="0"/>
            </a:br>
            <a:r>
              <a:rPr lang="en-US" altLang="zh-CN" dirty="0"/>
              <a:t>(</a:t>
            </a:r>
            <a:r>
              <a:rPr lang="en-US" dirty="0"/>
              <a:t>Taking God as my greatest satisfaction and joy, not external circumstances or earthly gain.)</a:t>
            </a:r>
            <a:br>
              <a:rPr lang="en-US" dirty="0"/>
            </a:br>
            <a:endParaRPr lang="en-US" dirty="0"/>
          </a:p>
          <a:p>
            <a:pPr>
              <a:buFont typeface="+mj-lt"/>
              <a:buAutoNum type="arabicPeriod"/>
            </a:pPr>
            <a:r>
              <a:rPr lang="zh-CN" altLang="en-US" sz="3200" b="1" dirty="0"/>
              <a:t>在缺乏中仍有平安，常存</a:t>
            </a:r>
            <a:r>
              <a:rPr lang="zh-CN" altLang="en-US" sz="3200" b="1" dirty="0">
                <a:highlight>
                  <a:srgbClr val="00FF00"/>
                </a:highlight>
              </a:rPr>
              <a:t>感谢与赞美</a:t>
            </a:r>
            <a:r>
              <a:rPr lang="zh-CN" altLang="en-US" sz="3200" b="1" dirty="0"/>
              <a:t>。</a:t>
            </a:r>
            <a:br>
              <a:rPr lang="zh-CN" altLang="en-US" sz="3200" b="1" dirty="0"/>
            </a:br>
            <a:r>
              <a:rPr lang="en-US" dirty="0"/>
              <a:t>Having peace in lack and continually giving thanks and praise.)</a:t>
            </a:r>
            <a:br>
              <a:rPr lang="en-US" dirty="0"/>
            </a:br>
            <a:endParaRPr lang="en-US" dirty="0"/>
          </a:p>
          <a:p>
            <a:pPr>
              <a:buFont typeface="+mj-lt"/>
              <a:buAutoNum type="arabicPeriod"/>
            </a:pPr>
            <a:r>
              <a:rPr lang="zh-CN" altLang="en-US" sz="3200" b="1" dirty="0"/>
              <a:t>心灵</a:t>
            </a:r>
            <a:r>
              <a:rPr lang="zh-CN" altLang="en-US" sz="3200" b="1" dirty="0">
                <a:highlight>
                  <a:srgbClr val="00FFFF"/>
                </a:highlight>
              </a:rPr>
              <a:t>安稳</a:t>
            </a:r>
            <a:r>
              <a:rPr lang="zh-CN" altLang="en-US" sz="3200" b="1" dirty="0"/>
              <a:t>，处于</a:t>
            </a:r>
            <a:r>
              <a:rPr lang="zh-CN" altLang="en-US" sz="3200" b="1" dirty="0">
                <a:highlight>
                  <a:srgbClr val="00FFFF"/>
                </a:highlight>
              </a:rPr>
              <a:t>知足的状态</a:t>
            </a:r>
            <a:r>
              <a:rPr lang="zh-CN" altLang="en-US" sz="3200" b="1" dirty="0"/>
              <a:t>。</a:t>
            </a:r>
            <a:br>
              <a:rPr lang="zh-CN" altLang="en-US" sz="3200" dirty="0"/>
            </a:br>
            <a:r>
              <a:rPr lang="en-US" altLang="zh-CN" dirty="0"/>
              <a:t>(</a:t>
            </a:r>
            <a:r>
              <a:rPr lang="en-US" dirty="0"/>
              <a:t>A heart that is stable and in a state of contentment.)</a:t>
            </a:r>
          </a:p>
          <a:p>
            <a:pPr>
              <a:lnSpc>
                <a:spcPct val="115000"/>
              </a:lnSpc>
              <a:spcAft>
                <a:spcPts val="800"/>
              </a:spcAft>
            </a:pPr>
            <a:endParaRPr lang="en-US" sz="2000" b="1" kern="100" dirty="0">
              <a:effectLst/>
              <a:highlight>
                <a:srgbClr val="00FF00"/>
              </a:highlight>
              <a:latin typeface="SimHei" panose="02010609060101010101" pitchFamily="49" charset="-122"/>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81259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TotalTime>
  <Words>1170</Words>
  <Application>Microsoft Macintosh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SimHei</vt:lpstr>
      <vt:lpstr>Aptos</vt:lpstr>
      <vt:lpstr>Aptos Display</vt:lpstr>
      <vt:lpstr>Arial</vt:lpstr>
      <vt:lpstr>Office Theme</vt:lpstr>
      <vt:lpstr>人生大利     《提前6章6 -10》</vt:lpstr>
      <vt:lpstr>PowerPoint Presentation</vt:lpstr>
      <vt:lpstr>PowerPoint Presentation</vt:lpstr>
      <vt:lpstr>【1】  敬虔加上知足     </vt:lpstr>
      <vt:lpstr>PowerPoint Presentation</vt:lpstr>
      <vt:lpstr>PowerPoint Presentation</vt:lpstr>
      <vt:lpstr>【2】  什么是不知足 ？      </vt:lpstr>
      <vt:lpstr>PowerPoint Presentation</vt:lpstr>
      <vt:lpstr>PowerPoint Presentation</vt:lpstr>
      <vt:lpstr>PowerPoint Presentation</vt:lpstr>
      <vt:lpstr>【3】  如何对付内心的不知足      </vt:lpstr>
      <vt:lpstr>PowerPoint Presentation</vt:lpstr>
      <vt:lpstr>PowerPoint Presentation</vt:lpstr>
      <vt:lpstr>PowerPoint Presentation</vt:lpstr>
      <vt:lpstr>【4】  避开网罗与灭亡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nelson lee</dc:creator>
  <cp:lastModifiedBy>nelson lee</cp:lastModifiedBy>
  <cp:revision>6</cp:revision>
  <dcterms:created xsi:type="dcterms:W3CDTF">2026-02-14T05:53:42Z</dcterms:created>
  <dcterms:modified xsi:type="dcterms:W3CDTF">2026-02-21T07:22:57Z</dcterms:modified>
</cp:coreProperties>
</file>