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5" r:id="rId15"/>
    <p:sldId id="269" r:id="rId16"/>
    <p:sldId id="270" r:id="rId17"/>
    <p:sldId id="271" r:id="rId18"/>
    <p:sldId id="273" r:id="rId19"/>
    <p:sldId id="272" r:id="rId20"/>
    <p:sldId id="27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62"/>
    <p:restoredTop sz="94694"/>
  </p:normalViewPr>
  <p:slideViewPr>
    <p:cSldViewPr snapToGrid="0">
      <p:cViewPr varScale="1">
        <p:scale>
          <a:sx n="107" d="100"/>
          <a:sy n="107" d="100"/>
        </p:scale>
        <p:origin x="1264" y="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GB"/>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8256C2ED-54A4-480D-B5C8-65C0D62359B9}" type="datetime2">
              <a:rPr lang="en-US" smtClean="0"/>
              <a:pPr/>
              <a:t>Tuesday, March 4, 2025</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r>
              <a:rPr lang="en-US" spc="200"/>
              <a:t>Sample Footer Text</a:t>
            </a:r>
            <a:endParaRPr lang="en-US" spc="200"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75843339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3CF612A-4CB0-4F57-9A87-F049CECB184D}" type="datetime2">
              <a:rPr lang="en-US" smtClean="0"/>
              <a:t>Tuesday, March 4, 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152319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F397F40-C8F7-4897-A6B8-241042F913A9}" type="datetime2">
              <a:rPr lang="en-US" smtClean="0"/>
              <a:t>Tuesday, March 4, 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614501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256C2ED-54A4-480D-B5C8-65C0D62359B9}" type="datetime2">
              <a:rPr lang="en-US" smtClean="0"/>
              <a:pPr/>
              <a:t>Tuesday, March 4, 2025</a:t>
            </a:fld>
            <a:endParaRPr lang="en-US" dirty="0"/>
          </a:p>
        </p:txBody>
      </p:sp>
      <p:sp>
        <p:nvSpPr>
          <p:cNvPr id="8" name="Footer Placeholder 7"/>
          <p:cNvSpPr>
            <a:spLocks noGrp="1"/>
          </p:cNvSpPr>
          <p:nvPr>
            <p:ph type="ftr" sz="quarter" idx="11"/>
          </p:nvPr>
        </p:nvSpPr>
        <p:spPr/>
        <p:txBody>
          <a:bodyPr/>
          <a:lstStyle/>
          <a:p>
            <a:r>
              <a:rPr lang="en-US" spc="200"/>
              <a:t>Sample Footer Text</a:t>
            </a:r>
            <a:endParaRPr lang="en-US" spc="200" dirty="0"/>
          </a:p>
        </p:txBody>
      </p:sp>
      <p:sp>
        <p:nvSpPr>
          <p:cNvPr id="9" name="Slide Number Placeholder 8"/>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7371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GB"/>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10EDCA73-0A86-4195-A787-75037827079D}" type="datetime2">
              <a:rPr lang="en-US" smtClean="0"/>
              <a:t>Tuesday, March 4, 2025</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r>
              <a:rPr lang="en-US"/>
              <a:t>Sample Footer Text</a:t>
            </a:r>
          </a:p>
        </p:txBody>
      </p:sp>
      <p:sp>
        <p:nvSpPr>
          <p:cNvPr id="6" name="Slide Number Placeholder 5"/>
          <p:cNvSpPr>
            <a:spLocks noGrp="1"/>
          </p:cNvSpPr>
          <p:nvPr>
            <p:ph type="sldNum" sz="quarter" idx="12"/>
          </p:nvPr>
        </p:nvSpPr>
        <p:spPr>
          <a:xfrm>
            <a:off x="8604504" y="5211060"/>
            <a:ext cx="2112264" cy="228600"/>
          </a:xfrm>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92144524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3C75374-B296-498E-A935-80631EA9020D}" type="datetime2">
              <a:rPr lang="en-US" smtClean="0"/>
              <a:t>Tuesday, March 4, 2025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317503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256C2ED-54A4-480D-B5C8-65C0D62359B9}" type="datetime2">
              <a:rPr lang="en-US" smtClean="0"/>
              <a:pPr/>
              <a:t>Tuesday, March 4, 2025</a:t>
            </a:fld>
            <a:endParaRPr lang="en-US" dirty="0"/>
          </a:p>
        </p:txBody>
      </p:sp>
      <p:sp>
        <p:nvSpPr>
          <p:cNvPr id="8" name="Footer Placeholder 7"/>
          <p:cNvSpPr>
            <a:spLocks noGrp="1"/>
          </p:cNvSpPr>
          <p:nvPr>
            <p:ph type="ftr" sz="quarter" idx="11"/>
          </p:nvPr>
        </p:nvSpPr>
        <p:spPr/>
        <p:txBody>
          <a:bodyPr/>
          <a:lstStyle/>
          <a:p>
            <a:r>
              <a:rPr lang="en-US" spc="200"/>
              <a:t>Sample Footer Text</a:t>
            </a:r>
            <a:endParaRPr lang="en-US" spc="200" dirty="0"/>
          </a:p>
        </p:txBody>
      </p:sp>
      <p:sp>
        <p:nvSpPr>
          <p:cNvPr id="9" name="Slide Number Placeholder 8"/>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47133799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015F02D0-6806-43AF-9888-2359BF40C204}" type="datetime2">
              <a:rPr lang="en-US" smtClean="0"/>
              <a:t>Tuesday, March 4, 2025</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839098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E14D2D-B1AF-4197-82D6-FC1F8BD05681}" type="datetime2">
              <a:rPr lang="en-US" smtClean="0"/>
              <a:t>Tuesday, March 4, 2025</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969559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GB"/>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7"/>
          <p:cNvSpPr>
            <a:spLocks noGrp="1"/>
          </p:cNvSpPr>
          <p:nvPr>
            <p:ph type="dt" sz="half" idx="10"/>
          </p:nvPr>
        </p:nvSpPr>
        <p:spPr/>
        <p:txBody>
          <a:bodyPr/>
          <a:lstStyle/>
          <a:p>
            <a:fld id="{98771CEB-9838-4245-91B8-EFBAFE2D8B44}" type="datetime2">
              <a:rPr lang="en-US" smtClean="0"/>
              <a:t>Tuesday, March 4, 2025</a:t>
            </a:fld>
            <a:endParaRPr lang="en-US"/>
          </a:p>
        </p:txBody>
      </p:sp>
      <p:sp>
        <p:nvSpPr>
          <p:cNvPr id="9" name="Footer Placeholder 8"/>
          <p:cNvSpPr>
            <a:spLocks noGrp="1"/>
          </p:cNvSpPr>
          <p:nvPr>
            <p:ph type="ftr" sz="quarter" idx="11"/>
          </p:nvPr>
        </p:nvSpPr>
        <p:spPr/>
        <p:txBody>
          <a:bodyPr/>
          <a:lstStyle>
            <a:lvl1pPr algn="r">
              <a:defRPr/>
            </a:lvl1pPr>
          </a:lstStyle>
          <a:p>
            <a:r>
              <a:rPr lang="en-US"/>
              <a:t>Sample Footer Text</a:t>
            </a:r>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0D309695-DEC3-40DA-9DF5-330280C9D0E8}"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4144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8256C2ED-54A4-480D-B5C8-65C0D62359B9}" type="datetime2">
              <a:rPr lang="en-US" smtClean="0"/>
              <a:pPr/>
              <a:t>Tuesday, March 4, 2025</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r>
              <a:rPr lang="en-US" spc="200"/>
              <a:t>Sample Footer Text</a:t>
            </a:r>
            <a:endParaRPr lang="en-US" spc="200"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0D309695-DEC3-40DA-9DF5-330280C9D0E8}" type="slidenum">
              <a:rPr lang="en-US" smtClean="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3806664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8256C2ED-54A4-480D-B5C8-65C0D62359B9}" type="datetime2">
              <a:rPr lang="en-US" smtClean="0"/>
              <a:pPr/>
              <a:t>Tuesday, March 4, 2025</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r>
              <a:rPr lang="en-US" spc="200"/>
              <a:t>Sample Footer Text</a:t>
            </a:r>
            <a:endParaRPr lang="en-US" spc="200"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19609406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6834D-D1ED-1726-7087-EF9B45E460DB}"/>
              </a:ext>
            </a:extLst>
          </p:cNvPr>
          <p:cNvSpPr>
            <a:spLocks noGrp="1"/>
          </p:cNvSpPr>
          <p:nvPr>
            <p:ph type="ctrTitle"/>
          </p:nvPr>
        </p:nvSpPr>
        <p:spPr>
          <a:xfrm>
            <a:off x="1169740" y="378824"/>
            <a:ext cx="5432045" cy="4473409"/>
          </a:xfrm>
        </p:spPr>
        <p:txBody>
          <a:bodyPr anchor="b">
            <a:normAutofit/>
          </a:bodyPr>
          <a:lstStyle/>
          <a:p>
            <a:pPr algn="ctr">
              <a:lnSpc>
                <a:spcPct val="150000"/>
              </a:lnSpc>
            </a:pPr>
            <a:r>
              <a:rPr lang="en-US" sz="4800" b="1" i="0" dirty="0" err="1">
                <a:latin typeface="LIHEI PRO" panose="020B0500000000000000" pitchFamily="34" charset="-120"/>
                <a:ea typeface="LIHEI PRO" panose="020B0500000000000000" pitchFamily="34" charset="-120"/>
              </a:rPr>
              <a:t>基督教</a:t>
            </a:r>
            <a:br>
              <a:rPr lang="en-US" sz="4800" b="1" i="0" dirty="0">
                <a:latin typeface="LIHEI PRO" panose="020B0500000000000000" pitchFamily="34" charset="-120"/>
                <a:ea typeface="LIHEI PRO" panose="020B0500000000000000" pitchFamily="34" charset="-120"/>
              </a:rPr>
            </a:br>
            <a:r>
              <a:rPr lang="en-US" sz="4800" b="1" i="0" dirty="0" err="1">
                <a:latin typeface="LIHEI PRO" panose="020B0500000000000000" pitchFamily="34" charset="-120"/>
                <a:ea typeface="LIHEI PRO" panose="020B0500000000000000" pitchFamily="34" charset="-120"/>
              </a:rPr>
              <a:t>与</a:t>
            </a:r>
            <a:br>
              <a:rPr lang="en-US" sz="4800" b="1" i="0" dirty="0">
                <a:latin typeface="LIHEI PRO" panose="020B0500000000000000" pitchFamily="34" charset="-120"/>
                <a:ea typeface="LIHEI PRO" panose="020B0500000000000000" pitchFamily="34" charset="-120"/>
              </a:rPr>
            </a:br>
            <a:r>
              <a:rPr lang="en-US" sz="4800" b="1" i="0" dirty="0">
                <a:latin typeface="LIHEI PRO" panose="020B0500000000000000" pitchFamily="34" charset="-120"/>
                <a:ea typeface="LIHEI PRO" panose="020B0500000000000000" pitchFamily="34" charset="-120"/>
              </a:rPr>
              <a:t>罗马天主教会</a:t>
            </a:r>
          </a:p>
        </p:txBody>
      </p:sp>
      <p:sp>
        <p:nvSpPr>
          <p:cNvPr id="3" name="Subtitle 2">
            <a:extLst>
              <a:ext uri="{FF2B5EF4-FFF2-40B4-BE49-F238E27FC236}">
                <a16:creationId xmlns:a16="http://schemas.microsoft.com/office/drawing/2014/main" id="{507EF8DE-435F-BA64-C57C-2434B7CF29C1}"/>
              </a:ext>
            </a:extLst>
          </p:cNvPr>
          <p:cNvSpPr>
            <a:spLocks noGrp="1"/>
          </p:cNvSpPr>
          <p:nvPr>
            <p:ph type="subTitle" idx="1"/>
          </p:nvPr>
        </p:nvSpPr>
        <p:spPr>
          <a:xfrm>
            <a:off x="1169740" y="4852233"/>
            <a:ext cx="5432045" cy="1163319"/>
          </a:xfrm>
        </p:spPr>
        <p:txBody>
          <a:bodyPr>
            <a:normAutofit/>
          </a:bodyPr>
          <a:lstStyle/>
          <a:p>
            <a:pPr algn="ctr"/>
            <a:r>
              <a:rPr lang="en-SG" dirty="0">
                <a:solidFill>
                  <a:schemeClr val="tx1">
                    <a:alpha val="55000"/>
                  </a:schemeClr>
                </a:solidFill>
              </a:rPr>
              <a:t>The Roman Catholic Church and Christianity</a:t>
            </a:r>
          </a:p>
          <a:p>
            <a:endParaRPr lang="en-US" sz="6400" dirty="0">
              <a:solidFill>
                <a:schemeClr val="tx1">
                  <a:alpha val="55000"/>
                </a:schemeClr>
              </a:solidFill>
            </a:endParaRPr>
          </a:p>
        </p:txBody>
      </p:sp>
      <p:pic>
        <p:nvPicPr>
          <p:cNvPr id="4" name="Picture 3" descr="Cloudy oil paint art">
            <a:extLst>
              <a:ext uri="{FF2B5EF4-FFF2-40B4-BE49-F238E27FC236}">
                <a16:creationId xmlns:a16="http://schemas.microsoft.com/office/drawing/2014/main" id="{3C04B028-113A-055B-894A-2298A4F53191}"/>
              </a:ext>
            </a:extLst>
          </p:cNvPr>
          <p:cNvPicPr>
            <a:picLocks noChangeAspect="1"/>
          </p:cNvPicPr>
          <p:nvPr/>
        </p:nvPicPr>
        <p:blipFill>
          <a:blip r:embed="rId2"/>
          <a:srcRect r="42767" b="-1"/>
          <a:stretch/>
        </p:blipFill>
        <p:spPr>
          <a:xfrm>
            <a:off x="6311900" y="10"/>
            <a:ext cx="5880100" cy="6857990"/>
          </a:xfrm>
          <a:prstGeom prst="rect">
            <a:avLst/>
          </a:prstGeom>
        </p:spPr>
      </p:pic>
    </p:spTree>
    <p:extLst>
      <p:ext uri="{BB962C8B-B14F-4D97-AF65-F5344CB8AC3E}">
        <p14:creationId xmlns:p14="http://schemas.microsoft.com/office/powerpoint/2010/main" val="248941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E1E52-B133-EC74-D438-13F1189649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B5E0DF-DC13-2B22-AF1B-4878BEF4F0FC}"/>
              </a:ext>
            </a:extLst>
          </p:cNvPr>
          <p:cNvSpPr>
            <a:spLocks noGrp="1"/>
          </p:cNvSpPr>
          <p:nvPr>
            <p:ph type="title"/>
          </p:nvPr>
        </p:nvSpPr>
        <p:spPr>
          <a:xfrm>
            <a:off x="1066800" y="0"/>
            <a:ext cx="10058400" cy="1371600"/>
          </a:xfrm>
        </p:spPr>
        <p:txBody>
          <a:bodyPr>
            <a:normAutofit/>
          </a:bodyPr>
          <a:lstStyle/>
          <a:p>
            <a:r>
              <a:rPr lang="en-US" altLang="zh-CN" b="1" dirty="0">
                <a:latin typeface="LIHEI PRO" panose="020B0500000000000000" pitchFamily="34" charset="-120"/>
                <a:ea typeface="LIHEI PRO" panose="020B0500000000000000" pitchFamily="34" charset="-120"/>
              </a:rPr>
              <a:t>7.</a:t>
            </a:r>
            <a:r>
              <a:rPr lang="zh-CN" altLang="en-US" b="1" dirty="0">
                <a:latin typeface="LIHEI PRO" panose="020B0500000000000000" pitchFamily="34" charset="-120"/>
                <a:ea typeface="LIHEI PRO" panose="020B0500000000000000" pitchFamily="34" charset="-120"/>
              </a:rPr>
              <a:t> </a:t>
            </a:r>
            <a:r>
              <a:rPr lang="zh-CN" altLang="en-US" dirty="0"/>
              <a:t>马丁</a:t>
            </a:r>
            <a:r>
              <a:rPr lang="en-US" altLang="zh-CN" dirty="0"/>
              <a:t>·</a:t>
            </a:r>
            <a:r>
              <a:rPr lang="zh-CN" altLang="en-US" dirty="0"/>
              <a:t>路德：宗教改革之父</a:t>
            </a:r>
            <a:br>
              <a:rPr lang="en-US" altLang="zh-CN" b="1" dirty="0">
                <a:latin typeface="LIHEI PRO" panose="020B0500000000000000" pitchFamily="34" charset="-120"/>
                <a:ea typeface="LIHEI PRO" panose="020B0500000000000000" pitchFamily="34" charset="-120"/>
              </a:rPr>
            </a:br>
            <a:r>
              <a:rPr lang="en-SG" altLang="zh-CN" sz="2200" b="1" dirty="0">
                <a:latin typeface="LIHEI PRO" panose="020B0500000000000000" pitchFamily="34" charset="-120"/>
                <a:ea typeface="LIHEI PRO" panose="020B0500000000000000" pitchFamily="34" charset="-120"/>
              </a:rPr>
              <a:t>(Martin Luther: The Father of the Reformation)</a:t>
            </a:r>
            <a:endParaRPr lang="en-US" sz="2200" b="1" dirty="0">
              <a:latin typeface="LIHEI PRO" panose="020B0500000000000000" pitchFamily="34" charset="-120"/>
              <a:ea typeface="LIHEI PRO" panose="020B0500000000000000" pitchFamily="34" charset="-120"/>
            </a:endParaRPr>
          </a:p>
        </p:txBody>
      </p:sp>
      <p:sp>
        <p:nvSpPr>
          <p:cNvPr id="3" name="Content Placeholder 2">
            <a:extLst>
              <a:ext uri="{FF2B5EF4-FFF2-40B4-BE49-F238E27FC236}">
                <a16:creationId xmlns:a16="http://schemas.microsoft.com/office/drawing/2014/main" id="{D91F4873-9E95-4F1C-C7AA-62C742B2F523}"/>
              </a:ext>
            </a:extLst>
          </p:cNvPr>
          <p:cNvSpPr>
            <a:spLocks noGrp="1"/>
          </p:cNvSpPr>
          <p:nvPr>
            <p:ph idx="1"/>
          </p:nvPr>
        </p:nvSpPr>
        <p:spPr>
          <a:xfrm>
            <a:off x="361008" y="1371599"/>
            <a:ext cx="7488557" cy="5199017"/>
          </a:xfrm>
        </p:spPr>
        <p:txBody>
          <a:bodyPr>
            <a:noAutofit/>
          </a:bodyPr>
          <a:lstStyle/>
          <a:p>
            <a:pPr>
              <a:lnSpc>
                <a:spcPct val="150000"/>
              </a:lnSpc>
            </a:pPr>
            <a:r>
              <a:rPr lang="zh-CN" altLang="en-US" sz="2400" b="1" dirty="0"/>
              <a:t>马丁</a:t>
            </a:r>
            <a:r>
              <a:rPr lang="en-US" altLang="zh-CN" sz="2400" b="1" dirty="0"/>
              <a:t>·</a:t>
            </a:r>
            <a:r>
              <a:rPr lang="zh-CN" altLang="en-US" sz="2400" b="1" dirty="0"/>
              <a:t>路德（</a:t>
            </a:r>
            <a:r>
              <a:rPr lang="en-SG" sz="2400" b="1" dirty="0"/>
              <a:t>Martin Luther, 1483–1546）</a:t>
            </a:r>
          </a:p>
          <a:p>
            <a:pPr>
              <a:lnSpc>
                <a:spcPct val="150000"/>
              </a:lnSpc>
            </a:pPr>
            <a:r>
              <a:rPr lang="zh-CN" altLang="en-US" sz="2400" b="1" dirty="0"/>
              <a:t>奥古斯丁修士</a:t>
            </a:r>
            <a:r>
              <a:rPr lang="zh-CN" altLang="en-US" sz="2400" b="1" dirty="0">
                <a:latin typeface="+mj-ea"/>
                <a:ea typeface="+mj-ea"/>
              </a:rPr>
              <a:t>（</a:t>
            </a:r>
            <a:r>
              <a:rPr lang="en-SG" sz="2400" b="1" dirty="0">
                <a:latin typeface="+mj-ea"/>
                <a:ea typeface="+mj-ea"/>
              </a:rPr>
              <a:t>Monk） </a:t>
            </a:r>
            <a:r>
              <a:rPr lang="en-SG" sz="2400" b="1" dirty="0"/>
              <a:t>&amp; </a:t>
            </a:r>
            <a:r>
              <a:rPr lang="zh-CN" altLang="en-US" sz="2400" b="1" dirty="0"/>
              <a:t>神学教授</a:t>
            </a:r>
            <a:endParaRPr lang="en-SG" sz="2400" b="1" dirty="0"/>
          </a:p>
          <a:p>
            <a:pPr>
              <a:lnSpc>
                <a:spcPct val="150000"/>
              </a:lnSpc>
            </a:pPr>
            <a:r>
              <a:rPr lang="en-SG" sz="2400" b="1" dirty="0">
                <a:highlight>
                  <a:srgbClr val="FFFF00"/>
                </a:highlight>
              </a:rPr>
              <a:t>1517</a:t>
            </a:r>
            <a:r>
              <a:rPr lang="zh-CN" altLang="en-US" sz="2400" b="1" dirty="0">
                <a:highlight>
                  <a:srgbClr val="FFFF00"/>
                </a:highlight>
              </a:rPr>
              <a:t>年张贴</a:t>
            </a:r>
            <a:r>
              <a:rPr lang="en-US" altLang="zh-CN" sz="2400" b="1" dirty="0">
                <a:highlight>
                  <a:srgbClr val="FFFF00"/>
                </a:highlight>
              </a:rPr>
              <a:t>《</a:t>
            </a:r>
            <a:r>
              <a:rPr lang="zh-CN" altLang="en-US" sz="2400" b="1" dirty="0">
                <a:highlight>
                  <a:srgbClr val="FFFF00"/>
                </a:highlight>
              </a:rPr>
              <a:t>九十五条论纲</a:t>
            </a:r>
            <a:r>
              <a:rPr lang="en-US" altLang="zh-CN" sz="2400" b="1" dirty="0">
                <a:highlight>
                  <a:srgbClr val="FFFF00"/>
                </a:highlight>
              </a:rPr>
              <a:t>》</a:t>
            </a:r>
            <a:r>
              <a:rPr lang="zh-CN" altLang="en-US" sz="2400" b="1" dirty="0"/>
              <a:t>反对赎罪券</a:t>
            </a:r>
            <a:r>
              <a:rPr lang="zh-CN" altLang="en-US" b="1" dirty="0"/>
              <a:t>（</a:t>
            </a:r>
            <a:r>
              <a:rPr lang="en-SG" b="1" dirty="0"/>
              <a:t>Indulgences），</a:t>
            </a:r>
            <a:r>
              <a:rPr lang="zh-CN" altLang="en-US" sz="2400" b="1" dirty="0"/>
              <a:t>要求回归圣经</a:t>
            </a:r>
            <a:endParaRPr lang="en-US" altLang="zh-CN" sz="2400" b="1" dirty="0"/>
          </a:p>
          <a:p>
            <a:pPr>
              <a:lnSpc>
                <a:spcPct val="150000"/>
              </a:lnSpc>
            </a:pPr>
            <a:r>
              <a:rPr lang="zh-CN" altLang="en-US" sz="2400" b="1" dirty="0">
                <a:latin typeface="+mn-ea"/>
              </a:rPr>
              <a:t>拒绝了教皇的权威，将圣经置于最高地位。</a:t>
            </a:r>
            <a:endParaRPr lang="en-US" altLang="zh-CN" sz="2400" b="1" dirty="0">
              <a:latin typeface="+mn-ea"/>
            </a:endParaRPr>
          </a:p>
          <a:p>
            <a:pPr>
              <a:lnSpc>
                <a:spcPct val="150000"/>
              </a:lnSpc>
            </a:pPr>
            <a:r>
              <a:rPr lang="zh-CN" altLang="en-US" sz="2400" b="1" dirty="0">
                <a:latin typeface="+mn-ea"/>
              </a:rPr>
              <a:t>印刷术的普及，思想迅速传播，点燃了欧洲。</a:t>
            </a:r>
            <a:endParaRPr lang="en-US" altLang="zh-CN" sz="2400" b="1" dirty="0">
              <a:latin typeface="+mn-ea"/>
            </a:endParaRPr>
          </a:p>
          <a:p>
            <a:pPr>
              <a:lnSpc>
                <a:spcPct val="150000"/>
              </a:lnSpc>
            </a:pPr>
            <a:r>
              <a:rPr lang="zh-CN" altLang="en-US" sz="2400" b="1" dirty="0">
                <a:latin typeface="+mn-ea"/>
              </a:rPr>
              <a:t>被逐出教会（</a:t>
            </a:r>
            <a:r>
              <a:rPr lang="en-US" altLang="zh-CN" sz="2400" b="1" dirty="0">
                <a:highlight>
                  <a:srgbClr val="00FFFF"/>
                </a:highlight>
                <a:latin typeface="+mn-ea"/>
              </a:rPr>
              <a:t>1521</a:t>
            </a:r>
            <a:r>
              <a:rPr lang="zh-CN" altLang="en-US" sz="2400" b="1" dirty="0">
                <a:highlight>
                  <a:srgbClr val="00FFFF"/>
                </a:highlight>
                <a:latin typeface="+mn-ea"/>
              </a:rPr>
              <a:t>，</a:t>
            </a:r>
            <a:r>
              <a:rPr lang="en-SG" sz="2400" b="1" dirty="0">
                <a:highlight>
                  <a:srgbClr val="00FFFF"/>
                </a:highlight>
              </a:rPr>
              <a:t> Diet of Worms </a:t>
            </a:r>
            <a:r>
              <a:rPr lang="zh-CN" altLang="en-US" sz="2400" b="1" dirty="0">
                <a:highlight>
                  <a:srgbClr val="00FFFF"/>
                </a:highlight>
              </a:rPr>
              <a:t>沃尔姆斯议会 </a:t>
            </a:r>
            <a:r>
              <a:rPr lang="zh-CN" altLang="en-US" sz="2400" b="1" dirty="0">
                <a:latin typeface="+mn-ea"/>
              </a:rPr>
              <a:t>）</a:t>
            </a:r>
            <a:endParaRPr lang="en-US" altLang="zh-CN" sz="2400" b="1" dirty="0">
              <a:latin typeface="+mn-ea"/>
            </a:endParaRPr>
          </a:p>
          <a:p>
            <a:pPr>
              <a:lnSpc>
                <a:spcPct val="150000"/>
              </a:lnSpc>
            </a:pPr>
            <a:r>
              <a:rPr lang="zh-CN" altLang="en-US" sz="2400" b="1" dirty="0">
                <a:latin typeface="+mn-ea"/>
              </a:rPr>
              <a:t>拒绝撤回自己的观点，从而与天主教会正式决裂。</a:t>
            </a:r>
            <a:endParaRPr lang="en-US" sz="2400" b="1" dirty="0">
              <a:latin typeface="+mn-ea"/>
            </a:endParaRPr>
          </a:p>
        </p:txBody>
      </p:sp>
      <p:pic>
        <p:nvPicPr>
          <p:cNvPr id="7" name="Picture 6">
            <a:extLst>
              <a:ext uri="{FF2B5EF4-FFF2-40B4-BE49-F238E27FC236}">
                <a16:creationId xmlns:a16="http://schemas.microsoft.com/office/drawing/2014/main" id="{24C8FDDF-7238-1F61-C795-2EDC808593A2}"/>
              </a:ext>
            </a:extLst>
          </p:cNvPr>
          <p:cNvPicPr>
            <a:picLocks noChangeAspect="1"/>
          </p:cNvPicPr>
          <p:nvPr/>
        </p:nvPicPr>
        <p:blipFill>
          <a:blip r:embed="rId2"/>
          <a:stretch>
            <a:fillRect/>
          </a:stretch>
        </p:blipFill>
        <p:spPr>
          <a:xfrm>
            <a:off x="7849565" y="1537856"/>
            <a:ext cx="4086744" cy="3948545"/>
          </a:xfrm>
          <a:prstGeom prst="rect">
            <a:avLst/>
          </a:prstGeom>
        </p:spPr>
      </p:pic>
    </p:spTree>
    <p:extLst>
      <p:ext uri="{BB962C8B-B14F-4D97-AF65-F5344CB8AC3E}">
        <p14:creationId xmlns:p14="http://schemas.microsoft.com/office/powerpoint/2010/main" val="4257951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879E8-5141-E3A6-955F-A46B9B6909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6AAFDE-D8F4-9DCB-4304-A76EF13EC0BA}"/>
              </a:ext>
            </a:extLst>
          </p:cNvPr>
          <p:cNvSpPr>
            <a:spLocks noGrp="1"/>
          </p:cNvSpPr>
          <p:nvPr>
            <p:ph type="title"/>
          </p:nvPr>
        </p:nvSpPr>
        <p:spPr>
          <a:xfrm>
            <a:off x="1066800" y="0"/>
            <a:ext cx="10058400" cy="1371600"/>
          </a:xfrm>
        </p:spPr>
        <p:txBody>
          <a:bodyPr>
            <a:normAutofit/>
          </a:bodyPr>
          <a:lstStyle/>
          <a:p>
            <a:r>
              <a:rPr lang="en-US" altLang="zh-CN" b="1" dirty="0">
                <a:latin typeface="LIHEI PRO" panose="020B0500000000000000" pitchFamily="34" charset="-120"/>
                <a:ea typeface="LIHEI PRO" panose="020B0500000000000000" pitchFamily="34" charset="-120"/>
              </a:rPr>
              <a:t>8.</a:t>
            </a:r>
            <a:r>
              <a:rPr lang="zh-CN" altLang="en-US" b="1" dirty="0">
                <a:latin typeface="LIHEI PRO" panose="020B0500000000000000" pitchFamily="34" charset="-120"/>
                <a:ea typeface="LIHEI PRO" panose="020B0500000000000000" pitchFamily="34" charset="-120"/>
              </a:rPr>
              <a:t> </a:t>
            </a:r>
            <a:r>
              <a:rPr lang="zh-CN" altLang="en-US" b="1" dirty="0"/>
              <a:t>宗教改革</a:t>
            </a:r>
            <a:r>
              <a:rPr lang="en-US" altLang="zh-CN" b="1" dirty="0"/>
              <a:t> </a:t>
            </a:r>
            <a:r>
              <a:rPr lang="zh-CN" altLang="en-US" b="1" dirty="0"/>
              <a:t>改教家</a:t>
            </a:r>
            <a:br>
              <a:rPr lang="en-US" altLang="zh-CN" b="1" dirty="0">
                <a:latin typeface="LIHEI PRO" panose="020B0500000000000000" pitchFamily="34" charset="-120"/>
                <a:ea typeface="LIHEI PRO" panose="020B0500000000000000" pitchFamily="34" charset="-120"/>
              </a:rPr>
            </a:br>
            <a:r>
              <a:rPr lang="en-SG" altLang="zh-CN" sz="2200" b="1" dirty="0">
                <a:latin typeface="LIHEI PRO" panose="020B0500000000000000" pitchFamily="34" charset="-120"/>
                <a:ea typeface="LIHEI PRO" panose="020B0500000000000000" pitchFamily="34" charset="-120"/>
              </a:rPr>
              <a:t>(the Reformation</a:t>
            </a:r>
            <a:r>
              <a:rPr lang="zh-CN" altLang="en-US" sz="2200" b="1" dirty="0">
                <a:latin typeface="LIHEI PRO" panose="020B0500000000000000" pitchFamily="34" charset="-120"/>
                <a:ea typeface="LIHEI PRO" panose="020B0500000000000000" pitchFamily="34" charset="-120"/>
              </a:rPr>
              <a:t> </a:t>
            </a:r>
            <a:r>
              <a:rPr lang="en-US" altLang="zh-CN" sz="2200" b="1" dirty="0">
                <a:latin typeface="LIHEI PRO" panose="020B0500000000000000" pitchFamily="34" charset="-120"/>
                <a:ea typeface="LIHEI PRO" panose="020B0500000000000000" pitchFamily="34" charset="-120"/>
              </a:rPr>
              <a:t>–</a:t>
            </a:r>
            <a:r>
              <a:rPr lang="zh-CN" altLang="en-US" sz="2200" b="1" dirty="0">
                <a:latin typeface="LIHEI PRO" panose="020B0500000000000000" pitchFamily="34" charset="-120"/>
                <a:ea typeface="LIHEI PRO" panose="020B0500000000000000" pitchFamily="34" charset="-120"/>
              </a:rPr>
              <a:t> </a:t>
            </a:r>
            <a:r>
              <a:rPr lang="en-US" altLang="zh-CN" sz="2200" b="1" dirty="0">
                <a:latin typeface="LIHEI PRO" panose="020B0500000000000000" pitchFamily="34" charset="-120"/>
                <a:ea typeface="LIHEI PRO" panose="020B0500000000000000" pitchFamily="34" charset="-120"/>
              </a:rPr>
              <a:t>the reformers</a:t>
            </a:r>
            <a:endParaRPr lang="en-US" sz="2200" b="1" dirty="0">
              <a:latin typeface="LIHEI PRO" panose="020B0500000000000000" pitchFamily="34" charset="-120"/>
              <a:ea typeface="LIHEI PRO" panose="020B0500000000000000" pitchFamily="34" charset="-120"/>
            </a:endParaRPr>
          </a:p>
        </p:txBody>
      </p:sp>
      <p:sp>
        <p:nvSpPr>
          <p:cNvPr id="3" name="Content Placeholder 2">
            <a:extLst>
              <a:ext uri="{FF2B5EF4-FFF2-40B4-BE49-F238E27FC236}">
                <a16:creationId xmlns:a16="http://schemas.microsoft.com/office/drawing/2014/main" id="{7AEB8782-D48E-BDCF-4AA8-43D3EFC2C901}"/>
              </a:ext>
            </a:extLst>
          </p:cNvPr>
          <p:cNvSpPr>
            <a:spLocks noGrp="1"/>
          </p:cNvSpPr>
          <p:nvPr>
            <p:ph idx="1"/>
          </p:nvPr>
        </p:nvSpPr>
        <p:spPr>
          <a:xfrm>
            <a:off x="648414" y="4029383"/>
            <a:ext cx="3069058" cy="2405577"/>
          </a:xfrm>
        </p:spPr>
        <p:txBody>
          <a:bodyPr>
            <a:noAutofit/>
          </a:bodyPr>
          <a:lstStyle/>
          <a:p>
            <a:pPr marL="0" indent="0" algn="ctr">
              <a:lnSpc>
                <a:spcPct val="150000"/>
              </a:lnSpc>
              <a:buNone/>
            </a:pPr>
            <a:r>
              <a:rPr lang="zh-CN" altLang="en-US" sz="2400" b="1" dirty="0">
                <a:latin typeface="+mn-ea"/>
              </a:rPr>
              <a:t>马丁</a:t>
            </a:r>
            <a:r>
              <a:rPr lang="en-US" altLang="zh-CN" sz="2400" b="1" dirty="0">
                <a:latin typeface="+mn-ea"/>
              </a:rPr>
              <a:t>·</a:t>
            </a:r>
            <a:r>
              <a:rPr lang="zh-CN" altLang="en-US" sz="2400" b="1" dirty="0">
                <a:latin typeface="+mn-ea"/>
              </a:rPr>
              <a:t>路德</a:t>
            </a:r>
          </a:p>
          <a:p>
            <a:pPr marL="0" indent="0" algn="ctr">
              <a:lnSpc>
                <a:spcPct val="150000"/>
              </a:lnSpc>
              <a:buNone/>
            </a:pPr>
            <a:r>
              <a:rPr lang="zh-CN" altLang="en-US" sz="2400" b="1" dirty="0">
                <a:latin typeface="+mn-ea"/>
              </a:rPr>
              <a:t>（</a:t>
            </a:r>
            <a:r>
              <a:rPr lang="en-SG" sz="2400" b="1" dirty="0">
                <a:latin typeface="+mn-ea"/>
              </a:rPr>
              <a:t>Martin Luther, 1483–1546）</a:t>
            </a:r>
          </a:p>
          <a:p>
            <a:pPr marL="0" indent="0" algn="ctr">
              <a:lnSpc>
                <a:spcPct val="150000"/>
              </a:lnSpc>
              <a:buNone/>
            </a:pPr>
            <a:r>
              <a:rPr lang="zh-CN" altLang="en-US" sz="2400" b="1" dirty="0">
                <a:latin typeface="+mn-ea"/>
              </a:rPr>
              <a:t>德国 </a:t>
            </a:r>
            <a:r>
              <a:rPr lang="en-SG" sz="2400" b="1" dirty="0">
                <a:latin typeface="+mn-ea"/>
              </a:rPr>
              <a:t>Germany </a:t>
            </a:r>
          </a:p>
          <a:p>
            <a:pPr marL="0" indent="0" algn="ctr">
              <a:lnSpc>
                <a:spcPct val="150000"/>
              </a:lnSpc>
              <a:buNone/>
            </a:pPr>
            <a:endParaRPr lang="en-SG" sz="2400" b="1" dirty="0">
              <a:latin typeface="+mn-ea"/>
            </a:endParaRPr>
          </a:p>
        </p:txBody>
      </p:sp>
      <p:sp>
        <p:nvSpPr>
          <p:cNvPr id="4" name="Content Placeholder 2">
            <a:extLst>
              <a:ext uri="{FF2B5EF4-FFF2-40B4-BE49-F238E27FC236}">
                <a16:creationId xmlns:a16="http://schemas.microsoft.com/office/drawing/2014/main" id="{FBD9EC9A-BF46-A5F7-E06D-B2FF3550E628}"/>
              </a:ext>
            </a:extLst>
          </p:cNvPr>
          <p:cNvSpPr txBox="1">
            <a:spLocks/>
          </p:cNvSpPr>
          <p:nvPr/>
        </p:nvSpPr>
        <p:spPr>
          <a:xfrm>
            <a:off x="4626598" y="4049474"/>
            <a:ext cx="3069058" cy="2405577"/>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gn="ctr">
              <a:lnSpc>
                <a:spcPct val="150000"/>
              </a:lnSpc>
              <a:buFont typeface="Garamond" pitchFamily="18" charset="0"/>
              <a:buNone/>
            </a:pPr>
            <a:r>
              <a:rPr lang="zh-CN" altLang="en-US" sz="2400" b="1" dirty="0">
                <a:latin typeface="+mn-ea"/>
              </a:rPr>
              <a:t>约翰</a:t>
            </a:r>
            <a:r>
              <a:rPr lang="en-US" altLang="zh-CN" sz="2400" b="1" dirty="0">
                <a:latin typeface="+mn-ea"/>
              </a:rPr>
              <a:t>·</a:t>
            </a:r>
            <a:r>
              <a:rPr lang="zh-CN" altLang="en-US" sz="2400" b="1" dirty="0">
                <a:latin typeface="+mn-ea"/>
              </a:rPr>
              <a:t>加尔文</a:t>
            </a:r>
          </a:p>
          <a:p>
            <a:pPr marL="0" indent="0" algn="ctr">
              <a:lnSpc>
                <a:spcPct val="150000"/>
              </a:lnSpc>
              <a:buFont typeface="Garamond" pitchFamily="18" charset="0"/>
              <a:buNone/>
            </a:pPr>
            <a:r>
              <a:rPr lang="zh-CN" altLang="en-US" sz="2400" b="1" dirty="0">
                <a:latin typeface="+mn-ea"/>
              </a:rPr>
              <a:t>（</a:t>
            </a:r>
            <a:r>
              <a:rPr lang="en-SG" sz="2400" b="1" dirty="0">
                <a:latin typeface="+mn-ea"/>
              </a:rPr>
              <a:t>John Calvin, 1509–1564）</a:t>
            </a:r>
          </a:p>
          <a:p>
            <a:pPr marL="0" indent="0" algn="ctr">
              <a:lnSpc>
                <a:spcPct val="150000"/>
              </a:lnSpc>
              <a:buFont typeface="Garamond" pitchFamily="18" charset="0"/>
              <a:buNone/>
            </a:pPr>
            <a:r>
              <a:rPr lang="zh-CN" altLang="en-US" sz="2400" b="1" dirty="0">
                <a:latin typeface="+mn-ea"/>
              </a:rPr>
              <a:t>法国</a:t>
            </a:r>
            <a:r>
              <a:rPr lang="en-US" altLang="zh-CN" sz="2400" b="1" dirty="0">
                <a:latin typeface="+mn-ea"/>
              </a:rPr>
              <a:t>/</a:t>
            </a:r>
            <a:r>
              <a:rPr lang="zh-CN" altLang="en-US" sz="2400" b="1" dirty="0">
                <a:latin typeface="+mn-ea"/>
              </a:rPr>
              <a:t>瑞士 </a:t>
            </a:r>
            <a:r>
              <a:rPr lang="en-SG" sz="2400" b="1" dirty="0">
                <a:latin typeface="+mn-ea"/>
              </a:rPr>
              <a:t>France</a:t>
            </a:r>
          </a:p>
          <a:p>
            <a:pPr marL="0" indent="0" algn="ctr">
              <a:lnSpc>
                <a:spcPct val="150000"/>
              </a:lnSpc>
              <a:buFont typeface="Garamond" pitchFamily="18" charset="0"/>
              <a:buNone/>
            </a:pPr>
            <a:endParaRPr lang="en-SG" sz="2400" b="1" dirty="0">
              <a:latin typeface="+mn-ea"/>
            </a:endParaRPr>
          </a:p>
        </p:txBody>
      </p:sp>
      <p:sp>
        <p:nvSpPr>
          <p:cNvPr id="5" name="Content Placeholder 2">
            <a:extLst>
              <a:ext uri="{FF2B5EF4-FFF2-40B4-BE49-F238E27FC236}">
                <a16:creationId xmlns:a16="http://schemas.microsoft.com/office/drawing/2014/main" id="{2695A267-F45D-7911-944A-57C7B2FF619A}"/>
              </a:ext>
            </a:extLst>
          </p:cNvPr>
          <p:cNvSpPr txBox="1">
            <a:spLocks/>
          </p:cNvSpPr>
          <p:nvPr/>
        </p:nvSpPr>
        <p:spPr>
          <a:xfrm>
            <a:off x="8604782" y="4049474"/>
            <a:ext cx="3069058" cy="2405577"/>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gn="ctr">
              <a:lnSpc>
                <a:spcPct val="150000"/>
              </a:lnSpc>
              <a:buNone/>
            </a:pPr>
            <a:r>
              <a:rPr lang="zh-CN" altLang="en-US" sz="2400" b="1" dirty="0">
                <a:latin typeface="+mn-ea"/>
              </a:rPr>
              <a:t>乌尔里希</a:t>
            </a:r>
            <a:r>
              <a:rPr lang="en-US" altLang="zh-CN" sz="2400" b="1" dirty="0">
                <a:latin typeface="+mn-ea"/>
              </a:rPr>
              <a:t>· </a:t>
            </a:r>
            <a:r>
              <a:rPr lang="zh-CN" altLang="en-US" sz="2400" b="1" dirty="0">
                <a:latin typeface="+mn-ea"/>
              </a:rPr>
              <a:t>慈运理（</a:t>
            </a:r>
            <a:r>
              <a:rPr lang="en-SG" sz="2400" b="1" dirty="0">
                <a:latin typeface="+mn-ea"/>
              </a:rPr>
              <a:t>Ulrich Zwingli, 1484–1531）</a:t>
            </a:r>
          </a:p>
          <a:p>
            <a:pPr marL="0" indent="0" algn="ctr">
              <a:lnSpc>
                <a:spcPct val="150000"/>
              </a:lnSpc>
              <a:buNone/>
            </a:pPr>
            <a:r>
              <a:rPr lang="zh-CN" altLang="en-US" sz="2400" b="1" dirty="0">
                <a:latin typeface="+mn-ea"/>
              </a:rPr>
              <a:t>瑞士 </a:t>
            </a:r>
            <a:r>
              <a:rPr lang="en-SG" sz="2400" b="1" dirty="0">
                <a:latin typeface="+mn-ea"/>
              </a:rPr>
              <a:t>Switzerland</a:t>
            </a:r>
          </a:p>
          <a:p>
            <a:pPr marL="0" indent="0" algn="ctr">
              <a:lnSpc>
                <a:spcPct val="150000"/>
              </a:lnSpc>
              <a:buNone/>
            </a:pPr>
            <a:endParaRPr lang="en-SG" sz="2400" b="1" dirty="0">
              <a:latin typeface="+mn-ea"/>
            </a:endParaRPr>
          </a:p>
        </p:txBody>
      </p:sp>
      <p:pic>
        <p:nvPicPr>
          <p:cNvPr id="6" name="Picture 5">
            <a:extLst>
              <a:ext uri="{FF2B5EF4-FFF2-40B4-BE49-F238E27FC236}">
                <a16:creationId xmlns:a16="http://schemas.microsoft.com/office/drawing/2014/main" id="{2E801E61-F8C9-67EE-38DB-8C7D01CB3B7C}"/>
              </a:ext>
            </a:extLst>
          </p:cNvPr>
          <p:cNvPicPr>
            <a:picLocks noChangeAspect="1"/>
          </p:cNvPicPr>
          <p:nvPr/>
        </p:nvPicPr>
        <p:blipFill>
          <a:blip r:embed="rId2"/>
          <a:stretch>
            <a:fillRect/>
          </a:stretch>
        </p:blipFill>
        <p:spPr>
          <a:xfrm>
            <a:off x="4808430" y="1402437"/>
            <a:ext cx="2616200" cy="2616200"/>
          </a:xfrm>
          <a:prstGeom prst="ellipse">
            <a:avLst/>
          </a:prstGeom>
        </p:spPr>
      </p:pic>
      <p:pic>
        <p:nvPicPr>
          <p:cNvPr id="8" name="Picture 7">
            <a:extLst>
              <a:ext uri="{FF2B5EF4-FFF2-40B4-BE49-F238E27FC236}">
                <a16:creationId xmlns:a16="http://schemas.microsoft.com/office/drawing/2014/main" id="{C714AFF8-497B-AA54-624A-77593A23D7D0}"/>
              </a:ext>
            </a:extLst>
          </p:cNvPr>
          <p:cNvPicPr>
            <a:picLocks noChangeAspect="1"/>
          </p:cNvPicPr>
          <p:nvPr/>
        </p:nvPicPr>
        <p:blipFill>
          <a:blip r:embed="rId3"/>
          <a:stretch>
            <a:fillRect/>
          </a:stretch>
        </p:blipFill>
        <p:spPr>
          <a:xfrm>
            <a:off x="8656199" y="1338937"/>
            <a:ext cx="2601069" cy="2608759"/>
          </a:xfrm>
          <a:prstGeom prst="ellipse">
            <a:avLst/>
          </a:prstGeom>
        </p:spPr>
      </p:pic>
      <p:pic>
        <p:nvPicPr>
          <p:cNvPr id="7" name="Picture 6">
            <a:extLst>
              <a:ext uri="{FF2B5EF4-FFF2-40B4-BE49-F238E27FC236}">
                <a16:creationId xmlns:a16="http://schemas.microsoft.com/office/drawing/2014/main" id="{100F5AF2-A35E-A4CE-D1C5-F5DDC14CB098}"/>
              </a:ext>
            </a:extLst>
          </p:cNvPr>
          <p:cNvPicPr>
            <a:picLocks noChangeAspect="1"/>
          </p:cNvPicPr>
          <p:nvPr/>
        </p:nvPicPr>
        <p:blipFill>
          <a:blip r:embed="rId4"/>
          <a:stretch>
            <a:fillRect/>
          </a:stretch>
        </p:blipFill>
        <p:spPr>
          <a:xfrm>
            <a:off x="934732" y="1338937"/>
            <a:ext cx="2642130" cy="2616200"/>
          </a:xfrm>
          <a:prstGeom prst="ellipse">
            <a:avLst/>
          </a:prstGeom>
        </p:spPr>
      </p:pic>
    </p:spTree>
    <p:extLst>
      <p:ext uri="{BB962C8B-B14F-4D97-AF65-F5344CB8AC3E}">
        <p14:creationId xmlns:p14="http://schemas.microsoft.com/office/powerpoint/2010/main" val="2481334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A2133-ECBD-6E73-6354-42DF5013ED8F}"/>
              </a:ext>
            </a:extLst>
          </p:cNvPr>
          <p:cNvSpPr>
            <a:spLocks noGrp="1"/>
          </p:cNvSpPr>
          <p:nvPr>
            <p:ph type="title"/>
          </p:nvPr>
        </p:nvSpPr>
        <p:spPr>
          <a:xfrm>
            <a:off x="1402976" y="2538629"/>
            <a:ext cx="10058400" cy="1371600"/>
          </a:xfrm>
        </p:spPr>
        <p:txBody>
          <a:bodyPr>
            <a:normAutofit/>
          </a:bodyPr>
          <a:lstStyle/>
          <a:p>
            <a:r>
              <a:rPr lang="zh-CN" altLang="en-US" b="1" dirty="0"/>
              <a:t>罗马天主教 </a:t>
            </a:r>
            <a:r>
              <a:rPr lang="en-SG" b="1" dirty="0"/>
              <a:t>vs. </a:t>
            </a:r>
            <a:r>
              <a:rPr lang="zh-CN" altLang="en-US" b="1" dirty="0"/>
              <a:t>基督教：主要区别</a:t>
            </a:r>
            <a:endParaRPr lang="en-US" b="1" dirty="0"/>
          </a:p>
        </p:txBody>
      </p:sp>
    </p:spTree>
    <p:extLst>
      <p:ext uri="{BB962C8B-B14F-4D97-AF65-F5344CB8AC3E}">
        <p14:creationId xmlns:p14="http://schemas.microsoft.com/office/powerpoint/2010/main" val="3777971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53C4B-5BF7-2C43-861C-E6022179BF25}"/>
              </a:ext>
            </a:extLst>
          </p:cNvPr>
          <p:cNvSpPr>
            <a:spLocks noGrp="1"/>
          </p:cNvSpPr>
          <p:nvPr>
            <p:ph type="title"/>
          </p:nvPr>
        </p:nvSpPr>
        <p:spPr>
          <a:xfrm>
            <a:off x="1066800" y="0"/>
            <a:ext cx="10058400" cy="1371600"/>
          </a:xfrm>
        </p:spPr>
        <p:txBody>
          <a:bodyPr/>
          <a:lstStyle/>
          <a:p>
            <a:r>
              <a:rPr lang="en-US" altLang="zh-CN" b="1" dirty="0">
                <a:latin typeface="LIHEI PRO" panose="020B0500000000000000" pitchFamily="34" charset="-120"/>
                <a:ea typeface="LIHEI PRO" panose="020B0500000000000000" pitchFamily="34" charset="-120"/>
              </a:rPr>
              <a:t>1. </a:t>
            </a:r>
            <a:r>
              <a:rPr lang="zh-CN" altLang="en-US" b="1" dirty="0">
                <a:latin typeface="LIHEI PRO" panose="020B0500000000000000" pitchFamily="34" charset="-120"/>
                <a:ea typeface="LIHEI PRO" panose="020B0500000000000000" pitchFamily="34" charset="-120"/>
              </a:rPr>
              <a:t>权威来源：教会传统 </a:t>
            </a:r>
            <a:r>
              <a:rPr lang="en-SG" b="1" dirty="0">
                <a:latin typeface="LIHEI PRO" panose="020B0500000000000000" pitchFamily="34" charset="-120"/>
                <a:ea typeface="LIHEI PRO" panose="020B0500000000000000" pitchFamily="34" charset="-120"/>
              </a:rPr>
              <a:t>vs.</a:t>
            </a:r>
            <a:r>
              <a:rPr lang="zh-CN" altLang="en-US" b="1" dirty="0">
                <a:latin typeface="LIHEI PRO" panose="020B0500000000000000" pitchFamily="34" charset="-120"/>
                <a:ea typeface="LIHEI PRO" panose="020B0500000000000000" pitchFamily="34" charset="-120"/>
              </a:rPr>
              <a:t>圣经</a:t>
            </a:r>
            <a:endParaRPr lang="en-US" b="1" dirty="0">
              <a:latin typeface="LIHEI PRO" panose="020B0500000000000000" pitchFamily="34" charset="-120"/>
              <a:ea typeface="LIHEI PRO" panose="020B0500000000000000" pitchFamily="34" charset="-120"/>
            </a:endParaRPr>
          </a:p>
        </p:txBody>
      </p:sp>
      <p:sp>
        <p:nvSpPr>
          <p:cNvPr id="3" name="Content Placeholder 2">
            <a:extLst>
              <a:ext uri="{FF2B5EF4-FFF2-40B4-BE49-F238E27FC236}">
                <a16:creationId xmlns:a16="http://schemas.microsoft.com/office/drawing/2014/main" id="{C9E3D54C-16D8-6933-FFC7-6BDEE62153D8}"/>
              </a:ext>
            </a:extLst>
          </p:cNvPr>
          <p:cNvSpPr>
            <a:spLocks noGrp="1"/>
          </p:cNvSpPr>
          <p:nvPr>
            <p:ph idx="1"/>
          </p:nvPr>
        </p:nvSpPr>
        <p:spPr>
          <a:xfrm>
            <a:off x="600891" y="3630058"/>
            <a:ext cx="4943326" cy="2982902"/>
          </a:xfrm>
        </p:spPr>
        <p:txBody>
          <a:bodyPr>
            <a:normAutofit fontScale="92500" lnSpcReduction="10000"/>
          </a:bodyPr>
          <a:lstStyle/>
          <a:p>
            <a:pPr marL="0" indent="0" algn="ctr">
              <a:lnSpc>
                <a:spcPct val="150000"/>
              </a:lnSpc>
              <a:buNone/>
            </a:pPr>
            <a:r>
              <a:rPr lang="zh-CN" altLang="en-US" sz="2800" b="1" dirty="0">
                <a:latin typeface="+mn-ea"/>
              </a:rPr>
              <a:t>信仰的权威来自圣经、</a:t>
            </a:r>
            <a:r>
              <a:rPr lang="zh-CN" altLang="en-US" sz="2800" b="1" dirty="0">
                <a:highlight>
                  <a:srgbClr val="00FFFF"/>
                </a:highlight>
                <a:latin typeface="+mn-ea"/>
              </a:rPr>
              <a:t>教会传统</a:t>
            </a:r>
            <a:r>
              <a:rPr lang="zh-CN" altLang="en-US" sz="2800" b="1" dirty="0">
                <a:latin typeface="+mn-ea"/>
              </a:rPr>
              <a:t>，</a:t>
            </a:r>
            <a:r>
              <a:rPr lang="en-US" sz="2800" b="1" dirty="0">
                <a:latin typeface="+mn-ea"/>
              </a:rPr>
              <a:t>Sacred Tradition </a:t>
            </a:r>
            <a:r>
              <a:rPr lang="zh-CN" altLang="en-US" sz="2800" b="1" dirty="0">
                <a:latin typeface="+mn-ea"/>
              </a:rPr>
              <a:t>和教会训导权（</a:t>
            </a:r>
            <a:r>
              <a:rPr lang="en-US" sz="2800" b="1" dirty="0">
                <a:latin typeface="+mn-ea"/>
              </a:rPr>
              <a:t>Magisterium，</a:t>
            </a:r>
            <a:r>
              <a:rPr lang="zh-CN" altLang="en-US" sz="2800" b="1" dirty="0">
                <a:latin typeface="+mn-ea"/>
              </a:rPr>
              <a:t>包括教皇</a:t>
            </a:r>
            <a:r>
              <a:rPr lang="en-US" altLang="zh-CN" sz="2800" b="1" dirty="0">
                <a:latin typeface="+mn-ea"/>
              </a:rPr>
              <a:t>pope</a:t>
            </a:r>
            <a:r>
              <a:rPr lang="zh-CN" altLang="en-US" sz="2800" b="1" dirty="0">
                <a:latin typeface="+mn-ea"/>
              </a:rPr>
              <a:t>与大公会议）。</a:t>
            </a:r>
            <a:endParaRPr lang="en-SG" altLang="zh-CN" sz="2800" b="1" dirty="0">
              <a:latin typeface="+mn-ea"/>
            </a:endParaRPr>
          </a:p>
          <a:p>
            <a:pPr marL="0" indent="0" algn="ctr">
              <a:lnSpc>
                <a:spcPct val="150000"/>
              </a:lnSpc>
              <a:buNone/>
            </a:pPr>
            <a:r>
              <a:rPr lang="zh-CN" altLang="en-US" sz="2800" b="1" dirty="0">
                <a:latin typeface="+mn-ea"/>
              </a:rPr>
              <a:t>教会有最高权力。</a:t>
            </a:r>
            <a:endParaRPr lang="en-US" altLang="zh-CN" sz="2800" b="1" dirty="0">
              <a:latin typeface="+mn-ea"/>
            </a:endParaRPr>
          </a:p>
        </p:txBody>
      </p:sp>
      <p:pic>
        <p:nvPicPr>
          <p:cNvPr id="4" name="Picture 3">
            <a:extLst>
              <a:ext uri="{FF2B5EF4-FFF2-40B4-BE49-F238E27FC236}">
                <a16:creationId xmlns:a16="http://schemas.microsoft.com/office/drawing/2014/main" id="{BE66666B-FEE6-547D-56C9-09D335278176}"/>
              </a:ext>
            </a:extLst>
          </p:cNvPr>
          <p:cNvPicPr>
            <a:picLocks noChangeAspect="1"/>
          </p:cNvPicPr>
          <p:nvPr/>
        </p:nvPicPr>
        <p:blipFill>
          <a:blip r:embed="rId2"/>
          <a:stretch>
            <a:fillRect/>
          </a:stretch>
        </p:blipFill>
        <p:spPr>
          <a:xfrm>
            <a:off x="1066800" y="1170769"/>
            <a:ext cx="4317707" cy="2434144"/>
          </a:xfrm>
          <a:prstGeom prst="rect">
            <a:avLst/>
          </a:prstGeom>
        </p:spPr>
      </p:pic>
      <p:pic>
        <p:nvPicPr>
          <p:cNvPr id="5" name="Picture 4">
            <a:extLst>
              <a:ext uri="{FF2B5EF4-FFF2-40B4-BE49-F238E27FC236}">
                <a16:creationId xmlns:a16="http://schemas.microsoft.com/office/drawing/2014/main" id="{9F36C4D7-975B-F6D2-B658-67DF29B56098}"/>
              </a:ext>
            </a:extLst>
          </p:cNvPr>
          <p:cNvPicPr>
            <a:picLocks noChangeAspect="1"/>
          </p:cNvPicPr>
          <p:nvPr/>
        </p:nvPicPr>
        <p:blipFill>
          <a:blip r:embed="rId3"/>
          <a:srcRect l="21327" r="17861"/>
          <a:stretch/>
        </p:blipFill>
        <p:spPr>
          <a:xfrm>
            <a:off x="823513" y="1145623"/>
            <a:ext cx="1491175" cy="2434144"/>
          </a:xfrm>
          <a:prstGeom prst="rect">
            <a:avLst/>
          </a:prstGeom>
        </p:spPr>
      </p:pic>
      <p:pic>
        <p:nvPicPr>
          <p:cNvPr id="6" name="Picture 5">
            <a:extLst>
              <a:ext uri="{FF2B5EF4-FFF2-40B4-BE49-F238E27FC236}">
                <a16:creationId xmlns:a16="http://schemas.microsoft.com/office/drawing/2014/main" id="{ED7D15FE-78DE-4F57-C7BF-FBDB3A88F3F7}"/>
              </a:ext>
            </a:extLst>
          </p:cNvPr>
          <p:cNvPicPr>
            <a:picLocks noChangeAspect="1"/>
          </p:cNvPicPr>
          <p:nvPr/>
        </p:nvPicPr>
        <p:blipFill>
          <a:blip r:embed="rId4"/>
          <a:stretch>
            <a:fillRect/>
          </a:stretch>
        </p:blipFill>
        <p:spPr>
          <a:xfrm>
            <a:off x="7364988" y="1195914"/>
            <a:ext cx="4317706" cy="2434144"/>
          </a:xfrm>
          <a:prstGeom prst="rect">
            <a:avLst/>
          </a:prstGeom>
        </p:spPr>
      </p:pic>
      <p:sp>
        <p:nvSpPr>
          <p:cNvPr id="8" name="TextBox 7">
            <a:extLst>
              <a:ext uri="{FF2B5EF4-FFF2-40B4-BE49-F238E27FC236}">
                <a16:creationId xmlns:a16="http://schemas.microsoft.com/office/drawing/2014/main" id="{3AFEBFA1-A8C0-472A-936D-AB0F1CD0FE54}"/>
              </a:ext>
            </a:extLst>
          </p:cNvPr>
          <p:cNvSpPr txBox="1"/>
          <p:nvPr/>
        </p:nvSpPr>
        <p:spPr>
          <a:xfrm>
            <a:off x="7539799" y="3630058"/>
            <a:ext cx="4317707" cy="2399183"/>
          </a:xfrm>
          <a:prstGeom prst="rect">
            <a:avLst/>
          </a:prstGeom>
          <a:noFill/>
        </p:spPr>
        <p:txBody>
          <a:bodyPr wrap="square">
            <a:spAutoFit/>
          </a:bodyPr>
          <a:lstStyle/>
          <a:p>
            <a:pPr algn="ctr">
              <a:lnSpc>
                <a:spcPct val="150000"/>
              </a:lnSpc>
            </a:pPr>
            <a:r>
              <a:rPr lang="zh-CN" altLang="en-US" sz="2600" b="1" dirty="0">
                <a:latin typeface="+mn-ea"/>
              </a:rPr>
              <a:t>基督教坚持</a:t>
            </a:r>
            <a:r>
              <a:rPr lang="zh-CN" altLang="en-US" sz="2600" b="1" dirty="0">
                <a:highlight>
                  <a:srgbClr val="FFFF00"/>
                </a:highlight>
                <a:latin typeface="+mn-ea"/>
              </a:rPr>
              <a:t>唯独圣经</a:t>
            </a:r>
            <a:r>
              <a:rPr lang="zh-CN" altLang="en-US" sz="2600" b="1" dirty="0">
                <a:latin typeface="+mn-ea"/>
              </a:rPr>
              <a:t>（</a:t>
            </a:r>
            <a:r>
              <a:rPr lang="en-US" sz="2600" b="1" dirty="0">
                <a:latin typeface="+mn-ea"/>
              </a:rPr>
              <a:t>Sola Scriptura），</a:t>
            </a:r>
            <a:r>
              <a:rPr lang="zh-CN" altLang="en-US" sz="2600" b="1" dirty="0">
                <a:latin typeface="+mn-ea"/>
              </a:rPr>
              <a:t>圣经是最高权威，教会传统可以参考，但不能凌驾于圣经之上。</a:t>
            </a:r>
          </a:p>
        </p:txBody>
      </p:sp>
    </p:spTree>
    <p:extLst>
      <p:ext uri="{BB962C8B-B14F-4D97-AF65-F5344CB8AC3E}">
        <p14:creationId xmlns:p14="http://schemas.microsoft.com/office/powerpoint/2010/main" val="897154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FBD7E-64E2-597F-6B63-624F343847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78145B-FB68-5FDB-C171-CA63055E0C2D}"/>
              </a:ext>
            </a:extLst>
          </p:cNvPr>
          <p:cNvSpPr>
            <a:spLocks noGrp="1"/>
          </p:cNvSpPr>
          <p:nvPr>
            <p:ph type="title"/>
          </p:nvPr>
        </p:nvSpPr>
        <p:spPr>
          <a:xfrm>
            <a:off x="1066800" y="0"/>
            <a:ext cx="10058400" cy="1371600"/>
          </a:xfrm>
        </p:spPr>
        <p:txBody>
          <a:bodyPr>
            <a:normAutofit/>
          </a:bodyPr>
          <a:lstStyle/>
          <a:p>
            <a:r>
              <a:rPr lang="en-US" altLang="zh-CN" b="1" dirty="0">
                <a:latin typeface="LIHEI PRO" panose="020B0500000000000000" pitchFamily="34" charset="-120"/>
                <a:ea typeface="LIHEI PRO" panose="020B0500000000000000" pitchFamily="34" charset="-120"/>
              </a:rPr>
              <a:t>2.</a:t>
            </a:r>
            <a:r>
              <a:rPr lang="zh-CN" altLang="en-US" b="1" dirty="0">
                <a:latin typeface="LIHEI PRO" panose="020B0500000000000000" pitchFamily="34" charset="-120"/>
                <a:ea typeface="LIHEI PRO" panose="020B0500000000000000" pitchFamily="34" charset="-120"/>
              </a:rPr>
              <a:t> 正典：次经 </a:t>
            </a:r>
            <a:r>
              <a:rPr lang="en-SG" b="1" dirty="0">
                <a:latin typeface="LIHEI PRO" panose="020B0500000000000000" pitchFamily="34" charset="-120"/>
                <a:ea typeface="LIHEI PRO" panose="020B0500000000000000" pitchFamily="34" charset="-120"/>
              </a:rPr>
              <a:t>vs.</a:t>
            </a:r>
            <a:r>
              <a:rPr lang="zh-CN" altLang="en-US" b="1" dirty="0">
                <a:latin typeface="LIHEI PRO" panose="020B0500000000000000" pitchFamily="34" charset="-120"/>
                <a:ea typeface="LIHEI PRO" panose="020B0500000000000000" pitchFamily="34" charset="-120"/>
              </a:rPr>
              <a:t> 圣经</a:t>
            </a:r>
            <a:endParaRPr lang="en-US" b="1" dirty="0">
              <a:latin typeface="LIHEI PRO" panose="020B0500000000000000" pitchFamily="34" charset="-120"/>
              <a:ea typeface="LIHEI PRO" panose="020B0500000000000000" pitchFamily="34" charset="-120"/>
            </a:endParaRPr>
          </a:p>
        </p:txBody>
      </p:sp>
      <p:sp>
        <p:nvSpPr>
          <p:cNvPr id="3" name="Content Placeholder 2">
            <a:extLst>
              <a:ext uri="{FF2B5EF4-FFF2-40B4-BE49-F238E27FC236}">
                <a16:creationId xmlns:a16="http://schemas.microsoft.com/office/drawing/2014/main" id="{17A38E39-95F3-9C62-2C7D-99BC48BB6452}"/>
              </a:ext>
            </a:extLst>
          </p:cNvPr>
          <p:cNvSpPr>
            <a:spLocks noGrp="1"/>
          </p:cNvSpPr>
          <p:nvPr>
            <p:ph idx="1"/>
          </p:nvPr>
        </p:nvSpPr>
        <p:spPr>
          <a:xfrm>
            <a:off x="485346" y="3927806"/>
            <a:ext cx="5209723" cy="2611882"/>
          </a:xfrm>
        </p:spPr>
        <p:txBody>
          <a:bodyPr>
            <a:normAutofit fontScale="92500"/>
          </a:bodyPr>
          <a:lstStyle/>
          <a:p>
            <a:pPr marL="0" indent="0" algn="ctr">
              <a:lnSpc>
                <a:spcPct val="170000"/>
              </a:lnSpc>
              <a:spcBef>
                <a:spcPts val="0"/>
              </a:spcBef>
              <a:buNone/>
            </a:pPr>
            <a:r>
              <a:rPr lang="zh-CN" altLang="en-US" sz="2400" b="1" dirty="0">
                <a:latin typeface="+mn-ea"/>
              </a:rPr>
              <a:t>罗马天主教：</a:t>
            </a:r>
            <a:r>
              <a:rPr lang="en-US" altLang="zh-CN" sz="2400" b="1" dirty="0">
                <a:latin typeface="+mn-ea"/>
              </a:rPr>
              <a:t>1546</a:t>
            </a:r>
            <a:r>
              <a:rPr lang="zh-CN" altLang="en-US" sz="2400" b="1" dirty="0">
                <a:latin typeface="+mn-ea"/>
              </a:rPr>
              <a:t>年 的 天特会议（</a:t>
            </a:r>
            <a:r>
              <a:rPr lang="en-US" altLang="zh-CN" sz="2400" b="1" dirty="0">
                <a:latin typeface="+mn-ea"/>
              </a:rPr>
              <a:t>Council of Trent</a:t>
            </a:r>
            <a:r>
              <a:rPr lang="zh-CN" altLang="en-US" sz="2400" b="1" dirty="0">
                <a:latin typeface="+mn-ea"/>
              </a:rPr>
              <a:t>） 加入“次经”</a:t>
            </a:r>
            <a:r>
              <a:rPr lang="zh-CN" altLang="en-US" sz="1900" b="1" dirty="0">
                <a:latin typeface="+mn-ea"/>
              </a:rPr>
              <a:t>（</a:t>
            </a:r>
            <a:r>
              <a:rPr lang="en-US" altLang="zh-CN" sz="1900" b="1" dirty="0">
                <a:latin typeface="+mn-ea"/>
              </a:rPr>
              <a:t>Deuterocanonical books</a:t>
            </a:r>
            <a:r>
              <a:rPr lang="zh-CN" altLang="en-US" sz="1900" b="1" dirty="0">
                <a:latin typeface="+mn-ea"/>
              </a:rPr>
              <a:t>）</a:t>
            </a:r>
            <a:r>
              <a:rPr lang="zh-CN" altLang="en-US" sz="2400" b="1" dirty="0">
                <a:latin typeface="+mn-ea"/>
              </a:rPr>
              <a:t>，即</a:t>
            </a:r>
            <a:r>
              <a:rPr lang="en-US" altLang="zh-CN" sz="2400" b="1" dirty="0">
                <a:latin typeface="+mn-ea"/>
              </a:rPr>
              <a:t>《</a:t>
            </a:r>
            <a:r>
              <a:rPr lang="zh-CN" altLang="en-US" sz="2400" b="1" dirty="0">
                <a:latin typeface="+mn-ea"/>
              </a:rPr>
              <a:t>旧约</a:t>
            </a:r>
            <a:r>
              <a:rPr lang="en-US" altLang="zh-CN" sz="2400" b="1" dirty="0">
                <a:latin typeface="+mn-ea"/>
              </a:rPr>
              <a:t>》</a:t>
            </a:r>
            <a:r>
              <a:rPr lang="zh-CN" altLang="en-US" sz="2400" b="1" dirty="0">
                <a:latin typeface="+mn-ea"/>
              </a:rPr>
              <a:t>多出 </a:t>
            </a:r>
            <a:r>
              <a:rPr lang="en-US" altLang="zh-CN" sz="2400" b="1" dirty="0">
                <a:latin typeface="+mn-ea"/>
              </a:rPr>
              <a:t>7 </a:t>
            </a:r>
            <a:r>
              <a:rPr lang="zh-CN" altLang="en-US" sz="2400" b="1" dirty="0">
                <a:latin typeface="+mn-ea"/>
              </a:rPr>
              <a:t>本书（如玛加比书、智慧篇等）。</a:t>
            </a:r>
          </a:p>
          <a:p>
            <a:pPr marL="0" indent="0" algn="ctr">
              <a:lnSpc>
                <a:spcPct val="170000"/>
              </a:lnSpc>
              <a:spcBef>
                <a:spcPts val="0"/>
              </a:spcBef>
              <a:buNone/>
            </a:pPr>
            <a:endParaRPr lang="en-US" altLang="zh-CN" sz="2400" b="1" dirty="0">
              <a:latin typeface="+mn-ea"/>
            </a:endParaRPr>
          </a:p>
        </p:txBody>
      </p:sp>
      <p:sp>
        <p:nvSpPr>
          <p:cNvPr id="8" name="TextBox 7">
            <a:extLst>
              <a:ext uri="{FF2B5EF4-FFF2-40B4-BE49-F238E27FC236}">
                <a16:creationId xmlns:a16="http://schemas.microsoft.com/office/drawing/2014/main" id="{BBE74397-BF3C-5E23-1AA6-2EFDE268ED12}"/>
              </a:ext>
            </a:extLst>
          </p:cNvPr>
          <p:cNvSpPr txBox="1"/>
          <p:nvPr/>
        </p:nvSpPr>
        <p:spPr>
          <a:xfrm>
            <a:off x="6496932" y="4014517"/>
            <a:ext cx="5344164" cy="1853649"/>
          </a:xfrm>
          <a:prstGeom prst="rect">
            <a:avLst/>
          </a:prstGeom>
          <a:noFill/>
        </p:spPr>
        <p:txBody>
          <a:bodyPr wrap="square">
            <a:spAutoFit/>
          </a:bodyPr>
          <a:lstStyle/>
          <a:p>
            <a:pPr algn="ctr">
              <a:lnSpc>
                <a:spcPct val="150000"/>
              </a:lnSpc>
            </a:pPr>
            <a:r>
              <a:rPr lang="zh-CN" altLang="en-US" sz="2600" b="1" dirty="0">
                <a:latin typeface="+mn-ea"/>
              </a:rPr>
              <a:t>基督教：</a:t>
            </a:r>
            <a:endParaRPr lang="en-SG" altLang="zh-CN" sz="2600" b="1" dirty="0">
              <a:latin typeface="+mn-ea"/>
            </a:endParaRPr>
          </a:p>
          <a:p>
            <a:pPr algn="ctr">
              <a:lnSpc>
                <a:spcPct val="150000"/>
              </a:lnSpc>
            </a:pPr>
            <a:r>
              <a:rPr lang="zh-CN" altLang="en-US" sz="2600" b="1" dirty="0">
                <a:latin typeface="+mn-ea"/>
              </a:rPr>
              <a:t>拒绝“次经”，因为它们不是圣经。</a:t>
            </a:r>
            <a:endParaRPr lang="en-SG" altLang="zh-CN" sz="2600" b="1" dirty="0">
              <a:latin typeface="+mn-ea"/>
            </a:endParaRPr>
          </a:p>
          <a:p>
            <a:pPr algn="ctr">
              <a:lnSpc>
                <a:spcPct val="150000"/>
              </a:lnSpc>
            </a:pPr>
            <a:r>
              <a:rPr lang="en-US" altLang="zh-CN" sz="2600" b="1" dirty="0">
                <a:latin typeface="+mn-ea"/>
              </a:rPr>
              <a:t>66 </a:t>
            </a:r>
            <a:r>
              <a:rPr lang="zh-CN" altLang="en-US" sz="2600" b="1" dirty="0">
                <a:latin typeface="+mn-ea"/>
              </a:rPr>
              <a:t>卷圣经</a:t>
            </a:r>
            <a:endParaRPr lang="zh-CN" altLang="en-SG" sz="2600" b="1" dirty="0">
              <a:latin typeface="+mn-ea"/>
            </a:endParaRPr>
          </a:p>
        </p:txBody>
      </p:sp>
      <p:pic>
        <p:nvPicPr>
          <p:cNvPr id="6" name="Picture 5">
            <a:extLst>
              <a:ext uri="{FF2B5EF4-FFF2-40B4-BE49-F238E27FC236}">
                <a16:creationId xmlns:a16="http://schemas.microsoft.com/office/drawing/2014/main" id="{3D778C82-7ACF-A048-6531-714E27A18A45}"/>
              </a:ext>
            </a:extLst>
          </p:cNvPr>
          <p:cNvPicPr>
            <a:picLocks noChangeAspect="1"/>
          </p:cNvPicPr>
          <p:nvPr/>
        </p:nvPicPr>
        <p:blipFill>
          <a:blip r:embed="rId2"/>
          <a:stretch>
            <a:fillRect/>
          </a:stretch>
        </p:blipFill>
        <p:spPr>
          <a:xfrm>
            <a:off x="848751" y="1230629"/>
            <a:ext cx="4595446" cy="2776415"/>
          </a:xfrm>
          <a:prstGeom prst="rect">
            <a:avLst/>
          </a:prstGeom>
        </p:spPr>
      </p:pic>
      <p:pic>
        <p:nvPicPr>
          <p:cNvPr id="7" name="Picture 6">
            <a:extLst>
              <a:ext uri="{FF2B5EF4-FFF2-40B4-BE49-F238E27FC236}">
                <a16:creationId xmlns:a16="http://schemas.microsoft.com/office/drawing/2014/main" id="{AB753A11-FB3D-CE17-FFF7-BDE90E6FD27F}"/>
              </a:ext>
            </a:extLst>
          </p:cNvPr>
          <p:cNvPicPr>
            <a:picLocks noChangeAspect="1"/>
          </p:cNvPicPr>
          <p:nvPr/>
        </p:nvPicPr>
        <p:blipFill>
          <a:blip r:embed="rId3"/>
          <a:stretch>
            <a:fillRect/>
          </a:stretch>
        </p:blipFill>
        <p:spPr>
          <a:xfrm>
            <a:off x="7491046" y="1149397"/>
            <a:ext cx="2865120" cy="2865120"/>
          </a:xfrm>
          <a:prstGeom prst="rect">
            <a:avLst/>
          </a:prstGeom>
        </p:spPr>
      </p:pic>
    </p:spTree>
    <p:extLst>
      <p:ext uri="{BB962C8B-B14F-4D97-AF65-F5344CB8AC3E}">
        <p14:creationId xmlns:p14="http://schemas.microsoft.com/office/powerpoint/2010/main" val="1260098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E0A26-06F2-F20B-01F1-4B92CBD1A5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B900E1-5963-001B-FCBF-5CAD73F9DBB7}"/>
              </a:ext>
            </a:extLst>
          </p:cNvPr>
          <p:cNvSpPr>
            <a:spLocks noGrp="1"/>
          </p:cNvSpPr>
          <p:nvPr>
            <p:ph type="title"/>
          </p:nvPr>
        </p:nvSpPr>
        <p:spPr>
          <a:xfrm>
            <a:off x="1066800" y="0"/>
            <a:ext cx="10058400" cy="1371600"/>
          </a:xfrm>
        </p:spPr>
        <p:txBody>
          <a:bodyPr>
            <a:normAutofit fontScale="90000"/>
          </a:bodyPr>
          <a:lstStyle/>
          <a:p>
            <a:r>
              <a:rPr lang="en-US" altLang="zh-CN" b="1" dirty="0">
                <a:latin typeface="LIHEI PRO" panose="020B0500000000000000" pitchFamily="34" charset="-120"/>
                <a:ea typeface="LIHEI PRO" panose="020B0500000000000000" pitchFamily="34" charset="-120"/>
              </a:rPr>
              <a:t>3.</a:t>
            </a:r>
            <a:r>
              <a:rPr lang="zh-CN" altLang="en-US" b="1" dirty="0">
                <a:latin typeface="LIHEI PRO" panose="020B0500000000000000" pitchFamily="34" charset="-120"/>
                <a:ea typeface="LIHEI PRO" panose="020B0500000000000000" pitchFamily="34" charset="-120"/>
              </a:rPr>
              <a:t>不同福音：信心加行为 </a:t>
            </a:r>
            <a:r>
              <a:rPr lang="en-US" altLang="zh-CN" b="1" dirty="0">
                <a:latin typeface="LIHEI PRO" panose="020B0500000000000000" pitchFamily="34" charset="-120"/>
                <a:ea typeface="LIHEI PRO" panose="020B0500000000000000" pitchFamily="34" charset="-120"/>
              </a:rPr>
              <a:t>vs. </a:t>
            </a:r>
            <a:r>
              <a:rPr lang="zh-CN" altLang="en-US" b="1" dirty="0">
                <a:latin typeface="LIHEI PRO" panose="020B0500000000000000" pitchFamily="34" charset="-120"/>
                <a:ea typeface="LIHEI PRO" panose="020B0500000000000000" pitchFamily="34" charset="-120"/>
              </a:rPr>
              <a:t>因信称义</a:t>
            </a:r>
            <a:endParaRPr lang="en-US" b="1" dirty="0">
              <a:latin typeface="LIHEI PRO" panose="020B0500000000000000" pitchFamily="34" charset="-120"/>
              <a:ea typeface="LIHEI PRO" panose="020B0500000000000000" pitchFamily="34" charset="-120"/>
            </a:endParaRPr>
          </a:p>
        </p:txBody>
      </p:sp>
      <p:sp>
        <p:nvSpPr>
          <p:cNvPr id="3" name="Content Placeholder 2">
            <a:extLst>
              <a:ext uri="{FF2B5EF4-FFF2-40B4-BE49-F238E27FC236}">
                <a16:creationId xmlns:a16="http://schemas.microsoft.com/office/drawing/2014/main" id="{5433FBF2-B27C-9F9E-2C05-A56BB218FC24}"/>
              </a:ext>
            </a:extLst>
          </p:cNvPr>
          <p:cNvSpPr>
            <a:spLocks noGrp="1"/>
          </p:cNvSpPr>
          <p:nvPr>
            <p:ph idx="1"/>
          </p:nvPr>
        </p:nvSpPr>
        <p:spPr>
          <a:xfrm>
            <a:off x="633046" y="3630058"/>
            <a:ext cx="4911171" cy="2982902"/>
          </a:xfrm>
        </p:spPr>
        <p:txBody>
          <a:bodyPr>
            <a:normAutofit fontScale="92500"/>
          </a:bodyPr>
          <a:lstStyle/>
          <a:p>
            <a:pPr marL="0" indent="0" algn="ctr">
              <a:lnSpc>
                <a:spcPct val="150000"/>
              </a:lnSpc>
              <a:buNone/>
            </a:pPr>
            <a:r>
              <a:rPr lang="zh-CN" altLang="en-US" sz="2800" b="1" dirty="0"/>
              <a:t>罗马天主教：得救需要信心、</a:t>
            </a:r>
            <a:endParaRPr lang="en-US" altLang="zh-CN" sz="2800" b="1" dirty="0"/>
          </a:p>
          <a:p>
            <a:pPr marL="0" indent="0" algn="ctr">
              <a:lnSpc>
                <a:spcPct val="150000"/>
              </a:lnSpc>
              <a:buNone/>
            </a:pPr>
            <a:r>
              <a:rPr lang="zh-CN" altLang="en-US" sz="2800" b="1" dirty="0"/>
              <a:t>行为和圣礼（如洗礼、悔罪、圣餐等）。恩典通过圣礼传递，信徒需与神的恩典合作才能得救。</a:t>
            </a:r>
            <a:endParaRPr lang="en-US" altLang="zh-CN" sz="2800" b="1" dirty="0">
              <a:latin typeface="+mn-ea"/>
            </a:endParaRPr>
          </a:p>
        </p:txBody>
      </p:sp>
      <p:sp>
        <p:nvSpPr>
          <p:cNvPr id="8" name="TextBox 7">
            <a:extLst>
              <a:ext uri="{FF2B5EF4-FFF2-40B4-BE49-F238E27FC236}">
                <a16:creationId xmlns:a16="http://schemas.microsoft.com/office/drawing/2014/main" id="{B33F24E5-4D6D-432B-30B7-F11B072B9212}"/>
              </a:ext>
            </a:extLst>
          </p:cNvPr>
          <p:cNvSpPr txBox="1"/>
          <p:nvPr/>
        </p:nvSpPr>
        <p:spPr>
          <a:xfrm>
            <a:off x="6513343" y="3630058"/>
            <a:ext cx="5344164" cy="2399183"/>
          </a:xfrm>
          <a:prstGeom prst="rect">
            <a:avLst/>
          </a:prstGeom>
          <a:noFill/>
        </p:spPr>
        <p:txBody>
          <a:bodyPr wrap="square">
            <a:spAutoFit/>
          </a:bodyPr>
          <a:lstStyle/>
          <a:p>
            <a:pPr algn="ctr">
              <a:lnSpc>
                <a:spcPct val="150000"/>
              </a:lnSpc>
            </a:pPr>
            <a:r>
              <a:rPr lang="zh-CN" altLang="en-US" sz="2600" b="1" dirty="0">
                <a:latin typeface="+mn-ea"/>
              </a:rPr>
              <a:t>基督教：坚持唯独信心（</a:t>
            </a:r>
            <a:r>
              <a:rPr lang="en-SG" altLang="zh-CN" sz="2600" b="1" dirty="0">
                <a:latin typeface="+mn-ea"/>
              </a:rPr>
              <a:t>Sola Fide</a:t>
            </a:r>
            <a:r>
              <a:rPr lang="zh-CN" altLang="en-SG" sz="2600" b="1" dirty="0">
                <a:latin typeface="+mn-ea"/>
              </a:rPr>
              <a:t>），</a:t>
            </a:r>
            <a:r>
              <a:rPr lang="zh-CN" altLang="en-US" sz="2600" b="1" dirty="0">
                <a:latin typeface="+mn-ea"/>
              </a:rPr>
              <a:t>因信称义，得救完全靠基督的恩典</a:t>
            </a:r>
            <a:r>
              <a:rPr lang="zh-CN" altLang="en-SG" sz="2600" b="1" dirty="0">
                <a:latin typeface="+mn-ea"/>
              </a:rPr>
              <a:t>，</a:t>
            </a:r>
            <a:r>
              <a:rPr lang="zh-CN" altLang="en-US" sz="2600" b="1" dirty="0">
                <a:latin typeface="+mn-ea"/>
              </a:rPr>
              <a:t>而非人的行为。善行是得救的结果，而不是条件。</a:t>
            </a:r>
          </a:p>
        </p:txBody>
      </p:sp>
      <p:grpSp>
        <p:nvGrpSpPr>
          <p:cNvPr id="10" name="Group 9">
            <a:extLst>
              <a:ext uri="{FF2B5EF4-FFF2-40B4-BE49-F238E27FC236}">
                <a16:creationId xmlns:a16="http://schemas.microsoft.com/office/drawing/2014/main" id="{CC26A4F9-E1A7-7AB5-8C4E-1B3546208D59}"/>
              </a:ext>
            </a:extLst>
          </p:cNvPr>
          <p:cNvGrpSpPr/>
          <p:nvPr/>
        </p:nvGrpSpPr>
        <p:grpSpPr>
          <a:xfrm>
            <a:off x="1379071" y="1190064"/>
            <a:ext cx="3690471" cy="2344271"/>
            <a:chOff x="2844800" y="990600"/>
            <a:chExt cx="6502400" cy="3834618"/>
          </a:xfrm>
        </p:grpSpPr>
        <p:pic>
          <p:nvPicPr>
            <p:cNvPr id="7" name="Picture 6">
              <a:extLst>
                <a:ext uri="{FF2B5EF4-FFF2-40B4-BE49-F238E27FC236}">
                  <a16:creationId xmlns:a16="http://schemas.microsoft.com/office/drawing/2014/main" id="{17B5E1F8-DE96-E9C5-FFF4-7B4E4C2B2787}"/>
                </a:ext>
              </a:extLst>
            </p:cNvPr>
            <p:cNvPicPr>
              <a:picLocks noChangeAspect="1"/>
            </p:cNvPicPr>
            <p:nvPr/>
          </p:nvPicPr>
          <p:blipFill>
            <a:blip r:embed="rId2"/>
            <a:srcRect b="21370"/>
            <a:stretch/>
          </p:blipFill>
          <p:spPr>
            <a:xfrm>
              <a:off x="2844800" y="990600"/>
              <a:ext cx="6502400" cy="3834618"/>
            </a:xfrm>
            <a:prstGeom prst="rect">
              <a:avLst/>
            </a:prstGeom>
          </p:spPr>
        </p:pic>
        <p:sp>
          <p:nvSpPr>
            <p:cNvPr id="9" name="Plus 8">
              <a:extLst>
                <a:ext uri="{FF2B5EF4-FFF2-40B4-BE49-F238E27FC236}">
                  <a16:creationId xmlns:a16="http://schemas.microsoft.com/office/drawing/2014/main" id="{BFFCBDAB-4D2E-C4A2-FBD8-F4F826B1F0D9}"/>
                </a:ext>
              </a:extLst>
            </p:cNvPr>
            <p:cNvSpPr/>
            <p:nvPr/>
          </p:nvSpPr>
          <p:spPr>
            <a:xfrm>
              <a:off x="5107641" y="2089879"/>
              <a:ext cx="1976717" cy="201705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7012D755-263A-B7ED-9AC7-85DA0FEF6728}"/>
              </a:ext>
            </a:extLst>
          </p:cNvPr>
          <p:cNvSpPr txBox="1"/>
          <p:nvPr/>
        </p:nvSpPr>
        <p:spPr>
          <a:xfrm>
            <a:off x="1815352" y="1777424"/>
            <a:ext cx="1005403" cy="584775"/>
          </a:xfrm>
          <a:prstGeom prst="rect">
            <a:avLst/>
          </a:prstGeom>
          <a:noFill/>
        </p:spPr>
        <p:txBody>
          <a:bodyPr wrap="none" rtlCol="0">
            <a:spAutoFit/>
          </a:bodyPr>
          <a:lstStyle/>
          <a:p>
            <a:r>
              <a:rPr lang="en-US" sz="3200" b="1" dirty="0">
                <a:solidFill>
                  <a:srgbClr val="FFFF00"/>
                </a:solidFill>
              </a:rPr>
              <a:t>信心</a:t>
            </a:r>
          </a:p>
        </p:txBody>
      </p:sp>
      <p:sp>
        <p:nvSpPr>
          <p:cNvPr id="12" name="TextBox 11">
            <a:extLst>
              <a:ext uri="{FF2B5EF4-FFF2-40B4-BE49-F238E27FC236}">
                <a16:creationId xmlns:a16="http://schemas.microsoft.com/office/drawing/2014/main" id="{DC39991A-2BDD-BAE7-0BE6-B5F312904E9E}"/>
              </a:ext>
            </a:extLst>
          </p:cNvPr>
          <p:cNvSpPr txBox="1"/>
          <p:nvPr/>
        </p:nvSpPr>
        <p:spPr>
          <a:xfrm>
            <a:off x="3594823" y="1777424"/>
            <a:ext cx="1005403" cy="584775"/>
          </a:xfrm>
          <a:prstGeom prst="rect">
            <a:avLst/>
          </a:prstGeom>
          <a:noFill/>
        </p:spPr>
        <p:txBody>
          <a:bodyPr wrap="none" rtlCol="0">
            <a:spAutoFit/>
          </a:bodyPr>
          <a:lstStyle/>
          <a:p>
            <a:r>
              <a:rPr lang="en-US" sz="3200" b="1" dirty="0" err="1">
                <a:solidFill>
                  <a:srgbClr val="FFFF00"/>
                </a:solidFill>
              </a:rPr>
              <a:t>行为</a:t>
            </a:r>
            <a:endParaRPr lang="en-US" sz="3200" b="1" dirty="0">
              <a:solidFill>
                <a:srgbClr val="FFFF00"/>
              </a:solidFill>
            </a:endParaRPr>
          </a:p>
        </p:txBody>
      </p:sp>
      <p:pic>
        <p:nvPicPr>
          <p:cNvPr id="13" name="Picture 12">
            <a:extLst>
              <a:ext uri="{FF2B5EF4-FFF2-40B4-BE49-F238E27FC236}">
                <a16:creationId xmlns:a16="http://schemas.microsoft.com/office/drawing/2014/main" id="{97C7CFC8-72BD-53C6-0A79-BA79F54FB055}"/>
              </a:ext>
            </a:extLst>
          </p:cNvPr>
          <p:cNvPicPr>
            <a:picLocks noChangeAspect="1"/>
          </p:cNvPicPr>
          <p:nvPr/>
        </p:nvPicPr>
        <p:blipFill>
          <a:blip r:embed="rId2"/>
          <a:srcRect l="2548" t="10597" r="50000" b="22524"/>
          <a:stretch/>
        </p:blipFill>
        <p:spPr>
          <a:xfrm>
            <a:off x="8091780" y="1190064"/>
            <a:ext cx="2280303" cy="2344271"/>
          </a:xfrm>
          <a:prstGeom prst="rect">
            <a:avLst/>
          </a:prstGeom>
        </p:spPr>
      </p:pic>
      <p:sp>
        <p:nvSpPr>
          <p:cNvPr id="14" name="TextBox 13">
            <a:extLst>
              <a:ext uri="{FF2B5EF4-FFF2-40B4-BE49-F238E27FC236}">
                <a16:creationId xmlns:a16="http://schemas.microsoft.com/office/drawing/2014/main" id="{BB1DD480-D48F-9F17-07FC-E0746544F882}"/>
              </a:ext>
            </a:extLst>
          </p:cNvPr>
          <p:cNvSpPr txBox="1"/>
          <p:nvPr/>
        </p:nvSpPr>
        <p:spPr>
          <a:xfrm>
            <a:off x="8720552" y="1569714"/>
            <a:ext cx="1005403" cy="584775"/>
          </a:xfrm>
          <a:prstGeom prst="rect">
            <a:avLst/>
          </a:prstGeom>
          <a:noFill/>
        </p:spPr>
        <p:txBody>
          <a:bodyPr wrap="none" rtlCol="0">
            <a:spAutoFit/>
          </a:bodyPr>
          <a:lstStyle/>
          <a:p>
            <a:r>
              <a:rPr lang="en-US" sz="3200" b="1" dirty="0">
                <a:solidFill>
                  <a:srgbClr val="FFFF00"/>
                </a:solidFill>
              </a:rPr>
              <a:t>信心</a:t>
            </a:r>
          </a:p>
        </p:txBody>
      </p:sp>
    </p:spTree>
    <p:extLst>
      <p:ext uri="{BB962C8B-B14F-4D97-AF65-F5344CB8AC3E}">
        <p14:creationId xmlns:p14="http://schemas.microsoft.com/office/powerpoint/2010/main" val="4022433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1E9FB-2B19-4609-BD1B-FF31854F49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FB6A00-842A-022F-55BA-406250797470}"/>
              </a:ext>
            </a:extLst>
          </p:cNvPr>
          <p:cNvSpPr>
            <a:spLocks noGrp="1"/>
          </p:cNvSpPr>
          <p:nvPr>
            <p:ph type="title"/>
          </p:nvPr>
        </p:nvSpPr>
        <p:spPr>
          <a:xfrm>
            <a:off x="1066800" y="0"/>
            <a:ext cx="10058400" cy="1371600"/>
          </a:xfrm>
        </p:spPr>
        <p:txBody>
          <a:bodyPr>
            <a:normAutofit fontScale="90000"/>
          </a:bodyPr>
          <a:lstStyle/>
          <a:p>
            <a:r>
              <a:rPr lang="en-US" altLang="zh-CN" b="1" dirty="0">
                <a:latin typeface="LIHEI PRO" panose="020B0500000000000000" pitchFamily="34" charset="-120"/>
                <a:ea typeface="LIHEI PRO" panose="020B0500000000000000" pitchFamily="34" charset="-120"/>
              </a:rPr>
              <a:t>4.</a:t>
            </a:r>
            <a:r>
              <a:rPr lang="zh-CN" altLang="en-US" b="1" dirty="0">
                <a:latin typeface="LIHEI PRO" panose="020B0500000000000000" pitchFamily="34" charset="-120"/>
                <a:ea typeface="LIHEI PRO" panose="020B0500000000000000" pitchFamily="34" charset="-120"/>
              </a:rPr>
              <a:t> 炼狱</a:t>
            </a:r>
            <a:r>
              <a:rPr lang="zh-CN" altLang="en-US" sz="3600" b="1" dirty="0">
                <a:latin typeface="LIHEI PRO" panose="020B0500000000000000" pitchFamily="34" charset="-120"/>
                <a:ea typeface="LIHEI PRO" panose="020B0500000000000000" pitchFamily="34" charset="-120"/>
              </a:rPr>
              <a:t>（</a:t>
            </a:r>
            <a:r>
              <a:rPr lang="en-SG" altLang="zh-CN" sz="3600" b="1" dirty="0">
                <a:latin typeface="LIHEI PRO" panose="020B0500000000000000" pitchFamily="34" charset="-120"/>
                <a:ea typeface="LIHEI PRO" panose="020B0500000000000000" pitchFamily="34" charset="-120"/>
              </a:rPr>
              <a:t>Purgatory</a:t>
            </a:r>
            <a:r>
              <a:rPr lang="zh-CN" altLang="en-SG" sz="3600" b="1" dirty="0">
                <a:latin typeface="LIHEI PRO" panose="020B0500000000000000" pitchFamily="34" charset="-120"/>
                <a:ea typeface="LIHEI PRO" panose="020B0500000000000000" pitchFamily="34" charset="-120"/>
              </a:rPr>
              <a:t>） </a:t>
            </a:r>
            <a:r>
              <a:rPr lang="en-SG" altLang="zh-CN" b="1" dirty="0">
                <a:latin typeface="LIHEI PRO" panose="020B0500000000000000" pitchFamily="34" charset="-120"/>
                <a:ea typeface="LIHEI PRO" panose="020B0500000000000000" pitchFamily="34" charset="-120"/>
              </a:rPr>
              <a:t>vs. </a:t>
            </a:r>
            <a:r>
              <a:rPr lang="zh-CN" altLang="en-SG" b="1" dirty="0">
                <a:latin typeface="LIHEI PRO" panose="020B0500000000000000" pitchFamily="34" charset="-120"/>
                <a:ea typeface="LIHEI PRO" panose="020B0500000000000000" pitchFamily="34" charset="-120"/>
              </a:rPr>
              <a:t>信徒</a:t>
            </a:r>
            <a:r>
              <a:rPr lang="zh-CN" altLang="en-US" b="1" dirty="0">
                <a:latin typeface="LIHEI PRO" panose="020B0500000000000000" pitchFamily="34" charset="-120"/>
                <a:ea typeface="LIHEI PRO" panose="020B0500000000000000" pitchFamily="34" charset="-120"/>
              </a:rPr>
              <a:t>死后入天堂</a:t>
            </a:r>
            <a:endParaRPr lang="en-US" b="1" dirty="0">
              <a:latin typeface="LIHEI PRO" panose="020B0500000000000000" pitchFamily="34" charset="-120"/>
              <a:ea typeface="LIHEI PRO" panose="020B0500000000000000" pitchFamily="34" charset="-120"/>
            </a:endParaRPr>
          </a:p>
        </p:txBody>
      </p:sp>
      <p:sp>
        <p:nvSpPr>
          <p:cNvPr id="3" name="Content Placeholder 2">
            <a:extLst>
              <a:ext uri="{FF2B5EF4-FFF2-40B4-BE49-F238E27FC236}">
                <a16:creationId xmlns:a16="http://schemas.microsoft.com/office/drawing/2014/main" id="{76DFB2A9-776D-EC1C-F36A-4B4191243EBD}"/>
              </a:ext>
            </a:extLst>
          </p:cNvPr>
          <p:cNvSpPr>
            <a:spLocks noGrp="1"/>
          </p:cNvSpPr>
          <p:nvPr>
            <p:ph idx="1"/>
          </p:nvPr>
        </p:nvSpPr>
        <p:spPr>
          <a:xfrm>
            <a:off x="485346" y="3927806"/>
            <a:ext cx="5209724" cy="2611882"/>
          </a:xfrm>
        </p:spPr>
        <p:txBody>
          <a:bodyPr>
            <a:normAutofit fontScale="92500" lnSpcReduction="20000"/>
          </a:bodyPr>
          <a:lstStyle/>
          <a:p>
            <a:pPr marL="0" indent="0" algn="ctr">
              <a:lnSpc>
                <a:spcPct val="170000"/>
              </a:lnSpc>
              <a:spcBef>
                <a:spcPts val="0"/>
              </a:spcBef>
              <a:buNone/>
            </a:pPr>
            <a:r>
              <a:rPr lang="zh-CN" altLang="en-US" sz="2400" b="1" dirty="0">
                <a:latin typeface="+mn-ea"/>
              </a:rPr>
              <a:t>罗马天主教：相信炼狱（</a:t>
            </a:r>
            <a:r>
              <a:rPr lang="en-SG" altLang="zh-CN" sz="2400" b="1" dirty="0">
                <a:latin typeface="+mn-ea"/>
              </a:rPr>
              <a:t>Purgatory</a:t>
            </a:r>
            <a:r>
              <a:rPr lang="zh-CN" altLang="en-SG" sz="2400" b="1" dirty="0">
                <a:latin typeface="+mn-ea"/>
              </a:rPr>
              <a:t>），</a:t>
            </a:r>
            <a:r>
              <a:rPr lang="zh-CN" altLang="en-US" sz="2400" b="1" dirty="0">
                <a:latin typeface="+mn-ea"/>
              </a:rPr>
              <a:t>即死后仍需在炼狱中受净化，除去尚未赦免的罪，最终才能进入天堂。亲属可以为亡者祷告和献弥撒</a:t>
            </a:r>
            <a:r>
              <a:rPr lang="en-US" altLang="zh-CN" sz="2400" b="1" dirty="0">
                <a:latin typeface="+mn-ea"/>
              </a:rPr>
              <a:t> </a:t>
            </a:r>
            <a:r>
              <a:rPr lang="zh-CN" altLang="en-US" sz="2400" b="1" dirty="0">
                <a:latin typeface="+mn-ea"/>
              </a:rPr>
              <a:t>，帮助他们早日脱离炼狱。</a:t>
            </a:r>
            <a:endParaRPr lang="en-US" altLang="zh-CN" sz="2400" b="1" dirty="0">
              <a:latin typeface="+mn-ea"/>
            </a:endParaRPr>
          </a:p>
        </p:txBody>
      </p:sp>
      <p:sp>
        <p:nvSpPr>
          <p:cNvPr id="8" name="TextBox 7">
            <a:extLst>
              <a:ext uri="{FF2B5EF4-FFF2-40B4-BE49-F238E27FC236}">
                <a16:creationId xmlns:a16="http://schemas.microsoft.com/office/drawing/2014/main" id="{B4BF3AFC-039E-9F65-5130-294062AD38CE}"/>
              </a:ext>
            </a:extLst>
          </p:cNvPr>
          <p:cNvSpPr txBox="1"/>
          <p:nvPr/>
        </p:nvSpPr>
        <p:spPr>
          <a:xfrm>
            <a:off x="6496932" y="4014517"/>
            <a:ext cx="5344164" cy="1799019"/>
          </a:xfrm>
          <a:prstGeom prst="rect">
            <a:avLst/>
          </a:prstGeom>
          <a:noFill/>
        </p:spPr>
        <p:txBody>
          <a:bodyPr wrap="square">
            <a:spAutoFit/>
          </a:bodyPr>
          <a:lstStyle/>
          <a:p>
            <a:pPr algn="ctr">
              <a:lnSpc>
                <a:spcPct val="150000"/>
              </a:lnSpc>
            </a:pPr>
            <a:r>
              <a:rPr lang="zh-CN" altLang="en-US" sz="2600" b="1" dirty="0">
                <a:latin typeface="+mn-ea"/>
              </a:rPr>
              <a:t>基督教：</a:t>
            </a:r>
            <a:endParaRPr lang="en-SG" altLang="zh-CN" sz="2600" b="1" dirty="0">
              <a:latin typeface="+mn-ea"/>
            </a:endParaRPr>
          </a:p>
          <a:p>
            <a:pPr algn="ctr">
              <a:lnSpc>
                <a:spcPct val="150000"/>
              </a:lnSpc>
            </a:pPr>
            <a:r>
              <a:rPr lang="zh-CN" altLang="en-US" sz="2600" b="1" dirty="0">
                <a:latin typeface="+mn-ea"/>
              </a:rPr>
              <a:t>不承认炼狱。信徒死后进入天堂。（路 </a:t>
            </a:r>
            <a:r>
              <a:rPr lang="en-US" altLang="zh-CN" sz="2600" b="1" dirty="0">
                <a:latin typeface="+mn-ea"/>
              </a:rPr>
              <a:t>16:22-23, </a:t>
            </a:r>
            <a:r>
              <a:rPr lang="zh-CN" altLang="en-US" sz="2600" b="1" dirty="0">
                <a:latin typeface="+mn-ea"/>
              </a:rPr>
              <a:t>来</a:t>
            </a:r>
            <a:r>
              <a:rPr lang="en-US" altLang="zh-CN" sz="2600" b="1" dirty="0">
                <a:latin typeface="+mn-ea"/>
              </a:rPr>
              <a:t>9:27</a:t>
            </a:r>
            <a:r>
              <a:rPr lang="zh-CN" altLang="en-SG" sz="2600" b="1" dirty="0">
                <a:latin typeface="+mn-ea"/>
              </a:rPr>
              <a:t>。</a:t>
            </a:r>
          </a:p>
        </p:txBody>
      </p:sp>
      <p:pic>
        <p:nvPicPr>
          <p:cNvPr id="4" name="Picture 3">
            <a:extLst>
              <a:ext uri="{FF2B5EF4-FFF2-40B4-BE49-F238E27FC236}">
                <a16:creationId xmlns:a16="http://schemas.microsoft.com/office/drawing/2014/main" id="{D43208E2-E1BB-2A07-88B8-B3C37CE92A35}"/>
              </a:ext>
            </a:extLst>
          </p:cNvPr>
          <p:cNvPicPr>
            <a:picLocks noChangeAspect="1"/>
          </p:cNvPicPr>
          <p:nvPr/>
        </p:nvPicPr>
        <p:blipFill>
          <a:blip r:embed="rId2"/>
          <a:stretch>
            <a:fillRect/>
          </a:stretch>
        </p:blipFill>
        <p:spPr>
          <a:xfrm>
            <a:off x="1366910" y="1315923"/>
            <a:ext cx="3444240" cy="2611882"/>
          </a:xfrm>
          <a:prstGeom prst="rect">
            <a:avLst/>
          </a:prstGeom>
        </p:spPr>
      </p:pic>
      <p:pic>
        <p:nvPicPr>
          <p:cNvPr id="5" name="Picture 4">
            <a:extLst>
              <a:ext uri="{FF2B5EF4-FFF2-40B4-BE49-F238E27FC236}">
                <a16:creationId xmlns:a16="http://schemas.microsoft.com/office/drawing/2014/main" id="{33E8CD82-BB0D-CB75-E95E-2FE9FD6C386F}"/>
              </a:ext>
            </a:extLst>
          </p:cNvPr>
          <p:cNvPicPr>
            <a:picLocks noChangeAspect="1"/>
          </p:cNvPicPr>
          <p:nvPr/>
        </p:nvPicPr>
        <p:blipFill>
          <a:blip r:embed="rId3"/>
          <a:stretch>
            <a:fillRect/>
          </a:stretch>
        </p:blipFill>
        <p:spPr>
          <a:xfrm>
            <a:off x="7380851" y="1402635"/>
            <a:ext cx="3444239" cy="2611882"/>
          </a:xfrm>
          <a:prstGeom prst="rect">
            <a:avLst/>
          </a:prstGeom>
        </p:spPr>
      </p:pic>
    </p:spTree>
    <p:extLst>
      <p:ext uri="{BB962C8B-B14F-4D97-AF65-F5344CB8AC3E}">
        <p14:creationId xmlns:p14="http://schemas.microsoft.com/office/powerpoint/2010/main" val="3550062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0D61F-70D6-CB58-95A3-7908D46766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31AC55-B6F4-48F3-A4DB-BE9303F6C624}"/>
              </a:ext>
            </a:extLst>
          </p:cNvPr>
          <p:cNvSpPr>
            <a:spLocks noGrp="1"/>
          </p:cNvSpPr>
          <p:nvPr>
            <p:ph type="title"/>
          </p:nvPr>
        </p:nvSpPr>
        <p:spPr>
          <a:xfrm>
            <a:off x="1066800" y="0"/>
            <a:ext cx="10058400" cy="1371600"/>
          </a:xfrm>
        </p:spPr>
        <p:txBody>
          <a:bodyPr>
            <a:normAutofit/>
          </a:bodyPr>
          <a:lstStyle/>
          <a:p>
            <a:r>
              <a:rPr lang="en-US" altLang="zh-CN" b="1" dirty="0">
                <a:latin typeface="LIHEI PRO" panose="020B0500000000000000" pitchFamily="34" charset="-120"/>
                <a:ea typeface="LIHEI PRO" panose="020B0500000000000000" pitchFamily="34" charset="-120"/>
              </a:rPr>
              <a:t>5.</a:t>
            </a:r>
            <a:r>
              <a:rPr lang="zh-CN" altLang="en-US" b="1" dirty="0">
                <a:latin typeface="LIHEI PRO" panose="020B0500000000000000" pitchFamily="34" charset="-120"/>
                <a:ea typeface="LIHEI PRO" panose="020B0500000000000000" pitchFamily="34" charset="-120"/>
              </a:rPr>
              <a:t> 马利亚是中保 </a:t>
            </a:r>
            <a:r>
              <a:rPr lang="en-SG" altLang="zh-CN" b="1" dirty="0">
                <a:latin typeface="LIHEI PRO" panose="020B0500000000000000" pitchFamily="34" charset="-120"/>
                <a:ea typeface="LIHEI PRO" panose="020B0500000000000000" pitchFamily="34" charset="-120"/>
              </a:rPr>
              <a:t>vs.</a:t>
            </a:r>
            <a:r>
              <a:rPr lang="zh-CN" altLang="en-US" b="1" dirty="0">
                <a:latin typeface="LIHEI PRO" panose="020B0500000000000000" pitchFamily="34" charset="-120"/>
                <a:ea typeface="LIHEI PRO" panose="020B0500000000000000" pitchFamily="34" charset="-120"/>
              </a:rPr>
              <a:t> 基督唯一中保 </a:t>
            </a:r>
            <a:endParaRPr lang="en-US" b="1" dirty="0">
              <a:latin typeface="LIHEI PRO" panose="020B0500000000000000" pitchFamily="34" charset="-120"/>
              <a:ea typeface="LIHEI PRO" panose="020B0500000000000000" pitchFamily="34" charset="-120"/>
            </a:endParaRPr>
          </a:p>
        </p:txBody>
      </p:sp>
      <p:sp>
        <p:nvSpPr>
          <p:cNvPr id="3" name="Content Placeholder 2">
            <a:extLst>
              <a:ext uri="{FF2B5EF4-FFF2-40B4-BE49-F238E27FC236}">
                <a16:creationId xmlns:a16="http://schemas.microsoft.com/office/drawing/2014/main" id="{73D474C5-B6AA-1A84-42AA-E58A6AB95B5F}"/>
              </a:ext>
            </a:extLst>
          </p:cNvPr>
          <p:cNvSpPr>
            <a:spLocks noGrp="1"/>
          </p:cNvSpPr>
          <p:nvPr>
            <p:ph idx="1"/>
          </p:nvPr>
        </p:nvSpPr>
        <p:spPr>
          <a:xfrm>
            <a:off x="463446" y="3995818"/>
            <a:ext cx="5989230" cy="3227942"/>
          </a:xfrm>
        </p:spPr>
        <p:txBody>
          <a:bodyPr>
            <a:normAutofit/>
          </a:bodyPr>
          <a:lstStyle/>
          <a:p>
            <a:pPr>
              <a:buFont typeface="Arial" panose="020B0604020202020204" pitchFamily="34" charset="0"/>
              <a:buChar char="•"/>
            </a:pPr>
            <a:r>
              <a:rPr lang="zh-CN" altLang="en-US" sz="2400" b="1" dirty="0">
                <a:latin typeface="+mn-ea"/>
              </a:rPr>
              <a:t>众信徒的中保</a:t>
            </a:r>
            <a:r>
              <a:rPr lang="zh-CN" altLang="en-US" sz="2000" dirty="0">
                <a:latin typeface="+mn-ea"/>
              </a:rPr>
              <a:t>（</a:t>
            </a:r>
            <a:r>
              <a:rPr lang="en-US" altLang="zh-CN" sz="2000" dirty="0">
                <a:latin typeface="+mn-ea"/>
              </a:rPr>
              <a:t>Mediatrix of All Graces</a:t>
            </a:r>
            <a:r>
              <a:rPr lang="zh-CN" altLang="en-US" sz="2000" dirty="0">
                <a:latin typeface="+mn-ea"/>
              </a:rPr>
              <a:t>）</a:t>
            </a:r>
            <a:endParaRPr lang="zh-CN" altLang="en-US" sz="2400" dirty="0">
              <a:latin typeface="+mn-ea"/>
            </a:endParaRPr>
          </a:p>
          <a:p>
            <a:pPr>
              <a:buFont typeface="Arial" panose="020B0604020202020204" pitchFamily="34" charset="0"/>
              <a:buChar char="•"/>
            </a:pPr>
            <a:r>
              <a:rPr lang="zh-CN" altLang="en-US" sz="2400" b="1" dirty="0">
                <a:latin typeface="+mn-ea"/>
              </a:rPr>
              <a:t>神之母</a:t>
            </a:r>
            <a:r>
              <a:rPr lang="en-US" altLang="zh-CN" sz="2400" b="1" dirty="0">
                <a:latin typeface="+mn-ea"/>
              </a:rPr>
              <a:t> </a:t>
            </a:r>
            <a:r>
              <a:rPr lang="en-US" altLang="zh-CN" sz="2000" b="1" dirty="0">
                <a:latin typeface="+mn-ea"/>
              </a:rPr>
              <a:t>Mother of God, </a:t>
            </a:r>
            <a:r>
              <a:rPr lang="en-US" altLang="zh-CN" sz="2000" b="1" dirty="0" err="1">
                <a:latin typeface="+mn-ea"/>
              </a:rPr>
              <a:t>Theotokos</a:t>
            </a:r>
            <a:r>
              <a:rPr lang="zh-CN" altLang="en-US" sz="2400" b="1" dirty="0">
                <a:latin typeface="+mn-ea"/>
              </a:rPr>
              <a:t>。 </a:t>
            </a:r>
          </a:p>
          <a:p>
            <a:pPr>
              <a:buFont typeface="Arial" panose="020B0604020202020204" pitchFamily="34" charset="0"/>
              <a:buChar char="•"/>
            </a:pPr>
            <a:r>
              <a:rPr lang="zh-CN" altLang="en-US" sz="2400" b="1" dirty="0">
                <a:latin typeface="+mn-ea"/>
              </a:rPr>
              <a:t>慈悲之后</a:t>
            </a:r>
            <a:r>
              <a:rPr lang="zh-CN" altLang="en-US" sz="2000" b="1" dirty="0">
                <a:latin typeface="+mn-ea"/>
              </a:rPr>
              <a:t>（</a:t>
            </a:r>
            <a:r>
              <a:rPr lang="en-US" altLang="zh-CN" sz="2000" b="1" dirty="0">
                <a:latin typeface="+mn-ea"/>
              </a:rPr>
              <a:t>Queen of Mercy)</a:t>
            </a:r>
          </a:p>
          <a:p>
            <a:pPr>
              <a:buFont typeface="Arial" panose="020B0604020202020204" pitchFamily="34" charset="0"/>
              <a:buChar char="•"/>
            </a:pPr>
            <a:r>
              <a:rPr lang="zh-CN" altLang="en-US" sz="2400" b="1" dirty="0">
                <a:latin typeface="+mn-ea"/>
              </a:rPr>
              <a:t>求马利亚代求。圣母经（</a:t>
            </a:r>
            <a:r>
              <a:rPr lang="en-US" altLang="zh-CN" sz="2400" b="1" dirty="0">
                <a:latin typeface="+mn-ea"/>
              </a:rPr>
              <a:t>Hail Mary Prayer</a:t>
            </a:r>
            <a:r>
              <a:rPr lang="zh-CN" altLang="en-US" sz="2400" b="1" dirty="0">
                <a:latin typeface="+mn-ea"/>
              </a:rPr>
              <a:t>）：诵圣母经（</a:t>
            </a:r>
            <a:r>
              <a:rPr lang="en-US" altLang="zh-CN" sz="2400" b="1" dirty="0">
                <a:latin typeface="+mn-ea"/>
              </a:rPr>
              <a:t>Ave Maria</a:t>
            </a:r>
            <a:r>
              <a:rPr lang="zh-CN" altLang="en-US" sz="2400" b="1" dirty="0">
                <a:latin typeface="+mn-ea"/>
              </a:rPr>
              <a:t>）。</a:t>
            </a:r>
          </a:p>
          <a:p>
            <a:pPr>
              <a:buFont typeface="Arial" panose="020B0604020202020204" pitchFamily="34" charset="0"/>
              <a:buChar char="•"/>
            </a:pPr>
            <a:endParaRPr lang="en-US" altLang="zh-CN" sz="2400" b="1" dirty="0">
              <a:latin typeface="+mn-ea"/>
            </a:endParaRPr>
          </a:p>
        </p:txBody>
      </p:sp>
      <p:sp>
        <p:nvSpPr>
          <p:cNvPr id="8" name="TextBox 7">
            <a:extLst>
              <a:ext uri="{FF2B5EF4-FFF2-40B4-BE49-F238E27FC236}">
                <a16:creationId xmlns:a16="http://schemas.microsoft.com/office/drawing/2014/main" id="{4B1BE5D5-E533-C6AF-58CE-3905A72CAEAD}"/>
              </a:ext>
            </a:extLst>
          </p:cNvPr>
          <p:cNvSpPr txBox="1"/>
          <p:nvPr/>
        </p:nvSpPr>
        <p:spPr>
          <a:xfrm>
            <a:off x="6651677" y="3649872"/>
            <a:ext cx="5344164" cy="2399183"/>
          </a:xfrm>
          <a:prstGeom prst="rect">
            <a:avLst/>
          </a:prstGeom>
          <a:noFill/>
        </p:spPr>
        <p:txBody>
          <a:bodyPr wrap="square">
            <a:spAutoFit/>
          </a:bodyPr>
          <a:lstStyle/>
          <a:p>
            <a:pPr algn="ctr">
              <a:lnSpc>
                <a:spcPct val="150000"/>
              </a:lnSpc>
            </a:pPr>
            <a:r>
              <a:rPr lang="zh-CN" altLang="en-US" sz="2600" b="1" dirty="0">
                <a:latin typeface="+mn-ea"/>
              </a:rPr>
              <a:t>基督教：</a:t>
            </a:r>
            <a:endParaRPr lang="en-US" altLang="zh-CN" sz="2600" b="1" dirty="0">
              <a:latin typeface="+mn-ea"/>
            </a:endParaRPr>
          </a:p>
          <a:p>
            <a:pPr algn="ctr">
              <a:lnSpc>
                <a:spcPct val="150000"/>
              </a:lnSpc>
            </a:pPr>
            <a:r>
              <a:rPr lang="zh-CN" altLang="en-US" sz="2600" b="1" dirty="0">
                <a:latin typeface="+mn-ea"/>
              </a:rPr>
              <a:t>唯独向神祷告</a:t>
            </a:r>
            <a:r>
              <a:rPr lang="zh-CN" altLang="en-SG" sz="2600" b="1" dirty="0">
                <a:latin typeface="+mn-ea"/>
              </a:rPr>
              <a:t>，</a:t>
            </a:r>
            <a:endParaRPr lang="en-SG" altLang="zh-CN" sz="2600" b="1" dirty="0">
              <a:latin typeface="+mn-ea"/>
            </a:endParaRPr>
          </a:p>
          <a:p>
            <a:pPr algn="ctr">
              <a:lnSpc>
                <a:spcPct val="150000"/>
              </a:lnSpc>
            </a:pPr>
            <a:r>
              <a:rPr lang="zh-CN" altLang="en-US" sz="2600" b="1" dirty="0">
                <a:latin typeface="+mn-ea"/>
              </a:rPr>
              <a:t>圣经教导只有基督是唯一的中保（提前 </a:t>
            </a:r>
            <a:r>
              <a:rPr lang="en-US" altLang="zh-CN" sz="2600" b="1" dirty="0">
                <a:latin typeface="+mn-ea"/>
              </a:rPr>
              <a:t>2:5</a:t>
            </a:r>
            <a:r>
              <a:rPr lang="zh-CN" altLang="en-US" sz="2600" b="1" dirty="0">
                <a:latin typeface="+mn-ea"/>
              </a:rPr>
              <a:t>）</a:t>
            </a:r>
            <a:endParaRPr lang="zh-CN" altLang="en-SG" sz="2600" b="1" dirty="0">
              <a:latin typeface="+mn-ea"/>
            </a:endParaRPr>
          </a:p>
        </p:txBody>
      </p:sp>
      <p:pic>
        <p:nvPicPr>
          <p:cNvPr id="9" name="Picture 8">
            <a:extLst>
              <a:ext uri="{FF2B5EF4-FFF2-40B4-BE49-F238E27FC236}">
                <a16:creationId xmlns:a16="http://schemas.microsoft.com/office/drawing/2014/main" id="{1B037BE5-5CD9-52DF-1FD8-37848A9D0C69}"/>
              </a:ext>
            </a:extLst>
          </p:cNvPr>
          <p:cNvPicPr>
            <a:picLocks noChangeAspect="1"/>
          </p:cNvPicPr>
          <p:nvPr/>
        </p:nvPicPr>
        <p:blipFill>
          <a:blip r:embed="rId2"/>
          <a:stretch>
            <a:fillRect/>
          </a:stretch>
        </p:blipFill>
        <p:spPr>
          <a:xfrm>
            <a:off x="7387338" y="1270329"/>
            <a:ext cx="3563352" cy="2379543"/>
          </a:xfrm>
          <a:prstGeom prst="rect">
            <a:avLst/>
          </a:prstGeom>
        </p:spPr>
      </p:pic>
      <p:pic>
        <p:nvPicPr>
          <p:cNvPr id="10" name="Picture 9">
            <a:extLst>
              <a:ext uri="{FF2B5EF4-FFF2-40B4-BE49-F238E27FC236}">
                <a16:creationId xmlns:a16="http://schemas.microsoft.com/office/drawing/2014/main" id="{E65A6861-A604-3E8C-C490-E313EEB232D6}"/>
              </a:ext>
            </a:extLst>
          </p:cNvPr>
          <p:cNvPicPr>
            <a:picLocks noChangeAspect="1"/>
          </p:cNvPicPr>
          <p:nvPr/>
        </p:nvPicPr>
        <p:blipFill>
          <a:blip r:embed="rId3"/>
          <a:srcRect t="7058" b="6405"/>
          <a:stretch/>
        </p:blipFill>
        <p:spPr>
          <a:xfrm>
            <a:off x="1941342" y="1097280"/>
            <a:ext cx="2341998" cy="2898538"/>
          </a:xfrm>
          <a:prstGeom prst="rect">
            <a:avLst/>
          </a:prstGeom>
        </p:spPr>
      </p:pic>
    </p:spTree>
    <p:extLst>
      <p:ext uri="{BB962C8B-B14F-4D97-AF65-F5344CB8AC3E}">
        <p14:creationId xmlns:p14="http://schemas.microsoft.com/office/powerpoint/2010/main" val="1831358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26F27-7595-A203-49B8-93AA240BEF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6F507F-B875-50ED-F6EE-AE2038DFFD22}"/>
              </a:ext>
            </a:extLst>
          </p:cNvPr>
          <p:cNvSpPr>
            <a:spLocks noGrp="1"/>
          </p:cNvSpPr>
          <p:nvPr>
            <p:ph type="title"/>
          </p:nvPr>
        </p:nvSpPr>
        <p:spPr>
          <a:xfrm>
            <a:off x="1066800" y="0"/>
            <a:ext cx="10058400" cy="1371600"/>
          </a:xfrm>
        </p:spPr>
        <p:txBody>
          <a:bodyPr>
            <a:normAutofit/>
          </a:bodyPr>
          <a:lstStyle/>
          <a:p>
            <a:r>
              <a:rPr lang="en-US" altLang="zh-CN" b="1" dirty="0">
                <a:latin typeface="LIHEI PRO" panose="020B0500000000000000" pitchFamily="34" charset="-120"/>
                <a:ea typeface="LIHEI PRO" panose="020B0500000000000000" pitchFamily="34" charset="-120"/>
              </a:rPr>
              <a:t>6.</a:t>
            </a:r>
            <a:r>
              <a:rPr lang="zh-CN" altLang="en-US" b="1" dirty="0">
                <a:latin typeface="LIHEI PRO" panose="020B0500000000000000" pitchFamily="34" charset="-120"/>
                <a:ea typeface="LIHEI PRO" panose="020B0500000000000000" pitchFamily="34" charset="-120"/>
              </a:rPr>
              <a:t>求圣徒代求 </a:t>
            </a:r>
            <a:r>
              <a:rPr lang="en-SG" b="1" dirty="0">
                <a:latin typeface="LIHEI PRO" panose="020B0500000000000000" pitchFamily="34" charset="-120"/>
                <a:ea typeface="LIHEI PRO" panose="020B0500000000000000" pitchFamily="34" charset="-120"/>
              </a:rPr>
              <a:t>vs. </a:t>
            </a:r>
            <a:r>
              <a:rPr lang="zh-CN" altLang="en-US" b="1" dirty="0">
                <a:latin typeface="LIHEI PRO" panose="020B0500000000000000" pitchFamily="34" charset="-120"/>
                <a:ea typeface="LIHEI PRO" panose="020B0500000000000000" pitchFamily="34" charset="-120"/>
              </a:rPr>
              <a:t>向神祷告 </a:t>
            </a:r>
            <a:endParaRPr lang="en-US" b="1" dirty="0">
              <a:latin typeface="LIHEI PRO" panose="020B0500000000000000" pitchFamily="34" charset="-120"/>
              <a:ea typeface="LIHEI PRO" panose="020B0500000000000000" pitchFamily="34" charset="-120"/>
            </a:endParaRPr>
          </a:p>
        </p:txBody>
      </p:sp>
      <p:sp>
        <p:nvSpPr>
          <p:cNvPr id="3" name="Content Placeholder 2">
            <a:extLst>
              <a:ext uri="{FF2B5EF4-FFF2-40B4-BE49-F238E27FC236}">
                <a16:creationId xmlns:a16="http://schemas.microsoft.com/office/drawing/2014/main" id="{64B43A2D-CF2F-01D8-BD26-3CA9EB1DD090}"/>
              </a:ext>
            </a:extLst>
          </p:cNvPr>
          <p:cNvSpPr>
            <a:spLocks noGrp="1"/>
          </p:cNvSpPr>
          <p:nvPr>
            <p:ph idx="1"/>
          </p:nvPr>
        </p:nvSpPr>
        <p:spPr>
          <a:xfrm>
            <a:off x="485346" y="3927805"/>
            <a:ext cx="5209724" cy="3227942"/>
          </a:xfrm>
        </p:spPr>
        <p:txBody>
          <a:bodyPr>
            <a:normAutofit/>
          </a:bodyPr>
          <a:lstStyle/>
          <a:p>
            <a:pPr marL="0" indent="0" algn="ctr">
              <a:lnSpc>
                <a:spcPct val="170000"/>
              </a:lnSpc>
              <a:spcBef>
                <a:spcPts val="0"/>
              </a:spcBef>
              <a:buNone/>
            </a:pPr>
            <a:r>
              <a:rPr lang="zh-CN" altLang="en-US" sz="2400" b="1" dirty="0">
                <a:latin typeface="+mn-ea"/>
              </a:rPr>
              <a:t>罗马天主教：信徒可以向马利亚和</a:t>
            </a:r>
            <a:r>
              <a:rPr lang="en-US" altLang="zh-CN" sz="2400" b="1" dirty="0">
                <a:latin typeface="+mn-ea"/>
              </a:rPr>
              <a:t> </a:t>
            </a:r>
            <a:r>
              <a:rPr lang="zh-CN" altLang="en-US" sz="2400" b="1" dirty="0">
                <a:latin typeface="+mn-ea"/>
              </a:rPr>
              <a:t>圣徒（</a:t>
            </a:r>
            <a:r>
              <a:rPr lang="en-SG" sz="2400" b="1" dirty="0" err="1">
                <a:latin typeface="+mn-ea"/>
              </a:rPr>
              <a:t>Saints）例如</a:t>
            </a:r>
            <a:r>
              <a:rPr lang="zh-CN" altLang="en-US" sz="2400" b="1" dirty="0">
                <a:latin typeface="+mn-ea"/>
              </a:rPr>
              <a:t>：</a:t>
            </a:r>
            <a:r>
              <a:rPr lang="zh-CN" altLang="en-US" sz="2400" b="1" dirty="0"/>
              <a:t>圣若瑟 </a:t>
            </a:r>
            <a:r>
              <a:rPr lang="en-US" altLang="zh-CN" b="1" dirty="0"/>
              <a:t>(</a:t>
            </a:r>
            <a:r>
              <a:rPr lang="en-SG" b="1" dirty="0"/>
              <a:t>St. Joseph) – The Protector of the Church</a:t>
            </a:r>
            <a:r>
              <a:rPr lang="zh-CN" altLang="en-US" b="1" dirty="0"/>
              <a:t> </a:t>
            </a:r>
            <a:r>
              <a:rPr lang="zh-CN" altLang="en-US" sz="2400" b="1" dirty="0">
                <a:latin typeface="+mn-ea"/>
              </a:rPr>
              <a:t>祈求代祷，</a:t>
            </a:r>
            <a:endParaRPr lang="en-US" altLang="zh-CN" sz="2400" b="1" dirty="0">
              <a:latin typeface="+mn-ea"/>
            </a:endParaRPr>
          </a:p>
        </p:txBody>
      </p:sp>
      <p:sp>
        <p:nvSpPr>
          <p:cNvPr id="8" name="TextBox 7">
            <a:extLst>
              <a:ext uri="{FF2B5EF4-FFF2-40B4-BE49-F238E27FC236}">
                <a16:creationId xmlns:a16="http://schemas.microsoft.com/office/drawing/2014/main" id="{36C5186D-0343-D06B-A59C-434BF7D15266}"/>
              </a:ext>
            </a:extLst>
          </p:cNvPr>
          <p:cNvSpPr txBox="1"/>
          <p:nvPr/>
        </p:nvSpPr>
        <p:spPr>
          <a:xfrm>
            <a:off x="6496932" y="4014517"/>
            <a:ext cx="5344164" cy="2399183"/>
          </a:xfrm>
          <a:prstGeom prst="rect">
            <a:avLst/>
          </a:prstGeom>
          <a:noFill/>
        </p:spPr>
        <p:txBody>
          <a:bodyPr wrap="square">
            <a:spAutoFit/>
          </a:bodyPr>
          <a:lstStyle/>
          <a:p>
            <a:pPr algn="ctr">
              <a:lnSpc>
                <a:spcPct val="150000"/>
              </a:lnSpc>
            </a:pPr>
            <a:r>
              <a:rPr lang="zh-CN" altLang="en-US" sz="2600" b="1" dirty="0">
                <a:latin typeface="+mn-ea"/>
              </a:rPr>
              <a:t>基督教：唯独向神祷告</a:t>
            </a:r>
            <a:r>
              <a:rPr lang="zh-CN" altLang="en-SG" sz="2600" b="1" dirty="0">
                <a:latin typeface="+mn-ea"/>
              </a:rPr>
              <a:t>，</a:t>
            </a:r>
            <a:endParaRPr lang="en-SG" altLang="zh-CN" sz="2600" b="1" dirty="0">
              <a:latin typeface="+mn-ea"/>
            </a:endParaRPr>
          </a:p>
          <a:p>
            <a:pPr algn="ctr">
              <a:lnSpc>
                <a:spcPct val="150000"/>
              </a:lnSpc>
            </a:pPr>
            <a:r>
              <a:rPr lang="zh-CN" altLang="en-US" sz="2600" b="1" dirty="0">
                <a:latin typeface="+mn-ea"/>
              </a:rPr>
              <a:t>圣经教导只有基督是唯一的中保（提前 </a:t>
            </a:r>
            <a:r>
              <a:rPr lang="en-US" altLang="zh-CN" sz="2600" b="1" dirty="0">
                <a:latin typeface="+mn-ea"/>
              </a:rPr>
              <a:t>2:5</a:t>
            </a:r>
            <a:r>
              <a:rPr lang="zh-CN" altLang="en-US" sz="2600" b="1" dirty="0">
                <a:latin typeface="+mn-ea"/>
              </a:rPr>
              <a:t>），基督徒不可以向圣徒或玛利亚祷告。</a:t>
            </a:r>
            <a:endParaRPr lang="zh-CN" altLang="en-SG" sz="2600" b="1" dirty="0">
              <a:latin typeface="+mn-ea"/>
            </a:endParaRPr>
          </a:p>
        </p:txBody>
      </p:sp>
      <p:pic>
        <p:nvPicPr>
          <p:cNvPr id="4" name="Picture 3">
            <a:extLst>
              <a:ext uri="{FF2B5EF4-FFF2-40B4-BE49-F238E27FC236}">
                <a16:creationId xmlns:a16="http://schemas.microsoft.com/office/drawing/2014/main" id="{32763768-61B8-FF7F-D415-66D17392C451}"/>
              </a:ext>
            </a:extLst>
          </p:cNvPr>
          <p:cNvPicPr>
            <a:picLocks noChangeAspect="1"/>
          </p:cNvPicPr>
          <p:nvPr/>
        </p:nvPicPr>
        <p:blipFill>
          <a:blip r:embed="rId2"/>
          <a:srcRect t="12102" b="15282"/>
          <a:stretch/>
        </p:blipFill>
        <p:spPr>
          <a:xfrm>
            <a:off x="1223598" y="1238664"/>
            <a:ext cx="3755574" cy="2727125"/>
          </a:xfrm>
          <a:prstGeom prst="rect">
            <a:avLst/>
          </a:prstGeom>
        </p:spPr>
      </p:pic>
      <p:pic>
        <p:nvPicPr>
          <p:cNvPr id="7" name="Picture 6">
            <a:extLst>
              <a:ext uri="{FF2B5EF4-FFF2-40B4-BE49-F238E27FC236}">
                <a16:creationId xmlns:a16="http://schemas.microsoft.com/office/drawing/2014/main" id="{AD28CAA1-1FD0-D6A8-2E6B-DFE5BD9A038E}"/>
              </a:ext>
            </a:extLst>
          </p:cNvPr>
          <p:cNvPicPr>
            <a:picLocks noChangeAspect="1"/>
          </p:cNvPicPr>
          <p:nvPr/>
        </p:nvPicPr>
        <p:blipFill>
          <a:blip r:embed="rId3"/>
          <a:stretch>
            <a:fillRect/>
          </a:stretch>
        </p:blipFill>
        <p:spPr>
          <a:xfrm>
            <a:off x="7291227" y="1271574"/>
            <a:ext cx="3677175" cy="2661303"/>
          </a:xfrm>
          <a:prstGeom prst="rect">
            <a:avLst/>
          </a:prstGeom>
        </p:spPr>
      </p:pic>
    </p:spTree>
    <p:extLst>
      <p:ext uri="{BB962C8B-B14F-4D97-AF65-F5344CB8AC3E}">
        <p14:creationId xmlns:p14="http://schemas.microsoft.com/office/powerpoint/2010/main" val="2919587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67EB6-686C-8076-2CAF-ED409D63F3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8DF702-C79C-309F-F4D8-E0380042CCA4}"/>
              </a:ext>
            </a:extLst>
          </p:cNvPr>
          <p:cNvSpPr>
            <a:spLocks noGrp="1"/>
          </p:cNvSpPr>
          <p:nvPr>
            <p:ph type="title"/>
          </p:nvPr>
        </p:nvSpPr>
        <p:spPr>
          <a:xfrm>
            <a:off x="1066800" y="0"/>
            <a:ext cx="10058400" cy="1371600"/>
          </a:xfrm>
        </p:spPr>
        <p:txBody>
          <a:bodyPr>
            <a:normAutofit/>
          </a:bodyPr>
          <a:lstStyle/>
          <a:p>
            <a:r>
              <a:rPr lang="en-US" altLang="zh-CN" dirty="0">
                <a:latin typeface="LIHEI PRO" panose="020B0500000000000000" pitchFamily="34" charset="-120"/>
                <a:ea typeface="LIHEI PRO" panose="020B0500000000000000" pitchFamily="34" charset="-120"/>
              </a:rPr>
              <a:t>7.</a:t>
            </a:r>
            <a:r>
              <a:rPr lang="zh-CN" altLang="en-US" dirty="0">
                <a:latin typeface="LIHEI PRO" panose="020B0500000000000000" pitchFamily="34" charset="-120"/>
                <a:ea typeface="LIHEI PRO" panose="020B0500000000000000" pitchFamily="34" charset="-120"/>
              </a:rPr>
              <a:t> 圣餐（变质）</a:t>
            </a:r>
            <a:r>
              <a:rPr lang="en-US" altLang="zh-CN" dirty="0">
                <a:latin typeface="LIHEI PRO" panose="020B0500000000000000" pitchFamily="34" charset="-120"/>
                <a:ea typeface="LIHEI PRO" panose="020B0500000000000000" pitchFamily="34" charset="-120"/>
              </a:rPr>
              <a:t>vs. </a:t>
            </a:r>
            <a:r>
              <a:rPr lang="zh-CN" altLang="en-US" dirty="0">
                <a:latin typeface="LIHEI PRO" panose="020B0500000000000000" pitchFamily="34" charset="-120"/>
                <a:ea typeface="LIHEI PRO" panose="020B0500000000000000" pitchFamily="34" charset="-120"/>
              </a:rPr>
              <a:t>（属灵的临在）</a:t>
            </a:r>
            <a:endParaRPr lang="en-US" dirty="0">
              <a:latin typeface="LIHEI PRO" panose="020B0500000000000000" pitchFamily="34" charset="-120"/>
              <a:ea typeface="LIHEI PRO" panose="020B0500000000000000" pitchFamily="34" charset="-120"/>
            </a:endParaRPr>
          </a:p>
        </p:txBody>
      </p:sp>
      <p:sp>
        <p:nvSpPr>
          <p:cNvPr id="3" name="Content Placeholder 2">
            <a:extLst>
              <a:ext uri="{FF2B5EF4-FFF2-40B4-BE49-F238E27FC236}">
                <a16:creationId xmlns:a16="http://schemas.microsoft.com/office/drawing/2014/main" id="{386BA32A-C907-26AD-9C27-FF7AB8C55109}"/>
              </a:ext>
            </a:extLst>
          </p:cNvPr>
          <p:cNvSpPr>
            <a:spLocks noGrp="1"/>
          </p:cNvSpPr>
          <p:nvPr>
            <p:ph idx="1"/>
          </p:nvPr>
        </p:nvSpPr>
        <p:spPr>
          <a:xfrm>
            <a:off x="636947" y="3829051"/>
            <a:ext cx="5459053" cy="3227942"/>
          </a:xfrm>
        </p:spPr>
        <p:txBody>
          <a:bodyPr>
            <a:normAutofit fontScale="92500"/>
          </a:bodyPr>
          <a:lstStyle/>
          <a:p>
            <a:pPr marL="0" indent="0" algn="ctr">
              <a:lnSpc>
                <a:spcPct val="170000"/>
              </a:lnSpc>
              <a:spcBef>
                <a:spcPts val="0"/>
              </a:spcBef>
              <a:buNone/>
            </a:pPr>
            <a:r>
              <a:rPr lang="zh-CN" altLang="en-US" sz="2400" b="1" dirty="0">
                <a:latin typeface="+mn-ea"/>
              </a:rPr>
              <a:t>罗马天主教：弥撒中的圣餐</a:t>
            </a:r>
            <a:r>
              <a:rPr lang="zh-CN" altLang="en-US" sz="2400" dirty="0">
                <a:latin typeface="+mn-ea"/>
              </a:rPr>
              <a:t>（</a:t>
            </a:r>
            <a:r>
              <a:rPr lang="en-SG" sz="2400" dirty="0">
                <a:latin typeface="+mn-ea"/>
              </a:rPr>
              <a:t>Eucharist）</a:t>
            </a:r>
            <a:r>
              <a:rPr lang="zh-CN" altLang="en-US" sz="2400" b="1" dirty="0">
                <a:latin typeface="+mn-ea"/>
              </a:rPr>
              <a:t>经过本质变体</a:t>
            </a:r>
            <a:r>
              <a:rPr lang="zh-CN" altLang="en-US" sz="2400" dirty="0">
                <a:latin typeface="+mn-ea"/>
              </a:rPr>
              <a:t>（</a:t>
            </a:r>
            <a:r>
              <a:rPr lang="en-SG" sz="2400" dirty="0">
                <a:latin typeface="+mn-ea"/>
              </a:rPr>
              <a:t>Transubstantiation），</a:t>
            </a:r>
            <a:endParaRPr lang="en-US" sz="2400" b="1" dirty="0">
              <a:latin typeface="+mn-ea"/>
            </a:endParaRPr>
          </a:p>
          <a:p>
            <a:pPr marL="0" indent="0" algn="ctr">
              <a:lnSpc>
                <a:spcPct val="170000"/>
              </a:lnSpc>
              <a:spcBef>
                <a:spcPts val="0"/>
              </a:spcBef>
              <a:buNone/>
            </a:pPr>
            <a:r>
              <a:rPr lang="zh-CN" altLang="en-US" sz="2400" b="1" dirty="0">
                <a:latin typeface="+mn-ea"/>
              </a:rPr>
              <a:t>饼和酒在本质上变成基督的身体和血。</a:t>
            </a:r>
            <a:endParaRPr lang="en-US" altLang="zh-CN" sz="2400" b="1" dirty="0">
              <a:latin typeface="+mn-ea"/>
            </a:endParaRPr>
          </a:p>
          <a:p>
            <a:pPr marL="0" indent="0" algn="ctr">
              <a:lnSpc>
                <a:spcPct val="170000"/>
              </a:lnSpc>
              <a:spcBef>
                <a:spcPts val="0"/>
              </a:spcBef>
              <a:buNone/>
            </a:pPr>
            <a:r>
              <a:rPr lang="zh-CN" altLang="en-US" sz="2400" b="1" dirty="0">
                <a:latin typeface="+mn-ea"/>
              </a:rPr>
              <a:t>七大圣礼</a:t>
            </a:r>
            <a:r>
              <a:rPr lang="en-SG" sz="2400" b="1" dirty="0">
                <a:latin typeface="+mn-ea"/>
              </a:rPr>
              <a:t>：</a:t>
            </a:r>
            <a:r>
              <a:rPr lang="zh-CN" altLang="en-US" sz="2400" b="1" dirty="0">
                <a:latin typeface="+mn-ea"/>
              </a:rPr>
              <a:t>洗礼、圣餐、坚振</a:t>
            </a:r>
            <a:r>
              <a:rPr lang="en-SG" sz="1700" dirty="0"/>
              <a:t>Confirmation</a:t>
            </a:r>
            <a:r>
              <a:rPr lang="en-SG" sz="2400" dirty="0"/>
              <a:t> </a:t>
            </a:r>
            <a:r>
              <a:rPr lang="zh-CN" altLang="en-US" sz="2400" b="1" dirty="0">
                <a:latin typeface="+mn-ea"/>
              </a:rPr>
              <a:t>、忏悔、病人傅油、圣秩</a:t>
            </a:r>
            <a:r>
              <a:rPr lang="en-US" altLang="zh-CN" sz="2400" b="1" dirty="0">
                <a:latin typeface="+mn-ea"/>
              </a:rPr>
              <a:t> </a:t>
            </a:r>
            <a:r>
              <a:rPr lang="en-SG" altLang="zh-CN" sz="1900" b="1" dirty="0">
                <a:latin typeface="+mn-ea"/>
              </a:rPr>
              <a:t>Holy Orders </a:t>
            </a:r>
            <a:r>
              <a:rPr lang="zh-CN" altLang="en-US" sz="2400" b="1" dirty="0">
                <a:latin typeface="+mn-ea"/>
              </a:rPr>
              <a:t>、婚姻。</a:t>
            </a:r>
            <a:endParaRPr lang="en-US" altLang="zh-CN" sz="2400" b="1" dirty="0">
              <a:latin typeface="+mn-ea"/>
            </a:endParaRPr>
          </a:p>
        </p:txBody>
      </p:sp>
      <p:sp>
        <p:nvSpPr>
          <p:cNvPr id="8" name="TextBox 7">
            <a:extLst>
              <a:ext uri="{FF2B5EF4-FFF2-40B4-BE49-F238E27FC236}">
                <a16:creationId xmlns:a16="http://schemas.microsoft.com/office/drawing/2014/main" id="{031C2997-D01D-280E-262B-9389DA06C780}"/>
              </a:ext>
            </a:extLst>
          </p:cNvPr>
          <p:cNvSpPr txBox="1"/>
          <p:nvPr/>
        </p:nvSpPr>
        <p:spPr>
          <a:xfrm>
            <a:off x="6496932" y="3848833"/>
            <a:ext cx="5695068" cy="2775760"/>
          </a:xfrm>
          <a:prstGeom prst="rect">
            <a:avLst/>
          </a:prstGeom>
          <a:noFill/>
        </p:spPr>
        <p:txBody>
          <a:bodyPr wrap="square">
            <a:spAutoFit/>
          </a:bodyPr>
          <a:lstStyle/>
          <a:p>
            <a:pPr algn="ctr">
              <a:lnSpc>
                <a:spcPct val="150000"/>
              </a:lnSpc>
            </a:pPr>
            <a:r>
              <a:rPr lang="zh-CN" altLang="en-US" sz="2400" b="1" dirty="0">
                <a:latin typeface="+mn-ea"/>
              </a:rPr>
              <a:t>基督教：圣餐是纪念基督的献祭</a:t>
            </a:r>
            <a:r>
              <a:rPr lang="zh-CN" altLang="en-SG" sz="2400" b="1" dirty="0">
                <a:latin typeface="+mn-ea"/>
              </a:rPr>
              <a:t>，</a:t>
            </a:r>
            <a:r>
              <a:rPr lang="zh-CN" altLang="en-US" sz="2400" b="1" dirty="0">
                <a:latin typeface="+mn-ea"/>
              </a:rPr>
              <a:t>基督在其中是属灵的临在（</a:t>
            </a:r>
            <a:r>
              <a:rPr lang="en-SG" altLang="zh-CN" sz="2400" b="1" dirty="0">
                <a:latin typeface="+mn-ea"/>
              </a:rPr>
              <a:t>spiritual presence</a:t>
            </a:r>
            <a:r>
              <a:rPr lang="zh-CN" altLang="en-SG" sz="2400" b="1" dirty="0">
                <a:latin typeface="+mn-ea"/>
              </a:rPr>
              <a:t>），</a:t>
            </a:r>
            <a:r>
              <a:rPr lang="zh-CN" altLang="en-US" sz="2400" b="1" dirty="0">
                <a:latin typeface="+mn-ea"/>
              </a:rPr>
              <a:t>而非实质性改变。</a:t>
            </a:r>
            <a:endParaRPr lang="en-SG" altLang="zh-CN" sz="2400" b="1" dirty="0">
              <a:latin typeface="+mn-ea"/>
            </a:endParaRPr>
          </a:p>
          <a:p>
            <a:pPr algn="ctr">
              <a:lnSpc>
                <a:spcPct val="150000"/>
              </a:lnSpc>
            </a:pPr>
            <a:r>
              <a:rPr lang="zh-CN" altLang="en-US" sz="2400" b="1" dirty="0">
                <a:latin typeface="+mn-ea"/>
              </a:rPr>
              <a:t>圣经只有两项圣礼</a:t>
            </a:r>
            <a:r>
              <a:rPr lang="zh-CN" altLang="en-SG" sz="2400" b="1" dirty="0">
                <a:latin typeface="+mn-ea"/>
              </a:rPr>
              <a:t>：</a:t>
            </a:r>
            <a:r>
              <a:rPr lang="zh-CN" altLang="en-US" sz="2400" b="1" dirty="0">
                <a:latin typeface="+mn-ea"/>
              </a:rPr>
              <a:t>洗礼</a:t>
            </a:r>
            <a:r>
              <a:rPr lang="zh-CN" altLang="en-US" sz="2000" b="1" dirty="0">
                <a:latin typeface="+mn-ea"/>
              </a:rPr>
              <a:t>（</a:t>
            </a:r>
            <a:r>
              <a:rPr lang="en-SG" altLang="zh-CN" sz="2000" b="1" dirty="0">
                <a:latin typeface="+mn-ea"/>
              </a:rPr>
              <a:t>Baptism</a:t>
            </a:r>
            <a:r>
              <a:rPr lang="zh-CN" altLang="en-SG" sz="2000" b="1" dirty="0">
                <a:latin typeface="+mn-ea"/>
              </a:rPr>
              <a:t>）</a:t>
            </a:r>
            <a:endParaRPr lang="en-SG" altLang="zh-CN" sz="2000" b="1" dirty="0">
              <a:latin typeface="+mn-ea"/>
            </a:endParaRPr>
          </a:p>
          <a:p>
            <a:pPr algn="ctr">
              <a:lnSpc>
                <a:spcPct val="150000"/>
              </a:lnSpc>
            </a:pPr>
            <a:r>
              <a:rPr lang="zh-CN" altLang="en-US" sz="2400" b="1" dirty="0">
                <a:latin typeface="+mn-ea"/>
              </a:rPr>
              <a:t>和圣餐</a:t>
            </a:r>
            <a:r>
              <a:rPr lang="zh-CN" altLang="en-US" sz="2000" b="1" dirty="0">
                <a:latin typeface="+mn-ea"/>
              </a:rPr>
              <a:t>（</a:t>
            </a:r>
            <a:r>
              <a:rPr lang="en-SG" altLang="zh-CN" sz="2000" b="1" dirty="0">
                <a:latin typeface="+mn-ea"/>
              </a:rPr>
              <a:t>Lord’s Supper</a:t>
            </a:r>
            <a:r>
              <a:rPr lang="zh-CN" altLang="en-SG" sz="2000" b="1" dirty="0">
                <a:latin typeface="+mn-ea"/>
              </a:rPr>
              <a:t>）</a:t>
            </a:r>
            <a:r>
              <a:rPr lang="zh-CN" altLang="en-SG" sz="2400" b="1" dirty="0">
                <a:latin typeface="+mn-ea"/>
              </a:rPr>
              <a:t>。</a:t>
            </a:r>
          </a:p>
        </p:txBody>
      </p:sp>
      <p:pic>
        <p:nvPicPr>
          <p:cNvPr id="7" name="Picture 6">
            <a:extLst>
              <a:ext uri="{FF2B5EF4-FFF2-40B4-BE49-F238E27FC236}">
                <a16:creationId xmlns:a16="http://schemas.microsoft.com/office/drawing/2014/main" id="{87EC0A15-E091-E281-8530-268DDA652887}"/>
              </a:ext>
            </a:extLst>
          </p:cNvPr>
          <p:cNvPicPr>
            <a:picLocks noChangeAspect="1"/>
          </p:cNvPicPr>
          <p:nvPr/>
        </p:nvPicPr>
        <p:blipFill>
          <a:blip r:embed="rId2"/>
          <a:stretch>
            <a:fillRect/>
          </a:stretch>
        </p:blipFill>
        <p:spPr>
          <a:xfrm>
            <a:off x="7369626" y="1355621"/>
            <a:ext cx="3598776" cy="2493212"/>
          </a:xfrm>
          <a:prstGeom prst="rect">
            <a:avLst/>
          </a:prstGeom>
        </p:spPr>
      </p:pic>
      <p:pic>
        <p:nvPicPr>
          <p:cNvPr id="4" name="Picture 3">
            <a:extLst>
              <a:ext uri="{FF2B5EF4-FFF2-40B4-BE49-F238E27FC236}">
                <a16:creationId xmlns:a16="http://schemas.microsoft.com/office/drawing/2014/main" id="{66C98989-F48B-B0EE-81A4-E00A5EFB1D7E}"/>
              </a:ext>
            </a:extLst>
          </p:cNvPr>
          <p:cNvPicPr>
            <a:picLocks noChangeAspect="1"/>
          </p:cNvPicPr>
          <p:nvPr/>
        </p:nvPicPr>
        <p:blipFill>
          <a:blip r:embed="rId3"/>
          <a:stretch>
            <a:fillRect/>
          </a:stretch>
        </p:blipFill>
        <p:spPr>
          <a:xfrm>
            <a:off x="1312701" y="1208494"/>
            <a:ext cx="3509674" cy="2620557"/>
          </a:xfrm>
          <a:prstGeom prst="rect">
            <a:avLst/>
          </a:prstGeom>
        </p:spPr>
      </p:pic>
    </p:spTree>
    <p:extLst>
      <p:ext uri="{BB962C8B-B14F-4D97-AF65-F5344CB8AC3E}">
        <p14:creationId xmlns:p14="http://schemas.microsoft.com/office/powerpoint/2010/main" val="3403737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52675-8C45-5E3C-A90D-40178BADBF03}"/>
              </a:ext>
            </a:extLst>
          </p:cNvPr>
          <p:cNvSpPr>
            <a:spLocks noGrp="1"/>
          </p:cNvSpPr>
          <p:nvPr>
            <p:ph type="title"/>
          </p:nvPr>
        </p:nvSpPr>
        <p:spPr>
          <a:xfrm>
            <a:off x="831669" y="226085"/>
            <a:ext cx="10058400" cy="1371600"/>
          </a:xfrm>
        </p:spPr>
        <p:txBody>
          <a:bodyPr>
            <a:normAutofit/>
          </a:bodyPr>
          <a:lstStyle/>
          <a:p>
            <a:r>
              <a:rPr lang="zh-CN" altLang="en-US" b="1" dirty="0">
                <a:latin typeface="LIHEI PRO" panose="020B0500000000000000" pitchFamily="34" charset="-120"/>
                <a:ea typeface="LIHEI PRO" panose="020B0500000000000000" pitchFamily="34" charset="-120"/>
              </a:rPr>
              <a:t>教皇权威的崛起</a:t>
            </a:r>
            <a:r>
              <a:rPr lang="zh-CN" altLang="en-US" sz="2200" b="1" dirty="0">
                <a:latin typeface="LIHEI PRO" panose="020B0500000000000000" pitchFamily="34" charset="-120"/>
                <a:ea typeface="LIHEI PRO" panose="020B0500000000000000" pitchFamily="34" charset="-120"/>
              </a:rPr>
              <a:t>（</a:t>
            </a:r>
            <a:r>
              <a:rPr lang="en-SG" sz="2200" b="1" dirty="0">
                <a:latin typeface="LIHEI PRO" panose="020B0500000000000000" pitchFamily="34" charset="-120"/>
                <a:ea typeface="LIHEI PRO" panose="020B0500000000000000" pitchFamily="34" charset="-120"/>
              </a:rPr>
              <a:t>Rise of Papal Supremacy）</a:t>
            </a:r>
            <a:endParaRPr lang="en-US" sz="2200" b="1" dirty="0">
              <a:latin typeface="LIHEI PRO" panose="020B0500000000000000" pitchFamily="34" charset="-120"/>
              <a:ea typeface="LIHEI PRO" panose="020B0500000000000000" pitchFamily="34" charset="-120"/>
            </a:endParaRPr>
          </a:p>
        </p:txBody>
      </p:sp>
      <p:sp>
        <p:nvSpPr>
          <p:cNvPr id="3" name="Content Placeholder 2">
            <a:extLst>
              <a:ext uri="{FF2B5EF4-FFF2-40B4-BE49-F238E27FC236}">
                <a16:creationId xmlns:a16="http://schemas.microsoft.com/office/drawing/2014/main" id="{EC015172-D57B-E72F-E171-F1113398A7E5}"/>
              </a:ext>
            </a:extLst>
          </p:cNvPr>
          <p:cNvSpPr>
            <a:spLocks noGrp="1"/>
          </p:cNvSpPr>
          <p:nvPr>
            <p:ph idx="1"/>
          </p:nvPr>
        </p:nvSpPr>
        <p:spPr>
          <a:xfrm>
            <a:off x="322217" y="2142308"/>
            <a:ext cx="5926183" cy="3931920"/>
          </a:xfrm>
        </p:spPr>
        <p:txBody>
          <a:bodyPr>
            <a:normAutofit/>
          </a:bodyPr>
          <a:lstStyle/>
          <a:p>
            <a:r>
              <a:rPr lang="zh-CN" altLang="en-US" sz="3200" dirty="0">
                <a:latin typeface="+mn-ea"/>
              </a:rPr>
              <a:t>教皇的权威从早期教会中</a:t>
            </a:r>
            <a:r>
              <a:rPr lang="zh-CN" altLang="en-US" sz="3200" dirty="0">
                <a:highlight>
                  <a:srgbClr val="FFFF00"/>
                </a:highlight>
                <a:latin typeface="+mn-ea"/>
              </a:rPr>
              <a:t>众多主教之一</a:t>
            </a:r>
            <a:r>
              <a:rPr lang="zh-CN" altLang="en-US" sz="3200" dirty="0">
                <a:latin typeface="+mn-ea"/>
              </a:rPr>
              <a:t>，逐渐发展为中世纪的至高领袖</a:t>
            </a:r>
            <a:r>
              <a:rPr lang="zh-CN" altLang="en-SG" sz="3200" dirty="0">
                <a:latin typeface="+mn-ea"/>
              </a:rPr>
              <a:t>。</a:t>
            </a:r>
            <a:endParaRPr lang="en-US" altLang="zh-CN" sz="3200" dirty="0">
              <a:latin typeface="+mn-ea"/>
            </a:endParaRPr>
          </a:p>
          <a:p>
            <a:endParaRPr lang="en-US" altLang="zh-CN" sz="3200" dirty="0">
              <a:latin typeface="+mn-ea"/>
            </a:endParaRPr>
          </a:p>
          <a:p>
            <a:r>
              <a:rPr lang="zh-CN" altLang="en-US" sz="3200" dirty="0">
                <a:latin typeface="+mn-ea"/>
              </a:rPr>
              <a:t>这一过程受到神学</a:t>
            </a:r>
            <a:r>
              <a:rPr lang="zh-CN" altLang="en-US" sz="2000" dirty="0">
                <a:latin typeface="+mn-ea"/>
              </a:rPr>
              <a:t>（</a:t>
            </a:r>
            <a:r>
              <a:rPr lang="en-SG" altLang="zh-CN" sz="2000" dirty="0">
                <a:latin typeface="+mn-ea"/>
              </a:rPr>
              <a:t>theology</a:t>
            </a:r>
            <a:r>
              <a:rPr lang="zh-CN" altLang="en-SG" sz="2000" dirty="0">
                <a:latin typeface="+mn-ea"/>
              </a:rPr>
              <a:t>）</a:t>
            </a:r>
            <a:r>
              <a:rPr lang="zh-CN" altLang="en-SG" sz="3200" dirty="0">
                <a:latin typeface="+mn-ea"/>
              </a:rPr>
              <a:t>、</a:t>
            </a:r>
            <a:r>
              <a:rPr lang="zh-CN" altLang="en-US" sz="3200" dirty="0">
                <a:latin typeface="+mn-ea"/>
              </a:rPr>
              <a:t>政治</a:t>
            </a:r>
            <a:r>
              <a:rPr lang="zh-CN" altLang="en-US" sz="2000" dirty="0">
                <a:latin typeface="+mn-ea"/>
              </a:rPr>
              <a:t>（</a:t>
            </a:r>
            <a:r>
              <a:rPr lang="en-SG" altLang="zh-CN" sz="2000" dirty="0">
                <a:latin typeface="+mn-ea"/>
              </a:rPr>
              <a:t>politics</a:t>
            </a:r>
            <a:r>
              <a:rPr lang="zh-CN" altLang="en-SG" sz="2000" dirty="0">
                <a:latin typeface="+mn-ea"/>
              </a:rPr>
              <a:t>）</a:t>
            </a:r>
            <a:r>
              <a:rPr lang="zh-CN" altLang="en-US" sz="3200" dirty="0">
                <a:latin typeface="+mn-ea"/>
              </a:rPr>
              <a:t>和历史</a:t>
            </a:r>
            <a:r>
              <a:rPr lang="zh-CN" altLang="en-US" sz="2000" dirty="0">
                <a:latin typeface="+mn-ea"/>
              </a:rPr>
              <a:t>（</a:t>
            </a:r>
            <a:r>
              <a:rPr lang="en-SG" altLang="zh-CN" sz="2000" dirty="0">
                <a:latin typeface="+mn-ea"/>
              </a:rPr>
              <a:t>history</a:t>
            </a:r>
            <a:r>
              <a:rPr lang="zh-CN" altLang="en-SG" sz="2000" dirty="0">
                <a:latin typeface="+mn-ea"/>
              </a:rPr>
              <a:t>）</a:t>
            </a:r>
            <a:r>
              <a:rPr lang="zh-CN" altLang="en-US" sz="3200" dirty="0">
                <a:latin typeface="+mn-ea"/>
              </a:rPr>
              <a:t>等多方面因素的影响。</a:t>
            </a:r>
            <a:endParaRPr lang="en-US" sz="3200" dirty="0">
              <a:latin typeface="+mn-ea"/>
            </a:endParaRPr>
          </a:p>
        </p:txBody>
      </p:sp>
      <p:pic>
        <p:nvPicPr>
          <p:cNvPr id="4" name="Picture 3">
            <a:extLst>
              <a:ext uri="{FF2B5EF4-FFF2-40B4-BE49-F238E27FC236}">
                <a16:creationId xmlns:a16="http://schemas.microsoft.com/office/drawing/2014/main" id="{59474386-2B81-6DB0-939D-0F6045ECAD16}"/>
              </a:ext>
            </a:extLst>
          </p:cNvPr>
          <p:cNvPicPr>
            <a:picLocks noChangeAspect="1"/>
          </p:cNvPicPr>
          <p:nvPr/>
        </p:nvPicPr>
        <p:blipFill>
          <a:blip r:embed="rId2"/>
          <a:stretch>
            <a:fillRect/>
          </a:stretch>
        </p:blipFill>
        <p:spPr>
          <a:xfrm>
            <a:off x="6466114" y="2014194"/>
            <a:ext cx="5491510" cy="3931921"/>
          </a:xfrm>
          <a:prstGeom prst="rect">
            <a:avLst/>
          </a:prstGeom>
        </p:spPr>
      </p:pic>
    </p:spTree>
    <p:extLst>
      <p:ext uri="{BB962C8B-B14F-4D97-AF65-F5344CB8AC3E}">
        <p14:creationId xmlns:p14="http://schemas.microsoft.com/office/powerpoint/2010/main" val="3619475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3B71E-817B-F1F5-2D56-C4260717E8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7DB00-E733-0946-D52E-E527298467E4}"/>
              </a:ext>
            </a:extLst>
          </p:cNvPr>
          <p:cNvSpPr>
            <a:spLocks noGrp="1"/>
          </p:cNvSpPr>
          <p:nvPr>
            <p:ph type="title"/>
          </p:nvPr>
        </p:nvSpPr>
        <p:spPr>
          <a:xfrm>
            <a:off x="1066800" y="0"/>
            <a:ext cx="10058400" cy="1371600"/>
          </a:xfrm>
        </p:spPr>
        <p:txBody>
          <a:bodyPr>
            <a:normAutofit/>
          </a:bodyPr>
          <a:lstStyle/>
          <a:p>
            <a:r>
              <a:rPr lang="zh-CN" altLang="en-SG" b="1" dirty="0">
                <a:latin typeface="LIHEI PRO" panose="020B0500000000000000" pitchFamily="34" charset="-120"/>
                <a:ea typeface="LIHEI PRO" panose="020B0500000000000000" pitchFamily="34" charset="-120"/>
              </a:rPr>
              <a:t>天主教徒</a:t>
            </a:r>
            <a:r>
              <a:rPr lang="zh-CN" altLang="en-US" b="1" dirty="0">
                <a:latin typeface="LIHEI PRO" panose="020B0500000000000000" pitchFamily="34" charset="-120"/>
                <a:ea typeface="LIHEI PRO" panose="020B0500000000000000" pitchFamily="34" charset="-120"/>
              </a:rPr>
              <a:t>得救吗？</a:t>
            </a:r>
            <a:endParaRPr lang="en-US" b="1" dirty="0">
              <a:latin typeface="LIHEI PRO" panose="020B0500000000000000" pitchFamily="34" charset="-120"/>
              <a:ea typeface="LIHEI PRO" panose="020B0500000000000000" pitchFamily="34" charset="-120"/>
            </a:endParaRPr>
          </a:p>
        </p:txBody>
      </p:sp>
      <p:sp>
        <p:nvSpPr>
          <p:cNvPr id="6" name="Content Placeholder 5">
            <a:extLst>
              <a:ext uri="{FF2B5EF4-FFF2-40B4-BE49-F238E27FC236}">
                <a16:creationId xmlns:a16="http://schemas.microsoft.com/office/drawing/2014/main" id="{A7F30F18-700F-7EE4-B9F3-3250E081132C}"/>
              </a:ext>
            </a:extLst>
          </p:cNvPr>
          <p:cNvSpPr>
            <a:spLocks noGrp="1"/>
          </p:cNvSpPr>
          <p:nvPr>
            <p:ph idx="1"/>
          </p:nvPr>
        </p:nvSpPr>
        <p:spPr>
          <a:xfrm>
            <a:off x="357052" y="1071154"/>
            <a:ext cx="11477896" cy="3931920"/>
          </a:xfrm>
        </p:spPr>
        <p:txBody>
          <a:bodyPr>
            <a:normAutofit lnSpcReduction="10000"/>
          </a:bodyPr>
          <a:lstStyle/>
          <a:p>
            <a:pPr marL="0" indent="0">
              <a:lnSpc>
                <a:spcPct val="150000"/>
              </a:lnSpc>
              <a:buNone/>
            </a:pPr>
            <a:r>
              <a:rPr lang="zh-CN" altLang="en-US" sz="3600" dirty="0"/>
              <a:t>约 </a:t>
            </a:r>
            <a:r>
              <a:rPr lang="en-US" altLang="zh-CN" sz="3600" dirty="0"/>
              <a:t>3:16  </a:t>
            </a:r>
            <a:r>
              <a:rPr lang="zh-CN" altLang="en-US" sz="3600" dirty="0"/>
              <a:t>神爱世人，甚至将他的独生子赐给他们，</a:t>
            </a:r>
            <a:r>
              <a:rPr lang="zh-CN" altLang="en-US" sz="3600" dirty="0">
                <a:highlight>
                  <a:srgbClr val="FFFF00"/>
                </a:highlight>
              </a:rPr>
              <a:t>叫一切信他的，不至灭亡，反得永生</a:t>
            </a:r>
            <a:r>
              <a:rPr lang="zh-CN" altLang="en-US" sz="3600" dirty="0"/>
              <a:t>。</a:t>
            </a:r>
            <a:r>
              <a:rPr lang="en-US" altLang="zh-CN" sz="3600" dirty="0"/>
              <a:t>17  </a:t>
            </a:r>
            <a:r>
              <a:rPr lang="zh-CN" altLang="en-US" sz="3600" dirty="0"/>
              <a:t>因为神差他的儿子降世，不是要定世人的罪，乃是要叫世人因他得救</a:t>
            </a:r>
            <a:r>
              <a:rPr lang="en-US" altLang="zh-CN" sz="3600" dirty="0"/>
              <a:t>18  </a:t>
            </a:r>
            <a:r>
              <a:rPr lang="zh-CN" altLang="en-US" sz="3600" dirty="0"/>
              <a:t>信他的人，不被定罪；不信的人，罪已经定了，因为他不信神独生子的名。</a:t>
            </a:r>
          </a:p>
          <a:p>
            <a:pPr marL="0" indent="0">
              <a:buNone/>
            </a:pPr>
            <a:endParaRPr lang="zh-CN" altLang="en-US" sz="3600" dirty="0"/>
          </a:p>
        </p:txBody>
      </p:sp>
      <p:sp>
        <p:nvSpPr>
          <p:cNvPr id="4" name="TextBox 3">
            <a:extLst>
              <a:ext uri="{FF2B5EF4-FFF2-40B4-BE49-F238E27FC236}">
                <a16:creationId xmlns:a16="http://schemas.microsoft.com/office/drawing/2014/main" id="{3D49A8FB-D72A-870D-B74C-1255FAE14835}"/>
              </a:ext>
            </a:extLst>
          </p:cNvPr>
          <p:cNvSpPr txBox="1"/>
          <p:nvPr/>
        </p:nvSpPr>
        <p:spPr>
          <a:xfrm>
            <a:off x="620486" y="5003074"/>
            <a:ext cx="11214462" cy="1477328"/>
          </a:xfrm>
          <a:prstGeom prst="rect">
            <a:avLst/>
          </a:prstGeom>
          <a:noFill/>
        </p:spPr>
        <p:txBody>
          <a:bodyPr wrap="square">
            <a:spAutoFit/>
          </a:bodyPr>
          <a:lstStyle/>
          <a:p>
            <a:r>
              <a:rPr lang="en-US" dirty="0" err="1"/>
              <a:t>Jhn</a:t>
            </a:r>
            <a:r>
              <a:rPr lang="en-US" dirty="0"/>
              <a:t> 3:16  “For God so loved the world, that he gave his only Son, </a:t>
            </a:r>
            <a:r>
              <a:rPr lang="en-US" dirty="0">
                <a:highlight>
                  <a:srgbClr val="FFFF00"/>
                </a:highlight>
              </a:rPr>
              <a:t>that whoever believes in him should not perish but have eternal life.</a:t>
            </a:r>
            <a:r>
              <a:rPr lang="en-US" dirty="0"/>
              <a:t>17  For God did not send his Son into the world to condemn the world, but in order that the world might be saved through him.18  Whoever believes in him is not condemned, but whoever does not believe is condemned already, because he has not believed in the name of the only Son of God.</a:t>
            </a:r>
          </a:p>
        </p:txBody>
      </p:sp>
    </p:spTree>
    <p:extLst>
      <p:ext uri="{BB962C8B-B14F-4D97-AF65-F5344CB8AC3E}">
        <p14:creationId xmlns:p14="http://schemas.microsoft.com/office/powerpoint/2010/main" val="2677646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61BD9-4F51-570B-1B97-556E4F33A50C}"/>
              </a:ext>
            </a:extLst>
          </p:cNvPr>
          <p:cNvSpPr>
            <a:spLocks noGrp="1"/>
          </p:cNvSpPr>
          <p:nvPr>
            <p:ph type="title"/>
          </p:nvPr>
        </p:nvSpPr>
        <p:spPr>
          <a:xfrm>
            <a:off x="1066800" y="381337"/>
            <a:ext cx="10058400" cy="1371600"/>
          </a:xfrm>
        </p:spPr>
        <p:txBody>
          <a:bodyPr>
            <a:normAutofit/>
          </a:bodyPr>
          <a:lstStyle/>
          <a:p>
            <a:r>
              <a:rPr lang="en-US" altLang="zh-CN" b="1" dirty="0">
                <a:latin typeface="LIHEI PRO" panose="020B0500000000000000" pitchFamily="34" charset="-120"/>
                <a:ea typeface="LIHEI PRO" panose="020B0500000000000000" pitchFamily="34" charset="-120"/>
              </a:rPr>
              <a:t>1. </a:t>
            </a:r>
            <a:r>
              <a:rPr lang="zh-CN" altLang="en-US" b="1" dirty="0">
                <a:latin typeface="LIHEI PRO" panose="020B0500000000000000" pitchFamily="34" charset="-120"/>
                <a:ea typeface="LIHEI PRO" panose="020B0500000000000000" pitchFamily="34" charset="-120"/>
              </a:rPr>
              <a:t>圣经与神学依据</a:t>
            </a:r>
            <a:br>
              <a:rPr lang="en-US" altLang="zh-CN" b="1" dirty="0">
                <a:latin typeface="LIHEI PRO" panose="020B0500000000000000" pitchFamily="34" charset="-120"/>
                <a:ea typeface="LIHEI PRO" panose="020B0500000000000000" pitchFamily="34" charset="-120"/>
              </a:rPr>
            </a:br>
            <a:r>
              <a:rPr lang="zh-CN" altLang="en-US" sz="2200" b="1" dirty="0">
                <a:latin typeface="LIHEI PRO" panose="020B0500000000000000" pitchFamily="34" charset="-120"/>
                <a:ea typeface="LIHEI PRO" panose="020B0500000000000000" pitchFamily="34" charset="-120"/>
              </a:rPr>
              <a:t>（</a:t>
            </a:r>
            <a:r>
              <a:rPr lang="en-SG" sz="2200" b="1" dirty="0">
                <a:latin typeface="LIHEI PRO" panose="020B0500000000000000" pitchFamily="34" charset="-120"/>
                <a:ea typeface="LIHEI PRO" panose="020B0500000000000000" pitchFamily="34" charset="-120"/>
              </a:rPr>
              <a:t>Biblical &amp; Theological Claims）</a:t>
            </a:r>
            <a:endParaRPr lang="en-US" sz="2200" b="1" dirty="0">
              <a:latin typeface="LIHEI PRO" panose="020B0500000000000000" pitchFamily="34" charset="-120"/>
              <a:ea typeface="LIHEI PRO" panose="020B0500000000000000" pitchFamily="34" charset="-120"/>
            </a:endParaRPr>
          </a:p>
        </p:txBody>
      </p:sp>
      <p:sp>
        <p:nvSpPr>
          <p:cNvPr id="3" name="Content Placeholder 2">
            <a:extLst>
              <a:ext uri="{FF2B5EF4-FFF2-40B4-BE49-F238E27FC236}">
                <a16:creationId xmlns:a16="http://schemas.microsoft.com/office/drawing/2014/main" id="{8EFFA4C9-DE96-EA18-7478-F920F9A4B0E0}"/>
              </a:ext>
            </a:extLst>
          </p:cNvPr>
          <p:cNvSpPr>
            <a:spLocks noGrp="1"/>
          </p:cNvSpPr>
          <p:nvPr>
            <p:ph idx="1"/>
          </p:nvPr>
        </p:nvSpPr>
        <p:spPr>
          <a:xfrm>
            <a:off x="870857" y="1959429"/>
            <a:ext cx="10058400" cy="3931920"/>
          </a:xfrm>
        </p:spPr>
        <p:txBody>
          <a:bodyPr>
            <a:normAutofit/>
          </a:bodyPr>
          <a:lstStyle/>
          <a:p>
            <a:r>
              <a:rPr lang="zh-CN" altLang="en-US" sz="3200" b="1" dirty="0">
                <a:latin typeface="+mn-ea"/>
              </a:rPr>
              <a:t>教皇自称基督在世代表</a:t>
            </a:r>
            <a:r>
              <a:rPr lang="zh-CN" altLang="en-US" sz="2000" b="1" dirty="0">
                <a:latin typeface="+mn-ea"/>
              </a:rPr>
              <a:t>（</a:t>
            </a:r>
            <a:r>
              <a:rPr lang="en-SG" altLang="zh-CN" sz="2000" b="1" dirty="0">
                <a:latin typeface="+mn-ea"/>
              </a:rPr>
              <a:t>Vicar of Christ)</a:t>
            </a:r>
            <a:r>
              <a:rPr lang="zh-CN" altLang="en-SG" sz="3200" b="1" dirty="0">
                <a:latin typeface="+mn-ea"/>
              </a:rPr>
              <a:t>。 </a:t>
            </a:r>
            <a:r>
              <a:rPr lang="en-SG" altLang="zh-CN" sz="3200" b="1" dirty="0">
                <a:latin typeface="+mn-ea"/>
              </a:rPr>
              <a:t>(492–496 AD)</a:t>
            </a:r>
          </a:p>
          <a:p>
            <a:endParaRPr lang="en-US" altLang="zh-CN" sz="3200" b="1" dirty="0">
              <a:latin typeface="+mn-ea"/>
            </a:endParaRPr>
          </a:p>
          <a:p>
            <a:r>
              <a:rPr lang="zh-CN" altLang="en-US" sz="3200" b="1" dirty="0">
                <a:latin typeface="+mn-ea"/>
              </a:rPr>
              <a:t>认为彼得是罗马教会的首任主教。</a:t>
            </a:r>
            <a:endParaRPr lang="en-US" altLang="zh-CN" sz="3200" b="1" dirty="0">
              <a:latin typeface="+mn-ea"/>
            </a:endParaRPr>
          </a:p>
          <a:p>
            <a:endParaRPr lang="en-US" altLang="zh-CN" sz="3200" b="1" dirty="0">
              <a:latin typeface="+mn-ea"/>
            </a:endParaRPr>
          </a:p>
          <a:p>
            <a:r>
              <a:rPr lang="en-US" altLang="zh-CN" sz="3200" b="1" dirty="0">
                <a:latin typeface="+mn-ea"/>
              </a:rPr>
              <a:t>《</a:t>
            </a:r>
            <a:r>
              <a:rPr lang="zh-CN" altLang="en-US" sz="3200" b="1" dirty="0">
                <a:latin typeface="+mn-ea"/>
              </a:rPr>
              <a:t>马太福音</a:t>
            </a:r>
            <a:r>
              <a:rPr lang="en-US" altLang="zh-CN" sz="3200" b="1" dirty="0">
                <a:latin typeface="+mn-ea"/>
              </a:rPr>
              <a:t>》16:18</a:t>
            </a:r>
            <a:br>
              <a:rPr lang="en-SG" sz="3200" b="1" dirty="0">
                <a:latin typeface="+mn-ea"/>
              </a:rPr>
            </a:br>
            <a:r>
              <a:rPr lang="en-SG" sz="3200" b="1" i="1" dirty="0">
                <a:latin typeface="+mn-ea"/>
              </a:rPr>
              <a:t>“</a:t>
            </a:r>
            <a:r>
              <a:rPr lang="zh-CN" altLang="en-US" sz="3200" b="1" i="1" dirty="0">
                <a:latin typeface="+mn-ea"/>
              </a:rPr>
              <a:t>你是彼得，我要把我的教会建造在这磐石上。”</a:t>
            </a:r>
            <a:endParaRPr lang="en-US" altLang="zh-CN" sz="3200" b="1" i="1" dirty="0">
              <a:latin typeface="+mn-ea"/>
            </a:endParaRPr>
          </a:p>
          <a:p>
            <a:endParaRPr lang="en-US" altLang="zh-CN" sz="3200" b="1" i="1" dirty="0">
              <a:latin typeface="+mn-ea"/>
            </a:endParaRPr>
          </a:p>
          <a:p>
            <a:endParaRPr lang="en-US" sz="2000" b="1" dirty="0">
              <a:latin typeface="+mn-ea"/>
            </a:endParaRPr>
          </a:p>
        </p:txBody>
      </p:sp>
    </p:spTree>
    <p:extLst>
      <p:ext uri="{BB962C8B-B14F-4D97-AF65-F5344CB8AC3E}">
        <p14:creationId xmlns:p14="http://schemas.microsoft.com/office/powerpoint/2010/main" val="233998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2AE0E-B2E9-6F2D-3E0D-DA528A749063}"/>
              </a:ext>
            </a:extLst>
          </p:cNvPr>
          <p:cNvSpPr>
            <a:spLocks noGrp="1"/>
          </p:cNvSpPr>
          <p:nvPr>
            <p:ph type="title"/>
          </p:nvPr>
        </p:nvSpPr>
        <p:spPr>
          <a:xfrm>
            <a:off x="1066800" y="198457"/>
            <a:ext cx="10058400" cy="1371600"/>
          </a:xfrm>
        </p:spPr>
        <p:txBody>
          <a:bodyPr>
            <a:normAutofit/>
          </a:bodyPr>
          <a:lstStyle/>
          <a:p>
            <a:r>
              <a:rPr lang="en-US" altLang="zh-CN" b="1" dirty="0">
                <a:latin typeface="LIHEI PRO" panose="020B0500000000000000" pitchFamily="34" charset="-120"/>
                <a:ea typeface="LIHEI PRO" panose="020B0500000000000000" pitchFamily="34" charset="-120"/>
              </a:rPr>
              <a:t>2. </a:t>
            </a:r>
            <a:r>
              <a:rPr lang="zh-CN" altLang="en-US" b="1" dirty="0">
                <a:latin typeface="LIHEI PRO" panose="020B0500000000000000" pitchFamily="34" charset="-120"/>
                <a:ea typeface="LIHEI PRO" panose="020B0500000000000000" pitchFamily="34" charset="-120"/>
              </a:rPr>
              <a:t>早期中世纪的政治权力</a:t>
            </a:r>
            <a:br>
              <a:rPr lang="en-US" altLang="zh-CN" b="1" dirty="0">
                <a:latin typeface="LIHEI PRO" panose="020B0500000000000000" pitchFamily="34" charset="-120"/>
                <a:ea typeface="LIHEI PRO" panose="020B0500000000000000" pitchFamily="34" charset="-120"/>
              </a:rPr>
            </a:br>
            <a:r>
              <a:rPr lang="zh-CN" altLang="en-US" sz="2200" b="1" dirty="0">
                <a:latin typeface="LIHEI PRO" panose="020B0500000000000000" pitchFamily="34" charset="-120"/>
                <a:ea typeface="LIHEI PRO" panose="020B0500000000000000" pitchFamily="34" charset="-120"/>
              </a:rPr>
              <a:t>（</a:t>
            </a:r>
            <a:r>
              <a:rPr lang="en-SG" sz="2200" b="1" dirty="0">
                <a:latin typeface="LIHEI PRO" panose="020B0500000000000000" pitchFamily="34" charset="-120"/>
                <a:ea typeface="LIHEI PRO" panose="020B0500000000000000" pitchFamily="34" charset="-120"/>
              </a:rPr>
              <a:t>Political Power, 5th–10th Century）</a:t>
            </a:r>
            <a:endParaRPr lang="en-US" sz="2200" b="1" dirty="0">
              <a:latin typeface="LIHEI PRO" panose="020B0500000000000000" pitchFamily="34" charset="-120"/>
              <a:ea typeface="LIHEI PRO" panose="020B0500000000000000" pitchFamily="34" charset="-120"/>
            </a:endParaRPr>
          </a:p>
        </p:txBody>
      </p:sp>
      <p:sp>
        <p:nvSpPr>
          <p:cNvPr id="3" name="Content Placeholder 2">
            <a:extLst>
              <a:ext uri="{FF2B5EF4-FFF2-40B4-BE49-F238E27FC236}">
                <a16:creationId xmlns:a16="http://schemas.microsoft.com/office/drawing/2014/main" id="{447D260A-858F-4334-F1B1-83A240CAA351}"/>
              </a:ext>
            </a:extLst>
          </p:cNvPr>
          <p:cNvSpPr>
            <a:spLocks noGrp="1"/>
          </p:cNvSpPr>
          <p:nvPr>
            <p:ph idx="1"/>
          </p:nvPr>
        </p:nvSpPr>
        <p:spPr>
          <a:xfrm>
            <a:off x="418011" y="1570057"/>
            <a:ext cx="8516983" cy="4762915"/>
          </a:xfrm>
        </p:spPr>
        <p:txBody>
          <a:bodyPr>
            <a:normAutofit fontScale="92500" lnSpcReduction="20000"/>
          </a:bodyPr>
          <a:lstStyle/>
          <a:p>
            <a:r>
              <a:rPr lang="zh-CN" altLang="en-US" sz="2800" b="1" dirty="0">
                <a:latin typeface="+mn-ea"/>
              </a:rPr>
              <a:t>西罗马帝国灭亡（</a:t>
            </a:r>
            <a:r>
              <a:rPr lang="en-US" altLang="zh-CN" sz="2800" b="1" dirty="0">
                <a:latin typeface="+mn-ea"/>
              </a:rPr>
              <a:t>476 AD</a:t>
            </a:r>
            <a:r>
              <a:rPr lang="zh-CN" altLang="en-US" sz="2800" b="1" dirty="0">
                <a:latin typeface="+mn-ea"/>
              </a:rPr>
              <a:t>） 教皇成为西方最稳定的权威。</a:t>
            </a:r>
          </a:p>
          <a:p>
            <a:endParaRPr lang="en-US" altLang="zh-CN" sz="2800" b="1" dirty="0">
              <a:latin typeface="+mn-ea"/>
            </a:endParaRPr>
          </a:p>
          <a:p>
            <a:r>
              <a:rPr lang="zh-CN" altLang="en-US" sz="2800" b="1" dirty="0">
                <a:latin typeface="+mn-ea"/>
              </a:rPr>
              <a:t>格列高利一世 </a:t>
            </a:r>
            <a:r>
              <a:rPr lang="en-US" altLang="zh-CN" sz="2200" b="1" dirty="0">
                <a:latin typeface="+mn-ea"/>
              </a:rPr>
              <a:t>Pope Gregory I</a:t>
            </a:r>
            <a:r>
              <a:rPr lang="zh-CN" altLang="en-US" sz="2800" b="1" dirty="0">
                <a:latin typeface="+mn-ea"/>
              </a:rPr>
              <a:t>（ </a:t>
            </a:r>
            <a:r>
              <a:rPr lang="en-US" altLang="zh-CN" sz="2800" b="1" dirty="0">
                <a:latin typeface="+mn-ea"/>
              </a:rPr>
              <a:t>590–604 AD</a:t>
            </a:r>
            <a:r>
              <a:rPr lang="zh-CN" altLang="en-US" sz="2800" b="1" dirty="0">
                <a:latin typeface="+mn-ea"/>
              </a:rPr>
              <a:t>）扩展教会影响力。</a:t>
            </a:r>
          </a:p>
          <a:p>
            <a:pPr marL="0" indent="0">
              <a:buNone/>
            </a:pPr>
            <a:endParaRPr lang="en-US" altLang="zh-CN" sz="2800" b="1" dirty="0">
              <a:latin typeface="+mn-ea"/>
            </a:endParaRPr>
          </a:p>
          <a:p>
            <a:r>
              <a:rPr lang="en-US" altLang="zh-CN" sz="2800" b="1" dirty="0">
                <a:latin typeface="+mn-ea"/>
              </a:rPr>
              <a:t>《</a:t>
            </a:r>
            <a:r>
              <a:rPr lang="zh-CN" altLang="en-US" sz="2800" b="1" dirty="0">
                <a:highlight>
                  <a:srgbClr val="FFFF00"/>
                </a:highlight>
                <a:latin typeface="+mn-ea"/>
              </a:rPr>
              <a:t>君士坦丁赠礼</a:t>
            </a:r>
            <a:r>
              <a:rPr lang="en-US" altLang="zh-CN" sz="2800" b="1" dirty="0">
                <a:latin typeface="+mn-ea"/>
              </a:rPr>
              <a:t>》</a:t>
            </a:r>
            <a:r>
              <a:rPr lang="zh-CN" altLang="en-US" sz="2200" b="1" dirty="0">
                <a:latin typeface="+mn-ea"/>
              </a:rPr>
              <a:t>（</a:t>
            </a:r>
            <a:r>
              <a:rPr lang="en-US" altLang="zh-CN" sz="2200" b="1" dirty="0">
                <a:latin typeface="+mn-ea"/>
              </a:rPr>
              <a:t>Donation of Constantine</a:t>
            </a:r>
            <a:r>
              <a:rPr lang="zh-CN" altLang="en-US" sz="2200" b="1" dirty="0">
                <a:latin typeface="+mn-ea"/>
              </a:rPr>
              <a:t>）</a:t>
            </a:r>
            <a:r>
              <a:rPr lang="zh-CN" altLang="en-US" sz="2800" b="1" dirty="0">
                <a:latin typeface="+mn-ea"/>
              </a:rPr>
              <a:t>（ 在 </a:t>
            </a:r>
            <a:r>
              <a:rPr lang="en-US" altLang="zh-CN" sz="2800" b="1" dirty="0">
                <a:latin typeface="+mn-ea"/>
              </a:rPr>
              <a:t>8 </a:t>
            </a:r>
            <a:r>
              <a:rPr lang="zh-CN" altLang="en-US" sz="2800" b="1" dirty="0">
                <a:latin typeface="+mn-ea"/>
              </a:rPr>
              <a:t>世纪伪造文献）声称君士坦丁大帝</a:t>
            </a:r>
            <a:r>
              <a:rPr lang="zh-CN" altLang="en-US" sz="2200" b="1" dirty="0">
                <a:latin typeface="+mn-ea"/>
              </a:rPr>
              <a:t>（</a:t>
            </a:r>
            <a:r>
              <a:rPr lang="en-US" altLang="zh-CN" sz="2200" b="1" dirty="0">
                <a:latin typeface="+mn-ea"/>
              </a:rPr>
              <a:t>Emperor Constantine</a:t>
            </a:r>
            <a:r>
              <a:rPr lang="zh-CN" altLang="en-US" sz="2200" b="1" dirty="0">
                <a:latin typeface="+mn-ea"/>
              </a:rPr>
              <a:t>）</a:t>
            </a:r>
            <a:r>
              <a:rPr lang="zh-CN" altLang="en-US" sz="2800" b="1" dirty="0">
                <a:latin typeface="+mn-ea"/>
              </a:rPr>
              <a:t>将罗马及西方统治权授予教皇。</a:t>
            </a:r>
            <a:endParaRPr lang="en-SG" altLang="zh-CN" sz="2800" b="1" dirty="0">
              <a:latin typeface="+mn-ea"/>
            </a:endParaRPr>
          </a:p>
          <a:p>
            <a:endParaRPr lang="zh-CN" altLang="en-US" sz="2800" b="1" dirty="0">
              <a:latin typeface="+mn-ea"/>
            </a:endParaRPr>
          </a:p>
          <a:p>
            <a:r>
              <a:rPr lang="zh-CN" altLang="en-US" sz="2800" b="1" dirty="0">
                <a:highlight>
                  <a:srgbClr val="FFFF00"/>
                </a:highlight>
                <a:latin typeface="+mn-ea"/>
              </a:rPr>
              <a:t>教会分裂</a:t>
            </a:r>
            <a:r>
              <a:rPr lang="zh-CN" altLang="en-US" sz="2800" b="1" dirty="0">
                <a:latin typeface="+mn-ea"/>
              </a:rPr>
              <a:t>（</a:t>
            </a:r>
            <a:r>
              <a:rPr lang="en-US" altLang="zh-CN" sz="2200" b="1" dirty="0">
                <a:latin typeface="+mn-ea"/>
              </a:rPr>
              <a:t>Great Schism</a:t>
            </a:r>
            <a:r>
              <a:rPr lang="en-US" altLang="zh-CN" sz="2800" b="1" dirty="0">
                <a:latin typeface="+mn-ea"/>
              </a:rPr>
              <a:t>, 1054</a:t>
            </a:r>
            <a:r>
              <a:rPr lang="zh-CN" altLang="en-US" sz="2800" b="1" dirty="0">
                <a:latin typeface="+mn-ea"/>
              </a:rPr>
              <a:t>） 东西教会分裂（</a:t>
            </a:r>
            <a:r>
              <a:rPr lang="en-US" altLang="zh-CN" sz="2800" b="1" dirty="0">
                <a:latin typeface="+mn-ea"/>
              </a:rPr>
              <a:t>Orthodox &amp; Catholic</a:t>
            </a:r>
            <a:r>
              <a:rPr lang="zh-CN" altLang="en-US" sz="2800" b="1" dirty="0">
                <a:latin typeface="+mn-ea"/>
              </a:rPr>
              <a:t>）。</a:t>
            </a:r>
          </a:p>
          <a:p>
            <a:endParaRPr lang="en-US" altLang="zh-CN" sz="2800" b="1" dirty="0">
              <a:latin typeface="+mn-ea"/>
            </a:endParaRPr>
          </a:p>
        </p:txBody>
      </p:sp>
      <p:pic>
        <p:nvPicPr>
          <p:cNvPr id="4" name="Picture 3">
            <a:extLst>
              <a:ext uri="{FF2B5EF4-FFF2-40B4-BE49-F238E27FC236}">
                <a16:creationId xmlns:a16="http://schemas.microsoft.com/office/drawing/2014/main" id="{59E4593B-BD9A-B94D-E3FC-6D86C0336A72}"/>
              </a:ext>
            </a:extLst>
          </p:cNvPr>
          <p:cNvPicPr>
            <a:picLocks noChangeAspect="1"/>
          </p:cNvPicPr>
          <p:nvPr/>
        </p:nvPicPr>
        <p:blipFill>
          <a:blip r:embed="rId2"/>
          <a:stretch>
            <a:fillRect/>
          </a:stretch>
        </p:blipFill>
        <p:spPr>
          <a:xfrm>
            <a:off x="9274628" y="2091482"/>
            <a:ext cx="2499361" cy="1874521"/>
          </a:xfrm>
          <a:prstGeom prst="rect">
            <a:avLst/>
          </a:prstGeom>
        </p:spPr>
      </p:pic>
      <p:sp>
        <p:nvSpPr>
          <p:cNvPr id="6" name="TextBox 5">
            <a:extLst>
              <a:ext uri="{FF2B5EF4-FFF2-40B4-BE49-F238E27FC236}">
                <a16:creationId xmlns:a16="http://schemas.microsoft.com/office/drawing/2014/main" id="{C06DA1E3-7A4D-F5C8-25D9-53AE0D84A31C}"/>
              </a:ext>
            </a:extLst>
          </p:cNvPr>
          <p:cNvSpPr txBox="1"/>
          <p:nvPr/>
        </p:nvSpPr>
        <p:spPr>
          <a:xfrm>
            <a:off x="9973491" y="3951514"/>
            <a:ext cx="1952897" cy="369332"/>
          </a:xfrm>
          <a:prstGeom prst="rect">
            <a:avLst/>
          </a:prstGeom>
          <a:noFill/>
        </p:spPr>
        <p:txBody>
          <a:bodyPr wrap="square">
            <a:spAutoFit/>
          </a:bodyPr>
          <a:lstStyle/>
          <a:p>
            <a:r>
              <a:rPr lang="en-US" altLang="zh-CN" sz="1800" dirty="0">
                <a:latin typeface="+mn-ea"/>
              </a:rPr>
              <a:t>Pope Gregory I</a:t>
            </a:r>
            <a:endParaRPr lang="en-US" dirty="0"/>
          </a:p>
        </p:txBody>
      </p:sp>
    </p:spTree>
    <p:extLst>
      <p:ext uri="{BB962C8B-B14F-4D97-AF65-F5344CB8AC3E}">
        <p14:creationId xmlns:p14="http://schemas.microsoft.com/office/powerpoint/2010/main" val="3190094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9FFE5-3567-BA6B-E90E-A7421CE462D6}"/>
              </a:ext>
            </a:extLst>
          </p:cNvPr>
          <p:cNvSpPr>
            <a:spLocks noGrp="1"/>
          </p:cNvSpPr>
          <p:nvPr>
            <p:ph type="title"/>
          </p:nvPr>
        </p:nvSpPr>
        <p:spPr>
          <a:xfrm>
            <a:off x="736962" y="137160"/>
            <a:ext cx="10058400" cy="1371600"/>
          </a:xfrm>
        </p:spPr>
        <p:txBody>
          <a:bodyPr>
            <a:normAutofit/>
          </a:bodyPr>
          <a:lstStyle/>
          <a:p>
            <a:r>
              <a:rPr lang="en-US" altLang="zh-CN" dirty="0">
                <a:latin typeface="LIHEI PRO" panose="020B0500000000000000" pitchFamily="34" charset="-120"/>
                <a:ea typeface="LIHEI PRO" panose="020B0500000000000000" pitchFamily="34" charset="-120"/>
              </a:rPr>
              <a:t>3. </a:t>
            </a:r>
            <a:r>
              <a:rPr lang="zh-CN" altLang="en-US" dirty="0">
                <a:latin typeface="LIHEI PRO" panose="020B0500000000000000" pitchFamily="34" charset="-120"/>
                <a:ea typeface="LIHEI PRO" panose="020B0500000000000000" pitchFamily="34" charset="-120"/>
              </a:rPr>
              <a:t>与世俗统治者联盟</a:t>
            </a:r>
            <a:br>
              <a:rPr lang="en-SG" altLang="zh-CN" dirty="0">
                <a:latin typeface="LIHEI PRO" panose="020B0500000000000000" pitchFamily="34" charset="-120"/>
                <a:ea typeface="LIHEI PRO" panose="020B0500000000000000" pitchFamily="34" charset="-120"/>
              </a:rPr>
            </a:br>
            <a:r>
              <a:rPr lang="zh-CN" altLang="en-US" sz="2200" dirty="0">
                <a:latin typeface="LIHEI PRO" panose="020B0500000000000000" pitchFamily="34" charset="-120"/>
                <a:ea typeface="LIHEI PRO" panose="020B0500000000000000" pitchFamily="34" charset="-120"/>
              </a:rPr>
              <a:t>（</a:t>
            </a:r>
            <a:r>
              <a:rPr lang="en-SG" sz="2200" dirty="0">
                <a:latin typeface="LIHEI PRO" panose="020B0500000000000000" pitchFamily="34" charset="-120"/>
                <a:ea typeface="LIHEI PRO" panose="020B0500000000000000" pitchFamily="34" charset="-120"/>
              </a:rPr>
              <a:t>Alliance with Secular Rulers, 8th–11th Century）</a:t>
            </a:r>
            <a:endParaRPr lang="en-US" sz="2200" dirty="0">
              <a:latin typeface="LIHEI PRO" panose="020B0500000000000000" pitchFamily="34" charset="-120"/>
              <a:ea typeface="LIHEI PRO" panose="020B0500000000000000" pitchFamily="34" charset="-120"/>
            </a:endParaRPr>
          </a:p>
        </p:txBody>
      </p:sp>
      <p:sp>
        <p:nvSpPr>
          <p:cNvPr id="3" name="Content Placeholder 2">
            <a:extLst>
              <a:ext uri="{FF2B5EF4-FFF2-40B4-BE49-F238E27FC236}">
                <a16:creationId xmlns:a16="http://schemas.microsoft.com/office/drawing/2014/main" id="{1DFCEDBC-C47B-21D4-586B-3F2D2ACC319B}"/>
              </a:ext>
            </a:extLst>
          </p:cNvPr>
          <p:cNvSpPr>
            <a:spLocks noGrp="1"/>
          </p:cNvSpPr>
          <p:nvPr>
            <p:ph idx="1"/>
          </p:nvPr>
        </p:nvSpPr>
        <p:spPr>
          <a:xfrm>
            <a:off x="544286" y="1815737"/>
            <a:ext cx="10058400" cy="4677561"/>
          </a:xfrm>
        </p:spPr>
        <p:txBody>
          <a:bodyPr>
            <a:normAutofit/>
          </a:bodyPr>
          <a:lstStyle/>
          <a:p>
            <a:r>
              <a:rPr lang="zh-CN" altLang="en-US" sz="2400" b="1" dirty="0"/>
              <a:t>查理曼（</a:t>
            </a:r>
            <a:r>
              <a:rPr lang="en-US" sz="2400" b="1" dirty="0"/>
              <a:t>Charlemagne, 800 AD） </a:t>
            </a:r>
          </a:p>
          <a:p>
            <a:pPr marL="0" indent="0">
              <a:buNone/>
            </a:pPr>
            <a:r>
              <a:rPr lang="zh-CN" altLang="en-US" sz="2400" b="1" dirty="0"/>
              <a:t>由教宗加冕为神圣罗马皇帝（</a:t>
            </a:r>
            <a:r>
              <a:rPr lang="en-US" sz="2400" b="1" dirty="0"/>
              <a:t>Holy Roman Emperor）</a:t>
            </a:r>
          </a:p>
          <a:p>
            <a:endParaRPr lang="en-US" sz="2400" b="1" dirty="0"/>
          </a:p>
          <a:p>
            <a:r>
              <a:rPr lang="zh-CN" altLang="en-US" sz="2400" b="1" dirty="0"/>
              <a:t>叙任权斗争（</a:t>
            </a:r>
            <a:r>
              <a:rPr lang="en-US" sz="2400" b="1" dirty="0"/>
              <a:t>Investiture Controversy, 1075–1122） </a:t>
            </a:r>
          </a:p>
          <a:p>
            <a:r>
              <a:rPr lang="zh-CN" altLang="en-US" sz="2400" b="1" dirty="0"/>
              <a:t>任命主教和其他教职人员的权力</a:t>
            </a:r>
            <a:r>
              <a:rPr lang="en-US" altLang="zh-CN" sz="2400" b="1" dirty="0"/>
              <a:t> (</a:t>
            </a:r>
            <a:r>
              <a:rPr lang="zh-CN" altLang="en-US" sz="2400" b="1" dirty="0"/>
              <a:t>教皇与罗马帝国皇帝斗争）</a:t>
            </a:r>
            <a:endParaRPr lang="en-US" sz="2400" b="1" dirty="0"/>
          </a:p>
          <a:p>
            <a:pPr marL="0" indent="0">
              <a:buNone/>
            </a:pPr>
            <a:r>
              <a:rPr lang="zh-CN" altLang="en-US" sz="2400" b="1" dirty="0"/>
              <a:t> 教皇把</a:t>
            </a:r>
            <a:r>
              <a:rPr lang="zh-CN" altLang="en-US" sz="2400" b="1" dirty="0">
                <a:highlight>
                  <a:srgbClr val="00FFFF"/>
                </a:highlight>
              </a:rPr>
              <a:t>皇帝亨利四世</a:t>
            </a:r>
            <a:r>
              <a:rPr lang="zh-CN" altLang="en-US" sz="2400" b="1" dirty="0">
                <a:highlight>
                  <a:srgbClr val="FFFF00"/>
                </a:highlight>
              </a:rPr>
              <a:t>逐出教会</a:t>
            </a:r>
            <a:r>
              <a:rPr lang="zh-CN" altLang="en-US" sz="2400" b="1" dirty="0"/>
              <a:t>（</a:t>
            </a:r>
            <a:r>
              <a:rPr lang="en-US" sz="2400" b="1" dirty="0"/>
              <a:t>Emperor Henry IV）</a:t>
            </a:r>
            <a:r>
              <a:rPr lang="zh-CN" altLang="en-US" sz="2400" b="1" dirty="0"/>
              <a:t>。</a:t>
            </a:r>
          </a:p>
          <a:p>
            <a:endParaRPr lang="zh-CN" altLang="en-US" sz="2400" b="1" dirty="0"/>
          </a:p>
          <a:p>
            <a:r>
              <a:rPr lang="zh-CN" altLang="en-US" sz="2400" b="1" dirty="0"/>
              <a:t>卡诺莎事件（</a:t>
            </a:r>
            <a:r>
              <a:rPr lang="en-US" sz="2400" b="1" dirty="0"/>
              <a:t>Canossa, 1077） </a:t>
            </a:r>
          </a:p>
          <a:p>
            <a:r>
              <a:rPr lang="zh-CN" altLang="en-US" sz="2400" b="1" dirty="0"/>
              <a:t>亨利四世向 教皇格列高利七世 （</a:t>
            </a:r>
            <a:r>
              <a:rPr lang="en-US" sz="2400" b="1" dirty="0"/>
              <a:t>Pope Gregory VII）</a:t>
            </a:r>
            <a:r>
              <a:rPr lang="zh-CN" altLang="en-US" sz="2400" b="1" dirty="0">
                <a:highlight>
                  <a:srgbClr val="FFFF00"/>
                </a:highlight>
              </a:rPr>
              <a:t>跪求赦免</a:t>
            </a:r>
            <a:r>
              <a:rPr lang="zh-CN" altLang="en-US" sz="2400" b="1" dirty="0"/>
              <a:t>。</a:t>
            </a:r>
          </a:p>
          <a:p>
            <a:endParaRPr lang="en-US" sz="2400" b="1" dirty="0"/>
          </a:p>
        </p:txBody>
      </p:sp>
      <p:pic>
        <p:nvPicPr>
          <p:cNvPr id="4" name="Picture 3">
            <a:extLst>
              <a:ext uri="{FF2B5EF4-FFF2-40B4-BE49-F238E27FC236}">
                <a16:creationId xmlns:a16="http://schemas.microsoft.com/office/drawing/2014/main" id="{547F8CE4-924F-14FF-B627-22E4B7416EFB}"/>
              </a:ext>
            </a:extLst>
          </p:cNvPr>
          <p:cNvPicPr>
            <a:picLocks noChangeAspect="1"/>
          </p:cNvPicPr>
          <p:nvPr/>
        </p:nvPicPr>
        <p:blipFill>
          <a:blip r:embed="rId2"/>
          <a:stretch>
            <a:fillRect/>
          </a:stretch>
        </p:blipFill>
        <p:spPr>
          <a:xfrm>
            <a:off x="9794965" y="3593310"/>
            <a:ext cx="2000795" cy="2500994"/>
          </a:xfrm>
          <a:prstGeom prst="rect">
            <a:avLst/>
          </a:prstGeom>
        </p:spPr>
      </p:pic>
      <p:sp>
        <p:nvSpPr>
          <p:cNvPr id="6" name="TextBox 5">
            <a:extLst>
              <a:ext uri="{FF2B5EF4-FFF2-40B4-BE49-F238E27FC236}">
                <a16:creationId xmlns:a16="http://schemas.microsoft.com/office/drawing/2014/main" id="{18C4A14B-BCCD-BAF4-6348-874E365563C5}"/>
              </a:ext>
            </a:extLst>
          </p:cNvPr>
          <p:cNvSpPr txBox="1"/>
          <p:nvPr/>
        </p:nvSpPr>
        <p:spPr>
          <a:xfrm>
            <a:off x="10507980" y="6123966"/>
            <a:ext cx="1234440" cy="369332"/>
          </a:xfrm>
          <a:prstGeom prst="rect">
            <a:avLst/>
          </a:prstGeom>
          <a:noFill/>
        </p:spPr>
        <p:txBody>
          <a:bodyPr wrap="square">
            <a:spAutoFit/>
          </a:bodyPr>
          <a:lstStyle/>
          <a:p>
            <a:r>
              <a:rPr lang="en-US" sz="1800" dirty="0"/>
              <a:t>Henry IV</a:t>
            </a:r>
            <a:endParaRPr lang="en-US" dirty="0"/>
          </a:p>
        </p:txBody>
      </p:sp>
    </p:spTree>
    <p:extLst>
      <p:ext uri="{BB962C8B-B14F-4D97-AF65-F5344CB8AC3E}">
        <p14:creationId xmlns:p14="http://schemas.microsoft.com/office/powerpoint/2010/main" val="2749204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40579-D7A3-9535-94F6-3BA9346FB010}"/>
              </a:ext>
            </a:extLst>
          </p:cNvPr>
          <p:cNvSpPr>
            <a:spLocks noGrp="1"/>
          </p:cNvSpPr>
          <p:nvPr>
            <p:ph type="title"/>
          </p:nvPr>
        </p:nvSpPr>
        <p:spPr>
          <a:xfrm>
            <a:off x="883920" y="135280"/>
            <a:ext cx="10058400" cy="1371600"/>
          </a:xfrm>
        </p:spPr>
        <p:txBody>
          <a:bodyPr>
            <a:normAutofit/>
          </a:bodyPr>
          <a:lstStyle/>
          <a:p>
            <a:r>
              <a:rPr lang="en-US" altLang="zh-CN" b="1" dirty="0">
                <a:latin typeface="LIHEI PRO" panose="020B0500000000000000" pitchFamily="34" charset="-120"/>
                <a:ea typeface="LIHEI PRO" panose="020B0500000000000000" pitchFamily="34" charset="-120"/>
              </a:rPr>
              <a:t>4. </a:t>
            </a:r>
            <a:r>
              <a:rPr lang="zh-CN" altLang="en-US" b="1" dirty="0">
                <a:latin typeface="LIHEI PRO" panose="020B0500000000000000" pitchFamily="34" charset="-120"/>
                <a:ea typeface="LIHEI PRO" panose="020B0500000000000000" pitchFamily="34" charset="-120"/>
              </a:rPr>
              <a:t>中世纪的教皇至上权</a:t>
            </a:r>
            <a:br>
              <a:rPr lang="en-SG" altLang="zh-CN" b="1" dirty="0">
                <a:latin typeface="LIHEI PRO" panose="020B0500000000000000" pitchFamily="34" charset="-120"/>
                <a:ea typeface="LIHEI PRO" panose="020B0500000000000000" pitchFamily="34" charset="-120"/>
              </a:rPr>
            </a:br>
            <a:r>
              <a:rPr lang="zh-CN" altLang="en-US" sz="2200" b="1" dirty="0">
                <a:latin typeface="LIHEI PRO" panose="020B0500000000000000" pitchFamily="34" charset="-120"/>
                <a:ea typeface="LIHEI PRO" panose="020B0500000000000000" pitchFamily="34" charset="-120"/>
              </a:rPr>
              <a:t>（</a:t>
            </a:r>
            <a:r>
              <a:rPr lang="en-SG" sz="2200" b="1" dirty="0">
                <a:latin typeface="LIHEI PRO" panose="020B0500000000000000" pitchFamily="34" charset="-120"/>
                <a:ea typeface="LIHEI PRO" panose="020B0500000000000000" pitchFamily="34" charset="-120"/>
              </a:rPr>
              <a:t>Papal Supremacy, 11th–13th Century）</a:t>
            </a:r>
            <a:endParaRPr lang="en-US" sz="2200" b="1" dirty="0">
              <a:latin typeface="LIHEI PRO" panose="020B0500000000000000" pitchFamily="34" charset="-120"/>
              <a:ea typeface="LIHEI PRO" panose="020B0500000000000000" pitchFamily="34" charset="-120"/>
            </a:endParaRPr>
          </a:p>
        </p:txBody>
      </p:sp>
      <p:sp>
        <p:nvSpPr>
          <p:cNvPr id="3" name="Content Placeholder 2">
            <a:extLst>
              <a:ext uri="{FF2B5EF4-FFF2-40B4-BE49-F238E27FC236}">
                <a16:creationId xmlns:a16="http://schemas.microsoft.com/office/drawing/2014/main" id="{7002C828-F861-CC4F-A746-C0D56E4CAA69}"/>
              </a:ext>
            </a:extLst>
          </p:cNvPr>
          <p:cNvSpPr>
            <a:spLocks noGrp="1"/>
          </p:cNvSpPr>
          <p:nvPr>
            <p:ph idx="1"/>
          </p:nvPr>
        </p:nvSpPr>
        <p:spPr>
          <a:xfrm>
            <a:off x="352697" y="1698172"/>
            <a:ext cx="10772503" cy="4880856"/>
          </a:xfrm>
        </p:spPr>
        <p:txBody>
          <a:bodyPr>
            <a:normAutofit/>
          </a:bodyPr>
          <a:lstStyle/>
          <a:p>
            <a:r>
              <a:rPr lang="en-US" altLang="zh-CN" sz="2400" b="1" dirty="0"/>
              <a:t>《</a:t>
            </a:r>
            <a:r>
              <a:rPr lang="zh-CN" altLang="en-US" sz="2400" b="1" dirty="0"/>
              <a:t>教宗诏令</a:t>
            </a:r>
            <a:r>
              <a:rPr lang="en-US" altLang="zh-CN" sz="2400" b="1" dirty="0"/>
              <a:t>》</a:t>
            </a:r>
            <a:r>
              <a:rPr lang="zh-CN" altLang="en-US" sz="2400" b="1" dirty="0"/>
              <a:t>（</a:t>
            </a:r>
            <a:r>
              <a:rPr lang="en-US" sz="2400" b="1" dirty="0" err="1"/>
              <a:t>Dictatus</a:t>
            </a:r>
            <a:r>
              <a:rPr lang="en-US" sz="2400" b="1" dirty="0"/>
              <a:t> </a:t>
            </a:r>
            <a:r>
              <a:rPr lang="en-US" sz="2400" b="1" dirty="0" err="1"/>
              <a:t>Papae</a:t>
            </a:r>
            <a:r>
              <a:rPr lang="en-US" sz="2400" b="1" dirty="0"/>
              <a:t>, 1075）：</a:t>
            </a:r>
            <a:endParaRPr lang="en-SG" altLang="zh-CN" sz="2400" b="1" dirty="0"/>
          </a:p>
          <a:p>
            <a:r>
              <a:rPr lang="zh-CN" altLang="en-US" sz="2800" b="1" dirty="0"/>
              <a:t>宣布教宗拥有对教会及君主的至高权威</a:t>
            </a:r>
            <a:r>
              <a:rPr lang="zh-CN" altLang="en-US" b="1" dirty="0"/>
              <a:t>（</a:t>
            </a:r>
            <a:r>
              <a:rPr lang="en-SG" altLang="zh-CN" b="1" dirty="0"/>
              <a:t>supreme authority over the church and rulers</a:t>
            </a:r>
            <a:r>
              <a:rPr lang="zh-CN" altLang="en-SG" b="1" dirty="0"/>
              <a:t>）</a:t>
            </a:r>
            <a:endParaRPr lang="en-SG" altLang="zh-CN" b="1" dirty="0"/>
          </a:p>
          <a:p>
            <a:endParaRPr lang="en-SG" altLang="zh-CN" sz="2400" b="1" dirty="0"/>
          </a:p>
          <a:p>
            <a:r>
              <a:rPr lang="zh-CN" altLang="en-US" sz="2800" b="1" dirty="0"/>
              <a:t>第四次拉特朗大公会议</a:t>
            </a:r>
            <a:r>
              <a:rPr lang="zh-CN" altLang="en-US" sz="2400" b="1" dirty="0"/>
              <a:t>（</a:t>
            </a:r>
            <a:r>
              <a:rPr lang="en-US" sz="2400" b="1" dirty="0"/>
              <a:t>Fourth Lateran Council, 1215）</a:t>
            </a:r>
          </a:p>
          <a:p>
            <a:pPr marL="0" indent="0">
              <a:buNone/>
            </a:pPr>
            <a:r>
              <a:rPr lang="zh-CN" altLang="en-US" sz="2400" b="1" dirty="0"/>
              <a:t>所有基督徒必须顺服教皇，进一步确立教皇权威。</a:t>
            </a:r>
            <a:endParaRPr lang="en-SG" altLang="zh-CN" sz="2400" b="1" dirty="0"/>
          </a:p>
          <a:p>
            <a:endParaRPr lang="zh-CN" altLang="en-US" sz="2400" b="1" dirty="0"/>
          </a:p>
          <a:p>
            <a:r>
              <a:rPr lang="zh-CN" altLang="en-US" sz="2800" b="1" dirty="0">
                <a:highlight>
                  <a:srgbClr val="FFFF00"/>
                </a:highlight>
              </a:rPr>
              <a:t>十字军东征</a:t>
            </a:r>
            <a:r>
              <a:rPr lang="zh-CN" altLang="en-US" sz="2400" b="1" dirty="0"/>
              <a:t>（</a:t>
            </a:r>
            <a:r>
              <a:rPr lang="en-US" sz="2400" b="1" dirty="0"/>
              <a:t>Crusades, 1095–1291） </a:t>
            </a:r>
          </a:p>
          <a:p>
            <a:pPr marL="0" indent="0">
              <a:buNone/>
            </a:pPr>
            <a:r>
              <a:rPr lang="zh-CN" altLang="en-US" sz="2400" b="1" dirty="0"/>
              <a:t>号召圣战（</a:t>
            </a:r>
            <a:r>
              <a:rPr lang="en-SG" altLang="zh-CN" sz="2400" b="1" dirty="0"/>
              <a:t>holy wars</a:t>
            </a:r>
            <a:r>
              <a:rPr lang="zh-CN" altLang="en-SG" sz="2400" b="1" dirty="0"/>
              <a:t>），</a:t>
            </a:r>
            <a:r>
              <a:rPr lang="zh-CN" altLang="en-US" sz="2400" b="1" dirty="0"/>
              <a:t>扩大了其宗教与政治影响力。</a:t>
            </a:r>
          </a:p>
          <a:p>
            <a:endParaRPr lang="en-US" sz="2400" b="1" dirty="0"/>
          </a:p>
        </p:txBody>
      </p:sp>
      <p:pic>
        <p:nvPicPr>
          <p:cNvPr id="4" name="Picture 3">
            <a:extLst>
              <a:ext uri="{FF2B5EF4-FFF2-40B4-BE49-F238E27FC236}">
                <a16:creationId xmlns:a16="http://schemas.microsoft.com/office/drawing/2014/main" id="{824C6FDC-7064-4D2E-E5EF-0903E5871396}"/>
              </a:ext>
            </a:extLst>
          </p:cNvPr>
          <p:cNvPicPr>
            <a:picLocks noChangeAspect="1"/>
          </p:cNvPicPr>
          <p:nvPr/>
        </p:nvPicPr>
        <p:blipFill>
          <a:blip r:embed="rId2"/>
          <a:stretch>
            <a:fillRect/>
          </a:stretch>
        </p:blipFill>
        <p:spPr>
          <a:xfrm>
            <a:off x="7977615" y="4406316"/>
            <a:ext cx="3861688" cy="2172712"/>
          </a:xfrm>
          <a:prstGeom prst="rect">
            <a:avLst/>
          </a:prstGeom>
        </p:spPr>
      </p:pic>
    </p:spTree>
    <p:extLst>
      <p:ext uri="{BB962C8B-B14F-4D97-AF65-F5344CB8AC3E}">
        <p14:creationId xmlns:p14="http://schemas.microsoft.com/office/powerpoint/2010/main" val="3681446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8DCBC9-E0DE-46B3-8FAE-C5C151378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65285"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4ACA786-30F1-4E5C-903F-C1EA08A19906}"/>
              </a:ext>
            </a:extLst>
          </p:cNvPr>
          <p:cNvSpPr>
            <a:spLocks noGrp="1"/>
          </p:cNvSpPr>
          <p:nvPr>
            <p:ph type="title"/>
          </p:nvPr>
        </p:nvSpPr>
        <p:spPr>
          <a:xfrm>
            <a:off x="868680" y="642593"/>
            <a:ext cx="6281928" cy="1744183"/>
          </a:xfrm>
        </p:spPr>
        <p:txBody>
          <a:bodyPr>
            <a:normAutofit/>
          </a:bodyPr>
          <a:lstStyle/>
          <a:p>
            <a:r>
              <a:rPr lang="en-US" altLang="zh-CN" sz="3700" b="1">
                <a:latin typeface="LIHEI PRO" panose="020B0500000000000000" pitchFamily="34" charset="-120"/>
                <a:ea typeface="LIHEI PRO" panose="020B0500000000000000" pitchFamily="34" charset="-120"/>
              </a:rPr>
              <a:t>5. </a:t>
            </a:r>
            <a:r>
              <a:rPr lang="zh-CN" altLang="en-US" sz="3700" b="1">
                <a:latin typeface="LIHEI PRO" panose="020B0500000000000000" pitchFamily="34" charset="-120"/>
                <a:ea typeface="LIHEI PRO" panose="020B0500000000000000" pitchFamily="34" charset="-120"/>
              </a:rPr>
              <a:t>宗教改革前的危机</a:t>
            </a:r>
            <a:br>
              <a:rPr lang="en-US" altLang="zh-CN" sz="3700" b="1">
                <a:latin typeface="LIHEI PRO" panose="020B0500000000000000" pitchFamily="34" charset="-120"/>
                <a:ea typeface="LIHEI PRO" panose="020B0500000000000000" pitchFamily="34" charset="-120"/>
              </a:rPr>
            </a:br>
            <a:r>
              <a:rPr lang="zh-CN" altLang="en-US" sz="3700" b="1">
                <a:latin typeface="LIHEI PRO" panose="020B0500000000000000" pitchFamily="34" charset="-120"/>
                <a:ea typeface="LIHEI PRO" panose="020B0500000000000000" pitchFamily="34" charset="-120"/>
              </a:rPr>
              <a:t>（</a:t>
            </a:r>
            <a:r>
              <a:rPr lang="en-SG" sz="3700" b="1">
                <a:latin typeface="LIHEI PRO" panose="020B0500000000000000" pitchFamily="34" charset="-120"/>
                <a:ea typeface="LIHEI PRO" panose="020B0500000000000000" pitchFamily="34" charset="-120"/>
              </a:rPr>
              <a:t>Pre-Reformation Crisis, 15th–16th Century）</a:t>
            </a:r>
            <a:endParaRPr lang="en-US" sz="3700" b="1">
              <a:latin typeface="LIHEI PRO" panose="020B0500000000000000" pitchFamily="34" charset="-120"/>
              <a:ea typeface="LIHEI PRO" panose="020B0500000000000000" pitchFamily="34" charset="-120"/>
            </a:endParaRPr>
          </a:p>
        </p:txBody>
      </p:sp>
      <p:sp>
        <p:nvSpPr>
          <p:cNvPr id="3" name="Content Placeholder 2">
            <a:extLst>
              <a:ext uri="{FF2B5EF4-FFF2-40B4-BE49-F238E27FC236}">
                <a16:creationId xmlns:a16="http://schemas.microsoft.com/office/drawing/2014/main" id="{14D372F4-343C-A47B-440A-EAD373BF57DE}"/>
              </a:ext>
            </a:extLst>
          </p:cNvPr>
          <p:cNvSpPr>
            <a:spLocks noGrp="1"/>
          </p:cNvSpPr>
          <p:nvPr>
            <p:ph idx="1"/>
          </p:nvPr>
        </p:nvSpPr>
        <p:spPr>
          <a:xfrm>
            <a:off x="868680" y="2386584"/>
            <a:ext cx="6281928" cy="3648456"/>
          </a:xfrm>
        </p:spPr>
        <p:txBody>
          <a:bodyPr>
            <a:normAutofit/>
          </a:bodyPr>
          <a:lstStyle/>
          <a:p>
            <a:r>
              <a:rPr lang="zh-CN" altLang="en-US" sz="2800" b="1" dirty="0"/>
              <a:t>腐败与赎罪券</a:t>
            </a:r>
            <a:endParaRPr lang="en-SG" altLang="zh-CN" sz="2800" b="1" dirty="0"/>
          </a:p>
          <a:p>
            <a:pPr marL="0" indent="0">
              <a:buNone/>
            </a:pPr>
            <a:endParaRPr lang="en-US" altLang="zh-CN" sz="2800" b="1" dirty="0"/>
          </a:p>
          <a:p>
            <a:pPr marL="0" indent="0">
              <a:lnSpc>
                <a:spcPct val="150000"/>
              </a:lnSpc>
              <a:buNone/>
            </a:pPr>
            <a:r>
              <a:rPr lang="zh-CN" altLang="en-US" sz="2800" b="1" dirty="0"/>
              <a:t>通过出售赎罪券</a:t>
            </a:r>
            <a:r>
              <a:rPr lang="zh-CN" altLang="en-US" sz="2000" b="1" dirty="0"/>
              <a:t>（</a:t>
            </a:r>
            <a:r>
              <a:rPr lang="en-SG" altLang="zh-CN" sz="2000" b="1" dirty="0"/>
              <a:t>selling indulgences</a:t>
            </a:r>
            <a:r>
              <a:rPr lang="zh-CN" altLang="en-SG" sz="2000" b="1" dirty="0"/>
              <a:t>）</a:t>
            </a:r>
            <a:r>
              <a:rPr lang="zh-CN" altLang="en-US" sz="2800" b="1" dirty="0"/>
              <a:t>以金钱换取罪的赦免，来敛财</a:t>
            </a:r>
            <a:r>
              <a:rPr lang="en-US" altLang="zh-CN" sz="2800" b="1" dirty="0"/>
              <a:t>,</a:t>
            </a:r>
            <a:r>
              <a:rPr lang="zh-CN" altLang="en-US" sz="2800" b="1" dirty="0"/>
              <a:t> 与建圣伯多禄大殿 </a:t>
            </a:r>
            <a:r>
              <a:rPr lang="en-SG" altLang="zh-CN" sz="2000" b="1" dirty="0"/>
              <a:t>St. Peter's Basilica in Vatican City</a:t>
            </a:r>
            <a:endParaRPr lang="en-US" altLang="zh-CN" sz="2000" b="1" dirty="0"/>
          </a:p>
          <a:p>
            <a:pPr>
              <a:lnSpc>
                <a:spcPct val="150000"/>
              </a:lnSpc>
            </a:pPr>
            <a:endParaRPr lang="en-US" altLang="zh-CN" sz="2800" b="1" dirty="0"/>
          </a:p>
          <a:p>
            <a:endParaRPr lang="en-US" altLang="zh-CN" sz="2800" b="1" dirty="0"/>
          </a:p>
          <a:p>
            <a:endParaRPr lang="en-US" sz="2800" b="1" dirty="0"/>
          </a:p>
        </p:txBody>
      </p:sp>
      <p:pic>
        <p:nvPicPr>
          <p:cNvPr id="5" name="Picture 4" descr="A street with a dome on top of a building&#10;&#10;AI-generated content may be incorrect.">
            <a:extLst>
              <a:ext uri="{FF2B5EF4-FFF2-40B4-BE49-F238E27FC236}">
                <a16:creationId xmlns:a16="http://schemas.microsoft.com/office/drawing/2014/main" id="{8F6D4F88-7301-0002-FC99-F6489A976BB4}"/>
              </a:ext>
            </a:extLst>
          </p:cNvPr>
          <p:cNvPicPr>
            <a:picLocks noChangeAspect="1"/>
          </p:cNvPicPr>
          <p:nvPr/>
        </p:nvPicPr>
        <p:blipFill>
          <a:blip r:embed="rId2"/>
          <a:srcRect l="11284" r="3819" b="-2"/>
          <a:stretch/>
        </p:blipFill>
        <p:spPr>
          <a:xfrm>
            <a:off x="7903029" y="237745"/>
            <a:ext cx="4058758" cy="3191256"/>
          </a:xfrm>
          <a:prstGeom prst="rect">
            <a:avLst/>
          </a:prstGeom>
        </p:spPr>
      </p:pic>
      <p:pic>
        <p:nvPicPr>
          <p:cNvPr id="4" name="Picture 3" descr="A large ornate building with a large altar&#10;&#10;AI-generated content may be incorrect.">
            <a:extLst>
              <a:ext uri="{FF2B5EF4-FFF2-40B4-BE49-F238E27FC236}">
                <a16:creationId xmlns:a16="http://schemas.microsoft.com/office/drawing/2014/main" id="{943424E7-6935-7C86-861C-56A2BC9D9A54}"/>
              </a:ext>
            </a:extLst>
          </p:cNvPr>
          <p:cNvPicPr>
            <a:picLocks noChangeAspect="1"/>
          </p:cNvPicPr>
          <p:nvPr/>
        </p:nvPicPr>
        <p:blipFill>
          <a:blip r:embed="rId3"/>
          <a:srcRect t="6118" r="1" b="1"/>
          <a:stretch/>
        </p:blipFill>
        <p:spPr>
          <a:xfrm>
            <a:off x="7903029" y="3429002"/>
            <a:ext cx="4058758" cy="3191254"/>
          </a:xfrm>
          <a:prstGeom prst="rect">
            <a:avLst/>
          </a:prstGeom>
        </p:spPr>
      </p:pic>
    </p:spTree>
    <p:extLst>
      <p:ext uri="{BB962C8B-B14F-4D97-AF65-F5344CB8AC3E}">
        <p14:creationId xmlns:p14="http://schemas.microsoft.com/office/powerpoint/2010/main" val="1302642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5CDC2-2B77-2755-6836-EF8AC95988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BFFA04-3584-6AFF-4AC7-87D4E8D64CE7}"/>
              </a:ext>
            </a:extLst>
          </p:cNvPr>
          <p:cNvSpPr>
            <a:spLocks noGrp="1"/>
          </p:cNvSpPr>
          <p:nvPr>
            <p:ph type="title"/>
          </p:nvPr>
        </p:nvSpPr>
        <p:spPr>
          <a:xfrm>
            <a:off x="1066800" y="-19594"/>
            <a:ext cx="10058400" cy="1371600"/>
          </a:xfrm>
        </p:spPr>
        <p:txBody>
          <a:bodyPr>
            <a:normAutofit/>
          </a:bodyPr>
          <a:lstStyle/>
          <a:p>
            <a:r>
              <a:rPr lang="en-US" altLang="zh-CN" b="1" dirty="0">
                <a:latin typeface="LIHEI PRO" panose="020B0500000000000000" pitchFamily="34" charset="-120"/>
                <a:ea typeface="LIHEI PRO" panose="020B0500000000000000" pitchFamily="34" charset="-120"/>
              </a:rPr>
              <a:t>5. </a:t>
            </a:r>
            <a:r>
              <a:rPr lang="zh-CN" altLang="en-US" b="1" dirty="0">
                <a:latin typeface="LIHEI PRO" panose="020B0500000000000000" pitchFamily="34" charset="-120"/>
                <a:ea typeface="LIHEI PRO" panose="020B0500000000000000" pitchFamily="34" charset="-120"/>
              </a:rPr>
              <a:t>宗教改革前的危机</a:t>
            </a:r>
            <a:br>
              <a:rPr lang="en-US" altLang="zh-CN" b="1" dirty="0">
                <a:latin typeface="LIHEI PRO" panose="020B0500000000000000" pitchFamily="34" charset="-120"/>
                <a:ea typeface="LIHEI PRO" panose="020B0500000000000000" pitchFamily="34" charset="-120"/>
              </a:rPr>
            </a:br>
            <a:r>
              <a:rPr lang="zh-CN" altLang="en-US" sz="2200" b="1" dirty="0">
                <a:latin typeface="LIHEI PRO" panose="020B0500000000000000" pitchFamily="34" charset="-120"/>
                <a:ea typeface="LIHEI PRO" panose="020B0500000000000000" pitchFamily="34" charset="-120"/>
              </a:rPr>
              <a:t>（</a:t>
            </a:r>
            <a:r>
              <a:rPr lang="en-SG" sz="2200" b="1" dirty="0">
                <a:latin typeface="LIHEI PRO" panose="020B0500000000000000" pitchFamily="34" charset="-120"/>
                <a:ea typeface="LIHEI PRO" panose="020B0500000000000000" pitchFamily="34" charset="-120"/>
              </a:rPr>
              <a:t>Pre-Reformation Crisis, 15th–16th Century）</a:t>
            </a:r>
            <a:endParaRPr lang="en-US" sz="2200" b="1" dirty="0">
              <a:latin typeface="LIHEI PRO" panose="020B0500000000000000" pitchFamily="34" charset="-120"/>
              <a:ea typeface="LIHEI PRO" panose="020B0500000000000000" pitchFamily="34" charset="-120"/>
            </a:endParaRPr>
          </a:p>
        </p:txBody>
      </p:sp>
      <p:sp>
        <p:nvSpPr>
          <p:cNvPr id="3" name="Content Placeholder 2">
            <a:extLst>
              <a:ext uri="{FF2B5EF4-FFF2-40B4-BE49-F238E27FC236}">
                <a16:creationId xmlns:a16="http://schemas.microsoft.com/office/drawing/2014/main" id="{BD6F9618-8914-1227-9DD9-736488D811B1}"/>
              </a:ext>
            </a:extLst>
          </p:cNvPr>
          <p:cNvSpPr>
            <a:spLocks noGrp="1"/>
          </p:cNvSpPr>
          <p:nvPr>
            <p:ph idx="1"/>
          </p:nvPr>
        </p:nvSpPr>
        <p:spPr>
          <a:xfrm>
            <a:off x="561703" y="1508759"/>
            <a:ext cx="11220993" cy="5087983"/>
          </a:xfrm>
        </p:spPr>
        <p:txBody>
          <a:bodyPr>
            <a:normAutofit/>
          </a:bodyPr>
          <a:lstStyle/>
          <a:p>
            <a:r>
              <a:rPr lang="zh-CN" altLang="en-US" sz="2400" b="1" dirty="0">
                <a:highlight>
                  <a:srgbClr val="FFFF00"/>
                </a:highlight>
              </a:rPr>
              <a:t>文艺复兴</a:t>
            </a:r>
            <a:r>
              <a:rPr lang="en-SG" sz="2400" b="1" dirty="0"/>
              <a:t>Renaissance</a:t>
            </a:r>
            <a:r>
              <a:rPr lang="en-US" altLang="zh-CN" sz="2400" b="1" dirty="0"/>
              <a:t>- </a:t>
            </a:r>
            <a:r>
              <a:rPr lang="zh-CN" altLang="en-US" sz="2400" b="1" dirty="0"/>
              <a:t>强调古典学问与基督教人文主义</a:t>
            </a:r>
            <a:br>
              <a:rPr lang="en-US" altLang="zh-CN" sz="2400" b="1" dirty="0"/>
            </a:br>
            <a:endParaRPr lang="zh-CN" altLang="en-US" sz="2400" b="1" dirty="0"/>
          </a:p>
          <a:p>
            <a:r>
              <a:rPr lang="en-US" altLang="zh-CN" sz="2400" b="1" dirty="0"/>
              <a:t>1. </a:t>
            </a:r>
            <a:r>
              <a:rPr lang="zh-CN" altLang="en-US" sz="2400" b="1" dirty="0"/>
              <a:t>鼓励研究圣经原文（希腊文 </a:t>
            </a:r>
            <a:r>
              <a:rPr lang="en-US" altLang="zh-CN" sz="2400" b="1" dirty="0"/>
              <a:t>&amp; </a:t>
            </a:r>
            <a:r>
              <a:rPr lang="zh-CN" altLang="en-US" sz="2400" b="1" dirty="0"/>
              <a:t>希伯来文）</a:t>
            </a:r>
            <a:br>
              <a:rPr lang="en-US" altLang="zh-CN" sz="2400" b="1" dirty="0"/>
            </a:br>
            <a:endParaRPr lang="zh-CN" altLang="en-US" sz="2400" b="1" dirty="0"/>
          </a:p>
          <a:p>
            <a:r>
              <a:rPr lang="en-US" altLang="zh-CN" sz="2400" b="1" dirty="0"/>
              <a:t>2. </a:t>
            </a:r>
            <a:r>
              <a:rPr lang="zh-CN" altLang="en-US" sz="2400" b="1" dirty="0"/>
              <a:t>圣经新译本</a:t>
            </a:r>
          </a:p>
          <a:p>
            <a:r>
              <a:rPr lang="zh-CN" altLang="en-US" sz="2400" b="1" dirty="0"/>
              <a:t>伊拉斯谟</a:t>
            </a:r>
            <a:r>
              <a:rPr lang="zh-CN" altLang="en-US" sz="2000" b="1" dirty="0"/>
              <a:t>（</a:t>
            </a:r>
            <a:r>
              <a:rPr lang="en-SG" altLang="zh-CN" sz="2000" b="1" dirty="0"/>
              <a:t>Erasmus, 1516</a:t>
            </a:r>
            <a:r>
              <a:rPr lang="zh-CN" altLang="en-SG" sz="2000" b="1" dirty="0"/>
              <a:t>） </a:t>
            </a:r>
            <a:r>
              <a:rPr lang="en-SG" altLang="zh-CN" sz="2400" b="1" dirty="0"/>
              <a:t>– </a:t>
            </a:r>
            <a:r>
              <a:rPr lang="zh-CN" altLang="en-US" sz="2400" b="1" dirty="0"/>
              <a:t>希腊文新约</a:t>
            </a:r>
          </a:p>
          <a:p>
            <a:r>
              <a:rPr lang="zh-CN" altLang="en-US" sz="2400" b="1" dirty="0"/>
              <a:t>马丁</a:t>
            </a:r>
            <a:r>
              <a:rPr lang="en-US" altLang="zh-CN" sz="2400" b="1" dirty="0"/>
              <a:t>·</a:t>
            </a:r>
            <a:r>
              <a:rPr lang="zh-CN" altLang="en-US" sz="2400" b="1" dirty="0"/>
              <a:t>路德</a:t>
            </a:r>
            <a:r>
              <a:rPr lang="zh-CN" altLang="en-US" sz="2000" b="1" dirty="0"/>
              <a:t>（</a:t>
            </a:r>
            <a:r>
              <a:rPr lang="en-SG" altLang="zh-CN" sz="2000" b="1" dirty="0"/>
              <a:t>Martin Luther, 1534</a:t>
            </a:r>
            <a:r>
              <a:rPr lang="zh-CN" altLang="en-SG" sz="2000" b="1" dirty="0"/>
              <a:t>） </a:t>
            </a:r>
            <a:r>
              <a:rPr lang="en-SG" altLang="zh-CN" sz="2400" b="1" dirty="0"/>
              <a:t>– </a:t>
            </a:r>
            <a:r>
              <a:rPr lang="zh-CN" altLang="en-US" sz="2400" b="1" dirty="0"/>
              <a:t>德语圣经</a:t>
            </a:r>
          </a:p>
          <a:p>
            <a:r>
              <a:rPr lang="zh-CN" altLang="en-US" sz="2400" b="1" dirty="0"/>
              <a:t>威廉</a:t>
            </a:r>
            <a:r>
              <a:rPr lang="en-US" altLang="zh-CN" sz="2400" b="1" dirty="0"/>
              <a:t>·</a:t>
            </a:r>
            <a:r>
              <a:rPr lang="zh-CN" altLang="en-US" sz="2400" b="1" dirty="0"/>
              <a:t>廷戴尔</a:t>
            </a:r>
            <a:r>
              <a:rPr lang="zh-CN" altLang="en-US" sz="2000" b="1" dirty="0"/>
              <a:t>（</a:t>
            </a:r>
            <a:r>
              <a:rPr lang="en-SG" altLang="zh-CN" sz="2000" b="1" dirty="0"/>
              <a:t>William Tyndale, 1526</a:t>
            </a:r>
            <a:r>
              <a:rPr lang="zh-CN" altLang="en-SG" sz="2000" b="1" dirty="0"/>
              <a:t>）</a:t>
            </a:r>
            <a:r>
              <a:rPr lang="zh-CN" altLang="en-SG" sz="2400" b="1" dirty="0"/>
              <a:t> </a:t>
            </a:r>
            <a:r>
              <a:rPr lang="en-SG" altLang="zh-CN" sz="2400" b="1" dirty="0"/>
              <a:t>– </a:t>
            </a:r>
            <a:r>
              <a:rPr lang="zh-CN" altLang="en-US" sz="2400" b="1" dirty="0"/>
              <a:t>英语圣经</a:t>
            </a:r>
            <a:br>
              <a:rPr lang="en-US" altLang="zh-CN" sz="2400" b="1" dirty="0"/>
            </a:br>
            <a:endParaRPr lang="en-US" altLang="zh-CN" sz="2400" b="1" dirty="0"/>
          </a:p>
          <a:p>
            <a:r>
              <a:rPr lang="en-US" altLang="zh-CN" sz="2400" b="1" dirty="0"/>
              <a:t>3. </a:t>
            </a:r>
            <a:r>
              <a:rPr lang="zh-CN" altLang="en-US" sz="2400" b="1" dirty="0"/>
              <a:t>印刷术的发明</a:t>
            </a:r>
            <a:r>
              <a:rPr lang="zh-CN" altLang="en-US" sz="2000" b="1" dirty="0"/>
              <a:t>（</a:t>
            </a:r>
            <a:r>
              <a:rPr lang="en-SG" altLang="zh-CN" sz="2000" b="1" dirty="0"/>
              <a:t>c. 1440</a:t>
            </a:r>
            <a:r>
              <a:rPr lang="zh-CN" altLang="en-SG" sz="2000" b="1" dirty="0"/>
              <a:t>）</a:t>
            </a:r>
            <a:endParaRPr lang="zh-CN" altLang="en-US" sz="2000" b="1" dirty="0"/>
          </a:p>
          <a:p>
            <a:r>
              <a:rPr lang="zh-CN" altLang="en-US" sz="2400" b="1" dirty="0"/>
              <a:t>促进识字率与个人阅读圣经</a:t>
            </a:r>
          </a:p>
          <a:p>
            <a:pPr marL="0" indent="0">
              <a:buNone/>
            </a:pPr>
            <a:endParaRPr lang="en-US" sz="2400" b="1" dirty="0"/>
          </a:p>
        </p:txBody>
      </p:sp>
      <p:pic>
        <p:nvPicPr>
          <p:cNvPr id="5" name="Picture 4">
            <a:extLst>
              <a:ext uri="{FF2B5EF4-FFF2-40B4-BE49-F238E27FC236}">
                <a16:creationId xmlns:a16="http://schemas.microsoft.com/office/drawing/2014/main" id="{011E53AD-2970-9CB3-959F-1666F5EA2825}"/>
              </a:ext>
            </a:extLst>
          </p:cNvPr>
          <p:cNvPicPr>
            <a:picLocks noChangeAspect="1"/>
          </p:cNvPicPr>
          <p:nvPr/>
        </p:nvPicPr>
        <p:blipFill>
          <a:blip r:embed="rId2"/>
          <a:stretch>
            <a:fillRect/>
          </a:stretch>
        </p:blipFill>
        <p:spPr>
          <a:xfrm>
            <a:off x="8447022" y="2091871"/>
            <a:ext cx="3581691" cy="4628969"/>
          </a:xfrm>
          <a:prstGeom prst="rect">
            <a:avLst/>
          </a:prstGeom>
        </p:spPr>
      </p:pic>
    </p:spTree>
    <p:extLst>
      <p:ext uri="{BB962C8B-B14F-4D97-AF65-F5344CB8AC3E}">
        <p14:creationId xmlns:p14="http://schemas.microsoft.com/office/powerpoint/2010/main" val="637761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4E5E0-780D-4A51-E468-0B8568AB55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085910-81ED-631A-5BD8-CD042F65C863}"/>
              </a:ext>
            </a:extLst>
          </p:cNvPr>
          <p:cNvSpPr>
            <a:spLocks noGrp="1"/>
          </p:cNvSpPr>
          <p:nvPr>
            <p:ph type="title"/>
          </p:nvPr>
        </p:nvSpPr>
        <p:spPr>
          <a:xfrm>
            <a:off x="1066800" y="0"/>
            <a:ext cx="10058400" cy="1371600"/>
          </a:xfrm>
        </p:spPr>
        <p:txBody>
          <a:bodyPr>
            <a:normAutofit/>
          </a:bodyPr>
          <a:lstStyle/>
          <a:p>
            <a:r>
              <a:rPr lang="en-US" altLang="zh-CN" b="1" dirty="0">
                <a:latin typeface="LIHEI PRO" panose="020B0500000000000000" pitchFamily="34" charset="-120"/>
                <a:ea typeface="LIHEI PRO" panose="020B0500000000000000" pitchFamily="34" charset="-120"/>
              </a:rPr>
              <a:t>6.</a:t>
            </a:r>
            <a:r>
              <a:rPr lang="zh-CN" altLang="en-US" b="1" dirty="0">
                <a:latin typeface="LIHEI PRO" panose="020B0500000000000000" pitchFamily="34" charset="-120"/>
                <a:ea typeface="LIHEI PRO" panose="020B0500000000000000" pitchFamily="34" charset="-120"/>
              </a:rPr>
              <a:t> </a:t>
            </a:r>
            <a:r>
              <a:rPr lang="en-US" altLang="zh-CN" b="1" dirty="0">
                <a:latin typeface="LIHEI PRO" panose="020B0500000000000000" pitchFamily="34" charset="-120"/>
                <a:ea typeface="LIHEI PRO" panose="020B0500000000000000" pitchFamily="34" charset="-120"/>
              </a:rPr>
              <a:t>15–16</a:t>
            </a:r>
            <a:r>
              <a:rPr lang="zh-CN" altLang="en-US" b="1" dirty="0">
                <a:latin typeface="LIHEI PRO" panose="020B0500000000000000" pitchFamily="34" charset="-120"/>
                <a:ea typeface="LIHEI PRO" panose="020B0500000000000000" pitchFamily="34" charset="-120"/>
              </a:rPr>
              <a:t>世纪宗教改革前夕 </a:t>
            </a:r>
            <a:br>
              <a:rPr lang="en-US" altLang="zh-CN" b="1" dirty="0">
                <a:latin typeface="LIHEI PRO" panose="020B0500000000000000" pitchFamily="34" charset="-120"/>
                <a:ea typeface="LIHEI PRO" panose="020B0500000000000000" pitchFamily="34" charset="-120"/>
              </a:rPr>
            </a:br>
            <a:r>
              <a:rPr lang="zh-CN" altLang="en-US" sz="2200" b="1" dirty="0">
                <a:latin typeface="LIHEI PRO" panose="020B0500000000000000" pitchFamily="34" charset="-120"/>
                <a:ea typeface="LIHEI PRO" panose="020B0500000000000000" pitchFamily="34" charset="-120"/>
              </a:rPr>
              <a:t>（</a:t>
            </a:r>
            <a:r>
              <a:rPr lang="en-SG" sz="2200" b="1" dirty="0">
                <a:latin typeface="LIHEI PRO" panose="020B0500000000000000" pitchFamily="34" charset="-120"/>
                <a:ea typeface="LIHEI PRO" panose="020B0500000000000000" pitchFamily="34" charset="-120"/>
              </a:rPr>
              <a:t>Pre-Reformation 15th–16th Century）</a:t>
            </a:r>
            <a:endParaRPr lang="en-US" sz="2200" b="1" dirty="0">
              <a:latin typeface="LIHEI PRO" panose="020B0500000000000000" pitchFamily="34" charset="-120"/>
              <a:ea typeface="LIHEI PRO" panose="020B0500000000000000" pitchFamily="34" charset="-120"/>
            </a:endParaRPr>
          </a:p>
        </p:txBody>
      </p:sp>
      <p:sp>
        <p:nvSpPr>
          <p:cNvPr id="3" name="Content Placeholder 2">
            <a:extLst>
              <a:ext uri="{FF2B5EF4-FFF2-40B4-BE49-F238E27FC236}">
                <a16:creationId xmlns:a16="http://schemas.microsoft.com/office/drawing/2014/main" id="{1A40FB95-C292-C038-66B4-301060E20787}"/>
              </a:ext>
            </a:extLst>
          </p:cNvPr>
          <p:cNvSpPr>
            <a:spLocks noGrp="1"/>
          </p:cNvSpPr>
          <p:nvPr>
            <p:ph idx="1"/>
          </p:nvPr>
        </p:nvSpPr>
        <p:spPr>
          <a:xfrm>
            <a:off x="530826" y="4114799"/>
            <a:ext cx="4628606" cy="2481942"/>
          </a:xfrm>
        </p:spPr>
        <p:txBody>
          <a:bodyPr>
            <a:normAutofit fontScale="92500"/>
          </a:bodyPr>
          <a:lstStyle/>
          <a:p>
            <a:pPr marL="0" indent="0" algn="ctr">
              <a:buNone/>
            </a:pPr>
            <a:r>
              <a:rPr lang="zh-CN" altLang="en-US" sz="2400" b="1" dirty="0">
                <a:latin typeface="+mn-ea"/>
              </a:rPr>
              <a:t>约翰</a:t>
            </a:r>
            <a:r>
              <a:rPr lang="en-US" altLang="zh-CN" sz="2400" b="1" dirty="0">
                <a:latin typeface="+mn-ea"/>
              </a:rPr>
              <a:t>·</a:t>
            </a:r>
            <a:r>
              <a:rPr lang="zh-CN" altLang="en-US" sz="2400" b="1" dirty="0">
                <a:latin typeface="+mn-ea"/>
              </a:rPr>
              <a:t>威克里夫</a:t>
            </a:r>
            <a:endParaRPr lang="en-SG" altLang="zh-CN" sz="2400" b="1" dirty="0">
              <a:latin typeface="+mn-ea"/>
            </a:endParaRPr>
          </a:p>
          <a:p>
            <a:pPr marL="0" indent="0" algn="ctr">
              <a:buNone/>
            </a:pPr>
            <a:r>
              <a:rPr lang="zh-CN" altLang="en-US" sz="2400" b="1" dirty="0">
                <a:latin typeface="+mn-ea"/>
              </a:rPr>
              <a:t>（</a:t>
            </a:r>
            <a:r>
              <a:rPr lang="en-SG" sz="2400" b="1" dirty="0">
                <a:latin typeface="+mn-ea"/>
              </a:rPr>
              <a:t>John Wycliffe, c. 1328–1384）</a:t>
            </a:r>
          </a:p>
          <a:p>
            <a:pPr algn="ctr">
              <a:buFont typeface="Arial" panose="020B0604020202020204" pitchFamily="34" charset="0"/>
              <a:buChar char="•"/>
            </a:pPr>
            <a:r>
              <a:rPr lang="zh-CN" altLang="en-US" sz="2400" b="1" dirty="0">
                <a:latin typeface="+mn-ea"/>
              </a:rPr>
              <a:t>牛津大学教授</a:t>
            </a:r>
            <a:endParaRPr lang="zh-CN" altLang="en-US" sz="2400" dirty="0">
              <a:latin typeface="+mn-ea"/>
            </a:endParaRPr>
          </a:p>
          <a:p>
            <a:pPr algn="ctr">
              <a:buFont typeface="Arial" panose="020B0604020202020204" pitchFamily="34" charset="0"/>
              <a:buChar char="•"/>
            </a:pPr>
            <a:r>
              <a:rPr lang="zh-CN" altLang="en-US" sz="2400" dirty="0">
                <a:highlight>
                  <a:srgbClr val="FFFF00"/>
                </a:highlight>
                <a:latin typeface="+mn-ea"/>
              </a:rPr>
              <a:t>主张</a:t>
            </a:r>
            <a:r>
              <a:rPr lang="zh-CN" altLang="en-US" sz="2400" b="1" dirty="0">
                <a:highlight>
                  <a:srgbClr val="FFFF00"/>
                </a:highlight>
                <a:latin typeface="+mn-ea"/>
              </a:rPr>
              <a:t>圣经权威高于教会传统</a:t>
            </a:r>
            <a:endParaRPr lang="zh-CN" altLang="en-US" sz="2400" dirty="0">
              <a:highlight>
                <a:srgbClr val="FFFF00"/>
              </a:highlight>
              <a:latin typeface="+mn-ea"/>
            </a:endParaRPr>
          </a:p>
          <a:p>
            <a:pPr algn="ctr">
              <a:buFont typeface="Arial" panose="020B0604020202020204" pitchFamily="34" charset="0"/>
              <a:buChar char="•"/>
            </a:pPr>
            <a:r>
              <a:rPr lang="zh-CN" altLang="en-US" sz="2400" dirty="0">
                <a:latin typeface="+mn-ea"/>
              </a:rPr>
              <a:t>领</a:t>
            </a:r>
            <a:r>
              <a:rPr lang="zh-CN" altLang="en-US" sz="2400" b="1" dirty="0">
                <a:latin typeface="+mn-ea"/>
              </a:rPr>
              <a:t>首部英文圣经翻译（</a:t>
            </a:r>
            <a:r>
              <a:rPr lang="en-US" altLang="zh-CN" sz="2400" b="1" dirty="0">
                <a:latin typeface="+mn-ea"/>
              </a:rPr>
              <a:t>1382</a:t>
            </a:r>
            <a:r>
              <a:rPr lang="zh-CN" altLang="en-US" sz="2400" b="1" dirty="0">
                <a:latin typeface="+mn-ea"/>
              </a:rPr>
              <a:t>年）</a:t>
            </a:r>
            <a:endParaRPr lang="zh-CN" altLang="en-US" sz="2400" dirty="0">
              <a:latin typeface="+mn-ea"/>
            </a:endParaRPr>
          </a:p>
          <a:p>
            <a:pPr algn="ctr"/>
            <a:endParaRPr lang="en-US" dirty="0">
              <a:latin typeface="+mn-ea"/>
            </a:endParaRPr>
          </a:p>
        </p:txBody>
      </p:sp>
      <p:pic>
        <p:nvPicPr>
          <p:cNvPr id="4" name="Picture 3">
            <a:extLst>
              <a:ext uri="{FF2B5EF4-FFF2-40B4-BE49-F238E27FC236}">
                <a16:creationId xmlns:a16="http://schemas.microsoft.com/office/drawing/2014/main" id="{C8C1A458-512C-538D-B4A3-EED9E15F2356}"/>
              </a:ext>
            </a:extLst>
          </p:cNvPr>
          <p:cNvPicPr>
            <a:picLocks noChangeAspect="1"/>
          </p:cNvPicPr>
          <p:nvPr/>
        </p:nvPicPr>
        <p:blipFill>
          <a:blip r:embed="rId2"/>
          <a:stretch>
            <a:fillRect/>
          </a:stretch>
        </p:blipFill>
        <p:spPr>
          <a:xfrm>
            <a:off x="1366735" y="1371600"/>
            <a:ext cx="2663866" cy="2481942"/>
          </a:xfrm>
          <a:prstGeom prst="rect">
            <a:avLst/>
          </a:prstGeom>
        </p:spPr>
      </p:pic>
      <p:sp>
        <p:nvSpPr>
          <p:cNvPr id="5" name="Content Placeholder 2">
            <a:extLst>
              <a:ext uri="{FF2B5EF4-FFF2-40B4-BE49-F238E27FC236}">
                <a16:creationId xmlns:a16="http://schemas.microsoft.com/office/drawing/2014/main" id="{46053E9E-D984-32D0-4FF0-1D24BCE34B17}"/>
              </a:ext>
            </a:extLst>
          </p:cNvPr>
          <p:cNvSpPr txBox="1">
            <a:spLocks/>
          </p:cNvSpPr>
          <p:nvPr/>
        </p:nvSpPr>
        <p:spPr>
          <a:xfrm>
            <a:off x="6357767" y="4114799"/>
            <a:ext cx="5586038" cy="2684615"/>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gn="ctr">
              <a:buNone/>
            </a:pPr>
            <a:r>
              <a:rPr lang="zh-CN" altLang="en-US" sz="2400" b="1" dirty="0">
                <a:latin typeface="+mn-ea"/>
              </a:rPr>
              <a:t>扬</a:t>
            </a:r>
            <a:r>
              <a:rPr lang="en-US" altLang="zh-CN" sz="2400" b="1" dirty="0">
                <a:latin typeface="+mn-ea"/>
              </a:rPr>
              <a:t>· </a:t>
            </a:r>
            <a:r>
              <a:rPr lang="zh-CN" altLang="en-US" sz="2400" b="1" dirty="0">
                <a:latin typeface="+mn-ea"/>
              </a:rPr>
              <a:t>胡斯</a:t>
            </a:r>
            <a:endParaRPr lang="en-SG" altLang="zh-CN" sz="2400" b="1" dirty="0">
              <a:latin typeface="+mn-ea"/>
            </a:endParaRPr>
          </a:p>
          <a:p>
            <a:pPr marL="0" indent="0" algn="ctr">
              <a:buNone/>
            </a:pPr>
            <a:r>
              <a:rPr lang="zh-CN" altLang="en-US" sz="2400" b="1" dirty="0">
                <a:latin typeface="+mn-ea"/>
              </a:rPr>
              <a:t>（</a:t>
            </a:r>
            <a:r>
              <a:rPr lang="en-SG" sz="2400" b="1" dirty="0">
                <a:latin typeface="+mn-ea"/>
              </a:rPr>
              <a:t>Jan Hus, c. 1369–1415）</a:t>
            </a:r>
          </a:p>
          <a:p>
            <a:pPr algn="ctr">
              <a:buFont typeface="Arial" panose="020B0604020202020204" pitchFamily="34" charset="0"/>
              <a:buChar char="•"/>
            </a:pPr>
            <a:r>
              <a:rPr lang="en-SG" altLang="zh-CN" sz="2400" b="1" dirty="0">
                <a:latin typeface="+mn-ea"/>
              </a:rPr>
              <a:t>Czech </a:t>
            </a:r>
            <a:r>
              <a:rPr lang="zh-CN" altLang="en-US" sz="2400" b="1" dirty="0">
                <a:latin typeface="+mn-ea"/>
              </a:rPr>
              <a:t>今捷克的神父</a:t>
            </a:r>
          </a:p>
          <a:p>
            <a:pPr algn="ctr">
              <a:buFont typeface="Arial" panose="020B0604020202020204" pitchFamily="34" charset="0"/>
              <a:buChar char="•"/>
            </a:pPr>
            <a:r>
              <a:rPr lang="zh-CN" altLang="en-US" sz="2400" b="1" dirty="0">
                <a:highlight>
                  <a:srgbClr val="FFFF00"/>
                </a:highlight>
                <a:latin typeface="+mn-ea"/>
              </a:rPr>
              <a:t>强调圣经才是终极权威</a:t>
            </a:r>
          </a:p>
          <a:p>
            <a:pPr algn="ctr">
              <a:buFont typeface="Arial" panose="020B0604020202020204" pitchFamily="34" charset="0"/>
              <a:buChar char="•"/>
            </a:pPr>
            <a:r>
              <a:rPr lang="en-US" altLang="zh-CN" sz="2400" b="1" dirty="0">
                <a:latin typeface="+mn-ea"/>
              </a:rPr>
              <a:t>1415</a:t>
            </a:r>
            <a:r>
              <a:rPr lang="zh-CN" altLang="en-US" sz="2400" b="1" dirty="0">
                <a:latin typeface="+mn-ea"/>
              </a:rPr>
              <a:t>年被火刑处死</a:t>
            </a:r>
          </a:p>
          <a:p>
            <a:pPr algn="ctr"/>
            <a:endParaRPr lang="en-US" b="1" dirty="0">
              <a:latin typeface="+mn-ea"/>
            </a:endParaRPr>
          </a:p>
        </p:txBody>
      </p:sp>
      <p:pic>
        <p:nvPicPr>
          <p:cNvPr id="6" name="Picture 5">
            <a:extLst>
              <a:ext uri="{FF2B5EF4-FFF2-40B4-BE49-F238E27FC236}">
                <a16:creationId xmlns:a16="http://schemas.microsoft.com/office/drawing/2014/main" id="{A211E653-45C3-60B0-A112-40FD1A77CB1A}"/>
              </a:ext>
            </a:extLst>
          </p:cNvPr>
          <p:cNvPicPr>
            <a:picLocks noChangeAspect="1"/>
          </p:cNvPicPr>
          <p:nvPr/>
        </p:nvPicPr>
        <p:blipFill>
          <a:blip r:embed="rId3"/>
          <a:stretch>
            <a:fillRect/>
          </a:stretch>
        </p:blipFill>
        <p:spPr>
          <a:xfrm>
            <a:off x="6475333" y="1350328"/>
            <a:ext cx="5140018" cy="2570009"/>
          </a:xfrm>
          <a:prstGeom prst="rect">
            <a:avLst/>
          </a:prstGeom>
        </p:spPr>
      </p:pic>
    </p:spTree>
    <p:extLst>
      <p:ext uri="{BB962C8B-B14F-4D97-AF65-F5344CB8AC3E}">
        <p14:creationId xmlns:p14="http://schemas.microsoft.com/office/powerpoint/2010/main" val="9798409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Savon</Template>
  <TotalTime>234</TotalTime>
  <Words>1592</Words>
  <Application>Microsoft Macintosh PowerPoint</Application>
  <PresentationFormat>Widescreen</PresentationFormat>
  <Paragraphs>126</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LIHEI PRO</vt:lpstr>
      <vt:lpstr>Arial</vt:lpstr>
      <vt:lpstr>Century Gothic</vt:lpstr>
      <vt:lpstr>Garamond</vt:lpstr>
      <vt:lpstr>Savon</vt:lpstr>
      <vt:lpstr>基督教 与 罗马天主教会</vt:lpstr>
      <vt:lpstr>教皇权威的崛起（Rise of Papal Supremacy）</vt:lpstr>
      <vt:lpstr>1. 圣经与神学依据 （Biblical &amp; Theological Claims）</vt:lpstr>
      <vt:lpstr>2. 早期中世纪的政治权力 （Political Power, 5th–10th Century）</vt:lpstr>
      <vt:lpstr>3. 与世俗统治者联盟 （Alliance with Secular Rulers, 8th–11th Century）</vt:lpstr>
      <vt:lpstr>4. 中世纪的教皇至上权 （Papal Supremacy, 11th–13th Century）</vt:lpstr>
      <vt:lpstr>5. 宗教改革前的危机 （Pre-Reformation Crisis, 15th–16th Century）</vt:lpstr>
      <vt:lpstr>5. 宗教改革前的危机 （Pre-Reformation Crisis, 15th–16th Century）</vt:lpstr>
      <vt:lpstr>6. 15–16世纪宗教改革前夕  （Pre-Reformation 15th–16th Century）</vt:lpstr>
      <vt:lpstr>7. 马丁·路德：宗教改革之父 (Martin Luther: The Father of the Reformation)</vt:lpstr>
      <vt:lpstr>8. 宗教改革 改教家 (the Reformation – the reformers</vt:lpstr>
      <vt:lpstr>罗马天主教 vs. 基督教：主要区别</vt:lpstr>
      <vt:lpstr>1. 权威来源：教会传统 vs.圣经</vt:lpstr>
      <vt:lpstr>2. 正典：次经 vs. 圣经</vt:lpstr>
      <vt:lpstr>3.不同福音：信心加行为 vs. 因信称义</vt:lpstr>
      <vt:lpstr>4. 炼狱（Purgatory） vs. 信徒死后入天堂</vt:lpstr>
      <vt:lpstr>5. 马利亚是中保 vs. 基督唯一中保 </vt:lpstr>
      <vt:lpstr>6.求圣徒代求 vs. 向神祷告 </vt:lpstr>
      <vt:lpstr>7. 圣餐（变质）vs. （属灵的临在）</vt:lpstr>
      <vt:lpstr>天主教徒得救吗？</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nelson lee</dc:creator>
  <cp:lastModifiedBy>nelson lee</cp:lastModifiedBy>
  <cp:revision>25</cp:revision>
  <dcterms:created xsi:type="dcterms:W3CDTF">2025-03-01T11:15:27Z</dcterms:created>
  <dcterms:modified xsi:type="dcterms:W3CDTF">2025-03-04T05:14:00Z</dcterms:modified>
</cp:coreProperties>
</file>